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8" r:id="rId4"/>
    <p:sldId id="283" r:id="rId5"/>
    <p:sldId id="261" r:id="rId6"/>
    <p:sldId id="262" r:id="rId7"/>
    <p:sldId id="268" r:id="rId8"/>
    <p:sldId id="259" r:id="rId9"/>
    <p:sldId id="266" r:id="rId10"/>
    <p:sldId id="267" r:id="rId11"/>
    <p:sldId id="284" r:id="rId12"/>
    <p:sldId id="285" r:id="rId13"/>
    <p:sldId id="286" r:id="rId14"/>
    <p:sldId id="287" r:id="rId15"/>
    <p:sldId id="260" r:id="rId16"/>
    <p:sldId id="264" r:id="rId17"/>
    <p:sldId id="269" r:id="rId18"/>
    <p:sldId id="270" r:id="rId19"/>
    <p:sldId id="271" r:id="rId20"/>
    <p:sldId id="272" r:id="rId21"/>
    <p:sldId id="273" r:id="rId22"/>
    <p:sldId id="274"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F163E4-7E1D-4D63-B0E4-CBEFC5485017}">
          <p14:sldIdLst>
            <p14:sldId id="256"/>
            <p14:sldId id="257"/>
            <p14:sldId id="258"/>
            <p14:sldId id="283"/>
            <p14:sldId id="261"/>
            <p14:sldId id="262"/>
            <p14:sldId id="268"/>
            <p14:sldId id="259"/>
            <p14:sldId id="266"/>
            <p14:sldId id="267"/>
            <p14:sldId id="284"/>
            <p14:sldId id="285"/>
            <p14:sldId id="286"/>
            <p14:sldId id="287"/>
            <p14:sldId id="260"/>
            <p14:sldId id="264"/>
            <p14:sldId id="269"/>
            <p14:sldId id="270"/>
            <p14:sldId id="271"/>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8" d="100"/>
          <a:sy n="48" d="100"/>
        </p:scale>
        <p:origin x="67" y="7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0D749-889A-4C54-BC47-3C762EF42382}" type="datetimeFigureOut">
              <a:rPr lang="es-AR" smtClean="0"/>
              <a:t>10/4/2025</a:t>
            </a:fld>
            <a:endParaRPr lang="es-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FD043-A83B-40EA-B366-0BFB9CBBF012}" type="slidenum">
              <a:rPr lang="es-AR" smtClean="0"/>
              <a:t>‹#›</a:t>
            </a:fld>
            <a:endParaRPr lang="es-AR"/>
          </a:p>
        </p:txBody>
      </p:sp>
    </p:spTree>
    <p:extLst>
      <p:ext uri="{BB962C8B-B14F-4D97-AF65-F5344CB8AC3E}">
        <p14:creationId xmlns:p14="http://schemas.microsoft.com/office/powerpoint/2010/main" val="187883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796FD043-A83B-40EA-B366-0BFB9CBBF012}" type="slidenum">
              <a:rPr lang="es-AR" smtClean="0"/>
              <a:t>13</a:t>
            </a:fld>
            <a:endParaRPr lang="es-AR"/>
          </a:p>
        </p:txBody>
      </p:sp>
    </p:spTree>
    <p:extLst>
      <p:ext uri="{BB962C8B-B14F-4D97-AF65-F5344CB8AC3E}">
        <p14:creationId xmlns:p14="http://schemas.microsoft.com/office/powerpoint/2010/main" val="112700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4/10/2025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4/10/2025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4/10/2025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4/10/2025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4/10/2025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8F0F29-28CB-E30D-A52A-61DEB9F42000}"/>
              </a:ext>
            </a:extLst>
          </p:cNvPr>
          <p:cNvSpPr txBox="1">
            <a:spLocks/>
          </p:cNvSpPr>
          <p:nvPr/>
        </p:nvSpPr>
        <p:spPr>
          <a:xfrm>
            <a:off x="3128211" y="306770"/>
            <a:ext cx="8749856" cy="144655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AR" sz="8000" b="1">
                <a:latin typeface="Cascadia Mono SemiBold" panose="020B0609020000020004" pitchFamily="49" charset="0"/>
                <a:ea typeface="Cascadia Mono SemiBold" panose="020B0609020000020004" pitchFamily="49" charset="0"/>
                <a:cs typeface="Cascadia Mono SemiBold" panose="020B0609020000020004" pitchFamily="49" charset="0"/>
              </a:rPr>
              <a:t>Tecnología</a:t>
            </a:r>
            <a:endParaRPr lang="es-AR" sz="8000" b="1" dirty="0">
              <a:latin typeface="Cascadia Mono SemiBold" panose="020B0609020000020004" pitchFamily="49" charset="0"/>
              <a:ea typeface="Cascadia Mono SemiBold" panose="020B0609020000020004" pitchFamily="49" charset="0"/>
              <a:cs typeface="Cascadia Mono SemiBold" panose="020B0609020000020004" pitchFamily="49" charset="0"/>
            </a:endParaRPr>
          </a:p>
        </p:txBody>
      </p:sp>
      <p:sp>
        <p:nvSpPr>
          <p:cNvPr id="5" name="TextBox 4">
            <a:extLst>
              <a:ext uri="{FF2B5EF4-FFF2-40B4-BE49-F238E27FC236}">
                <a16:creationId xmlns:a16="http://schemas.microsoft.com/office/drawing/2014/main" id="{A95F464E-D488-7B31-6EE9-B61CBE03D17E}"/>
              </a:ext>
            </a:extLst>
          </p:cNvPr>
          <p:cNvSpPr txBox="1"/>
          <p:nvPr/>
        </p:nvSpPr>
        <p:spPr>
          <a:xfrm>
            <a:off x="1373389" y="4381406"/>
            <a:ext cx="11492132" cy="1446550"/>
          </a:xfrm>
          <a:prstGeom prst="rect">
            <a:avLst/>
          </a:prstGeom>
          <a:noFill/>
        </p:spPr>
        <p:txBody>
          <a:bodyPr wrap="square">
            <a:spAutoFit/>
          </a:bodyPr>
          <a:lstStyle/>
          <a:p>
            <a:r>
              <a:rPr lang="es-AR" sz="7200" b="1" dirty="0">
                <a:latin typeface="Arial Black" panose="020B0A04020102020204" pitchFamily="34" charset="0"/>
                <a:ea typeface="Cascadia Mono SemiBold" panose="020B0609020000020004" pitchFamily="49" charset="0"/>
                <a:cs typeface="Cascadia Mono SemiBold" panose="020B0609020000020004" pitchFamily="49" charset="0"/>
              </a:rPr>
              <a:t>IMPLEMENTACIÓN</a:t>
            </a:r>
            <a:r>
              <a:rPr lang="es-AR" sz="8800" b="1" dirty="0">
                <a:latin typeface="Arial Black" panose="020B0A04020102020204" pitchFamily="34" charset="0"/>
                <a:ea typeface="Cascadia Mono SemiBold" panose="020B0609020000020004" pitchFamily="49" charset="0"/>
                <a:cs typeface="Cascadia Mono SemiBold" panose="020B0609020000020004" pitchFamily="49" charset="0"/>
              </a:rPr>
              <a:t> </a:t>
            </a:r>
            <a:r>
              <a:rPr lang="es-AR" sz="1800" b="1" dirty="0">
                <a:latin typeface="Cascadia Mono SemiBold" panose="020B0609020000020004" pitchFamily="49" charset="0"/>
                <a:ea typeface="Cascadia Mono SemiBold" panose="020B0609020000020004" pitchFamily="49" charset="0"/>
                <a:cs typeface="Cascadia Mono SemiBold" panose="020B0609020000020004" pitchFamily="49" charset="0"/>
              </a:rPr>
              <a:t> </a:t>
            </a:r>
            <a:endParaRPr lang="es-AR" dirty="0"/>
          </a:p>
        </p:txBody>
      </p:sp>
      <p:sp>
        <p:nvSpPr>
          <p:cNvPr id="6" name="TextBox 5">
            <a:extLst>
              <a:ext uri="{FF2B5EF4-FFF2-40B4-BE49-F238E27FC236}">
                <a16:creationId xmlns:a16="http://schemas.microsoft.com/office/drawing/2014/main" id="{158558DC-11A0-D23C-0DE9-2FB826824A24}"/>
              </a:ext>
            </a:extLst>
          </p:cNvPr>
          <p:cNvSpPr txBox="1"/>
          <p:nvPr/>
        </p:nvSpPr>
        <p:spPr>
          <a:xfrm>
            <a:off x="1373389" y="3573379"/>
            <a:ext cx="7423484" cy="1200329"/>
          </a:xfrm>
          <a:prstGeom prst="rect">
            <a:avLst/>
          </a:prstGeom>
          <a:noFill/>
        </p:spPr>
        <p:txBody>
          <a:bodyPr wrap="square">
            <a:spAutoFit/>
          </a:bodyPr>
          <a:lstStyle/>
          <a:p>
            <a:r>
              <a:rPr lang="es-AR" sz="7200" b="1" dirty="0">
                <a:latin typeface="Arial" panose="020B0604020202020204" pitchFamily="34" charset="0"/>
                <a:ea typeface="Cascadia Mono SemiBold" panose="020B0609020000020004" pitchFamily="49" charset="0"/>
                <a:cs typeface="Arial" panose="020B0604020202020204" pitchFamily="34" charset="0"/>
              </a:rPr>
              <a:t>Soluciones e</a:t>
            </a:r>
            <a:endParaRPr lang="es-AR"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99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ED77-69CE-F3C6-4355-7EE93CBA0343}"/>
              </a:ext>
            </a:extLst>
          </p:cNvPr>
          <p:cNvSpPr>
            <a:spLocks noGrp="1"/>
          </p:cNvSpPr>
          <p:nvPr>
            <p:ph type="title"/>
          </p:nvPr>
        </p:nvSpPr>
        <p:spPr/>
        <p:txBody>
          <a:bodyPr/>
          <a:lstStyle/>
          <a:p>
            <a:endParaRPr lang="es-AR"/>
          </a:p>
        </p:txBody>
      </p:sp>
      <p:sp>
        <p:nvSpPr>
          <p:cNvPr id="3" name="Content Placeholder 2">
            <a:extLst>
              <a:ext uri="{FF2B5EF4-FFF2-40B4-BE49-F238E27FC236}">
                <a16:creationId xmlns:a16="http://schemas.microsoft.com/office/drawing/2014/main" id="{A1F7A237-21C9-CD71-0492-1582E9C0894C}"/>
              </a:ext>
            </a:extLst>
          </p:cNvPr>
          <p:cNvSpPr>
            <a:spLocks noGrp="1"/>
          </p:cNvSpPr>
          <p:nvPr>
            <p:ph idx="1"/>
          </p:nvPr>
        </p:nvSpPr>
        <p:spPr/>
        <p:txBody>
          <a:bodyPr/>
          <a:lstStyle/>
          <a:p>
            <a:endParaRPr lang="es-AR"/>
          </a:p>
        </p:txBody>
      </p:sp>
      <p:sp>
        <p:nvSpPr>
          <p:cNvPr id="4" name="Text Placeholder 3">
            <a:extLst>
              <a:ext uri="{FF2B5EF4-FFF2-40B4-BE49-F238E27FC236}">
                <a16:creationId xmlns:a16="http://schemas.microsoft.com/office/drawing/2014/main" id="{76D4439D-E6CA-6B71-D23F-187F1F7728CE}"/>
              </a:ext>
            </a:extLst>
          </p:cNvPr>
          <p:cNvSpPr>
            <a:spLocks noGrp="1"/>
          </p:cNvSpPr>
          <p:nvPr>
            <p:ph type="body" sz="half" idx="2"/>
          </p:nvPr>
        </p:nvSpPr>
        <p:spPr/>
        <p:txBody>
          <a:bodyPr/>
          <a:lstStyle/>
          <a:p>
            <a:endParaRPr lang="es-AR" dirty="0"/>
          </a:p>
        </p:txBody>
      </p:sp>
      <p:pic>
        <p:nvPicPr>
          <p:cNvPr id="5" name="Picture 4">
            <a:extLst>
              <a:ext uri="{FF2B5EF4-FFF2-40B4-BE49-F238E27FC236}">
                <a16:creationId xmlns:a16="http://schemas.microsoft.com/office/drawing/2014/main" id="{FD09317F-E0B4-DB0B-DD5D-6A85D9BA2A99}"/>
              </a:ext>
            </a:extLst>
          </p:cNvPr>
          <p:cNvPicPr>
            <a:picLocks noChangeAspect="1"/>
          </p:cNvPicPr>
          <p:nvPr/>
        </p:nvPicPr>
        <p:blipFill>
          <a:blip r:embed="rId2"/>
          <a:stretch>
            <a:fillRect/>
          </a:stretch>
        </p:blipFill>
        <p:spPr>
          <a:xfrm>
            <a:off x="776513" y="-282535"/>
            <a:ext cx="10638973" cy="7979229"/>
          </a:xfrm>
          <a:prstGeom prst="rect">
            <a:avLst/>
          </a:prstGeom>
        </p:spPr>
      </p:pic>
    </p:spTree>
    <p:extLst>
      <p:ext uri="{BB962C8B-B14F-4D97-AF65-F5344CB8AC3E}">
        <p14:creationId xmlns:p14="http://schemas.microsoft.com/office/powerpoint/2010/main" val="188584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EF193-EED9-A102-8BE7-87F473A16D6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397CF4D-CC68-289B-F632-FF86B3572E45}"/>
              </a:ext>
            </a:extLst>
          </p:cNvPr>
          <p:cNvSpPr txBox="1">
            <a:spLocks/>
          </p:cNvSpPr>
          <p:nvPr/>
        </p:nvSpPr>
        <p:spPr>
          <a:xfrm>
            <a:off x="989643" y="1946849"/>
            <a:ext cx="3681663" cy="1955562"/>
          </a:xfrm>
          <a:prstGeom prst="rect">
            <a:avLst/>
          </a:prstGeom>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AR" sz="2400" b="1" dirty="0"/>
              <a:t>Cambios metalúrgicos </a:t>
            </a:r>
            <a:r>
              <a:rPr lang="es-AR" sz="2000" dirty="0"/>
              <a:t>por calor o presión</a:t>
            </a:r>
            <a:endParaRPr lang="es-AR" sz="2400" b="1" dirty="0"/>
          </a:p>
          <a:p>
            <a:r>
              <a:rPr lang="es-MX" sz="2400" b="1" dirty="0"/>
              <a:t>Esfuerzos residuales</a:t>
            </a:r>
            <a:r>
              <a:rPr lang="es-MX" sz="2400" dirty="0"/>
              <a:t> que pueden causar fallas.</a:t>
            </a:r>
          </a:p>
          <a:p>
            <a:r>
              <a:rPr lang="es-MX" sz="2400" b="1" dirty="0"/>
              <a:t>Defectos como grietas o picaduras</a:t>
            </a:r>
            <a:endParaRPr lang="es-MX" sz="2400" dirty="0"/>
          </a:p>
          <a:p>
            <a:endParaRPr lang="es-AR" sz="2400" dirty="0"/>
          </a:p>
          <a:p>
            <a:pPr marL="0" indent="0">
              <a:buFont typeface="Franklin Gothic Book" panose="020B0503020102020204" pitchFamily="34" charset="0"/>
              <a:buNone/>
            </a:pPr>
            <a:endParaRPr lang="es-AR" dirty="0"/>
          </a:p>
          <a:p>
            <a:endParaRPr lang="es-AR" dirty="0"/>
          </a:p>
          <a:p>
            <a:endParaRPr lang="es-AR" dirty="0"/>
          </a:p>
          <a:p>
            <a:endParaRPr lang="es-AR" dirty="0"/>
          </a:p>
          <a:p>
            <a:endParaRPr lang="es-AR" dirty="0"/>
          </a:p>
          <a:p>
            <a:endParaRPr lang="es-AR" dirty="0"/>
          </a:p>
        </p:txBody>
      </p:sp>
      <p:pic>
        <p:nvPicPr>
          <p:cNvPr id="1026" name="Picture 2" descr="Defectos y contramedidas de grandes parlotes: falsificar grietas">
            <a:extLst>
              <a:ext uri="{FF2B5EF4-FFF2-40B4-BE49-F238E27FC236}">
                <a16:creationId xmlns:a16="http://schemas.microsoft.com/office/drawing/2014/main" id="{83FF27CA-1856-CF83-0C6F-F052F2CA2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686" y="0"/>
            <a:ext cx="5399314" cy="359954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3C489752-1143-4406-845B-A31844064BF6}"/>
              </a:ext>
            </a:extLst>
          </p:cNvPr>
          <p:cNvSpPr>
            <a:spLocks noGrp="1"/>
          </p:cNvSpPr>
          <p:nvPr>
            <p:ph type="title"/>
          </p:nvPr>
        </p:nvSpPr>
        <p:spPr>
          <a:xfrm>
            <a:off x="1192843" y="-576760"/>
            <a:ext cx="4890838" cy="3198522"/>
          </a:xfrm>
        </p:spPr>
        <p:txBody>
          <a:bodyPr>
            <a:normAutofit fontScale="90000"/>
          </a:bodyPr>
          <a:lstStyle/>
          <a:p>
            <a:br>
              <a:rPr lang="es-AR" dirty="0">
                <a:latin typeface="Arial Black "/>
              </a:rPr>
            </a:br>
            <a:br>
              <a:rPr lang="es-AR" dirty="0">
                <a:latin typeface="Arial Black "/>
              </a:rPr>
            </a:br>
            <a:r>
              <a:rPr lang="es-AR" dirty="0">
                <a:latin typeface="Arial Black "/>
              </a:rPr>
              <a:t>INTEGRIDAD</a:t>
            </a:r>
            <a:br>
              <a:rPr lang="es-AR" dirty="0">
                <a:latin typeface="Arial Black "/>
              </a:rPr>
            </a:br>
            <a:r>
              <a:rPr lang="es-AR" dirty="0">
                <a:latin typeface="Arial Black "/>
              </a:rPr>
              <a:t>SUPERFICIAL</a:t>
            </a:r>
            <a:br>
              <a:rPr lang="es-AR" dirty="0">
                <a:latin typeface="Arial Black "/>
              </a:rPr>
            </a:br>
            <a:r>
              <a:rPr lang="es-AR" sz="6000" dirty="0">
                <a:latin typeface="Arial Black "/>
              </a:rPr>
              <a:t> </a:t>
            </a:r>
            <a:endParaRPr lang="es-AR" dirty="0">
              <a:latin typeface="Arial Black "/>
            </a:endParaRPr>
          </a:p>
        </p:txBody>
      </p:sp>
      <p:pic>
        <p:nvPicPr>
          <p:cNvPr id="8" name="Picture 7">
            <a:extLst>
              <a:ext uri="{FF2B5EF4-FFF2-40B4-BE49-F238E27FC236}">
                <a16:creationId xmlns:a16="http://schemas.microsoft.com/office/drawing/2014/main" id="{19EE301F-F913-5700-74D4-CC28DCD60017}"/>
              </a:ext>
            </a:extLst>
          </p:cNvPr>
          <p:cNvPicPr>
            <a:picLocks noChangeAspect="1"/>
          </p:cNvPicPr>
          <p:nvPr/>
        </p:nvPicPr>
        <p:blipFill>
          <a:blip r:embed="rId3"/>
          <a:stretch>
            <a:fillRect/>
          </a:stretch>
        </p:blipFill>
        <p:spPr>
          <a:xfrm>
            <a:off x="7155543" y="3599543"/>
            <a:ext cx="5036457" cy="2611497"/>
          </a:xfrm>
          <a:prstGeom prst="rect">
            <a:avLst/>
          </a:prstGeom>
        </p:spPr>
      </p:pic>
      <p:pic>
        <p:nvPicPr>
          <p:cNvPr id="10" name="Picture 9">
            <a:extLst>
              <a:ext uri="{FF2B5EF4-FFF2-40B4-BE49-F238E27FC236}">
                <a16:creationId xmlns:a16="http://schemas.microsoft.com/office/drawing/2014/main" id="{AFCF09A5-B1F4-1D66-A953-0EEAC59F35F1}"/>
              </a:ext>
            </a:extLst>
          </p:cNvPr>
          <p:cNvPicPr>
            <a:picLocks noChangeAspect="1"/>
          </p:cNvPicPr>
          <p:nvPr/>
        </p:nvPicPr>
        <p:blipFill>
          <a:blip r:embed="rId4"/>
          <a:stretch>
            <a:fillRect/>
          </a:stretch>
        </p:blipFill>
        <p:spPr>
          <a:xfrm>
            <a:off x="4090732" y="3534285"/>
            <a:ext cx="3064811" cy="3351447"/>
          </a:xfrm>
          <a:prstGeom prst="rect">
            <a:avLst/>
          </a:prstGeom>
        </p:spPr>
      </p:pic>
    </p:spTree>
    <p:extLst>
      <p:ext uri="{BB962C8B-B14F-4D97-AF65-F5344CB8AC3E}">
        <p14:creationId xmlns:p14="http://schemas.microsoft.com/office/powerpoint/2010/main" val="288690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7B45E-CAA0-2606-842A-AB544D345DF8}"/>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92A73C95-358D-79BA-E91C-4B04DE8390E9}"/>
              </a:ext>
            </a:extLst>
          </p:cNvPr>
          <p:cNvSpPr>
            <a:spLocks noGrp="1"/>
          </p:cNvSpPr>
          <p:nvPr>
            <p:ph type="title"/>
          </p:nvPr>
        </p:nvSpPr>
        <p:spPr>
          <a:xfrm>
            <a:off x="1192843" y="-576760"/>
            <a:ext cx="4890838" cy="3198522"/>
          </a:xfrm>
        </p:spPr>
        <p:txBody>
          <a:bodyPr>
            <a:normAutofit fontScale="90000"/>
          </a:bodyPr>
          <a:lstStyle/>
          <a:p>
            <a:br>
              <a:rPr lang="es-AR" dirty="0">
                <a:latin typeface="Arial Black "/>
              </a:rPr>
            </a:br>
            <a:br>
              <a:rPr lang="es-AR" dirty="0">
                <a:latin typeface="Arial Black "/>
              </a:rPr>
            </a:br>
            <a:r>
              <a:rPr lang="es-AR" dirty="0">
                <a:latin typeface="Arial Black "/>
              </a:rPr>
              <a:t>INTEGRIDAD</a:t>
            </a:r>
            <a:br>
              <a:rPr lang="es-AR" dirty="0">
                <a:latin typeface="Arial Black "/>
              </a:rPr>
            </a:br>
            <a:r>
              <a:rPr lang="es-AR" dirty="0">
                <a:latin typeface="Arial Black "/>
              </a:rPr>
              <a:t>SUPERFICIAL</a:t>
            </a:r>
            <a:br>
              <a:rPr lang="es-AR" dirty="0">
                <a:latin typeface="Arial Black "/>
              </a:rPr>
            </a:br>
            <a:r>
              <a:rPr lang="es-AR" sz="6000" dirty="0">
                <a:latin typeface="Arial Black "/>
              </a:rPr>
              <a:t> </a:t>
            </a:r>
            <a:endParaRPr lang="es-AR" dirty="0">
              <a:latin typeface="Arial Black "/>
            </a:endParaRPr>
          </a:p>
        </p:txBody>
      </p:sp>
      <p:pic>
        <p:nvPicPr>
          <p:cNvPr id="3" name="Picture 2">
            <a:extLst>
              <a:ext uri="{FF2B5EF4-FFF2-40B4-BE49-F238E27FC236}">
                <a16:creationId xmlns:a16="http://schemas.microsoft.com/office/drawing/2014/main" id="{72ADA811-B2A3-D0B2-594A-20DC32D1C32E}"/>
              </a:ext>
            </a:extLst>
          </p:cNvPr>
          <p:cNvPicPr>
            <a:picLocks noChangeAspect="1"/>
          </p:cNvPicPr>
          <p:nvPr/>
        </p:nvPicPr>
        <p:blipFill>
          <a:blip r:embed="rId2"/>
          <a:stretch>
            <a:fillRect/>
          </a:stretch>
        </p:blipFill>
        <p:spPr>
          <a:xfrm>
            <a:off x="7270029" y="818900"/>
            <a:ext cx="4702628" cy="5928069"/>
          </a:xfrm>
          <a:prstGeom prst="rect">
            <a:avLst/>
          </a:prstGeom>
        </p:spPr>
      </p:pic>
      <p:pic>
        <p:nvPicPr>
          <p:cNvPr id="7" name="Picture 6">
            <a:extLst>
              <a:ext uri="{FF2B5EF4-FFF2-40B4-BE49-F238E27FC236}">
                <a16:creationId xmlns:a16="http://schemas.microsoft.com/office/drawing/2014/main" id="{8D425402-6649-5D38-EE3E-34735DE1220F}"/>
              </a:ext>
            </a:extLst>
          </p:cNvPr>
          <p:cNvPicPr>
            <a:picLocks noChangeAspect="1"/>
          </p:cNvPicPr>
          <p:nvPr/>
        </p:nvPicPr>
        <p:blipFill>
          <a:blip r:embed="rId3"/>
          <a:stretch>
            <a:fillRect/>
          </a:stretch>
        </p:blipFill>
        <p:spPr>
          <a:xfrm>
            <a:off x="989643" y="4995460"/>
            <a:ext cx="5846586" cy="1751509"/>
          </a:xfrm>
          <a:prstGeom prst="rect">
            <a:avLst/>
          </a:prstGeom>
        </p:spPr>
      </p:pic>
      <p:pic>
        <p:nvPicPr>
          <p:cNvPr id="11" name="Picture 10">
            <a:extLst>
              <a:ext uri="{FF2B5EF4-FFF2-40B4-BE49-F238E27FC236}">
                <a16:creationId xmlns:a16="http://schemas.microsoft.com/office/drawing/2014/main" id="{FC719F8E-8097-D3B2-F1EE-C8452CEB8DC8}"/>
              </a:ext>
            </a:extLst>
          </p:cNvPr>
          <p:cNvPicPr>
            <a:picLocks noChangeAspect="1"/>
          </p:cNvPicPr>
          <p:nvPr/>
        </p:nvPicPr>
        <p:blipFill>
          <a:blip r:embed="rId4"/>
          <a:stretch>
            <a:fillRect/>
          </a:stretch>
        </p:blipFill>
        <p:spPr>
          <a:xfrm>
            <a:off x="989643" y="1661227"/>
            <a:ext cx="4268828" cy="3334233"/>
          </a:xfrm>
          <a:prstGeom prst="rect">
            <a:avLst/>
          </a:prstGeom>
        </p:spPr>
      </p:pic>
    </p:spTree>
    <p:extLst>
      <p:ext uri="{BB962C8B-B14F-4D97-AF65-F5344CB8AC3E}">
        <p14:creationId xmlns:p14="http://schemas.microsoft.com/office/powerpoint/2010/main" val="212571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1581-6FCD-B1E8-595B-AD0C898222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1D38E2-A323-B3CE-990B-1664F5812607}"/>
              </a:ext>
            </a:extLst>
          </p:cNvPr>
          <p:cNvSpPr>
            <a:spLocks noGrp="1"/>
          </p:cNvSpPr>
          <p:nvPr>
            <p:ph idx="1"/>
          </p:nvPr>
        </p:nvSpPr>
        <p:spPr>
          <a:xfrm>
            <a:off x="1155032" y="2173895"/>
            <a:ext cx="10955230" cy="2296505"/>
          </a:xfrm>
        </p:spPr>
        <p:txBody>
          <a:bodyPr>
            <a:normAutofit/>
          </a:bodyPr>
          <a:lstStyle/>
          <a:p>
            <a:pPr marL="0" indent="0">
              <a:buNone/>
            </a:pPr>
            <a:r>
              <a:rPr lang="es-MX" b="1" dirty="0"/>
              <a:t>Calculo de tolerancia mediante método directo de suma o raíz de la suma de sus cuadrados: </a:t>
            </a:r>
            <a:endParaRPr lang="es-MX" dirty="0"/>
          </a:p>
          <a:p>
            <a:pPr marL="0" indent="0">
              <a:buNone/>
            </a:pPr>
            <a:endParaRPr lang="es-AR" dirty="0"/>
          </a:p>
          <a:p>
            <a:pPr marL="0" indent="0">
              <a:buNone/>
            </a:pPr>
            <a:r>
              <a:rPr lang="es-AR" dirty="0"/>
              <a:t>SDT: </a:t>
            </a:r>
            <a:r>
              <a:rPr lang="es-MX" dirty="0"/>
              <a:t>Se suman algebraicamente las tolerancias de cada pieza del ensamble. Es un método conservador y puede sobreestimar la variación real.</a:t>
            </a:r>
            <a:endParaRPr lang="es-AR" dirty="0"/>
          </a:p>
          <a:p>
            <a:pPr marL="0" indent="0">
              <a:buNone/>
            </a:pPr>
            <a:r>
              <a:rPr lang="es-AR" dirty="0"/>
              <a:t>RSC: </a:t>
            </a:r>
            <a:r>
              <a:rPr lang="es-MX" dirty="0"/>
              <a:t>Se usa cuando las variaciones de los componentes son aleatorias e independientes</a:t>
            </a:r>
            <a:endParaRPr lang="es-AR" dirty="0"/>
          </a:p>
        </p:txBody>
      </p:sp>
      <p:sp>
        <p:nvSpPr>
          <p:cNvPr id="7" name="TextBox 6">
            <a:extLst>
              <a:ext uri="{FF2B5EF4-FFF2-40B4-BE49-F238E27FC236}">
                <a16:creationId xmlns:a16="http://schemas.microsoft.com/office/drawing/2014/main" id="{6F420918-A675-978A-6EFB-70FAFE1C6E44}"/>
              </a:ext>
            </a:extLst>
          </p:cNvPr>
          <p:cNvSpPr txBox="1"/>
          <p:nvPr/>
        </p:nvSpPr>
        <p:spPr>
          <a:xfrm>
            <a:off x="1155032" y="685609"/>
            <a:ext cx="6096000" cy="1200329"/>
          </a:xfrm>
          <a:prstGeom prst="rect">
            <a:avLst/>
          </a:prstGeom>
          <a:noFill/>
        </p:spPr>
        <p:txBody>
          <a:bodyPr wrap="square">
            <a:spAutoFit/>
          </a:bodyPr>
          <a:lstStyle/>
          <a:p>
            <a:r>
              <a:rPr lang="es-MX" sz="3600" dirty="0">
                <a:latin typeface="Arial Black" panose="020B0A04020102020204" pitchFamily="34" charset="0"/>
              </a:rPr>
              <a:t>Tolerancia Estadística Para ensambles</a:t>
            </a:r>
            <a:endParaRPr lang="es-AR" sz="3600" dirty="0">
              <a:latin typeface="Arial Black" panose="020B0A04020102020204" pitchFamily="34" charset="0"/>
            </a:endParaRPr>
          </a:p>
        </p:txBody>
      </p:sp>
      <p:pic>
        <p:nvPicPr>
          <p:cNvPr id="10" name="Picture 9">
            <a:extLst>
              <a:ext uri="{FF2B5EF4-FFF2-40B4-BE49-F238E27FC236}">
                <a16:creationId xmlns:a16="http://schemas.microsoft.com/office/drawing/2014/main" id="{F42A5842-F22E-544F-488E-5B5B8C2E0838}"/>
              </a:ext>
            </a:extLst>
          </p:cNvPr>
          <p:cNvPicPr>
            <a:picLocks noChangeAspect="1"/>
          </p:cNvPicPr>
          <p:nvPr/>
        </p:nvPicPr>
        <p:blipFill>
          <a:blip r:embed="rId3"/>
          <a:stretch>
            <a:fillRect/>
          </a:stretch>
        </p:blipFill>
        <p:spPr>
          <a:xfrm>
            <a:off x="1155032" y="4329179"/>
            <a:ext cx="3318814" cy="591164"/>
          </a:xfrm>
          <a:prstGeom prst="rect">
            <a:avLst/>
          </a:prstGeom>
        </p:spPr>
      </p:pic>
      <p:pic>
        <p:nvPicPr>
          <p:cNvPr id="12" name="Picture 11">
            <a:extLst>
              <a:ext uri="{FF2B5EF4-FFF2-40B4-BE49-F238E27FC236}">
                <a16:creationId xmlns:a16="http://schemas.microsoft.com/office/drawing/2014/main" id="{F002FDE0-5147-4155-7865-DEAE3D94217E}"/>
              </a:ext>
            </a:extLst>
          </p:cNvPr>
          <p:cNvPicPr>
            <a:picLocks noChangeAspect="1"/>
          </p:cNvPicPr>
          <p:nvPr/>
        </p:nvPicPr>
        <p:blipFill>
          <a:blip r:embed="rId4"/>
          <a:stretch>
            <a:fillRect/>
          </a:stretch>
        </p:blipFill>
        <p:spPr>
          <a:xfrm>
            <a:off x="5696441" y="4329179"/>
            <a:ext cx="3318814" cy="2387218"/>
          </a:xfrm>
          <a:prstGeom prst="rect">
            <a:avLst/>
          </a:prstGeom>
        </p:spPr>
      </p:pic>
    </p:spTree>
    <p:extLst>
      <p:ext uri="{BB962C8B-B14F-4D97-AF65-F5344CB8AC3E}">
        <p14:creationId xmlns:p14="http://schemas.microsoft.com/office/powerpoint/2010/main" val="189791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77C81-DC8B-1986-2727-49D00DA325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63AE04-35A5-DD44-9D7C-9DC9D03B035E}"/>
              </a:ext>
            </a:extLst>
          </p:cNvPr>
          <p:cNvSpPr>
            <a:spLocks noGrp="1"/>
          </p:cNvSpPr>
          <p:nvPr>
            <p:ph type="title"/>
          </p:nvPr>
        </p:nvSpPr>
        <p:spPr>
          <a:xfrm>
            <a:off x="549004" y="11483"/>
            <a:ext cx="3855720" cy="1689794"/>
          </a:xfrm>
        </p:spPr>
        <p:txBody>
          <a:bodyPr/>
          <a:lstStyle/>
          <a:p>
            <a:br>
              <a:rPr lang="es-AR" sz="4000" dirty="0">
                <a:latin typeface="Arial Black "/>
              </a:rPr>
            </a:br>
            <a:r>
              <a:rPr lang="es-AR" sz="4400" dirty="0">
                <a:latin typeface="Arial Black "/>
              </a:rPr>
              <a:t>Métodos de Taguchi</a:t>
            </a:r>
            <a:r>
              <a:rPr lang="es-AR" dirty="0">
                <a:latin typeface="Arial Black "/>
              </a:rPr>
              <a:t> </a:t>
            </a:r>
            <a:endParaRPr lang="es-AR" sz="4000" dirty="0">
              <a:latin typeface="Arial Black "/>
            </a:endParaRPr>
          </a:p>
        </p:txBody>
      </p:sp>
      <p:sp>
        <p:nvSpPr>
          <p:cNvPr id="2" name="Content Placeholder 1">
            <a:extLst>
              <a:ext uri="{FF2B5EF4-FFF2-40B4-BE49-F238E27FC236}">
                <a16:creationId xmlns:a16="http://schemas.microsoft.com/office/drawing/2014/main" id="{C0B5453F-6DB5-7867-566E-D88482E79CFB}"/>
              </a:ext>
            </a:extLst>
          </p:cNvPr>
          <p:cNvSpPr>
            <a:spLocks noGrp="1"/>
          </p:cNvSpPr>
          <p:nvPr>
            <p:ph idx="1"/>
          </p:nvPr>
        </p:nvSpPr>
        <p:spPr>
          <a:xfrm>
            <a:off x="5856693" y="4504132"/>
            <a:ext cx="5748021" cy="2236454"/>
          </a:xfrm>
        </p:spPr>
        <p:txBody>
          <a:bodyPr/>
          <a:lstStyle/>
          <a:p>
            <a:pPr marL="0" indent="0">
              <a:buNone/>
            </a:pPr>
            <a:r>
              <a:rPr lang="es-MX" dirty="0"/>
              <a:t>Diseño robusto, el funcionamiento y rendimiento del producto son relativa mente insensibles a las variaciones del diseño y los parámetros de manufactura. Involucra tanto el diseño del producto como el diseño del proceso para que el producto manufacturado casi no resulte afectado por todos los factores de ruido.</a:t>
            </a:r>
            <a:endParaRPr lang="es-AR" dirty="0"/>
          </a:p>
        </p:txBody>
      </p:sp>
      <p:sp>
        <p:nvSpPr>
          <p:cNvPr id="13" name="Content Placeholder 1">
            <a:extLst>
              <a:ext uri="{FF2B5EF4-FFF2-40B4-BE49-F238E27FC236}">
                <a16:creationId xmlns:a16="http://schemas.microsoft.com/office/drawing/2014/main" id="{DBCC934C-8314-3B25-51E5-19345CAB3643}"/>
              </a:ext>
            </a:extLst>
          </p:cNvPr>
          <p:cNvSpPr txBox="1">
            <a:spLocks/>
          </p:cNvSpPr>
          <p:nvPr/>
        </p:nvSpPr>
        <p:spPr>
          <a:xfrm>
            <a:off x="5984060" y="1320886"/>
            <a:ext cx="5748021" cy="444526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9pPr>
          </a:lstStyle>
          <a:p>
            <a:pPr marL="0" indent="0">
              <a:buNone/>
            </a:pPr>
            <a:r>
              <a:rPr lang="es-AR" b="1" dirty="0"/>
              <a:t>factor de ruido</a:t>
            </a:r>
            <a:r>
              <a:rPr lang="es-MX" dirty="0"/>
              <a:t>: es una fuente de variaciones que es imposible o difícil de controlar y que afecta las características funciona les del producto</a:t>
            </a:r>
          </a:p>
          <a:p>
            <a:r>
              <a:rPr lang="es-AR" b="1" dirty="0"/>
              <a:t>unidad a unidad</a:t>
            </a:r>
            <a:r>
              <a:rPr lang="es-MX" dirty="0"/>
              <a:t>: variaciones aleatorias inherentes al proceso o al producto</a:t>
            </a:r>
          </a:p>
          <a:p>
            <a:r>
              <a:rPr lang="es-AR" b="1" dirty="0"/>
              <a:t>ruido internos </a:t>
            </a:r>
            <a:r>
              <a:rPr lang="es-MX" dirty="0"/>
              <a:t>variación que es propias al producto o proceso</a:t>
            </a:r>
            <a:endParaRPr lang="es-MX" b="1" dirty="0"/>
          </a:p>
          <a:p>
            <a:r>
              <a:rPr lang="es-AR" b="1" dirty="0"/>
              <a:t>ruido externo </a:t>
            </a:r>
            <a:r>
              <a:rPr lang="es-MX" dirty="0"/>
              <a:t>variación que es ajena al producto o proceso</a:t>
            </a:r>
            <a:endParaRPr lang="es-MX" b="1" dirty="0"/>
          </a:p>
        </p:txBody>
      </p:sp>
      <p:sp>
        <p:nvSpPr>
          <p:cNvPr id="14" name="Title 3">
            <a:extLst>
              <a:ext uri="{FF2B5EF4-FFF2-40B4-BE49-F238E27FC236}">
                <a16:creationId xmlns:a16="http://schemas.microsoft.com/office/drawing/2014/main" id="{E70FAA10-0AAD-9469-13C1-AF27EA799411}"/>
              </a:ext>
            </a:extLst>
          </p:cNvPr>
          <p:cNvSpPr txBox="1">
            <a:spLocks/>
          </p:cNvSpPr>
          <p:nvPr/>
        </p:nvSpPr>
        <p:spPr>
          <a:xfrm>
            <a:off x="398236" y="1925170"/>
            <a:ext cx="3855720" cy="1431046"/>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sz="1800" dirty="0"/>
              <a:t>“La pérdida que sufre la sociedad desde que el producto se entrega”</a:t>
            </a:r>
            <a:endParaRPr lang="es-AR" sz="11500" b="1" dirty="0">
              <a:latin typeface="Arial Black "/>
            </a:endParaRPr>
          </a:p>
        </p:txBody>
      </p:sp>
      <p:sp>
        <p:nvSpPr>
          <p:cNvPr id="15" name="Title 3">
            <a:extLst>
              <a:ext uri="{FF2B5EF4-FFF2-40B4-BE49-F238E27FC236}">
                <a16:creationId xmlns:a16="http://schemas.microsoft.com/office/drawing/2014/main" id="{4196D554-04DE-F90C-41B3-B59C3A145E8C}"/>
              </a:ext>
            </a:extLst>
          </p:cNvPr>
          <p:cNvSpPr txBox="1">
            <a:spLocks/>
          </p:cNvSpPr>
          <p:nvPr/>
        </p:nvSpPr>
        <p:spPr>
          <a:xfrm>
            <a:off x="5984060" y="758018"/>
            <a:ext cx="5212080" cy="706239"/>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AR" sz="2800" dirty="0">
                <a:latin typeface="Arial Black "/>
              </a:rPr>
              <a:t>Diseño robusto</a:t>
            </a:r>
          </a:p>
        </p:txBody>
      </p:sp>
      <p:pic>
        <p:nvPicPr>
          <p:cNvPr id="5" name="Picture 4">
            <a:extLst>
              <a:ext uri="{FF2B5EF4-FFF2-40B4-BE49-F238E27FC236}">
                <a16:creationId xmlns:a16="http://schemas.microsoft.com/office/drawing/2014/main" id="{99877822-1173-0B6C-32E3-A6A07D011A31}"/>
              </a:ext>
            </a:extLst>
          </p:cNvPr>
          <p:cNvPicPr>
            <a:picLocks noChangeAspect="1"/>
          </p:cNvPicPr>
          <p:nvPr/>
        </p:nvPicPr>
        <p:blipFill>
          <a:blip r:embed="rId2"/>
          <a:stretch>
            <a:fillRect/>
          </a:stretch>
        </p:blipFill>
        <p:spPr>
          <a:xfrm>
            <a:off x="260531" y="2706230"/>
            <a:ext cx="2467319" cy="1952898"/>
          </a:xfrm>
          <a:prstGeom prst="rect">
            <a:avLst/>
          </a:prstGeom>
        </p:spPr>
      </p:pic>
      <p:pic>
        <p:nvPicPr>
          <p:cNvPr id="7" name="Picture 6">
            <a:extLst>
              <a:ext uri="{FF2B5EF4-FFF2-40B4-BE49-F238E27FC236}">
                <a16:creationId xmlns:a16="http://schemas.microsoft.com/office/drawing/2014/main" id="{2DD9E17F-7010-C126-7735-5DD29AFAF498}"/>
              </a:ext>
            </a:extLst>
          </p:cNvPr>
          <p:cNvPicPr>
            <a:picLocks noChangeAspect="1"/>
          </p:cNvPicPr>
          <p:nvPr/>
        </p:nvPicPr>
        <p:blipFill>
          <a:blip r:embed="rId3"/>
          <a:stretch>
            <a:fillRect/>
          </a:stretch>
        </p:blipFill>
        <p:spPr>
          <a:xfrm>
            <a:off x="2476864" y="4622095"/>
            <a:ext cx="2438740" cy="2000529"/>
          </a:xfrm>
          <a:prstGeom prst="rect">
            <a:avLst/>
          </a:prstGeom>
        </p:spPr>
      </p:pic>
      <p:sp>
        <p:nvSpPr>
          <p:cNvPr id="8" name="Title 3">
            <a:extLst>
              <a:ext uri="{FF2B5EF4-FFF2-40B4-BE49-F238E27FC236}">
                <a16:creationId xmlns:a16="http://schemas.microsoft.com/office/drawing/2014/main" id="{CD68D010-D501-B3A8-1F40-4423BB1512A3}"/>
              </a:ext>
            </a:extLst>
          </p:cNvPr>
          <p:cNvSpPr txBox="1">
            <a:spLocks/>
          </p:cNvSpPr>
          <p:nvPr/>
        </p:nvSpPr>
        <p:spPr>
          <a:xfrm>
            <a:off x="2901966" y="2967156"/>
            <a:ext cx="1728943" cy="1431046"/>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sz="1800" dirty="0"/>
              <a:t>Función cuadrática de pérdida</a:t>
            </a:r>
            <a:endParaRPr lang="es-AR" sz="11500" b="1" dirty="0">
              <a:latin typeface="Arial Black "/>
            </a:endParaRPr>
          </a:p>
        </p:txBody>
      </p:sp>
      <p:sp>
        <p:nvSpPr>
          <p:cNvPr id="9" name="Title 3">
            <a:extLst>
              <a:ext uri="{FF2B5EF4-FFF2-40B4-BE49-F238E27FC236}">
                <a16:creationId xmlns:a16="http://schemas.microsoft.com/office/drawing/2014/main" id="{1E34E66C-156A-C6FC-0D32-9DA19A625179}"/>
              </a:ext>
            </a:extLst>
          </p:cNvPr>
          <p:cNvSpPr txBox="1">
            <a:spLocks/>
          </p:cNvSpPr>
          <p:nvPr/>
        </p:nvSpPr>
        <p:spPr>
          <a:xfrm>
            <a:off x="980477" y="5191578"/>
            <a:ext cx="1728943" cy="1431046"/>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sz="1800" dirty="0"/>
              <a:t>Función de pérdida </a:t>
            </a:r>
            <a:r>
              <a:rPr lang="es-MX" sz="1800" dirty="0" err="1"/>
              <a:t>implicita</a:t>
            </a:r>
            <a:endParaRPr lang="es-AR" sz="11500" b="1" dirty="0">
              <a:latin typeface="Arial Black "/>
            </a:endParaRPr>
          </a:p>
        </p:txBody>
      </p:sp>
    </p:spTree>
    <p:extLst>
      <p:ext uri="{BB962C8B-B14F-4D97-AF65-F5344CB8AC3E}">
        <p14:creationId xmlns:p14="http://schemas.microsoft.com/office/powerpoint/2010/main" val="133898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7684B9-C63E-47F8-7F74-16F25088FC59}"/>
              </a:ext>
            </a:extLst>
          </p:cNvPr>
          <p:cNvSpPr>
            <a:spLocks noGrp="1"/>
          </p:cNvSpPr>
          <p:nvPr>
            <p:ph type="title"/>
          </p:nvPr>
        </p:nvSpPr>
        <p:spPr>
          <a:xfrm>
            <a:off x="723900" y="605590"/>
            <a:ext cx="3855720" cy="3966410"/>
          </a:xfrm>
        </p:spPr>
        <p:txBody>
          <a:bodyPr/>
          <a:lstStyle/>
          <a:p>
            <a:r>
              <a:rPr lang="es-AR" sz="3200" dirty="0">
                <a:latin typeface="Arial Black "/>
              </a:rPr>
              <a:t>METODOS </a:t>
            </a:r>
            <a:br>
              <a:rPr lang="es-AR" sz="3200" dirty="0">
                <a:latin typeface="Arial Black "/>
              </a:rPr>
            </a:br>
            <a:r>
              <a:rPr lang="es-AR" sz="3200" dirty="0">
                <a:latin typeface="Arial Black "/>
              </a:rPr>
              <a:t>de </a:t>
            </a:r>
            <a:br>
              <a:rPr lang="es-AR" sz="3200" dirty="0">
                <a:latin typeface="Arial Black "/>
              </a:rPr>
            </a:br>
            <a:r>
              <a:rPr lang="es-AR" sz="3200" dirty="0">
                <a:latin typeface="Arial Black "/>
              </a:rPr>
              <a:t>MEDICIÓN </a:t>
            </a:r>
            <a:br>
              <a:rPr lang="es-AR" dirty="0">
                <a:latin typeface="Arial Black "/>
              </a:rPr>
            </a:br>
            <a:br>
              <a:rPr lang="es-AR" dirty="0">
                <a:latin typeface="Arial Black "/>
              </a:rPr>
            </a:br>
            <a:r>
              <a:rPr lang="es-AR" sz="5400" dirty="0">
                <a:latin typeface="Arial Black "/>
              </a:rPr>
              <a:t>Calibre</a:t>
            </a:r>
            <a:r>
              <a:rPr lang="es-AR" sz="6000" dirty="0">
                <a:latin typeface="Arial Black "/>
              </a:rPr>
              <a:t> </a:t>
            </a:r>
            <a:endParaRPr lang="es-AR" dirty="0">
              <a:latin typeface="Arial Black "/>
            </a:endParaRPr>
          </a:p>
        </p:txBody>
      </p:sp>
      <p:sp>
        <p:nvSpPr>
          <p:cNvPr id="6" name="Text Placeholder 5">
            <a:extLst>
              <a:ext uri="{FF2B5EF4-FFF2-40B4-BE49-F238E27FC236}">
                <a16:creationId xmlns:a16="http://schemas.microsoft.com/office/drawing/2014/main" id="{41B96C4A-10B9-A0CF-6012-E62EFF4D75F4}"/>
              </a:ext>
            </a:extLst>
          </p:cNvPr>
          <p:cNvSpPr>
            <a:spLocks noGrp="1"/>
          </p:cNvSpPr>
          <p:nvPr>
            <p:ph type="body" sz="half" idx="2"/>
          </p:nvPr>
        </p:nvSpPr>
        <p:spPr>
          <a:xfrm>
            <a:off x="723900" y="3882188"/>
            <a:ext cx="3855720" cy="1985211"/>
          </a:xfrm>
        </p:spPr>
        <p:txBody>
          <a:bodyPr>
            <a:normAutofit/>
          </a:bodyPr>
          <a:lstStyle/>
          <a:p>
            <a:r>
              <a:rPr lang="es-AR" sz="2000" dirty="0"/>
              <a:t>Regla rígida graduada en </a:t>
            </a:r>
            <a:r>
              <a:rPr lang="es-AR" sz="2000" dirty="0" err="1"/>
              <a:t>mm.</a:t>
            </a:r>
            <a:r>
              <a:rPr lang="es-AR" sz="2000" dirty="0"/>
              <a:t> Presenta una mandíbula fija y una móvil la cual gradúa y presenta la medida a tomar hasta la décima de </a:t>
            </a:r>
            <a:r>
              <a:rPr lang="es-AR" sz="2000" dirty="0" err="1"/>
              <a:t>mm.</a:t>
            </a:r>
            <a:endParaRPr lang="es-AR" sz="2000" dirty="0"/>
          </a:p>
        </p:txBody>
      </p:sp>
      <p:pic>
        <p:nvPicPr>
          <p:cNvPr id="3074" name="Picture 2" descr="2.500+ Calibre De Nonio Fotografías de stock, fotos e imágenes libres de  derechos - iStock">
            <a:extLst>
              <a:ext uri="{FF2B5EF4-FFF2-40B4-BE49-F238E27FC236}">
                <a16:creationId xmlns:a16="http://schemas.microsoft.com/office/drawing/2014/main" id="{9EDA552F-64A6-90D0-F5D3-894A3B7AB7E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556"/>
          <a:stretch/>
        </p:blipFill>
        <p:spPr bwMode="auto">
          <a:xfrm>
            <a:off x="6096000" y="417943"/>
            <a:ext cx="7497225" cy="597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9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7684B9-C63E-47F8-7F74-16F25088FC59}"/>
              </a:ext>
            </a:extLst>
          </p:cNvPr>
          <p:cNvSpPr>
            <a:spLocks noGrp="1"/>
          </p:cNvSpPr>
          <p:nvPr>
            <p:ph type="title"/>
          </p:nvPr>
        </p:nvSpPr>
        <p:spPr>
          <a:xfrm>
            <a:off x="723900" y="605590"/>
            <a:ext cx="4473742" cy="2823410"/>
          </a:xfrm>
        </p:spPr>
        <p:txBody>
          <a:bodyPr/>
          <a:lstStyle/>
          <a:p>
            <a:r>
              <a:rPr lang="es-AR" sz="3200" dirty="0">
                <a:latin typeface="Arial Black "/>
              </a:rPr>
              <a:t>METODOS </a:t>
            </a:r>
            <a:br>
              <a:rPr lang="es-AR" sz="3200" dirty="0">
                <a:latin typeface="Arial Black "/>
              </a:rPr>
            </a:br>
            <a:r>
              <a:rPr lang="es-AR" sz="3200" dirty="0">
                <a:latin typeface="Arial Black "/>
              </a:rPr>
              <a:t>de </a:t>
            </a:r>
            <a:br>
              <a:rPr lang="es-AR" sz="3200" dirty="0">
                <a:latin typeface="Arial Black "/>
              </a:rPr>
            </a:br>
            <a:r>
              <a:rPr lang="es-AR" sz="3200" dirty="0">
                <a:latin typeface="Arial Black "/>
              </a:rPr>
              <a:t>MEDICIÓN</a:t>
            </a:r>
            <a:br>
              <a:rPr lang="es-AR" dirty="0">
                <a:latin typeface="Arial Black "/>
              </a:rPr>
            </a:br>
            <a:br>
              <a:rPr lang="es-AR" dirty="0">
                <a:latin typeface="Arial Black "/>
              </a:rPr>
            </a:br>
            <a:r>
              <a:rPr lang="es-AR" dirty="0">
                <a:latin typeface="Arial Black "/>
              </a:rPr>
              <a:t>Micrómetro </a:t>
            </a:r>
          </a:p>
        </p:txBody>
      </p:sp>
      <p:sp>
        <p:nvSpPr>
          <p:cNvPr id="6" name="Text Placeholder 5">
            <a:extLst>
              <a:ext uri="{FF2B5EF4-FFF2-40B4-BE49-F238E27FC236}">
                <a16:creationId xmlns:a16="http://schemas.microsoft.com/office/drawing/2014/main" id="{41B96C4A-10B9-A0CF-6012-E62EFF4D75F4}"/>
              </a:ext>
            </a:extLst>
          </p:cNvPr>
          <p:cNvSpPr>
            <a:spLocks noGrp="1"/>
          </p:cNvSpPr>
          <p:nvPr>
            <p:ph type="body" sz="half" idx="2"/>
          </p:nvPr>
        </p:nvSpPr>
        <p:spPr>
          <a:xfrm>
            <a:off x="723900" y="4053137"/>
            <a:ext cx="3855720" cy="1985211"/>
          </a:xfrm>
        </p:spPr>
        <p:txBody>
          <a:bodyPr>
            <a:normAutofit/>
          </a:bodyPr>
          <a:lstStyle/>
          <a:p>
            <a:r>
              <a:rPr lang="es-AR" sz="2000" dirty="0"/>
              <a:t>Con capacidad para medir hasta la 100tecima de mm en piezas que quepan dentro del arco entre el tope y el husillo. </a:t>
            </a:r>
          </a:p>
        </p:txBody>
      </p:sp>
      <p:sp>
        <p:nvSpPr>
          <p:cNvPr id="2" name="Content Placeholder 1">
            <a:extLst>
              <a:ext uri="{FF2B5EF4-FFF2-40B4-BE49-F238E27FC236}">
                <a16:creationId xmlns:a16="http://schemas.microsoft.com/office/drawing/2014/main" id="{6F8FAFCA-AC97-721D-07E5-AF3B1D7296AB}"/>
              </a:ext>
            </a:extLst>
          </p:cNvPr>
          <p:cNvSpPr>
            <a:spLocks noGrp="1"/>
          </p:cNvSpPr>
          <p:nvPr>
            <p:ph idx="1"/>
          </p:nvPr>
        </p:nvSpPr>
        <p:spPr/>
        <p:txBody>
          <a:bodyPr/>
          <a:lstStyle/>
          <a:p>
            <a:endParaRPr lang="es-AR" dirty="0"/>
          </a:p>
        </p:txBody>
      </p:sp>
      <p:pic>
        <p:nvPicPr>
          <p:cNvPr id="6148" name="Picture 4" descr="Micrómetro • ¿Cómo Se Mide Y Cómo Se Usa En 2024? •">
            <a:extLst>
              <a:ext uri="{FF2B5EF4-FFF2-40B4-BE49-F238E27FC236}">
                <a16:creationId xmlns:a16="http://schemas.microsoft.com/office/drawing/2014/main" id="{4755D0B9-5065-D4AE-03B0-CEA3BA32F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021" y="393032"/>
            <a:ext cx="5212080" cy="30596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ómo leer un micrómetro – KANSERT Metrología Metalografía y Ensayos">
            <a:extLst>
              <a:ext uri="{FF2B5EF4-FFF2-40B4-BE49-F238E27FC236}">
                <a16:creationId xmlns:a16="http://schemas.microsoft.com/office/drawing/2014/main" id="{BE160F87-A5B7-381A-C9A6-CE96F2FD8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281" y="3238245"/>
            <a:ext cx="3855719" cy="3200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20850A9-4871-77F6-C746-6D9010AFFCC8}"/>
              </a:ext>
            </a:extLst>
          </p:cNvPr>
          <p:cNvPicPr>
            <a:picLocks noChangeAspect="1"/>
          </p:cNvPicPr>
          <p:nvPr/>
        </p:nvPicPr>
        <p:blipFill rotWithShape="1">
          <a:blip r:embed="rId4"/>
          <a:srcRect l="6525" t="3511" b="5042"/>
          <a:stretch/>
        </p:blipFill>
        <p:spPr>
          <a:xfrm>
            <a:off x="5814060" y="3452682"/>
            <a:ext cx="2522221" cy="2986131"/>
          </a:xfrm>
          <a:prstGeom prst="rect">
            <a:avLst/>
          </a:prstGeom>
        </p:spPr>
      </p:pic>
    </p:spTree>
    <p:extLst>
      <p:ext uri="{BB962C8B-B14F-4D97-AF65-F5344CB8AC3E}">
        <p14:creationId xmlns:p14="http://schemas.microsoft.com/office/powerpoint/2010/main" val="342155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E15-F3F1-1877-C158-B994B82F8DCC}"/>
              </a:ext>
            </a:extLst>
          </p:cNvPr>
          <p:cNvSpPr>
            <a:spLocks noGrp="1"/>
          </p:cNvSpPr>
          <p:nvPr>
            <p:ph type="title"/>
          </p:nvPr>
        </p:nvSpPr>
        <p:spPr>
          <a:xfrm>
            <a:off x="583330" y="845275"/>
            <a:ext cx="4357638" cy="2138558"/>
          </a:xfrm>
        </p:spPr>
        <p:txBody>
          <a:bodyPr/>
          <a:lstStyle/>
          <a:p>
            <a:pPr>
              <a:spcBef>
                <a:spcPts val="600"/>
              </a:spcBef>
            </a:pPr>
            <a:r>
              <a:rPr lang="es-AR" dirty="0">
                <a:latin typeface="Arial Black "/>
              </a:rPr>
              <a:t>Mediciones Digitales e </a:t>
            </a:r>
            <a:br>
              <a:rPr lang="es-AR" dirty="0">
                <a:latin typeface="Arial Black "/>
              </a:rPr>
            </a:br>
            <a:r>
              <a:rPr lang="es-AR" dirty="0">
                <a:latin typeface="Arial Black "/>
              </a:rPr>
              <a:t>Industriales  </a:t>
            </a:r>
          </a:p>
        </p:txBody>
      </p:sp>
      <p:sp>
        <p:nvSpPr>
          <p:cNvPr id="4" name="Text Placeholder 3">
            <a:extLst>
              <a:ext uri="{FF2B5EF4-FFF2-40B4-BE49-F238E27FC236}">
                <a16:creationId xmlns:a16="http://schemas.microsoft.com/office/drawing/2014/main" id="{25AE7124-BAFE-B413-FCD7-6369F24542DC}"/>
              </a:ext>
            </a:extLst>
          </p:cNvPr>
          <p:cNvSpPr>
            <a:spLocks noGrp="1"/>
          </p:cNvSpPr>
          <p:nvPr>
            <p:ph type="body" sz="half" idx="2"/>
          </p:nvPr>
        </p:nvSpPr>
        <p:spPr>
          <a:xfrm>
            <a:off x="739941" y="3343943"/>
            <a:ext cx="3855720" cy="2812215"/>
          </a:xfrm>
        </p:spPr>
        <p:txBody>
          <a:bodyPr>
            <a:normAutofit lnSpcReduction="10000"/>
          </a:bodyPr>
          <a:lstStyle/>
          <a:p>
            <a:r>
              <a:rPr lang="es-AR" sz="2400" dirty="0"/>
              <a:t>Sensores los cuales miden las distancias y posiciones lineales de diferentes puntos en el espacio y envían dicha información a la computadora con gran precisión. </a:t>
            </a:r>
          </a:p>
        </p:txBody>
      </p:sp>
      <p:sp>
        <p:nvSpPr>
          <p:cNvPr id="6" name="AutoShape 6" descr="Paleta Ventilador 5 Aspas Negra Tivoli Liliana Etc.">
            <a:extLst>
              <a:ext uri="{FF2B5EF4-FFF2-40B4-BE49-F238E27FC236}">
                <a16:creationId xmlns:a16="http://schemas.microsoft.com/office/drawing/2014/main" id="{646BBA73-653A-C15F-3289-E210B289C65F}"/>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7" name="Picture 6">
            <a:extLst>
              <a:ext uri="{FF2B5EF4-FFF2-40B4-BE49-F238E27FC236}">
                <a16:creationId xmlns:a16="http://schemas.microsoft.com/office/drawing/2014/main" id="{47DF6247-9668-C93D-F349-CE4B944920B2}"/>
              </a:ext>
            </a:extLst>
          </p:cNvPr>
          <p:cNvPicPr>
            <a:picLocks noChangeAspect="1"/>
          </p:cNvPicPr>
          <p:nvPr/>
        </p:nvPicPr>
        <p:blipFill>
          <a:blip r:embed="rId2"/>
          <a:stretch>
            <a:fillRect/>
          </a:stretch>
        </p:blipFill>
        <p:spPr>
          <a:xfrm>
            <a:off x="7628888" y="0"/>
            <a:ext cx="4563112" cy="3972479"/>
          </a:xfrm>
          <a:prstGeom prst="rect">
            <a:avLst/>
          </a:prstGeom>
        </p:spPr>
      </p:pic>
      <p:pic>
        <p:nvPicPr>
          <p:cNvPr id="9" name="Picture 8">
            <a:extLst>
              <a:ext uri="{FF2B5EF4-FFF2-40B4-BE49-F238E27FC236}">
                <a16:creationId xmlns:a16="http://schemas.microsoft.com/office/drawing/2014/main" id="{427DE85B-949B-7BA3-17D8-E7A9C2861B79}"/>
              </a:ext>
            </a:extLst>
          </p:cNvPr>
          <p:cNvPicPr>
            <a:picLocks noChangeAspect="1"/>
          </p:cNvPicPr>
          <p:nvPr/>
        </p:nvPicPr>
        <p:blipFill>
          <a:blip r:embed="rId3"/>
          <a:stretch>
            <a:fillRect/>
          </a:stretch>
        </p:blipFill>
        <p:spPr>
          <a:xfrm>
            <a:off x="5509040" y="3811291"/>
            <a:ext cx="4092160" cy="3042096"/>
          </a:xfrm>
          <a:prstGeom prst="rect">
            <a:avLst/>
          </a:prstGeom>
        </p:spPr>
      </p:pic>
    </p:spTree>
    <p:extLst>
      <p:ext uri="{BB962C8B-B14F-4D97-AF65-F5344CB8AC3E}">
        <p14:creationId xmlns:p14="http://schemas.microsoft.com/office/powerpoint/2010/main" val="98877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E15-F3F1-1877-C158-B994B82F8DCC}"/>
              </a:ext>
            </a:extLst>
          </p:cNvPr>
          <p:cNvSpPr>
            <a:spLocks noGrp="1"/>
          </p:cNvSpPr>
          <p:nvPr>
            <p:ph type="title"/>
          </p:nvPr>
        </p:nvSpPr>
        <p:spPr>
          <a:xfrm>
            <a:off x="505024" y="686741"/>
            <a:ext cx="4357638" cy="2043068"/>
          </a:xfrm>
        </p:spPr>
        <p:txBody>
          <a:bodyPr/>
          <a:lstStyle/>
          <a:p>
            <a:pPr>
              <a:spcBef>
                <a:spcPts val="600"/>
              </a:spcBef>
            </a:pPr>
            <a:r>
              <a:rPr lang="es-AR" dirty="0">
                <a:latin typeface="Arial Black "/>
              </a:rPr>
              <a:t>Escáneres 3D</a:t>
            </a:r>
          </a:p>
        </p:txBody>
      </p:sp>
      <p:sp>
        <p:nvSpPr>
          <p:cNvPr id="4" name="Text Placeholder 3">
            <a:extLst>
              <a:ext uri="{FF2B5EF4-FFF2-40B4-BE49-F238E27FC236}">
                <a16:creationId xmlns:a16="http://schemas.microsoft.com/office/drawing/2014/main" id="{25AE7124-BAFE-B413-FCD7-6369F24542DC}"/>
              </a:ext>
            </a:extLst>
          </p:cNvPr>
          <p:cNvSpPr>
            <a:spLocks noGrp="1"/>
          </p:cNvSpPr>
          <p:nvPr>
            <p:ph type="body" sz="half" idx="2"/>
          </p:nvPr>
        </p:nvSpPr>
        <p:spPr>
          <a:xfrm>
            <a:off x="583329" y="2189125"/>
            <a:ext cx="4201027" cy="4136374"/>
          </a:xfrm>
        </p:spPr>
        <p:txBody>
          <a:bodyPr>
            <a:normAutofit lnSpcReduction="10000"/>
          </a:bodyPr>
          <a:lstStyle/>
          <a:p>
            <a:r>
              <a:rPr lang="es-AR" sz="2400" dirty="0"/>
              <a:t>Posibilitan reproducir una pieza de manera muy precisa utilizando luces, láser u otro tipo de tecnología. </a:t>
            </a:r>
          </a:p>
          <a:p>
            <a:r>
              <a:rPr lang="es-AR" sz="2400" dirty="0"/>
              <a:t>Se logra una representación de mucha precisión en diversas escalas, proporcionando diversos avances para muchas aplicaciones.</a:t>
            </a:r>
          </a:p>
        </p:txBody>
      </p:sp>
      <p:sp>
        <p:nvSpPr>
          <p:cNvPr id="6" name="AutoShape 6" descr="Paleta Ventilador 5 Aspas Negra Tivoli Liliana Etc.">
            <a:extLst>
              <a:ext uri="{FF2B5EF4-FFF2-40B4-BE49-F238E27FC236}">
                <a16:creationId xmlns:a16="http://schemas.microsoft.com/office/drawing/2014/main" id="{646BBA73-653A-C15F-3289-E210B289C65F}"/>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10" name="Picture 9">
            <a:extLst>
              <a:ext uri="{FF2B5EF4-FFF2-40B4-BE49-F238E27FC236}">
                <a16:creationId xmlns:a16="http://schemas.microsoft.com/office/drawing/2014/main" id="{DA5ED6DC-1592-8DF3-65F8-5287771B8805}"/>
              </a:ext>
            </a:extLst>
          </p:cNvPr>
          <p:cNvPicPr>
            <a:picLocks noChangeAspect="1"/>
          </p:cNvPicPr>
          <p:nvPr/>
        </p:nvPicPr>
        <p:blipFill>
          <a:blip r:embed="rId2"/>
          <a:stretch>
            <a:fillRect/>
          </a:stretch>
        </p:blipFill>
        <p:spPr>
          <a:xfrm>
            <a:off x="5585949" y="4257312"/>
            <a:ext cx="3591426" cy="2600688"/>
          </a:xfrm>
          <a:prstGeom prst="rect">
            <a:avLst/>
          </a:prstGeom>
        </p:spPr>
      </p:pic>
      <p:pic>
        <p:nvPicPr>
          <p:cNvPr id="1026" name="Picture 2" descr="Escáneres Láser 3D: Una Guía De Compra Para, 40% OFF">
            <a:extLst>
              <a:ext uri="{FF2B5EF4-FFF2-40B4-BE49-F238E27FC236}">
                <a16:creationId xmlns:a16="http://schemas.microsoft.com/office/drawing/2014/main" id="{026DE3BA-7211-5EF2-1020-2207B862F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321" y="-12450"/>
            <a:ext cx="5850465" cy="3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4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E15-F3F1-1877-C158-B994B82F8DCC}"/>
              </a:ext>
            </a:extLst>
          </p:cNvPr>
          <p:cNvSpPr>
            <a:spLocks noGrp="1"/>
          </p:cNvSpPr>
          <p:nvPr>
            <p:ph type="title"/>
          </p:nvPr>
        </p:nvSpPr>
        <p:spPr>
          <a:xfrm>
            <a:off x="505024" y="686741"/>
            <a:ext cx="4357638" cy="2043068"/>
          </a:xfrm>
        </p:spPr>
        <p:txBody>
          <a:bodyPr/>
          <a:lstStyle/>
          <a:p>
            <a:pPr>
              <a:spcBef>
                <a:spcPts val="600"/>
              </a:spcBef>
            </a:pPr>
            <a:r>
              <a:rPr lang="es-AR" dirty="0">
                <a:latin typeface="Arial Black "/>
              </a:rPr>
              <a:t>Escáneres 3D</a:t>
            </a:r>
          </a:p>
        </p:txBody>
      </p:sp>
      <p:sp>
        <p:nvSpPr>
          <p:cNvPr id="4" name="Text Placeholder 3">
            <a:extLst>
              <a:ext uri="{FF2B5EF4-FFF2-40B4-BE49-F238E27FC236}">
                <a16:creationId xmlns:a16="http://schemas.microsoft.com/office/drawing/2014/main" id="{25AE7124-BAFE-B413-FCD7-6369F24542DC}"/>
              </a:ext>
            </a:extLst>
          </p:cNvPr>
          <p:cNvSpPr>
            <a:spLocks noGrp="1"/>
          </p:cNvSpPr>
          <p:nvPr>
            <p:ph type="body" sz="half" idx="2"/>
          </p:nvPr>
        </p:nvSpPr>
        <p:spPr>
          <a:xfrm>
            <a:off x="583329" y="2189125"/>
            <a:ext cx="4201027" cy="4136374"/>
          </a:xfrm>
        </p:spPr>
        <p:txBody>
          <a:bodyPr>
            <a:normAutofit lnSpcReduction="10000"/>
          </a:bodyPr>
          <a:lstStyle/>
          <a:p>
            <a:r>
              <a:rPr lang="es-AR" sz="2400" b="1" dirty="0"/>
              <a:t>Triangulación Láser </a:t>
            </a:r>
          </a:p>
          <a:p>
            <a:r>
              <a:rPr lang="es-AR" sz="2400" dirty="0"/>
              <a:t>	Impacto y trigonometría 	de un láser</a:t>
            </a:r>
          </a:p>
          <a:p>
            <a:r>
              <a:rPr lang="es-AR" sz="2400" b="1" dirty="0"/>
              <a:t>Fotogrametría</a:t>
            </a:r>
          </a:p>
          <a:p>
            <a:r>
              <a:rPr lang="es-AR" sz="2400" dirty="0"/>
              <a:t>	Muchas fotos </a:t>
            </a:r>
          </a:p>
          <a:p>
            <a:r>
              <a:rPr lang="es-AR" sz="2400" b="1" dirty="0"/>
              <a:t>Luz estructurada</a:t>
            </a:r>
          </a:p>
          <a:p>
            <a:r>
              <a:rPr lang="es-AR" sz="2400" dirty="0"/>
              <a:t>	Proyecta patrones de 	Luz sobre el objeto </a:t>
            </a:r>
          </a:p>
        </p:txBody>
      </p:sp>
      <p:sp>
        <p:nvSpPr>
          <p:cNvPr id="6" name="AutoShape 6" descr="Paleta Ventilador 5 Aspas Negra Tivoli Liliana Etc.">
            <a:extLst>
              <a:ext uri="{FF2B5EF4-FFF2-40B4-BE49-F238E27FC236}">
                <a16:creationId xmlns:a16="http://schemas.microsoft.com/office/drawing/2014/main" id="{646BBA73-653A-C15F-3289-E210B289C65F}"/>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5" name="Picture 4">
            <a:extLst>
              <a:ext uri="{FF2B5EF4-FFF2-40B4-BE49-F238E27FC236}">
                <a16:creationId xmlns:a16="http://schemas.microsoft.com/office/drawing/2014/main" id="{1EF6650A-C77E-E54D-D6D0-CBFA55CB7F6A}"/>
              </a:ext>
            </a:extLst>
          </p:cNvPr>
          <p:cNvPicPr>
            <a:picLocks noChangeAspect="1"/>
          </p:cNvPicPr>
          <p:nvPr/>
        </p:nvPicPr>
        <p:blipFill>
          <a:blip r:embed="rId2"/>
          <a:stretch>
            <a:fillRect/>
          </a:stretch>
        </p:blipFill>
        <p:spPr>
          <a:xfrm>
            <a:off x="8374743" y="4502225"/>
            <a:ext cx="3233928" cy="2374915"/>
          </a:xfrm>
          <a:prstGeom prst="rect">
            <a:avLst/>
          </a:prstGeom>
        </p:spPr>
      </p:pic>
      <p:pic>
        <p:nvPicPr>
          <p:cNvPr id="8" name="Picture 7">
            <a:extLst>
              <a:ext uri="{FF2B5EF4-FFF2-40B4-BE49-F238E27FC236}">
                <a16:creationId xmlns:a16="http://schemas.microsoft.com/office/drawing/2014/main" id="{49C3ED18-F7BF-724C-8543-53E027D7B653}"/>
              </a:ext>
            </a:extLst>
          </p:cNvPr>
          <p:cNvPicPr>
            <a:picLocks noChangeAspect="1"/>
          </p:cNvPicPr>
          <p:nvPr/>
        </p:nvPicPr>
        <p:blipFill>
          <a:blip r:embed="rId3"/>
          <a:stretch>
            <a:fillRect/>
          </a:stretch>
        </p:blipFill>
        <p:spPr>
          <a:xfrm>
            <a:off x="7407646" y="0"/>
            <a:ext cx="3924848" cy="2600688"/>
          </a:xfrm>
          <a:prstGeom prst="rect">
            <a:avLst/>
          </a:prstGeom>
        </p:spPr>
      </p:pic>
      <p:pic>
        <p:nvPicPr>
          <p:cNvPr id="11" name="Picture 10">
            <a:extLst>
              <a:ext uri="{FF2B5EF4-FFF2-40B4-BE49-F238E27FC236}">
                <a16:creationId xmlns:a16="http://schemas.microsoft.com/office/drawing/2014/main" id="{C4B795BF-18B2-DB3F-4108-288F0EFECA98}"/>
              </a:ext>
            </a:extLst>
          </p:cNvPr>
          <p:cNvPicPr>
            <a:picLocks noChangeAspect="1"/>
          </p:cNvPicPr>
          <p:nvPr/>
        </p:nvPicPr>
        <p:blipFill>
          <a:blip r:embed="rId4"/>
          <a:stretch>
            <a:fillRect/>
          </a:stretch>
        </p:blipFill>
        <p:spPr>
          <a:xfrm>
            <a:off x="5542207" y="2764097"/>
            <a:ext cx="3233928" cy="2641323"/>
          </a:xfrm>
          <a:prstGeom prst="rect">
            <a:avLst/>
          </a:prstGeom>
        </p:spPr>
      </p:pic>
    </p:spTree>
    <p:extLst>
      <p:ext uri="{BB962C8B-B14F-4D97-AF65-F5344CB8AC3E}">
        <p14:creationId xmlns:p14="http://schemas.microsoft.com/office/powerpoint/2010/main" val="366473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135529-19E3-5FC4-57AC-9CB1F42D2646}"/>
              </a:ext>
            </a:extLst>
          </p:cNvPr>
          <p:cNvSpPr>
            <a:spLocks noGrp="1"/>
          </p:cNvSpPr>
          <p:nvPr>
            <p:ph type="ctrTitle"/>
          </p:nvPr>
        </p:nvSpPr>
        <p:spPr>
          <a:xfrm>
            <a:off x="1025408" y="693148"/>
            <a:ext cx="8361229" cy="2098226"/>
          </a:xfrm>
        </p:spPr>
        <p:txBody>
          <a:bodyPr/>
          <a:lstStyle/>
          <a:p>
            <a:r>
              <a:rPr lang="es-AR" dirty="0">
                <a:latin typeface="Arial Black "/>
                <a:cs typeface="Arial" panose="020B0604020202020204" pitchFamily="34" charset="0"/>
              </a:rPr>
              <a:t>Metrología</a:t>
            </a:r>
            <a:r>
              <a:rPr lang="es-AR" dirty="0"/>
              <a:t> </a:t>
            </a:r>
          </a:p>
        </p:txBody>
      </p:sp>
      <p:sp>
        <p:nvSpPr>
          <p:cNvPr id="5" name="Subtitle 4">
            <a:extLst>
              <a:ext uri="{FF2B5EF4-FFF2-40B4-BE49-F238E27FC236}">
                <a16:creationId xmlns:a16="http://schemas.microsoft.com/office/drawing/2014/main" id="{EA9393C6-9DAB-31E1-642D-9FF0F59E65BD}"/>
              </a:ext>
            </a:extLst>
          </p:cNvPr>
          <p:cNvSpPr>
            <a:spLocks noGrp="1"/>
          </p:cNvSpPr>
          <p:nvPr>
            <p:ph type="subTitle" idx="1"/>
          </p:nvPr>
        </p:nvSpPr>
        <p:spPr>
          <a:xfrm>
            <a:off x="1800986" y="3429000"/>
            <a:ext cx="7407183" cy="2098225"/>
          </a:xfrm>
        </p:spPr>
        <p:txBody>
          <a:bodyPr>
            <a:normAutofit lnSpcReduction="10000"/>
          </a:bodyPr>
          <a:lstStyle/>
          <a:p>
            <a:pPr algn="l"/>
            <a:r>
              <a:rPr lang="es-AR" sz="2400" dirty="0"/>
              <a:t>Tolerancias</a:t>
            </a:r>
          </a:p>
          <a:p>
            <a:pPr algn="l"/>
            <a:r>
              <a:rPr lang="es-AR" sz="2400" dirty="0"/>
              <a:t>Ajustes</a:t>
            </a:r>
          </a:p>
          <a:p>
            <a:pPr algn="l"/>
            <a:r>
              <a:rPr lang="es-AR" sz="2400" dirty="0"/>
              <a:t>Rugosidad superficial </a:t>
            </a:r>
          </a:p>
          <a:p>
            <a:pPr algn="l"/>
            <a:r>
              <a:rPr lang="es-AR" sz="2400" dirty="0"/>
              <a:t>Calibres y herramental </a:t>
            </a:r>
          </a:p>
          <a:p>
            <a:pPr algn="l"/>
            <a:r>
              <a:rPr lang="es-AR" sz="2400" dirty="0"/>
              <a:t>Calidad </a:t>
            </a:r>
          </a:p>
        </p:txBody>
      </p:sp>
    </p:spTree>
    <p:extLst>
      <p:ext uri="{BB962C8B-B14F-4D97-AF65-F5344CB8AC3E}">
        <p14:creationId xmlns:p14="http://schemas.microsoft.com/office/powerpoint/2010/main" val="1163027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B795BF-18B2-DB3F-4108-288F0EFECA98}"/>
              </a:ext>
            </a:extLst>
          </p:cNvPr>
          <p:cNvPicPr>
            <a:picLocks noChangeAspect="1"/>
          </p:cNvPicPr>
          <p:nvPr/>
        </p:nvPicPr>
        <p:blipFill>
          <a:blip r:embed="rId2"/>
          <a:stretch>
            <a:fillRect/>
          </a:stretch>
        </p:blipFill>
        <p:spPr>
          <a:xfrm>
            <a:off x="5529692" y="2869050"/>
            <a:ext cx="3233928" cy="2641323"/>
          </a:xfrm>
          <a:prstGeom prst="rect">
            <a:avLst/>
          </a:prstGeom>
        </p:spPr>
      </p:pic>
      <p:sp>
        <p:nvSpPr>
          <p:cNvPr id="2" name="Title 1">
            <a:extLst>
              <a:ext uri="{FF2B5EF4-FFF2-40B4-BE49-F238E27FC236}">
                <a16:creationId xmlns:a16="http://schemas.microsoft.com/office/drawing/2014/main" id="{136A9E15-F3F1-1877-C158-B994B82F8DCC}"/>
              </a:ext>
            </a:extLst>
          </p:cNvPr>
          <p:cNvSpPr>
            <a:spLocks noGrp="1"/>
          </p:cNvSpPr>
          <p:nvPr>
            <p:ph type="title"/>
          </p:nvPr>
        </p:nvSpPr>
        <p:spPr>
          <a:xfrm>
            <a:off x="505024" y="686741"/>
            <a:ext cx="4357638" cy="2043068"/>
          </a:xfrm>
        </p:spPr>
        <p:txBody>
          <a:bodyPr/>
          <a:lstStyle/>
          <a:p>
            <a:pPr>
              <a:spcBef>
                <a:spcPts val="600"/>
              </a:spcBef>
            </a:pPr>
            <a:r>
              <a:rPr lang="es-AR" dirty="0">
                <a:latin typeface="Arial Black "/>
              </a:rPr>
              <a:t>Escáneres 3D</a:t>
            </a:r>
          </a:p>
        </p:txBody>
      </p:sp>
      <p:sp>
        <p:nvSpPr>
          <p:cNvPr id="4" name="Text Placeholder 3">
            <a:extLst>
              <a:ext uri="{FF2B5EF4-FFF2-40B4-BE49-F238E27FC236}">
                <a16:creationId xmlns:a16="http://schemas.microsoft.com/office/drawing/2014/main" id="{25AE7124-BAFE-B413-FCD7-6369F24542DC}"/>
              </a:ext>
            </a:extLst>
          </p:cNvPr>
          <p:cNvSpPr>
            <a:spLocks noGrp="1"/>
          </p:cNvSpPr>
          <p:nvPr>
            <p:ph type="body" sz="half" idx="2"/>
          </p:nvPr>
        </p:nvSpPr>
        <p:spPr>
          <a:xfrm>
            <a:off x="583329" y="2189125"/>
            <a:ext cx="4201027" cy="4136374"/>
          </a:xfrm>
        </p:spPr>
        <p:txBody>
          <a:bodyPr>
            <a:normAutofit/>
          </a:bodyPr>
          <a:lstStyle/>
          <a:p>
            <a:r>
              <a:rPr lang="es-AR" sz="2400" b="1" dirty="0"/>
              <a:t>Triangulación Láser  </a:t>
            </a:r>
          </a:p>
          <a:p>
            <a:r>
              <a:rPr lang="es-AR" sz="2400" b="1" dirty="0"/>
              <a:t>“Time </a:t>
            </a:r>
            <a:r>
              <a:rPr lang="es-AR" sz="2400" b="1" dirty="0" err="1"/>
              <a:t>of</a:t>
            </a:r>
            <a:r>
              <a:rPr lang="es-AR" sz="2400" b="1" dirty="0"/>
              <a:t> </a:t>
            </a:r>
            <a:r>
              <a:rPr lang="es-AR" sz="2400" b="1" dirty="0" err="1"/>
              <a:t>flight</a:t>
            </a:r>
            <a:r>
              <a:rPr lang="es-AR" sz="2400" b="1" dirty="0"/>
              <a:t>”</a:t>
            </a:r>
          </a:p>
          <a:p>
            <a:r>
              <a:rPr lang="es-AR" sz="2400" dirty="0"/>
              <a:t>	Impacto y trigonometría 	de un láser.</a:t>
            </a:r>
          </a:p>
          <a:p>
            <a:r>
              <a:rPr lang="es-AR" sz="2400" dirty="0"/>
              <a:t>Ventajas: Alta precisión a la distancia recomendada </a:t>
            </a:r>
          </a:p>
          <a:p>
            <a:endParaRPr lang="es-AR" sz="2400" dirty="0"/>
          </a:p>
        </p:txBody>
      </p:sp>
      <p:sp>
        <p:nvSpPr>
          <p:cNvPr id="6" name="AutoShape 6" descr="Paleta Ventilador 5 Aspas Negra Tivoli Liliana Etc.">
            <a:extLst>
              <a:ext uri="{FF2B5EF4-FFF2-40B4-BE49-F238E27FC236}">
                <a16:creationId xmlns:a16="http://schemas.microsoft.com/office/drawing/2014/main" id="{646BBA73-653A-C15F-3289-E210B289C65F}"/>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5" name="Picture 4">
            <a:extLst>
              <a:ext uri="{FF2B5EF4-FFF2-40B4-BE49-F238E27FC236}">
                <a16:creationId xmlns:a16="http://schemas.microsoft.com/office/drawing/2014/main" id="{1EF6650A-C77E-E54D-D6D0-CBFA55CB7F6A}"/>
              </a:ext>
            </a:extLst>
          </p:cNvPr>
          <p:cNvPicPr>
            <a:picLocks noChangeAspect="1"/>
          </p:cNvPicPr>
          <p:nvPr/>
        </p:nvPicPr>
        <p:blipFill>
          <a:blip r:embed="rId3"/>
          <a:stretch>
            <a:fillRect/>
          </a:stretch>
        </p:blipFill>
        <p:spPr>
          <a:xfrm>
            <a:off x="8434722" y="3276600"/>
            <a:ext cx="3233928" cy="2374915"/>
          </a:xfrm>
          <a:prstGeom prst="rect">
            <a:avLst/>
          </a:prstGeom>
        </p:spPr>
      </p:pic>
      <p:pic>
        <p:nvPicPr>
          <p:cNvPr id="8" name="Picture 7">
            <a:extLst>
              <a:ext uri="{FF2B5EF4-FFF2-40B4-BE49-F238E27FC236}">
                <a16:creationId xmlns:a16="http://schemas.microsoft.com/office/drawing/2014/main" id="{49C3ED18-F7BF-724C-8543-53E027D7B653}"/>
              </a:ext>
            </a:extLst>
          </p:cNvPr>
          <p:cNvPicPr>
            <a:picLocks noChangeAspect="1"/>
          </p:cNvPicPr>
          <p:nvPr/>
        </p:nvPicPr>
        <p:blipFill>
          <a:blip r:embed="rId4"/>
          <a:stretch>
            <a:fillRect/>
          </a:stretch>
        </p:blipFill>
        <p:spPr>
          <a:xfrm>
            <a:off x="5548019" y="2869050"/>
            <a:ext cx="6060652" cy="4136374"/>
          </a:xfrm>
          <a:prstGeom prst="rect">
            <a:avLst/>
          </a:prstGeom>
        </p:spPr>
      </p:pic>
      <p:pic>
        <p:nvPicPr>
          <p:cNvPr id="7" name="Picture 6">
            <a:extLst>
              <a:ext uri="{FF2B5EF4-FFF2-40B4-BE49-F238E27FC236}">
                <a16:creationId xmlns:a16="http://schemas.microsoft.com/office/drawing/2014/main" id="{A1A8D61F-DB62-E202-AB18-865D8D205DE3}"/>
              </a:ext>
            </a:extLst>
          </p:cNvPr>
          <p:cNvPicPr>
            <a:picLocks noChangeAspect="1"/>
          </p:cNvPicPr>
          <p:nvPr/>
        </p:nvPicPr>
        <p:blipFill>
          <a:blip r:embed="rId5"/>
          <a:stretch>
            <a:fillRect/>
          </a:stretch>
        </p:blipFill>
        <p:spPr>
          <a:xfrm>
            <a:off x="5604185" y="332517"/>
            <a:ext cx="5649113" cy="1856608"/>
          </a:xfrm>
          <a:prstGeom prst="rect">
            <a:avLst/>
          </a:prstGeom>
        </p:spPr>
      </p:pic>
    </p:spTree>
    <p:extLst>
      <p:ext uri="{BB962C8B-B14F-4D97-AF65-F5344CB8AC3E}">
        <p14:creationId xmlns:p14="http://schemas.microsoft.com/office/powerpoint/2010/main" val="468339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E15-F3F1-1877-C158-B994B82F8DCC}"/>
              </a:ext>
            </a:extLst>
          </p:cNvPr>
          <p:cNvSpPr>
            <a:spLocks noGrp="1"/>
          </p:cNvSpPr>
          <p:nvPr>
            <p:ph type="title"/>
          </p:nvPr>
        </p:nvSpPr>
        <p:spPr>
          <a:xfrm>
            <a:off x="505024" y="686741"/>
            <a:ext cx="4357638" cy="2043068"/>
          </a:xfrm>
        </p:spPr>
        <p:txBody>
          <a:bodyPr/>
          <a:lstStyle/>
          <a:p>
            <a:pPr>
              <a:spcBef>
                <a:spcPts val="600"/>
              </a:spcBef>
            </a:pPr>
            <a:r>
              <a:rPr lang="es-AR" dirty="0">
                <a:latin typeface="Arial Black "/>
              </a:rPr>
              <a:t>Escáneres 3D</a:t>
            </a:r>
          </a:p>
        </p:txBody>
      </p:sp>
      <p:sp>
        <p:nvSpPr>
          <p:cNvPr id="4" name="Text Placeholder 3">
            <a:extLst>
              <a:ext uri="{FF2B5EF4-FFF2-40B4-BE49-F238E27FC236}">
                <a16:creationId xmlns:a16="http://schemas.microsoft.com/office/drawing/2014/main" id="{25AE7124-BAFE-B413-FCD7-6369F24542DC}"/>
              </a:ext>
            </a:extLst>
          </p:cNvPr>
          <p:cNvSpPr>
            <a:spLocks noGrp="1"/>
          </p:cNvSpPr>
          <p:nvPr>
            <p:ph type="body" sz="half" idx="2"/>
          </p:nvPr>
        </p:nvSpPr>
        <p:spPr>
          <a:xfrm>
            <a:off x="583329" y="2189125"/>
            <a:ext cx="4201027" cy="4136374"/>
          </a:xfrm>
        </p:spPr>
        <p:txBody>
          <a:bodyPr>
            <a:normAutofit/>
          </a:bodyPr>
          <a:lstStyle/>
          <a:p>
            <a:r>
              <a:rPr lang="es-AR" sz="2400" b="1" dirty="0"/>
              <a:t>Fotogrametría</a:t>
            </a:r>
          </a:p>
          <a:p>
            <a:r>
              <a:rPr lang="es-AR" sz="2400" dirty="0"/>
              <a:t>	Muchas fotos tomadas desde diferentes ángulos, unidas digitalmente generando un modelo 3D. </a:t>
            </a:r>
          </a:p>
          <a:p>
            <a:r>
              <a:rPr lang="es-AR" sz="2400" dirty="0"/>
              <a:t>De fácil acceso pero con precisión baja. </a:t>
            </a:r>
          </a:p>
        </p:txBody>
      </p:sp>
      <p:sp>
        <p:nvSpPr>
          <p:cNvPr id="6" name="AutoShape 6" descr="Paleta Ventilador 5 Aspas Negra Tivoli Liliana Etc.">
            <a:extLst>
              <a:ext uri="{FF2B5EF4-FFF2-40B4-BE49-F238E27FC236}">
                <a16:creationId xmlns:a16="http://schemas.microsoft.com/office/drawing/2014/main" id="{646BBA73-653A-C15F-3289-E210B289C65F}"/>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11" name="Picture 10">
            <a:extLst>
              <a:ext uri="{FF2B5EF4-FFF2-40B4-BE49-F238E27FC236}">
                <a16:creationId xmlns:a16="http://schemas.microsoft.com/office/drawing/2014/main" id="{C4B795BF-18B2-DB3F-4108-288F0EFECA98}"/>
              </a:ext>
            </a:extLst>
          </p:cNvPr>
          <p:cNvPicPr>
            <a:picLocks noChangeAspect="1"/>
          </p:cNvPicPr>
          <p:nvPr/>
        </p:nvPicPr>
        <p:blipFill>
          <a:blip r:embed="rId2"/>
          <a:stretch>
            <a:fillRect/>
          </a:stretch>
        </p:blipFill>
        <p:spPr>
          <a:xfrm>
            <a:off x="5463902" y="477963"/>
            <a:ext cx="6144769" cy="5018763"/>
          </a:xfrm>
          <a:prstGeom prst="rect">
            <a:avLst/>
          </a:prstGeom>
        </p:spPr>
      </p:pic>
    </p:spTree>
    <p:extLst>
      <p:ext uri="{BB962C8B-B14F-4D97-AF65-F5344CB8AC3E}">
        <p14:creationId xmlns:p14="http://schemas.microsoft.com/office/powerpoint/2010/main" val="2369512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E15-F3F1-1877-C158-B994B82F8DCC}"/>
              </a:ext>
            </a:extLst>
          </p:cNvPr>
          <p:cNvSpPr>
            <a:spLocks noGrp="1"/>
          </p:cNvSpPr>
          <p:nvPr>
            <p:ph type="title"/>
          </p:nvPr>
        </p:nvSpPr>
        <p:spPr>
          <a:xfrm>
            <a:off x="505024" y="686741"/>
            <a:ext cx="4357638" cy="2043068"/>
          </a:xfrm>
        </p:spPr>
        <p:txBody>
          <a:bodyPr/>
          <a:lstStyle/>
          <a:p>
            <a:pPr>
              <a:spcBef>
                <a:spcPts val="600"/>
              </a:spcBef>
            </a:pPr>
            <a:r>
              <a:rPr lang="es-AR" dirty="0">
                <a:latin typeface="Arial Black "/>
              </a:rPr>
              <a:t>Escáneres 3D</a:t>
            </a:r>
          </a:p>
        </p:txBody>
      </p:sp>
      <p:sp>
        <p:nvSpPr>
          <p:cNvPr id="4" name="Text Placeholder 3">
            <a:extLst>
              <a:ext uri="{FF2B5EF4-FFF2-40B4-BE49-F238E27FC236}">
                <a16:creationId xmlns:a16="http://schemas.microsoft.com/office/drawing/2014/main" id="{25AE7124-BAFE-B413-FCD7-6369F24542DC}"/>
              </a:ext>
            </a:extLst>
          </p:cNvPr>
          <p:cNvSpPr>
            <a:spLocks noGrp="1"/>
          </p:cNvSpPr>
          <p:nvPr>
            <p:ph type="body" sz="half" idx="2"/>
          </p:nvPr>
        </p:nvSpPr>
        <p:spPr>
          <a:xfrm>
            <a:off x="583329" y="2189125"/>
            <a:ext cx="4201027" cy="4136374"/>
          </a:xfrm>
        </p:spPr>
        <p:txBody>
          <a:bodyPr>
            <a:normAutofit lnSpcReduction="10000"/>
          </a:bodyPr>
          <a:lstStyle/>
          <a:p>
            <a:r>
              <a:rPr lang="es-AR" sz="2400" b="1" dirty="0"/>
              <a:t>Luz estructurada</a:t>
            </a:r>
          </a:p>
          <a:p>
            <a:r>
              <a:rPr lang="es-AR" sz="2400" dirty="0"/>
              <a:t>	Proyecta patrones de 	Luz sobre el objeto.</a:t>
            </a:r>
          </a:p>
          <a:p>
            <a:r>
              <a:rPr lang="es-AR" sz="2400" dirty="0"/>
              <a:t>Estos patrones son tomados por una cámara que los transforma en un modelo 3D. </a:t>
            </a:r>
          </a:p>
          <a:p>
            <a:r>
              <a:rPr lang="es-AR" sz="2400" dirty="0"/>
              <a:t>Barato de fabricar y comercializar, precisión decente.  </a:t>
            </a:r>
          </a:p>
        </p:txBody>
      </p:sp>
      <p:sp>
        <p:nvSpPr>
          <p:cNvPr id="6" name="AutoShape 6" descr="Paleta Ventilador 5 Aspas Negra Tivoli Liliana Etc.">
            <a:extLst>
              <a:ext uri="{FF2B5EF4-FFF2-40B4-BE49-F238E27FC236}">
                <a16:creationId xmlns:a16="http://schemas.microsoft.com/office/drawing/2014/main" id="{646BBA73-653A-C15F-3289-E210B289C65F}"/>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5" name="Picture 4">
            <a:extLst>
              <a:ext uri="{FF2B5EF4-FFF2-40B4-BE49-F238E27FC236}">
                <a16:creationId xmlns:a16="http://schemas.microsoft.com/office/drawing/2014/main" id="{1EF6650A-C77E-E54D-D6D0-CBFA55CB7F6A}"/>
              </a:ext>
            </a:extLst>
          </p:cNvPr>
          <p:cNvPicPr>
            <a:picLocks noChangeAspect="1"/>
          </p:cNvPicPr>
          <p:nvPr/>
        </p:nvPicPr>
        <p:blipFill>
          <a:blip r:embed="rId2"/>
          <a:stretch>
            <a:fillRect/>
          </a:stretch>
        </p:blipFill>
        <p:spPr>
          <a:xfrm>
            <a:off x="6275936" y="2960915"/>
            <a:ext cx="5332735" cy="3916226"/>
          </a:xfrm>
          <a:prstGeom prst="rect">
            <a:avLst/>
          </a:prstGeom>
        </p:spPr>
      </p:pic>
      <p:pic>
        <p:nvPicPr>
          <p:cNvPr id="7" name="Picture 6">
            <a:extLst>
              <a:ext uri="{FF2B5EF4-FFF2-40B4-BE49-F238E27FC236}">
                <a16:creationId xmlns:a16="http://schemas.microsoft.com/office/drawing/2014/main" id="{FEE9B5A5-CF8F-4D37-6CDA-71AD17A684B7}"/>
              </a:ext>
            </a:extLst>
          </p:cNvPr>
          <p:cNvPicPr>
            <a:picLocks noChangeAspect="1"/>
          </p:cNvPicPr>
          <p:nvPr/>
        </p:nvPicPr>
        <p:blipFill>
          <a:blip r:embed="rId3"/>
          <a:stretch>
            <a:fillRect/>
          </a:stretch>
        </p:blipFill>
        <p:spPr>
          <a:xfrm>
            <a:off x="5776120" y="112542"/>
            <a:ext cx="4848902" cy="2848373"/>
          </a:xfrm>
          <a:prstGeom prst="rect">
            <a:avLst/>
          </a:prstGeom>
        </p:spPr>
      </p:pic>
    </p:spTree>
    <p:extLst>
      <p:ext uri="{BB962C8B-B14F-4D97-AF65-F5344CB8AC3E}">
        <p14:creationId xmlns:p14="http://schemas.microsoft.com/office/powerpoint/2010/main" val="829235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E15-F3F1-1877-C158-B994B82F8DCC}"/>
              </a:ext>
            </a:extLst>
          </p:cNvPr>
          <p:cNvSpPr>
            <a:spLocks noGrp="1"/>
          </p:cNvSpPr>
          <p:nvPr>
            <p:ph type="title"/>
          </p:nvPr>
        </p:nvSpPr>
        <p:spPr>
          <a:xfrm>
            <a:off x="250518" y="551599"/>
            <a:ext cx="4357638" cy="2043068"/>
          </a:xfrm>
        </p:spPr>
        <p:txBody>
          <a:bodyPr/>
          <a:lstStyle/>
          <a:p>
            <a:pPr>
              <a:spcBef>
                <a:spcPts val="600"/>
              </a:spcBef>
            </a:pPr>
            <a:r>
              <a:rPr lang="es-AR" dirty="0">
                <a:latin typeface="Arial Black "/>
              </a:rPr>
              <a:t>Uso de medios digitales.</a:t>
            </a:r>
          </a:p>
        </p:txBody>
      </p:sp>
      <p:sp>
        <p:nvSpPr>
          <p:cNvPr id="4" name="Text Placeholder 3">
            <a:extLst>
              <a:ext uri="{FF2B5EF4-FFF2-40B4-BE49-F238E27FC236}">
                <a16:creationId xmlns:a16="http://schemas.microsoft.com/office/drawing/2014/main" id="{25AE7124-BAFE-B413-FCD7-6369F24542DC}"/>
              </a:ext>
            </a:extLst>
          </p:cNvPr>
          <p:cNvSpPr>
            <a:spLocks noGrp="1"/>
          </p:cNvSpPr>
          <p:nvPr>
            <p:ph type="body" sz="half" idx="2"/>
          </p:nvPr>
        </p:nvSpPr>
        <p:spPr>
          <a:xfrm>
            <a:off x="583330" y="3419390"/>
            <a:ext cx="3692014" cy="2906108"/>
          </a:xfrm>
        </p:spPr>
        <p:txBody>
          <a:bodyPr>
            <a:normAutofit/>
          </a:bodyPr>
          <a:lstStyle/>
          <a:p>
            <a:r>
              <a:rPr lang="es-AR" sz="2400" b="1" dirty="0" err="1"/>
              <a:t>Fusion</a:t>
            </a:r>
            <a:r>
              <a:rPr lang="es-AR" sz="2400" b="1" dirty="0"/>
              <a:t> 360 </a:t>
            </a:r>
            <a:r>
              <a:rPr lang="es-AR" sz="2400" dirty="0"/>
              <a:t>nos ofrece una herramienta para tomar medidas con mayor precisión y crear un modelo 3D que podemos modificar. </a:t>
            </a:r>
            <a:endParaRPr lang="es-AR" sz="2400" b="1" dirty="0"/>
          </a:p>
        </p:txBody>
      </p:sp>
      <p:sp>
        <p:nvSpPr>
          <p:cNvPr id="6" name="AutoShape 6" descr="Paleta Ventilador 5 Aspas Negra Tivoli Liliana Etc.">
            <a:extLst>
              <a:ext uri="{FF2B5EF4-FFF2-40B4-BE49-F238E27FC236}">
                <a16:creationId xmlns:a16="http://schemas.microsoft.com/office/drawing/2014/main" id="{646BBA73-653A-C15F-3289-E210B289C65F}"/>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pic>
        <p:nvPicPr>
          <p:cNvPr id="2050" name="Picture 2" descr="Learn Fusion 360 — Portland CNC">
            <a:extLst>
              <a:ext uri="{FF2B5EF4-FFF2-40B4-BE49-F238E27FC236}">
                <a16:creationId xmlns:a16="http://schemas.microsoft.com/office/drawing/2014/main" id="{B6AE6981-EA7B-B45A-6066-4A1C77362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829" y="551599"/>
            <a:ext cx="1745343" cy="17453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966C04A-C301-78D6-7943-276DDAC12DAB}"/>
              </a:ext>
            </a:extLst>
          </p:cNvPr>
          <p:cNvPicPr>
            <a:picLocks noChangeAspect="1"/>
          </p:cNvPicPr>
          <p:nvPr/>
        </p:nvPicPr>
        <p:blipFill>
          <a:blip r:embed="rId3"/>
          <a:stretch>
            <a:fillRect/>
          </a:stretch>
        </p:blipFill>
        <p:spPr>
          <a:xfrm rot="5400000">
            <a:off x="5884353" y="1292397"/>
            <a:ext cx="5243944" cy="4459514"/>
          </a:xfrm>
          <a:prstGeom prst="rect">
            <a:avLst/>
          </a:prstGeom>
        </p:spPr>
      </p:pic>
    </p:spTree>
    <p:extLst>
      <p:ext uri="{BB962C8B-B14F-4D97-AF65-F5344CB8AC3E}">
        <p14:creationId xmlns:p14="http://schemas.microsoft.com/office/powerpoint/2010/main" val="21947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12CB-0FE8-6CB9-B20F-D7B5BC2B8719}"/>
              </a:ext>
            </a:extLst>
          </p:cNvPr>
          <p:cNvSpPr>
            <a:spLocks noGrp="1"/>
          </p:cNvSpPr>
          <p:nvPr>
            <p:ph type="title"/>
          </p:nvPr>
        </p:nvSpPr>
        <p:spPr>
          <a:xfrm>
            <a:off x="1556084" y="569495"/>
            <a:ext cx="9601200" cy="1796334"/>
          </a:xfrm>
        </p:spPr>
        <p:txBody>
          <a:bodyPr>
            <a:noAutofit/>
          </a:bodyPr>
          <a:lstStyle/>
          <a:p>
            <a:r>
              <a:rPr lang="es-AR" sz="2800" dirty="0"/>
              <a:t>Ciencia de las mediciones, proporciona un marco de referencia para que toda iniciativa de NORMALIZACIÓN sea posible. </a:t>
            </a:r>
            <a:br>
              <a:rPr lang="es-AR" sz="2800" dirty="0"/>
            </a:br>
            <a:r>
              <a:rPr lang="es-MX" sz="2800" dirty="0"/>
              <a:t>Además desempeña un papel crucial en el control de calidad. Un producto de calidad no solo cumple con las especificaciones técnicas, sino que también satisface las expectativas del cliente.</a:t>
            </a:r>
            <a:br>
              <a:rPr lang="es-MX" sz="2800" dirty="0"/>
            </a:br>
            <a:endParaRPr lang="es-AR" sz="2800" dirty="0"/>
          </a:p>
        </p:txBody>
      </p:sp>
      <p:sp>
        <p:nvSpPr>
          <p:cNvPr id="3" name="Content Placeholder 2">
            <a:extLst>
              <a:ext uri="{FF2B5EF4-FFF2-40B4-BE49-F238E27FC236}">
                <a16:creationId xmlns:a16="http://schemas.microsoft.com/office/drawing/2014/main" id="{CBD579E4-B265-7A1C-DB95-C8A085324AA6}"/>
              </a:ext>
            </a:extLst>
          </p:cNvPr>
          <p:cNvSpPr>
            <a:spLocks noGrp="1"/>
          </p:cNvSpPr>
          <p:nvPr>
            <p:ph idx="1"/>
          </p:nvPr>
        </p:nvSpPr>
        <p:spPr>
          <a:xfrm>
            <a:off x="1556084" y="3959152"/>
            <a:ext cx="4170948" cy="2586791"/>
          </a:xfrm>
        </p:spPr>
        <p:txBody>
          <a:bodyPr>
            <a:normAutofit/>
          </a:bodyPr>
          <a:lstStyle/>
          <a:p>
            <a:pPr marL="0" indent="0">
              <a:buNone/>
            </a:pPr>
            <a:r>
              <a:rPr lang="es-AR" sz="2400" dirty="0"/>
              <a:t>Mediciones de partes </a:t>
            </a:r>
          </a:p>
          <a:p>
            <a:pPr marL="0" indent="0">
              <a:buNone/>
            </a:pPr>
            <a:r>
              <a:rPr lang="es-AR" sz="2400" dirty="0"/>
              <a:t>Correcto funcionamiento </a:t>
            </a:r>
          </a:p>
          <a:p>
            <a:pPr marL="0" indent="0">
              <a:buNone/>
            </a:pPr>
            <a:r>
              <a:rPr lang="es-AR" sz="2400" dirty="0"/>
              <a:t>Control de calidad</a:t>
            </a:r>
          </a:p>
          <a:p>
            <a:pPr marL="0" indent="0">
              <a:buNone/>
            </a:pPr>
            <a:r>
              <a:rPr lang="es-AR" sz="2400" dirty="0"/>
              <a:t>Mantenimiento </a:t>
            </a:r>
          </a:p>
          <a:p>
            <a:pPr marL="0" indent="0">
              <a:buNone/>
            </a:pPr>
            <a:r>
              <a:rPr lang="es-AR" sz="2400" dirty="0"/>
              <a:t>Correcciones o confirmaciones  </a:t>
            </a:r>
          </a:p>
          <a:p>
            <a:pPr marL="0" indent="0">
              <a:buNone/>
            </a:pPr>
            <a:endParaRPr lang="es-AR" dirty="0"/>
          </a:p>
          <a:p>
            <a:pPr marL="0" indent="0">
              <a:buNone/>
            </a:pPr>
            <a:endParaRPr lang="es-AR" dirty="0"/>
          </a:p>
        </p:txBody>
      </p:sp>
      <p:pic>
        <p:nvPicPr>
          <p:cNvPr id="1026" name="Picture 2" descr="Metrología: qué es y cómo se puede implementar en la industria | ARSAM">
            <a:extLst>
              <a:ext uri="{FF2B5EF4-FFF2-40B4-BE49-F238E27FC236}">
                <a16:creationId xmlns:a16="http://schemas.microsoft.com/office/drawing/2014/main" id="{A43140DA-E0AE-EDA5-3E97-1BCCA3A8F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305" y="3347207"/>
            <a:ext cx="5579645" cy="347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2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8687F-2379-8361-FEB7-47A73F587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19397-2937-52F4-FE80-D48214C18334}"/>
              </a:ext>
            </a:extLst>
          </p:cNvPr>
          <p:cNvSpPr>
            <a:spLocks noGrp="1"/>
          </p:cNvSpPr>
          <p:nvPr>
            <p:ph type="title"/>
          </p:nvPr>
        </p:nvSpPr>
        <p:spPr>
          <a:xfrm>
            <a:off x="1556084" y="1558613"/>
            <a:ext cx="9601200" cy="1796334"/>
          </a:xfrm>
        </p:spPr>
        <p:txBody>
          <a:bodyPr>
            <a:noAutofit/>
          </a:bodyPr>
          <a:lstStyle/>
          <a:p>
            <a:r>
              <a:rPr lang="es-MX" sz="2400" dirty="0"/>
              <a:t>Las dimensiones definen los tamaños de los componentes, mientras que las tolerancias establecen los límites de variación permitidos. </a:t>
            </a:r>
            <a:br>
              <a:rPr lang="es-MX" sz="2400" dirty="0"/>
            </a:br>
            <a:br>
              <a:rPr lang="es-MX" sz="2400" dirty="0"/>
            </a:br>
            <a:r>
              <a:rPr lang="es-MX" sz="2400" dirty="0"/>
              <a:t>Se clasifican en:</a:t>
            </a:r>
          </a:p>
        </p:txBody>
      </p:sp>
      <p:sp>
        <p:nvSpPr>
          <p:cNvPr id="3" name="Content Placeholder 2">
            <a:extLst>
              <a:ext uri="{FF2B5EF4-FFF2-40B4-BE49-F238E27FC236}">
                <a16:creationId xmlns:a16="http://schemas.microsoft.com/office/drawing/2014/main" id="{184FAFD0-1573-6F54-5343-8094B7544AF9}"/>
              </a:ext>
            </a:extLst>
          </p:cNvPr>
          <p:cNvSpPr>
            <a:spLocks noGrp="1"/>
          </p:cNvSpPr>
          <p:nvPr>
            <p:ph idx="1"/>
          </p:nvPr>
        </p:nvSpPr>
        <p:spPr>
          <a:xfrm>
            <a:off x="1556084" y="3017038"/>
            <a:ext cx="9079832" cy="1796334"/>
          </a:xfrm>
        </p:spPr>
        <p:txBody>
          <a:bodyPr>
            <a:normAutofit/>
          </a:bodyPr>
          <a:lstStyle/>
          <a:p>
            <a:r>
              <a:rPr lang="es-MX" sz="2000" dirty="0"/>
              <a:t> </a:t>
            </a:r>
            <a:r>
              <a:rPr lang="es-MX" sz="2000" b="1" dirty="0"/>
              <a:t>Tolerancia bilateral:</a:t>
            </a:r>
            <a:r>
              <a:rPr lang="es-MX" sz="2000" dirty="0"/>
              <a:t> Se permite variación en ambas direcciones.</a:t>
            </a:r>
          </a:p>
          <a:p>
            <a:r>
              <a:rPr lang="es-MX" sz="2000" dirty="0"/>
              <a:t> </a:t>
            </a:r>
            <a:r>
              <a:rPr lang="es-MX" sz="2000" b="1" dirty="0"/>
              <a:t>Tolerancia unilateral:</a:t>
            </a:r>
            <a:r>
              <a:rPr lang="es-MX" sz="2000" dirty="0"/>
              <a:t> La variación se permite en una sola dirección. </a:t>
            </a:r>
          </a:p>
          <a:p>
            <a:r>
              <a:rPr lang="es-MX" sz="2000" b="1" dirty="0"/>
              <a:t>Dimensiones límite:</a:t>
            </a:r>
            <a:r>
              <a:rPr lang="es-MX" sz="2000" dirty="0"/>
              <a:t> Se especifican valores máximos y mínimos."</a:t>
            </a:r>
          </a:p>
        </p:txBody>
      </p:sp>
      <p:sp>
        <p:nvSpPr>
          <p:cNvPr id="4" name="Title 3">
            <a:extLst>
              <a:ext uri="{FF2B5EF4-FFF2-40B4-BE49-F238E27FC236}">
                <a16:creationId xmlns:a16="http://schemas.microsoft.com/office/drawing/2014/main" id="{D77A23FB-3B4F-5082-67ED-B5804AE1CD48}"/>
              </a:ext>
            </a:extLst>
          </p:cNvPr>
          <p:cNvSpPr txBox="1">
            <a:spLocks/>
          </p:cNvSpPr>
          <p:nvPr/>
        </p:nvSpPr>
        <p:spPr>
          <a:xfrm>
            <a:off x="1556084" y="646936"/>
            <a:ext cx="4414157" cy="225191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AR" dirty="0">
                <a:latin typeface="Arial Black "/>
              </a:rPr>
              <a:t>Dimensiones</a:t>
            </a:r>
          </a:p>
        </p:txBody>
      </p:sp>
      <p:pic>
        <p:nvPicPr>
          <p:cNvPr id="6" name="Picture 5">
            <a:extLst>
              <a:ext uri="{FF2B5EF4-FFF2-40B4-BE49-F238E27FC236}">
                <a16:creationId xmlns:a16="http://schemas.microsoft.com/office/drawing/2014/main" id="{63E5E6A9-C531-8EC6-EF8D-7F4BEE4FAA3A}"/>
              </a:ext>
            </a:extLst>
          </p:cNvPr>
          <p:cNvPicPr>
            <a:picLocks noChangeAspect="1"/>
          </p:cNvPicPr>
          <p:nvPr/>
        </p:nvPicPr>
        <p:blipFill>
          <a:blip r:embed="rId2"/>
          <a:stretch>
            <a:fillRect/>
          </a:stretch>
        </p:blipFill>
        <p:spPr>
          <a:xfrm>
            <a:off x="1556084" y="4475462"/>
            <a:ext cx="6397745" cy="2004927"/>
          </a:xfrm>
          <a:prstGeom prst="rect">
            <a:avLst/>
          </a:prstGeom>
        </p:spPr>
      </p:pic>
    </p:spTree>
    <p:extLst>
      <p:ext uri="{BB962C8B-B14F-4D97-AF65-F5344CB8AC3E}">
        <p14:creationId xmlns:p14="http://schemas.microsoft.com/office/powerpoint/2010/main" val="151737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E15-F3F1-1877-C158-B994B82F8DCC}"/>
              </a:ext>
            </a:extLst>
          </p:cNvPr>
          <p:cNvSpPr>
            <a:spLocks noGrp="1"/>
          </p:cNvSpPr>
          <p:nvPr>
            <p:ph type="title"/>
          </p:nvPr>
        </p:nvSpPr>
        <p:spPr>
          <a:xfrm>
            <a:off x="723900" y="1667310"/>
            <a:ext cx="4136858" cy="2157884"/>
          </a:xfrm>
        </p:spPr>
        <p:txBody>
          <a:bodyPr/>
          <a:lstStyle/>
          <a:p>
            <a:r>
              <a:rPr lang="es-AR" dirty="0">
                <a:latin typeface="Arial Black "/>
              </a:rPr>
              <a:t>Tolerancias </a:t>
            </a:r>
          </a:p>
        </p:txBody>
      </p:sp>
      <p:sp>
        <p:nvSpPr>
          <p:cNvPr id="4" name="Text Placeholder 3">
            <a:extLst>
              <a:ext uri="{FF2B5EF4-FFF2-40B4-BE49-F238E27FC236}">
                <a16:creationId xmlns:a16="http://schemas.microsoft.com/office/drawing/2014/main" id="{25AE7124-BAFE-B413-FCD7-6369F24542DC}"/>
              </a:ext>
            </a:extLst>
          </p:cNvPr>
          <p:cNvSpPr>
            <a:spLocks noGrp="1"/>
          </p:cNvSpPr>
          <p:nvPr>
            <p:ph type="body" sz="half" idx="2"/>
          </p:nvPr>
        </p:nvSpPr>
        <p:spPr>
          <a:xfrm>
            <a:off x="723900" y="2888414"/>
            <a:ext cx="3855720" cy="2812215"/>
          </a:xfrm>
        </p:spPr>
        <p:txBody>
          <a:bodyPr>
            <a:normAutofit fontScale="92500" lnSpcReduction="20000"/>
          </a:bodyPr>
          <a:lstStyle/>
          <a:p>
            <a:r>
              <a:rPr lang="es-AR" sz="2400" dirty="0"/>
              <a:t>Si la tecnología utilizada o la necesidad de intercambiabilidad imposibilitan la obtención de piezas supuestamente iguales, se establece una variación aceptable, funcional, realista y referenciada </a:t>
            </a:r>
          </a:p>
        </p:txBody>
      </p:sp>
      <p:pic>
        <p:nvPicPr>
          <p:cNvPr id="4098" name="Picture 2" descr="Aditivo Cajas de Cambio Lancar, el mejor aditivo cajas de cambio.">
            <a:extLst>
              <a:ext uri="{FF2B5EF4-FFF2-40B4-BE49-F238E27FC236}">
                <a16:creationId xmlns:a16="http://schemas.microsoft.com/office/drawing/2014/main" id="{BE7FCEF5-F8FC-4C40-BD3E-29156FA70B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 t="1882" r="50000" b="1882"/>
          <a:stretch/>
        </p:blipFill>
        <p:spPr bwMode="auto">
          <a:xfrm>
            <a:off x="5840253" y="364959"/>
            <a:ext cx="4033137" cy="33069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nco Para Jardín En Hierro Y Madera – Exterior → LG, 40% OFF">
            <a:extLst>
              <a:ext uri="{FF2B5EF4-FFF2-40B4-BE49-F238E27FC236}">
                <a16:creationId xmlns:a16="http://schemas.microsoft.com/office/drawing/2014/main" id="{FA6F8317-9CA7-7406-B484-8A1F6C920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848" y="3248527"/>
            <a:ext cx="3609473" cy="36094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6829B6F-81FD-8713-A547-B26CE91D5EA6}"/>
              </a:ext>
            </a:extLst>
          </p:cNvPr>
          <p:cNvPicPr>
            <a:picLocks noChangeAspect="1"/>
          </p:cNvPicPr>
          <p:nvPr/>
        </p:nvPicPr>
        <p:blipFill>
          <a:blip r:embed="rId4"/>
          <a:stretch>
            <a:fillRect/>
          </a:stretch>
        </p:blipFill>
        <p:spPr>
          <a:xfrm>
            <a:off x="6714807" y="4294521"/>
            <a:ext cx="3514041" cy="2533378"/>
          </a:xfrm>
          <a:prstGeom prst="rect">
            <a:avLst/>
          </a:prstGeom>
        </p:spPr>
      </p:pic>
    </p:spTree>
    <p:extLst>
      <p:ext uri="{BB962C8B-B14F-4D97-AF65-F5344CB8AC3E}">
        <p14:creationId xmlns:p14="http://schemas.microsoft.com/office/powerpoint/2010/main" val="286081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E15-F3F1-1877-C158-B994B82F8DCC}"/>
              </a:ext>
            </a:extLst>
          </p:cNvPr>
          <p:cNvSpPr>
            <a:spLocks noGrp="1"/>
          </p:cNvSpPr>
          <p:nvPr>
            <p:ph type="title"/>
          </p:nvPr>
        </p:nvSpPr>
        <p:spPr>
          <a:xfrm>
            <a:off x="583330" y="1667310"/>
            <a:ext cx="4136858" cy="2157884"/>
          </a:xfrm>
        </p:spPr>
        <p:txBody>
          <a:bodyPr/>
          <a:lstStyle/>
          <a:p>
            <a:r>
              <a:rPr lang="es-AR" dirty="0">
                <a:latin typeface="Arial Black "/>
              </a:rPr>
              <a:t>Tolerancias </a:t>
            </a:r>
          </a:p>
        </p:txBody>
      </p:sp>
      <p:sp>
        <p:nvSpPr>
          <p:cNvPr id="4" name="Text Placeholder 3">
            <a:extLst>
              <a:ext uri="{FF2B5EF4-FFF2-40B4-BE49-F238E27FC236}">
                <a16:creationId xmlns:a16="http://schemas.microsoft.com/office/drawing/2014/main" id="{25AE7124-BAFE-B413-FCD7-6369F24542DC}"/>
              </a:ext>
            </a:extLst>
          </p:cNvPr>
          <p:cNvSpPr>
            <a:spLocks noGrp="1"/>
          </p:cNvSpPr>
          <p:nvPr>
            <p:ph type="body" sz="half" idx="2"/>
          </p:nvPr>
        </p:nvSpPr>
        <p:spPr>
          <a:xfrm>
            <a:off x="723899" y="2920498"/>
            <a:ext cx="3855720" cy="2812215"/>
          </a:xfrm>
        </p:spPr>
        <p:txBody>
          <a:bodyPr>
            <a:normAutofit/>
          </a:bodyPr>
          <a:lstStyle/>
          <a:p>
            <a:r>
              <a:rPr lang="es-AR" sz="2400" dirty="0"/>
              <a:t>La complejidad del objeto tiene que ver con las tolerancias admitidas</a:t>
            </a:r>
          </a:p>
          <a:p>
            <a:r>
              <a:rPr lang="es-AR" sz="2400" dirty="0"/>
              <a:t>La FINALIDAD de la pieza es el parámetro para la rigurosidad en la medición </a:t>
            </a:r>
          </a:p>
        </p:txBody>
      </p:sp>
      <p:sp>
        <p:nvSpPr>
          <p:cNvPr id="6" name="AutoShape 6" descr="Paleta Ventilador 5 Aspas Negra Tivoli Liliana Etc.">
            <a:extLst>
              <a:ext uri="{FF2B5EF4-FFF2-40B4-BE49-F238E27FC236}">
                <a16:creationId xmlns:a16="http://schemas.microsoft.com/office/drawing/2014/main" id="{646BBA73-653A-C15F-3289-E210B289C65F}"/>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5130" name="Picture 10" descr="Ventilador Titanio De Pie 20 75W Bajo Consumo 4 Palas Metal - Yuhmak">
            <a:extLst>
              <a:ext uri="{FF2B5EF4-FFF2-40B4-BE49-F238E27FC236}">
                <a16:creationId xmlns:a16="http://schemas.microsoft.com/office/drawing/2014/main" id="{22E29F50-A3FD-3608-3041-530CC6FC9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496" y="60381"/>
            <a:ext cx="3877774" cy="38777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ldes de inyección de plástico para la industria | Aceromafe">
            <a:extLst>
              <a:ext uri="{FF2B5EF4-FFF2-40B4-BE49-F238E27FC236}">
                <a16:creationId xmlns:a16="http://schemas.microsoft.com/office/drawing/2014/main" id="{0F7D35CC-8DE7-7956-A321-4137E13D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994" y="3825194"/>
            <a:ext cx="4043741" cy="3032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bricación de Moldes de Inyección a medida - IMA">
            <a:extLst>
              <a:ext uri="{FF2B5EF4-FFF2-40B4-BE49-F238E27FC236}">
                <a16:creationId xmlns:a16="http://schemas.microsoft.com/office/drawing/2014/main" id="{74F4DFE1-FC52-2FFE-552D-73A20DFAF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830" y="4729524"/>
            <a:ext cx="3701890" cy="2068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467E9FCC-B9F1-8F93-B50A-017DBC58CA8D}"/>
              </a:ext>
            </a:extLst>
          </p:cNvPr>
          <p:cNvSpPr txBox="1">
            <a:spLocks/>
          </p:cNvSpPr>
          <p:nvPr/>
        </p:nvSpPr>
        <p:spPr>
          <a:xfrm>
            <a:off x="9598664" y="1514390"/>
            <a:ext cx="3855720" cy="2812215"/>
          </a:xfrm>
          <a:prstGeom prst="rect">
            <a:avLst/>
          </a:prstGeom>
        </p:spPr>
        <p:txBody>
          <a:bodyPr vert="horz" lIns="91440" tIns="45720" rIns="91440" bIns="45720" rtlCol="0">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r>
              <a:rPr lang="es-AR" sz="2800" b="0" i="0" dirty="0">
                <a:solidFill>
                  <a:schemeClr val="tx1"/>
                </a:solidFill>
                <a:effectLst/>
                <a:latin typeface="Google Sans"/>
              </a:rPr>
              <a:t>± .005 pulgadas</a:t>
            </a:r>
          </a:p>
          <a:p>
            <a:r>
              <a:rPr lang="es-AR" sz="2800" b="0" i="0" dirty="0">
                <a:solidFill>
                  <a:schemeClr val="tx1"/>
                </a:solidFill>
                <a:effectLst/>
                <a:latin typeface="Google Sans"/>
              </a:rPr>
              <a:t>± .127 mm</a:t>
            </a:r>
          </a:p>
          <a:p>
            <a:endParaRPr lang="es-AR" sz="2400" dirty="0">
              <a:solidFill>
                <a:schemeClr val="tx1"/>
              </a:solidFill>
            </a:endParaRPr>
          </a:p>
        </p:txBody>
      </p:sp>
    </p:spTree>
    <p:extLst>
      <p:ext uri="{BB962C8B-B14F-4D97-AF65-F5344CB8AC3E}">
        <p14:creationId xmlns:p14="http://schemas.microsoft.com/office/powerpoint/2010/main" val="104056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Paleta Ventilador 5 Aspas Negra Tivoli Liliana Etc.">
            <a:extLst>
              <a:ext uri="{FF2B5EF4-FFF2-40B4-BE49-F238E27FC236}">
                <a16:creationId xmlns:a16="http://schemas.microsoft.com/office/drawing/2014/main" id="{646BBA73-653A-C15F-3289-E210B289C65F}"/>
              </a:ext>
            </a:extLst>
          </p:cNvPr>
          <p:cNvSpPr>
            <a:spLocks noChangeAspect="1" noChangeArrowheads="1"/>
          </p:cNvSpPr>
          <p:nvPr/>
        </p:nvSpPr>
        <p:spPr bwMode="auto">
          <a:xfrm flipV="1">
            <a:off x="5943599" y="3581400"/>
            <a:ext cx="2562726" cy="2562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5130" name="Picture 10" descr="Ventilador Titanio De Pie 20 75W Bajo Consumo 4 Palas Metal - Yuhmak">
            <a:extLst>
              <a:ext uri="{FF2B5EF4-FFF2-40B4-BE49-F238E27FC236}">
                <a16:creationId xmlns:a16="http://schemas.microsoft.com/office/drawing/2014/main" id="{22E29F50-A3FD-3608-3041-530CC6FC9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496" y="60381"/>
            <a:ext cx="3877774" cy="38777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ldes de inyección de plástico para la industria | Aceromafe">
            <a:extLst>
              <a:ext uri="{FF2B5EF4-FFF2-40B4-BE49-F238E27FC236}">
                <a16:creationId xmlns:a16="http://schemas.microsoft.com/office/drawing/2014/main" id="{0F7D35CC-8DE7-7956-A321-4137E13D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994" y="3825194"/>
            <a:ext cx="4043741" cy="3032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bricación de Moldes de Inyección a medida - IMA">
            <a:extLst>
              <a:ext uri="{FF2B5EF4-FFF2-40B4-BE49-F238E27FC236}">
                <a16:creationId xmlns:a16="http://schemas.microsoft.com/office/drawing/2014/main" id="{74F4DFE1-FC52-2FFE-552D-73A20DFAF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830" y="4729524"/>
            <a:ext cx="3701890" cy="2068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467E9FCC-B9F1-8F93-B50A-017DBC58CA8D}"/>
              </a:ext>
            </a:extLst>
          </p:cNvPr>
          <p:cNvSpPr txBox="1">
            <a:spLocks/>
          </p:cNvSpPr>
          <p:nvPr/>
        </p:nvSpPr>
        <p:spPr>
          <a:xfrm>
            <a:off x="9598664" y="1514390"/>
            <a:ext cx="3855720" cy="2812215"/>
          </a:xfrm>
          <a:prstGeom prst="rect">
            <a:avLst/>
          </a:prstGeom>
        </p:spPr>
        <p:txBody>
          <a:bodyPr vert="horz" lIns="91440" tIns="45720" rIns="91440" bIns="45720" rtlCol="0">
            <a:norm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r>
              <a:rPr lang="es-AR" sz="2800" b="0" i="0" dirty="0">
                <a:solidFill>
                  <a:schemeClr val="tx1"/>
                </a:solidFill>
                <a:effectLst/>
                <a:latin typeface="Google Sans"/>
              </a:rPr>
              <a:t>± .005 pulgadas</a:t>
            </a:r>
          </a:p>
          <a:p>
            <a:r>
              <a:rPr lang="es-AR" sz="2800" b="0" i="0" dirty="0">
                <a:solidFill>
                  <a:schemeClr val="tx1"/>
                </a:solidFill>
                <a:effectLst/>
                <a:latin typeface="Google Sans"/>
              </a:rPr>
              <a:t>± .127 mm</a:t>
            </a:r>
          </a:p>
          <a:p>
            <a:endParaRPr lang="es-AR" sz="2400" dirty="0">
              <a:solidFill>
                <a:schemeClr val="tx1"/>
              </a:solidFill>
            </a:endParaRPr>
          </a:p>
        </p:txBody>
      </p:sp>
      <p:pic>
        <p:nvPicPr>
          <p:cNvPr id="2050" name="Picture 2" descr="Problemas más comunes en el moldeo por inyección de plástico">
            <a:extLst>
              <a:ext uri="{FF2B5EF4-FFF2-40B4-BE49-F238E27FC236}">
                <a16:creationId xmlns:a16="http://schemas.microsoft.com/office/drawing/2014/main" id="{90C87F69-38CA-EDF9-4423-60D38036D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986160" cy="26574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ómo hacer moldes de silicona para macetas/ DIY silicone molds for pots -  YouTube">
            <a:extLst>
              <a:ext uri="{FF2B5EF4-FFF2-40B4-BE49-F238E27FC236}">
                <a16:creationId xmlns:a16="http://schemas.microsoft.com/office/drawing/2014/main" id="{DF087588-9021-8A9F-9E82-03C46AD02D4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146" b="15264"/>
          <a:stretch/>
        </p:blipFill>
        <p:spPr bwMode="auto">
          <a:xfrm>
            <a:off x="0" y="4494263"/>
            <a:ext cx="4289847" cy="23033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IM - Moldeado por Inyección de Metal - piezas de precisión : REINER®">
            <a:extLst>
              <a:ext uri="{FF2B5EF4-FFF2-40B4-BE49-F238E27FC236}">
                <a16:creationId xmlns:a16="http://schemas.microsoft.com/office/drawing/2014/main" id="{84E9F5F3-B1C1-06BF-7136-825256960E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021" y="4393900"/>
            <a:ext cx="3729481" cy="25040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ferentes tipos de procesos de fundición, proceso de fundición a presión -  Runsom Precision">
            <a:extLst>
              <a:ext uri="{FF2B5EF4-FFF2-40B4-BE49-F238E27FC236}">
                <a16:creationId xmlns:a16="http://schemas.microsoft.com/office/drawing/2014/main" id="{746ACDCA-9C13-1578-BB2F-5BB8FDC025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7233" y="100109"/>
            <a:ext cx="3085606" cy="20570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abricación y materiales de las placas craneales impresas en 3D - Hangzhou,  Zhejiang, China - Eplus3D">
            <a:extLst>
              <a:ext uri="{FF2B5EF4-FFF2-40B4-BE49-F238E27FC236}">
                <a16:creationId xmlns:a16="http://schemas.microsoft.com/office/drawing/2014/main" id="{686F5546-494A-6DE5-3A70-E5B2AF8D0E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2809" y="2500977"/>
            <a:ext cx="2803718" cy="255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088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838E96-46B5-BA7B-6A76-3FCFD156E666}"/>
              </a:ext>
            </a:extLst>
          </p:cNvPr>
          <p:cNvSpPr>
            <a:spLocks noGrp="1"/>
          </p:cNvSpPr>
          <p:nvPr>
            <p:ph idx="1"/>
          </p:nvPr>
        </p:nvSpPr>
        <p:spPr>
          <a:xfrm>
            <a:off x="1018673" y="641684"/>
            <a:ext cx="3681663" cy="3609474"/>
          </a:xfrm>
        </p:spPr>
        <p:txBody>
          <a:bodyPr>
            <a:normAutofit lnSpcReduction="10000"/>
          </a:bodyPr>
          <a:lstStyle/>
          <a:p>
            <a:r>
              <a:rPr lang="es-AR" sz="2400" dirty="0"/>
              <a:t>Medición de planos </a:t>
            </a:r>
          </a:p>
          <a:p>
            <a:r>
              <a:rPr lang="es-AR" sz="2400" dirty="0"/>
              <a:t>Medición de longitudes</a:t>
            </a:r>
          </a:p>
          <a:p>
            <a:r>
              <a:rPr lang="es-AR" sz="2400" dirty="0"/>
              <a:t>Medición de ángulos</a:t>
            </a:r>
          </a:p>
          <a:p>
            <a:r>
              <a:rPr lang="es-AR" sz="2400" dirty="0"/>
              <a:t>Medición de roscas </a:t>
            </a:r>
          </a:p>
          <a:p>
            <a:r>
              <a:rPr lang="es-AR" sz="2400" dirty="0"/>
              <a:t>Medición de  pasos</a:t>
            </a:r>
          </a:p>
          <a:p>
            <a:r>
              <a:rPr lang="es-AR" sz="2400" dirty="0"/>
              <a:t>Medición de  voltaje </a:t>
            </a:r>
          </a:p>
          <a:p>
            <a:pPr lvl="1"/>
            <a:r>
              <a:rPr lang="es-AR" sz="2400" dirty="0"/>
              <a:t>Peso </a:t>
            </a:r>
          </a:p>
          <a:p>
            <a:pPr lvl="1"/>
            <a:r>
              <a:rPr lang="es-AR" sz="2400" dirty="0"/>
              <a:t>Impedancia </a:t>
            </a:r>
          </a:p>
          <a:p>
            <a:pPr marL="0" indent="0">
              <a:buNone/>
            </a:pPr>
            <a:endParaRPr lang="es-AR" dirty="0"/>
          </a:p>
          <a:p>
            <a:endParaRPr lang="es-AR" dirty="0"/>
          </a:p>
          <a:p>
            <a:endParaRPr lang="es-AR" dirty="0"/>
          </a:p>
          <a:p>
            <a:endParaRPr lang="es-AR" dirty="0"/>
          </a:p>
          <a:p>
            <a:endParaRPr lang="es-AR" dirty="0"/>
          </a:p>
          <a:p>
            <a:endParaRPr lang="es-AR" dirty="0"/>
          </a:p>
        </p:txBody>
      </p:sp>
      <p:pic>
        <p:nvPicPr>
          <p:cNvPr id="2050" name="Picture 2" descr="La importancia de la Metrología en nuestra vida cotidiana | BLOG Vector 0  Metrología">
            <a:extLst>
              <a:ext uri="{FF2B5EF4-FFF2-40B4-BE49-F238E27FC236}">
                <a16:creationId xmlns:a16="http://schemas.microsoft.com/office/drawing/2014/main" id="{B22BD455-7D6F-59DB-0CC3-B3117BC4E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390" y="490859"/>
            <a:ext cx="6721642" cy="587628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37BB79E-5274-D60C-4E45-B8CC1FE0F62E}"/>
              </a:ext>
            </a:extLst>
          </p:cNvPr>
          <p:cNvSpPr txBox="1">
            <a:spLocks/>
          </p:cNvSpPr>
          <p:nvPr/>
        </p:nvSpPr>
        <p:spPr>
          <a:xfrm>
            <a:off x="1018672" y="4542207"/>
            <a:ext cx="3681663" cy="195556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AR" sz="2400" dirty="0"/>
              <a:t>Información</a:t>
            </a:r>
          </a:p>
          <a:p>
            <a:r>
              <a:rPr lang="es-AR" sz="2400" dirty="0"/>
              <a:t>Tolerancias </a:t>
            </a:r>
          </a:p>
          <a:p>
            <a:r>
              <a:rPr lang="es-AR" sz="2400" dirty="0"/>
              <a:t>Ajustes </a:t>
            </a:r>
          </a:p>
          <a:p>
            <a:r>
              <a:rPr lang="es-AR" sz="2400" dirty="0"/>
              <a:t>Confirmaciones </a:t>
            </a:r>
          </a:p>
          <a:p>
            <a:pPr marL="0" indent="0">
              <a:buFont typeface="Franklin Gothic Book" panose="020B0503020102020204" pitchFamily="34" charset="0"/>
              <a:buNone/>
            </a:pPr>
            <a:endParaRPr lang="es-AR" dirty="0"/>
          </a:p>
          <a:p>
            <a:endParaRPr lang="es-AR" dirty="0"/>
          </a:p>
          <a:p>
            <a:endParaRPr lang="es-AR" dirty="0"/>
          </a:p>
          <a:p>
            <a:endParaRPr lang="es-AR" dirty="0"/>
          </a:p>
          <a:p>
            <a:endParaRPr lang="es-AR" dirty="0"/>
          </a:p>
          <a:p>
            <a:endParaRPr lang="es-AR" dirty="0"/>
          </a:p>
        </p:txBody>
      </p:sp>
    </p:spTree>
    <p:extLst>
      <p:ext uri="{BB962C8B-B14F-4D97-AF65-F5344CB8AC3E}">
        <p14:creationId xmlns:p14="http://schemas.microsoft.com/office/powerpoint/2010/main" val="104605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7684B9-C63E-47F8-7F74-16F25088FC59}"/>
              </a:ext>
            </a:extLst>
          </p:cNvPr>
          <p:cNvSpPr>
            <a:spLocks noGrp="1"/>
          </p:cNvSpPr>
          <p:nvPr>
            <p:ph type="title"/>
          </p:nvPr>
        </p:nvSpPr>
        <p:spPr>
          <a:xfrm>
            <a:off x="354930" y="-493677"/>
            <a:ext cx="4890838" cy="3198522"/>
          </a:xfrm>
        </p:spPr>
        <p:txBody>
          <a:bodyPr/>
          <a:lstStyle/>
          <a:p>
            <a:br>
              <a:rPr lang="es-AR" dirty="0">
                <a:latin typeface="Arial Black "/>
              </a:rPr>
            </a:br>
            <a:br>
              <a:rPr lang="es-AR" dirty="0">
                <a:latin typeface="Arial Black "/>
              </a:rPr>
            </a:br>
            <a:r>
              <a:rPr lang="es-AR" dirty="0">
                <a:latin typeface="Arial Black "/>
              </a:rPr>
              <a:t>RUGOSIDAD</a:t>
            </a:r>
            <a:br>
              <a:rPr lang="es-AR" dirty="0">
                <a:latin typeface="Arial Black "/>
              </a:rPr>
            </a:br>
            <a:r>
              <a:rPr lang="es-AR" dirty="0">
                <a:latin typeface="Arial Black "/>
              </a:rPr>
              <a:t>SUPERFICIAL</a:t>
            </a:r>
            <a:br>
              <a:rPr lang="es-AR" dirty="0">
                <a:latin typeface="Arial Black "/>
              </a:rPr>
            </a:br>
            <a:r>
              <a:rPr lang="es-AR" sz="6000" dirty="0">
                <a:latin typeface="Arial Black "/>
              </a:rPr>
              <a:t> </a:t>
            </a:r>
            <a:endParaRPr lang="es-AR" dirty="0">
              <a:latin typeface="Arial Black "/>
            </a:endParaRPr>
          </a:p>
        </p:txBody>
      </p:sp>
      <p:sp>
        <p:nvSpPr>
          <p:cNvPr id="6" name="Text Placeholder 5">
            <a:extLst>
              <a:ext uri="{FF2B5EF4-FFF2-40B4-BE49-F238E27FC236}">
                <a16:creationId xmlns:a16="http://schemas.microsoft.com/office/drawing/2014/main" id="{41B96C4A-10B9-A0CF-6012-E62EFF4D75F4}"/>
              </a:ext>
            </a:extLst>
          </p:cNvPr>
          <p:cNvSpPr>
            <a:spLocks noGrp="1"/>
          </p:cNvSpPr>
          <p:nvPr>
            <p:ph type="body" sz="half" idx="2"/>
          </p:nvPr>
        </p:nvSpPr>
        <p:spPr>
          <a:xfrm>
            <a:off x="354930" y="3108453"/>
            <a:ext cx="4391328" cy="3175000"/>
          </a:xfrm>
        </p:spPr>
        <p:txBody>
          <a:bodyPr>
            <a:normAutofit/>
          </a:bodyPr>
          <a:lstStyle/>
          <a:p>
            <a:r>
              <a:rPr lang="es-MX" sz="2400" dirty="0"/>
              <a:t>Cantidad de </a:t>
            </a:r>
            <a:r>
              <a:rPr lang="es-MX" sz="2400" b="1" dirty="0"/>
              <a:t>surcos</a:t>
            </a:r>
            <a:r>
              <a:rPr lang="es-MX" sz="2400" dirty="0"/>
              <a:t> o marcas que ha dejado una herramienta al pasar por una cara o superficie. La rugosidad superficial y la </a:t>
            </a:r>
            <a:r>
              <a:rPr lang="es-MX" sz="2400" b="1" dirty="0"/>
              <a:t>ondulación</a:t>
            </a:r>
            <a:r>
              <a:rPr lang="es-MX" sz="2400" dirty="0"/>
              <a:t> son las dos imperfecciones que existen en una cara mecanizada</a:t>
            </a:r>
            <a:endParaRPr lang="es-AR" sz="2400" dirty="0"/>
          </a:p>
        </p:txBody>
      </p:sp>
      <p:pic>
        <p:nvPicPr>
          <p:cNvPr id="7170" name="Picture 2" descr="Rugosidad - EPAR">
            <a:extLst>
              <a:ext uri="{FF2B5EF4-FFF2-40B4-BE49-F238E27FC236}">
                <a16:creationId xmlns:a16="http://schemas.microsoft.com/office/drawing/2014/main" id="{EDBC570E-D717-A6BA-AE01-26ACCF9D81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2"/>
          <a:stretch/>
        </p:blipFill>
        <p:spPr bwMode="auto">
          <a:xfrm>
            <a:off x="5528069" y="3429000"/>
            <a:ext cx="3045771" cy="25363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ignos superficiales | Dibujo Técnico">
            <a:extLst>
              <a:ext uri="{FF2B5EF4-FFF2-40B4-BE49-F238E27FC236}">
                <a16:creationId xmlns:a16="http://schemas.microsoft.com/office/drawing/2014/main" id="{4AF54B44-3BB9-AD14-CCB7-2D774421A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1185" y="3108453"/>
            <a:ext cx="3333750" cy="3686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84A9CAF-921E-B5D2-03A0-4AD0210860BE}"/>
              </a:ext>
            </a:extLst>
          </p:cNvPr>
          <p:cNvPicPr>
            <a:picLocks noChangeAspect="1"/>
          </p:cNvPicPr>
          <p:nvPr/>
        </p:nvPicPr>
        <p:blipFill>
          <a:blip r:embed="rId4"/>
          <a:stretch>
            <a:fillRect/>
          </a:stretch>
        </p:blipFill>
        <p:spPr>
          <a:xfrm>
            <a:off x="5528069" y="130349"/>
            <a:ext cx="6547077" cy="2235200"/>
          </a:xfrm>
          <a:prstGeom prst="rect">
            <a:avLst/>
          </a:prstGeom>
        </p:spPr>
      </p:pic>
    </p:spTree>
    <p:extLst>
      <p:ext uri="{BB962C8B-B14F-4D97-AF65-F5344CB8AC3E}">
        <p14:creationId xmlns:p14="http://schemas.microsoft.com/office/powerpoint/2010/main" val="87580855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{812C619D-809B-4DF1-B4B0-777F7EABE79B}tf10001105</Template>
  <TotalTime>2143</TotalTime>
  <Words>782</Words>
  <Application>Microsoft Office PowerPoint</Application>
  <PresentationFormat>Widescreen</PresentationFormat>
  <Paragraphs>109</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Arial Black</vt:lpstr>
      <vt:lpstr>Arial Black </vt:lpstr>
      <vt:lpstr>Cascadia Mono SemiBold</vt:lpstr>
      <vt:lpstr>Franklin Gothic Book</vt:lpstr>
      <vt:lpstr>Google Sans</vt:lpstr>
      <vt:lpstr>Crop</vt:lpstr>
      <vt:lpstr>PowerPoint Presentation</vt:lpstr>
      <vt:lpstr>Metrología </vt:lpstr>
      <vt:lpstr>Ciencia de las mediciones, proporciona un marco de referencia para que toda iniciativa de NORMALIZACIÓN sea posible.  Además desempeña un papel crucial en el control de calidad. Un producto de calidad no solo cumple con las especificaciones técnicas, sino que también satisface las expectativas del cliente. </vt:lpstr>
      <vt:lpstr>Las dimensiones definen los tamaños de los componentes, mientras que las tolerancias establecen los límites de variación permitidos.   Se clasifican en:</vt:lpstr>
      <vt:lpstr>Tolerancias </vt:lpstr>
      <vt:lpstr>Tolerancias </vt:lpstr>
      <vt:lpstr>PowerPoint Presentation</vt:lpstr>
      <vt:lpstr>PowerPoint Presentation</vt:lpstr>
      <vt:lpstr>  RUGOSIDAD SUPERFICIAL  </vt:lpstr>
      <vt:lpstr>PowerPoint Presentation</vt:lpstr>
      <vt:lpstr>  INTEGRIDAD SUPERFICIAL  </vt:lpstr>
      <vt:lpstr>  INTEGRIDAD SUPERFICIAL  </vt:lpstr>
      <vt:lpstr>PowerPoint Presentation</vt:lpstr>
      <vt:lpstr> Métodos de Taguchi </vt:lpstr>
      <vt:lpstr>METODOS  de  MEDICIÓN   Calibre </vt:lpstr>
      <vt:lpstr>METODOS  de  MEDICIÓN  Micrómetro </vt:lpstr>
      <vt:lpstr>Mediciones Digitales e  Industriales  </vt:lpstr>
      <vt:lpstr>Escáneres 3D</vt:lpstr>
      <vt:lpstr>Escáneres 3D</vt:lpstr>
      <vt:lpstr>Escáneres 3D</vt:lpstr>
      <vt:lpstr>Escáneres 3D</vt:lpstr>
      <vt:lpstr>Escáneres 3D</vt:lpstr>
      <vt:lpstr>Uso de medios digitales.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Schimpf</dc:creator>
  <cp:lastModifiedBy>SCHIMPF BERNHARDT LUCAS BENJAMIN</cp:lastModifiedBy>
  <cp:revision>11</cp:revision>
  <dcterms:created xsi:type="dcterms:W3CDTF">2024-02-28T21:44:59Z</dcterms:created>
  <dcterms:modified xsi:type="dcterms:W3CDTF">2025-04-10T20:05:17Z</dcterms:modified>
</cp:coreProperties>
</file>