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62" r:id="rId4"/>
    <p:sldId id="265" r:id="rId5"/>
    <p:sldId id="263" r:id="rId6"/>
    <p:sldId id="260" r:id="rId7"/>
    <p:sldId id="264" r:id="rId8"/>
    <p:sldId id="267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C8D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1934" y="6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947E96-BF04-48FD-924D-A34941959E67}" type="datetimeFigureOut">
              <a:rPr lang="es-AR" smtClean="0"/>
              <a:t>30/5/2024</a:t>
            </a:fld>
            <a:endParaRPr lang="es-A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61704F-F644-4BF0-ACCC-670478F19B82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59073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BFDF6-45B7-EFF4-28A3-8DB28FBEC6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28211" y="306770"/>
            <a:ext cx="8749856" cy="1446550"/>
          </a:xfrm>
        </p:spPr>
        <p:txBody>
          <a:bodyPr/>
          <a:lstStyle/>
          <a:p>
            <a:r>
              <a:rPr lang="es-AR" sz="8000" b="1" dirty="0"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Tecnología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CAE714-DD5B-AA25-7422-A26D2E84C5C1}"/>
              </a:ext>
            </a:extLst>
          </p:cNvPr>
          <p:cNvSpPr txBox="1"/>
          <p:nvPr/>
        </p:nvSpPr>
        <p:spPr>
          <a:xfrm>
            <a:off x="600364" y="3827408"/>
            <a:ext cx="12091372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7200" b="1" dirty="0">
                <a:latin typeface="Arial Black" panose="020B0A04020102020204" pitchFamily="34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	   DISEÑO DE </a:t>
            </a:r>
          </a:p>
          <a:p>
            <a:r>
              <a:rPr lang="es-AR" sz="8000" b="1" dirty="0">
                <a:latin typeface="Arial Black" panose="020B0A04020102020204" pitchFamily="34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PRODUCTOS</a:t>
            </a:r>
            <a:r>
              <a:rPr lang="es-AR" sz="8800" b="1" dirty="0">
                <a:latin typeface="Arial Black" panose="020B0A04020102020204" pitchFamily="34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 </a:t>
            </a:r>
            <a:r>
              <a:rPr lang="es-AR" sz="1800" b="1" dirty="0"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 </a:t>
            </a:r>
            <a:endParaRPr lang="es-AR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5FDAF9-DC6C-7EC9-C211-6498EEBF060C}"/>
              </a:ext>
            </a:extLst>
          </p:cNvPr>
          <p:cNvSpPr txBox="1"/>
          <p:nvPr/>
        </p:nvSpPr>
        <p:spPr>
          <a:xfrm>
            <a:off x="4916402" y="1753320"/>
            <a:ext cx="74234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7200" b="1" dirty="0">
                <a:latin typeface="Arial" panose="020B0604020202020204" pitchFamily="34" charset="0"/>
                <a:ea typeface="Cascadia Mono SemiBold" panose="020B0609020000020004" pitchFamily="49" charset="0"/>
                <a:cs typeface="Arial" panose="020B0604020202020204" pitchFamily="34" charset="0"/>
              </a:rPr>
              <a:t>APLICADA a</a:t>
            </a:r>
            <a:endParaRPr lang="es-AR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357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19B687B-00B4-41A4-CAB5-E65401E7A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8845" y="848679"/>
            <a:ext cx="8538411" cy="1032710"/>
          </a:xfrm>
        </p:spPr>
        <p:txBody>
          <a:bodyPr>
            <a:normAutofit/>
          </a:bodyPr>
          <a:lstStyle/>
          <a:p>
            <a:r>
              <a:rPr lang="es-AR" sz="6000" dirty="0">
                <a:solidFill>
                  <a:schemeClr val="tx1"/>
                </a:solidFill>
                <a:latin typeface="Arial Black" panose="020B0A04020102020204" pitchFamily="34" charset="0"/>
              </a:rPr>
              <a:t>DFM/A</a:t>
            </a:r>
            <a:r>
              <a:rPr lang="es-AR" sz="66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endParaRPr lang="es-AR" sz="6600" dirty="0">
              <a:solidFill>
                <a:schemeClr val="tx1"/>
              </a:solidFill>
            </a:endParaRPr>
          </a:p>
        </p:txBody>
      </p:sp>
      <p:sp>
        <p:nvSpPr>
          <p:cNvPr id="2" name="Title 4">
            <a:extLst>
              <a:ext uri="{FF2B5EF4-FFF2-40B4-BE49-F238E27FC236}">
                <a16:creationId xmlns:a16="http://schemas.microsoft.com/office/drawing/2014/main" id="{2083C426-3A5B-3537-8B90-F6CBC0D10756}"/>
              </a:ext>
            </a:extLst>
          </p:cNvPr>
          <p:cNvSpPr txBox="1">
            <a:spLocks/>
          </p:cNvSpPr>
          <p:nvPr/>
        </p:nvSpPr>
        <p:spPr>
          <a:xfrm>
            <a:off x="1108845" y="1881389"/>
            <a:ext cx="9974309" cy="10327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sz="6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s-AR" sz="6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iseño </a:t>
            </a:r>
            <a:r>
              <a:rPr lang="es-AR" sz="6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s-AR" sz="6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 </a:t>
            </a:r>
            <a:r>
              <a:rPr lang="es-AR" sz="6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s-AR" sz="6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abricación y </a:t>
            </a:r>
            <a:r>
              <a:rPr lang="es-AR" sz="6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AR" sz="6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nsamblaje </a:t>
            </a:r>
            <a:r>
              <a:rPr lang="es-AR" sz="6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3" name="Picture 2" descr="Michael Thonet y la silla número 14 - Noticias - NOTICIAS - TODOARTE">
            <a:extLst>
              <a:ext uri="{FF2B5EF4-FFF2-40B4-BE49-F238E27FC236}">
                <a16:creationId xmlns:a16="http://schemas.microsoft.com/office/drawing/2014/main" id="{204A175A-14B0-1B4E-C1AB-FC37F9FFF7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859" y="2743200"/>
            <a:ext cx="5675586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32BB58D-543A-EA4B-5189-EE2FCA38D4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2445" y="4482022"/>
            <a:ext cx="5549299" cy="221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765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4">
            <a:extLst>
              <a:ext uri="{FF2B5EF4-FFF2-40B4-BE49-F238E27FC236}">
                <a16:creationId xmlns:a16="http://schemas.microsoft.com/office/drawing/2014/main" id="{6816BF16-1B57-EB01-8690-590CB5ED7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0719" y="794621"/>
            <a:ext cx="8538411" cy="1032710"/>
          </a:xfrm>
        </p:spPr>
        <p:txBody>
          <a:bodyPr>
            <a:normAutofit/>
          </a:bodyPr>
          <a:lstStyle/>
          <a:p>
            <a:r>
              <a:rPr lang="es-AR" sz="6000" dirty="0">
                <a:solidFill>
                  <a:schemeClr val="tx1"/>
                </a:solidFill>
                <a:latin typeface="Arial Black" panose="020B0A04020102020204" pitchFamily="34" charset="0"/>
              </a:rPr>
              <a:t>DFM y DFA</a:t>
            </a:r>
            <a:r>
              <a:rPr lang="es-AR" sz="66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endParaRPr lang="es-AR" sz="6600" dirty="0">
              <a:solidFill>
                <a:schemeClr val="tx1"/>
              </a:solidFill>
            </a:endParaRP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4AD525B4-740D-80DB-303F-552EE145F93D}"/>
              </a:ext>
            </a:extLst>
          </p:cNvPr>
          <p:cNvSpPr txBox="1">
            <a:spLocks/>
          </p:cNvSpPr>
          <p:nvPr/>
        </p:nvSpPr>
        <p:spPr>
          <a:xfrm>
            <a:off x="1060719" y="2203864"/>
            <a:ext cx="9974309" cy="10327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Diferencias</a:t>
            </a:r>
            <a:endParaRPr lang="es-AR" sz="5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itle 4">
            <a:extLst>
              <a:ext uri="{FF2B5EF4-FFF2-40B4-BE49-F238E27FC236}">
                <a16:creationId xmlns:a16="http://schemas.microsoft.com/office/drawing/2014/main" id="{696AC989-A92D-794F-62F5-ABCE7F9CF7F0}"/>
              </a:ext>
            </a:extLst>
          </p:cNvPr>
          <p:cNvSpPr txBox="1">
            <a:spLocks/>
          </p:cNvSpPr>
          <p:nvPr/>
        </p:nvSpPr>
        <p:spPr>
          <a:xfrm>
            <a:off x="1108845" y="3313535"/>
            <a:ext cx="9974309" cy="10327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AR" sz="6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D703632-FFE7-B50B-F862-7E273904CDF0}"/>
              </a:ext>
            </a:extLst>
          </p:cNvPr>
          <p:cNvSpPr txBox="1"/>
          <p:nvPr/>
        </p:nvSpPr>
        <p:spPr>
          <a:xfrm>
            <a:off x="1156972" y="3337192"/>
            <a:ext cx="5035279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DFM</a:t>
            </a:r>
            <a:r>
              <a:rPr lang="es-A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busca fabricar de manera eficiente y económica sin sacrificar utilidad.</a:t>
            </a:r>
          </a:p>
          <a:p>
            <a:endParaRPr lang="es-A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A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aplica al principio del diseño</a:t>
            </a:r>
            <a:endParaRPr lang="es-AR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4373FC8-0580-D151-7A5A-A686E5582DC8}"/>
              </a:ext>
            </a:extLst>
          </p:cNvPr>
          <p:cNvSpPr txBox="1"/>
          <p:nvPr/>
        </p:nvSpPr>
        <p:spPr>
          <a:xfrm>
            <a:off x="7218947" y="3313535"/>
            <a:ext cx="4505893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DFA</a:t>
            </a:r>
            <a:r>
              <a:rPr lang="es-A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Optimiza los procesos para facilitar el ensamblaje entr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e piezas.</a:t>
            </a:r>
          </a:p>
          <a:p>
            <a:endParaRPr lang="es-A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Implementado una vez definido el producto.  </a:t>
            </a:r>
            <a:endParaRPr lang="es-AR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964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4">
            <a:extLst>
              <a:ext uri="{FF2B5EF4-FFF2-40B4-BE49-F238E27FC236}">
                <a16:creationId xmlns:a16="http://schemas.microsoft.com/office/drawing/2014/main" id="{6816BF16-1B57-EB01-8690-590CB5ED7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0719" y="767009"/>
            <a:ext cx="8538411" cy="1032710"/>
          </a:xfrm>
        </p:spPr>
        <p:txBody>
          <a:bodyPr>
            <a:normAutofit/>
          </a:bodyPr>
          <a:lstStyle/>
          <a:p>
            <a:r>
              <a:rPr lang="es-AR" sz="6000" dirty="0">
                <a:solidFill>
                  <a:schemeClr val="tx1"/>
                </a:solidFill>
                <a:latin typeface="Arial Black" panose="020B0A04020102020204" pitchFamily="34" charset="0"/>
              </a:rPr>
              <a:t>DFM</a:t>
            </a:r>
            <a:r>
              <a:rPr lang="es-AR" sz="66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endParaRPr lang="es-AR" sz="6600" dirty="0">
              <a:solidFill>
                <a:schemeClr val="tx1"/>
              </a:solidFill>
            </a:endParaRP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4AD525B4-740D-80DB-303F-552EE145F93D}"/>
              </a:ext>
            </a:extLst>
          </p:cNvPr>
          <p:cNvSpPr txBox="1">
            <a:spLocks/>
          </p:cNvSpPr>
          <p:nvPr/>
        </p:nvSpPr>
        <p:spPr>
          <a:xfrm>
            <a:off x="1108845" y="2229845"/>
            <a:ext cx="9974309" cy="10327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sz="5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  <a:endParaRPr lang="es-AR" sz="6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itle 4">
            <a:extLst>
              <a:ext uri="{FF2B5EF4-FFF2-40B4-BE49-F238E27FC236}">
                <a16:creationId xmlns:a16="http://schemas.microsoft.com/office/drawing/2014/main" id="{696AC989-A92D-794F-62F5-ABCE7F9CF7F0}"/>
              </a:ext>
            </a:extLst>
          </p:cNvPr>
          <p:cNvSpPr txBox="1">
            <a:spLocks/>
          </p:cNvSpPr>
          <p:nvPr/>
        </p:nvSpPr>
        <p:spPr>
          <a:xfrm>
            <a:off x="1108845" y="3313535"/>
            <a:ext cx="9974309" cy="10327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AR" sz="6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D703632-FFE7-B50B-F862-7E273904CDF0}"/>
              </a:ext>
            </a:extLst>
          </p:cNvPr>
          <p:cNvSpPr txBox="1"/>
          <p:nvPr/>
        </p:nvSpPr>
        <p:spPr>
          <a:xfrm>
            <a:off x="1108845" y="3443118"/>
            <a:ext cx="943081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Minimizar los costos de fabricación, manteniendo y garantizando los estándares de calidad y confiabilidad.</a:t>
            </a:r>
            <a:endParaRPr lang="es-AR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2BE3C76-EDED-FAAE-0959-BAA5A3836E00}"/>
              </a:ext>
            </a:extLst>
          </p:cNvPr>
          <p:cNvSpPr txBox="1"/>
          <p:nvPr/>
        </p:nvSpPr>
        <p:spPr>
          <a:xfrm>
            <a:off x="1108845" y="4799238"/>
            <a:ext cx="9430818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Agilizar y simplificar el proceso de fabricación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Reducir los costos de manufactura y ensamblaje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Mantener o mejorar 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la calidad del producto.</a:t>
            </a:r>
            <a:endParaRPr lang="es-AR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Graphic 23" descr="Target with solid fill">
            <a:extLst>
              <a:ext uri="{FF2B5EF4-FFF2-40B4-BE49-F238E27FC236}">
                <a16:creationId xmlns:a16="http://schemas.microsoft.com/office/drawing/2014/main" id="{8B3EF349-2359-F8C8-68E0-72C020A36B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39965" y="207496"/>
            <a:ext cx="2151736" cy="2151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745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4">
            <a:extLst>
              <a:ext uri="{FF2B5EF4-FFF2-40B4-BE49-F238E27FC236}">
                <a16:creationId xmlns:a16="http://schemas.microsoft.com/office/drawing/2014/main" id="{6816BF16-1B57-EB01-8690-590CB5ED7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0719" y="767009"/>
            <a:ext cx="8538411" cy="1032710"/>
          </a:xfrm>
        </p:spPr>
        <p:txBody>
          <a:bodyPr>
            <a:normAutofit/>
          </a:bodyPr>
          <a:lstStyle/>
          <a:p>
            <a:r>
              <a:rPr lang="es-AR" sz="6000" dirty="0">
                <a:solidFill>
                  <a:schemeClr val="tx1"/>
                </a:solidFill>
                <a:latin typeface="Arial Black" panose="020B0A04020102020204" pitchFamily="34" charset="0"/>
              </a:rPr>
              <a:t>DFMA</a:t>
            </a:r>
            <a:r>
              <a:rPr lang="es-AR" sz="66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endParaRPr lang="es-AR" sz="6600" dirty="0">
              <a:solidFill>
                <a:schemeClr val="tx1"/>
              </a:solidFill>
            </a:endParaRP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4AD525B4-740D-80DB-303F-552EE145F93D}"/>
              </a:ext>
            </a:extLst>
          </p:cNvPr>
          <p:cNvSpPr txBox="1">
            <a:spLocks/>
          </p:cNvSpPr>
          <p:nvPr/>
        </p:nvSpPr>
        <p:spPr>
          <a:xfrm>
            <a:off x="1060719" y="2209801"/>
            <a:ext cx="3479197" cy="10327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sz="5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Principios </a:t>
            </a:r>
            <a:endParaRPr lang="es-AR" sz="6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4">
            <a:extLst>
              <a:ext uri="{FF2B5EF4-FFF2-40B4-BE49-F238E27FC236}">
                <a16:creationId xmlns:a16="http://schemas.microsoft.com/office/drawing/2014/main" id="{1B02399B-A404-DB99-37D0-2EC3D1B61AF7}"/>
              </a:ext>
            </a:extLst>
          </p:cNvPr>
          <p:cNvSpPr txBox="1">
            <a:spLocks/>
          </p:cNvSpPr>
          <p:nvPr/>
        </p:nvSpPr>
        <p:spPr>
          <a:xfrm>
            <a:off x="1324443" y="5809248"/>
            <a:ext cx="9928124" cy="10327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55000" lnSpcReduction="2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5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*Los principios pueden variar según la industria, el tipo de producto y los procesos de fabricación utilizados.</a:t>
            </a:r>
            <a:r>
              <a:rPr lang="es-AR" sz="5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AR" sz="60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3D54C0E5-3E26-B541-978C-55EC37BAC935}"/>
              </a:ext>
            </a:extLst>
          </p:cNvPr>
          <p:cNvSpPr txBox="1">
            <a:spLocks/>
          </p:cNvSpPr>
          <p:nvPr/>
        </p:nvSpPr>
        <p:spPr>
          <a:xfrm>
            <a:off x="1507956" y="3522612"/>
            <a:ext cx="4224187" cy="168768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32500" lnSpcReduction="2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43000" indent="-1143000">
              <a:buFont typeface="Arial" panose="020B0604020202020204" pitchFamily="34" charset="0"/>
              <a:buChar char="•"/>
            </a:pPr>
            <a:r>
              <a:rPr lang="es-MX" sz="8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Simplicidad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s-MX" sz="8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Ensamblaje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s-MX" sz="8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Estandarización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s-MX" sz="8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Materiales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endParaRPr lang="es-AR" sz="60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4">
            <a:extLst>
              <a:ext uri="{FF2B5EF4-FFF2-40B4-BE49-F238E27FC236}">
                <a16:creationId xmlns:a16="http://schemas.microsoft.com/office/drawing/2014/main" id="{DF852071-9C80-85A9-1D07-9990F5C0ED23}"/>
              </a:ext>
            </a:extLst>
          </p:cNvPr>
          <p:cNvSpPr txBox="1">
            <a:spLocks/>
          </p:cNvSpPr>
          <p:nvPr/>
        </p:nvSpPr>
        <p:spPr>
          <a:xfrm>
            <a:off x="6707673" y="3315450"/>
            <a:ext cx="4890903" cy="162928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55000" lnSpcReduction="2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685800">
              <a:buFont typeface="Arial" panose="020B0604020202020204" pitchFamily="34" charset="0"/>
              <a:buChar char="•"/>
            </a:pPr>
            <a:r>
              <a:rPr lang="es-MX" sz="51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Tolerancias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s-MX" sz="51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Entorno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s-MX" sz="51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Revisión e iteración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s-MX" sz="51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Prototipado y pruebas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s-MX" sz="51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Proceso  </a:t>
            </a:r>
          </a:p>
          <a:p>
            <a:endParaRPr lang="es-MX" sz="54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AR" sz="60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Graphic 9" descr="Line arrow: Straight with solid fill">
            <a:extLst>
              <a:ext uri="{FF2B5EF4-FFF2-40B4-BE49-F238E27FC236}">
                <a16:creationId xmlns:a16="http://schemas.microsoft.com/office/drawing/2014/main" id="{314C428D-428A-DC36-7617-B765535693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9669942">
            <a:off x="5671367" y="261322"/>
            <a:ext cx="1045270" cy="1045270"/>
          </a:xfrm>
          <a:prstGeom prst="rect">
            <a:avLst/>
          </a:prstGeom>
        </p:spPr>
      </p:pic>
      <p:pic>
        <p:nvPicPr>
          <p:cNvPr id="17" name="Graphic 16" descr="Target with solid fill">
            <a:extLst>
              <a:ext uri="{FF2B5EF4-FFF2-40B4-BE49-F238E27FC236}">
                <a16:creationId xmlns:a16="http://schemas.microsoft.com/office/drawing/2014/main" id="{F89CFC2A-300E-0435-BEE5-AF643F8E75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249376" y="207496"/>
            <a:ext cx="2151736" cy="2151736"/>
          </a:xfrm>
          <a:prstGeom prst="rect">
            <a:avLst/>
          </a:prstGeom>
        </p:spPr>
      </p:pic>
      <p:pic>
        <p:nvPicPr>
          <p:cNvPr id="18" name="Graphic 17" descr="Line arrow: Straight with solid fill">
            <a:extLst>
              <a:ext uri="{FF2B5EF4-FFF2-40B4-BE49-F238E27FC236}">
                <a16:creationId xmlns:a16="http://schemas.microsoft.com/office/drawing/2014/main" id="{5412082B-99FF-B073-DB7C-61C4B392D1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1055481">
            <a:off x="7046646" y="53960"/>
            <a:ext cx="1045270" cy="1045270"/>
          </a:xfrm>
          <a:prstGeom prst="rect">
            <a:avLst/>
          </a:prstGeom>
        </p:spPr>
      </p:pic>
      <p:pic>
        <p:nvPicPr>
          <p:cNvPr id="19" name="Graphic 18" descr="Line arrow: Straight with solid fill">
            <a:extLst>
              <a:ext uri="{FF2B5EF4-FFF2-40B4-BE49-F238E27FC236}">
                <a16:creationId xmlns:a16="http://schemas.microsoft.com/office/drawing/2014/main" id="{F30EB1BC-8198-A92A-B200-4036068CD9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1788775">
            <a:off x="8427071" y="356603"/>
            <a:ext cx="1045270" cy="1045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959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7524B43-5E6A-0437-5FAE-9FADE0706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278" y="685800"/>
            <a:ext cx="4938963" cy="854242"/>
          </a:xfrm>
        </p:spPr>
        <p:txBody>
          <a:bodyPr/>
          <a:lstStyle/>
          <a:p>
            <a:pPr algn="ctr"/>
            <a:r>
              <a:rPr lang="es-AR" sz="4400" dirty="0">
                <a:latin typeface="Arial Black" panose="020B0A04020102020204" pitchFamily="34" charset="0"/>
              </a:rPr>
              <a:t>Simplicidad </a:t>
            </a:r>
            <a:r>
              <a:rPr lang="es-AR" dirty="0"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FF80489-F614-BCAC-6CE4-AC86C68016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899" y="1974348"/>
            <a:ext cx="3855720" cy="4581776"/>
          </a:xfrm>
        </p:spPr>
        <p:txBody>
          <a:bodyPr>
            <a:noAutofit/>
          </a:bodyPr>
          <a:lstStyle/>
          <a:p>
            <a:r>
              <a:rPr lang="es-MX" sz="2100" dirty="0"/>
              <a:t>El objetivo es mantener el diseño lo más simple posible y al mismo </a:t>
            </a:r>
            <a:r>
              <a:rPr lang="es-MX" sz="2100" i="1" dirty="0"/>
              <a:t>tiempo cumplir con los requisitos funcionales</a:t>
            </a:r>
            <a:r>
              <a:rPr lang="es-MX" sz="2100" dirty="0"/>
              <a:t>. Intente reducir la cantidad de componentes. Esto simplifica el montaje, reduce los costes de fabricación y reduce la complejidad en los procesos de producción. </a:t>
            </a:r>
            <a:endParaRPr lang="es-AR" sz="2100" dirty="0"/>
          </a:p>
        </p:txBody>
      </p:sp>
      <p:pic>
        <p:nvPicPr>
          <p:cNvPr id="2050" name="Picture 2" descr="Can you elaborate on why simplicity is important in design? What are some  examples that support your opinion? - Quora">
            <a:extLst>
              <a:ext uri="{FF2B5EF4-FFF2-40B4-BE49-F238E27FC236}">
                <a16:creationId xmlns:a16="http://schemas.microsoft.com/office/drawing/2014/main" id="{4583A206-45EF-0D0B-DD32-6704EA793F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65" r="10392"/>
          <a:stretch/>
        </p:blipFill>
        <p:spPr bwMode="auto">
          <a:xfrm>
            <a:off x="5586662" y="0"/>
            <a:ext cx="3816362" cy="3272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ED18FE9B-31C5-B989-3A39-D0ECC4E5FC06}"/>
              </a:ext>
            </a:extLst>
          </p:cNvPr>
          <p:cNvSpPr txBox="1">
            <a:spLocks/>
          </p:cNvSpPr>
          <p:nvPr/>
        </p:nvSpPr>
        <p:spPr>
          <a:xfrm>
            <a:off x="5767941" y="3423903"/>
            <a:ext cx="4100504" cy="32725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100" dirty="0"/>
              <a:t>Interface e interacciones.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100" dirty="0"/>
              <a:t>Evolución según retroalimentación.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100" dirty="0"/>
              <a:t>Combinación de partes.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100" dirty="0"/>
              <a:t>Reducción de funciones.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100" dirty="0"/>
              <a:t>Sectorizar funciones/usuarios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MX" sz="2100" dirty="0"/>
          </a:p>
          <a:p>
            <a:endParaRPr lang="es-AR" sz="2100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6A939E5D-A8A5-C4F4-7F45-7C0B707F3514}"/>
              </a:ext>
            </a:extLst>
          </p:cNvPr>
          <p:cNvSpPr txBox="1">
            <a:spLocks/>
          </p:cNvSpPr>
          <p:nvPr/>
        </p:nvSpPr>
        <p:spPr>
          <a:xfrm>
            <a:off x="9623661" y="1549735"/>
            <a:ext cx="2393281" cy="17228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100" dirty="0"/>
              <a:t>"</a:t>
            </a:r>
            <a:r>
              <a:rPr lang="es-MX" sz="2100" b="1" dirty="0"/>
              <a:t>El mejor diseño es el más simple que funciona</a:t>
            </a:r>
            <a:r>
              <a:rPr lang="es-MX" sz="2100" dirty="0"/>
              <a:t>".</a:t>
            </a:r>
          </a:p>
          <a:p>
            <a:r>
              <a:rPr lang="es-MX" sz="2100" dirty="0"/>
              <a:t>A. Einstein</a:t>
            </a:r>
            <a:endParaRPr lang="es-AR" sz="2100" dirty="0"/>
          </a:p>
          <a:p>
            <a:endParaRPr lang="es-AR" sz="2100" dirty="0"/>
          </a:p>
        </p:txBody>
      </p:sp>
    </p:spTree>
    <p:extLst>
      <p:ext uri="{BB962C8B-B14F-4D97-AF65-F5344CB8AC3E}">
        <p14:creationId xmlns:p14="http://schemas.microsoft.com/office/powerpoint/2010/main" val="581662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7524B43-5E6A-0437-5FAE-9FADE0706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6" y="394199"/>
            <a:ext cx="4938963" cy="854242"/>
          </a:xfrm>
        </p:spPr>
        <p:txBody>
          <a:bodyPr/>
          <a:lstStyle/>
          <a:p>
            <a:pPr algn="ctr"/>
            <a:r>
              <a:rPr lang="es-AR" sz="4400" dirty="0">
                <a:latin typeface="Arial Black" panose="020B0A04020102020204" pitchFamily="34" charset="0"/>
              </a:rPr>
              <a:t>Tolerancias   </a:t>
            </a:r>
            <a:r>
              <a:rPr lang="es-AR" dirty="0"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FF80489-F614-BCAC-6CE4-AC86C68016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82278" y="1248441"/>
            <a:ext cx="4602080" cy="5609559"/>
          </a:xfrm>
        </p:spPr>
        <p:txBody>
          <a:bodyPr>
            <a:noAutofit/>
          </a:bodyPr>
          <a:lstStyle/>
          <a:p>
            <a:r>
              <a:rPr lang="es-MX" sz="2100" dirty="0"/>
              <a:t>Diseñar piezas y componentes para que encajen sin problemas. Minimiza el número de pasos de montaje complejos o manuales. Asegúrese de que se alineen, ajusten y conecten fácilmente. Esto reduce la posibilidad de errores durante el montaje.</a:t>
            </a:r>
          </a:p>
          <a:p>
            <a:r>
              <a:rPr lang="es-MX" sz="2100" dirty="0"/>
              <a:t>El diseño de tolerancia adecuado es fundamental para garantizar que el producto se ajuste y funcione según lo previsto. Las tolerancias deben considerarse cuidadosamente para equilibrar la necesidad de precisión con el costo de fabricación</a:t>
            </a:r>
            <a:endParaRPr lang="es-AR" sz="2100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ED18FE9B-31C5-B989-3A39-D0ECC4E5FC06}"/>
              </a:ext>
            </a:extLst>
          </p:cNvPr>
          <p:cNvSpPr txBox="1">
            <a:spLocks/>
          </p:cNvSpPr>
          <p:nvPr/>
        </p:nvSpPr>
        <p:spPr>
          <a:xfrm>
            <a:off x="5357392" y="4542801"/>
            <a:ext cx="4100504" cy="32725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100" dirty="0"/>
              <a:t>Crear piezas </a:t>
            </a:r>
            <a:r>
              <a:rPr lang="es-MX" sz="2100" dirty="0" err="1"/>
              <a:t>auto-alineantes</a:t>
            </a:r>
            <a:r>
              <a:rPr lang="es-MX" sz="21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100" dirty="0"/>
              <a:t>Utilizar guías para alineación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100" dirty="0"/>
              <a:t>Utilizar materiales flexibles en sus tolerancias.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MX" sz="21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MX" sz="2100" dirty="0"/>
          </a:p>
          <a:p>
            <a:endParaRPr lang="es-AR" sz="2100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6A939E5D-A8A5-C4F4-7F45-7C0B707F3514}"/>
              </a:ext>
            </a:extLst>
          </p:cNvPr>
          <p:cNvSpPr txBox="1">
            <a:spLocks/>
          </p:cNvSpPr>
          <p:nvPr/>
        </p:nvSpPr>
        <p:spPr>
          <a:xfrm>
            <a:off x="5674882" y="3755307"/>
            <a:ext cx="6279680" cy="5774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100" b="1" dirty="0"/>
              <a:t>¿Cuánto es el mínimo de precisión requerida?</a:t>
            </a:r>
          </a:p>
          <a:p>
            <a:endParaRPr lang="es-AR" sz="2100" dirty="0"/>
          </a:p>
        </p:txBody>
      </p:sp>
      <p:pic>
        <p:nvPicPr>
          <p:cNvPr id="3074" name="Picture 2" descr="Dibujo Industrial: Planos de Partes, Tolerancias y Ajustes - YouTube">
            <a:extLst>
              <a:ext uri="{FF2B5EF4-FFF2-40B4-BE49-F238E27FC236}">
                <a16:creationId xmlns:a16="http://schemas.microsoft.com/office/drawing/2014/main" id="{DFD1BE08-5548-6BDF-75F7-16ADC1179ED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74" t="15673" r="12764" b="6704"/>
          <a:stretch/>
        </p:blipFill>
        <p:spPr bwMode="auto">
          <a:xfrm>
            <a:off x="5556163" y="0"/>
            <a:ext cx="6517118" cy="3545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834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7524B43-5E6A-0437-5FAE-9FADE0706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6" y="459778"/>
            <a:ext cx="4938963" cy="854242"/>
          </a:xfrm>
        </p:spPr>
        <p:txBody>
          <a:bodyPr/>
          <a:lstStyle/>
          <a:p>
            <a:pPr algn="ctr"/>
            <a:r>
              <a:rPr lang="es-AR" sz="4400" dirty="0">
                <a:latin typeface="Arial Black" panose="020B0A04020102020204" pitchFamily="34" charset="0"/>
              </a:rPr>
              <a:t>Ensamblaje  </a:t>
            </a:r>
            <a:r>
              <a:rPr lang="es-AR" dirty="0"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FF80489-F614-BCAC-6CE4-AC86C68016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3065" y="1401059"/>
            <a:ext cx="4100504" cy="4624423"/>
          </a:xfrm>
        </p:spPr>
        <p:txBody>
          <a:bodyPr>
            <a:noAutofit/>
          </a:bodyPr>
          <a:lstStyle/>
          <a:p>
            <a:r>
              <a:rPr lang="es-MX" sz="2100" dirty="0"/>
              <a:t>Diseño de piezas que encajen entre si </a:t>
            </a:r>
            <a:r>
              <a:rPr lang="es-AR" sz="2100" dirty="0"/>
              <a:t>en lo posible establecer una jerarquía en las mismas, orientando a quien los ensamble para lograr un armado correcto. </a:t>
            </a:r>
          </a:p>
          <a:p>
            <a:r>
              <a:rPr lang="es-AR" sz="2100" b="1" dirty="0"/>
              <a:t>DFA</a:t>
            </a:r>
            <a:r>
              <a:rPr lang="es-AR" sz="2100" dirty="0"/>
              <a:t>: Utilizado en el ciclo final del proceso de diseño. </a:t>
            </a:r>
          </a:p>
          <a:p>
            <a:r>
              <a:rPr lang="es-AR" sz="2100" dirty="0"/>
              <a:t>Asimismo se pueden incorporar conceptos en etapas anteriores del diseño. </a:t>
            </a:r>
            <a:endParaRPr lang="es-MX" sz="2100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ED18FE9B-31C5-B989-3A39-D0ECC4E5FC06}"/>
              </a:ext>
            </a:extLst>
          </p:cNvPr>
          <p:cNvSpPr txBox="1">
            <a:spLocks/>
          </p:cNvSpPr>
          <p:nvPr/>
        </p:nvSpPr>
        <p:spPr>
          <a:xfrm>
            <a:off x="5817066" y="2356276"/>
            <a:ext cx="4100504" cy="38861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100" dirty="0"/>
              <a:t>Reducir las interacciones creando </a:t>
            </a:r>
            <a:r>
              <a:rPr lang="es-MX" sz="2100" dirty="0" err="1"/>
              <a:t>sub-ensambles</a:t>
            </a:r>
            <a:endParaRPr lang="es-MX" sz="21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100" dirty="0"/>
              <a:t>Estandarizando y repitiendo componentes.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100" dirty="0"/>
              <a:t>Incluir piezas con orientación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100" dirty="0"/>
              <a:t>Facilitar puntos de acceso al ensamblaje.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100" dirty="0"/>
              <a:t>Unificar partes cuando sea posible.</a:t>
            </a:r>
          </a:p>
          <a:p>
            <a:endParaRPr lang="es-AR" sz="2100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6A939E5D-A8A5-C4F4-7F45-7C0B707F3514}"/>
              </a:ext>
            </a:extLst>
          </p:cNvPr>
          <p:cNvSpPr txBox="1">
            <a:spLocks/>
          </p:cNvSpPr>
          <p:nvPr/>
        </p:nvSpPr>
        <p:spPr>
          <a:xfrm>
            <a:off x="8906077" y="507924"/>
            <a:ext cx="2965185" cy="22538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100" b="1" dirty="0"/>
              <a:t>¿Cuánto tiempo tarda el usuario u operario en saber qué hacer?</a:t>
            </a:r>
          </a:p>
          <a:p>
            <a:endParaRPr lang="es-AR" sz="21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C0D8763-8EED-77F7-7325-9188BFF5CF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5609260"/>
            <a:ext cx="5295900" cy="126643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4AC7708-DDE0-6EAE-3F03-192CDFAB09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1438" y="3208421"/>
            <a:ext cx="1135319" cy="113531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B5BD801-A44F-C083-3A88-B4DE23BE5F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1438" y="4242761"/>
            <a:ext cx="1135319" cy="113531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9CA8331-4C2E-9530-0B7A-84C0CD7EF9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1437" y="4858576"/>
            <a:ext cx="1135319" cy="113531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51D1FBC-E497-CBB6-070A-8AA4C276AD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7282" y="3253120"/>
            <a:ext cx="1135319" cy="113531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84F0A4C-0175-809D-88BB-A09EDF4B3E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72328" y="25068"/>
            <a:ext cx="3333749" cy="1775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167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7524B43-5E6A-0437-5FAE-9FADE0706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38" y="506496"/>
            <a:ext cx="4938963" cy="854242"/>
          </a:xfrm>
        </p:spPr>
        <p:txBody>
          <a:bodyPr/>
          <a:lstStyle/>
          <a:p>
            <a:pPr algn="ctr"/>
            <a:r>
              <a:rPr lang="es-AR" sz="4000" dirty="0">
                <a:latin typeface="Arial Black" panose="020B0A04020102020204" pitchFamily="34" charset="0"/>
              </a:rPr>
              <a:t>Estandarización  </a:t>
            </a:r>
            <a:r>
              <a:rPr lang="es-AR" sz="4400" dirty="0"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FF80489-F614-BCAC-6CE4-AC86C68016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9414" y="1567268"/>
            <a:ext cx="4304510" cy="4624423"/>
          </a:xfrm>
        </p:spPr>
        <p:txBody>
          <a:bodyPr>
            <a:noAutofit/>
          </a:bodyPr>
          <a:lstStyle/>
          <a:p>
            <a:r>
              <a:rPr lang="es-AR" sz="2100" dirty="0"/>
              <a:t>Identificar las funciones que pueden ser realizadas por componentes estandarizados.</a:t>
            </a:r>
          </a:p>
          <a:p>
            <a:r>
              <a:rPr lang="es-AR" sz="2100" b="1" dirty="0"/>
              <a:t>Siempre que sea posible utilizar piezas estándar. </a:t>
            </a:r>
          </a:p>
          <a:p>
            <a:r>
              <a:rPr lang="es-AR" sz="2100" dirty="0"/>
              <a:t>Facilitar el ensamblaje utilizando el mismo tipo de pieza en todo el diseño. </a:t>
            </a:r>
          </a:p>
          <a:p>
            <a:r>
              <a:rPr lang="es-AR" sz="2100" b="1" dirty="0"/>
              <a:t>Primero pensar una manera de eliminar la pieza o proceso, luego buscar una solución estandarizada.</a:t>
            </a:r>
            <a:endParaRPr lang="es-MX" sz="2100" b="1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6A939E5D-A8A5-C4F4-7F45-7C0B707F3514}"/>
              </a:ext>
            </a:extLst>
          </p:cNvPr>
          <p:cNvSpPr txBox="1">
            <a:spLocks/>
          </p:cNvSpPr>
          <p:nvPr/>
        </p:nvSpPr>
        <p:spPr>
          <a:xfrm>
            <a:off x="5767941" y="704444"/>
            <a:ext cx="6279680" cy="8502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AR" sz="21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4AC7708-DDE0-6EAE-3F03-192CDFAB09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6856" y="41423"/>
            <a:ext cx="1135319" cy="113531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51D1FBC-E497-CBB6-070A-8AA4C276AD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2987" y="41423"/>
            <a:ext cx="1135319" cy="1135319"/>
          </a:xfrm>
          <a:prstGeom prst="rect">
            <a:avLst/>
          </a:prstGeom>
        </p:spPr>
      </p:pic>
      <p:sp>
        <p:nvSpPr>
          <p:cNvPr id="12" name="Arrow: Down 11">
            <a:extLst>
              <a:ext uri="{FF2B5EF4-FFF2-40B4-BE49-F238E27FC236}">
                <a16:creationId xmlns:a16="http://schemas.microsoft.com/office/drawing/2014/main" id="{9AB95588-8A32-6647-2F0F-A719498D56CE}"/>
              </a:ext>
            </a:extLst>
          </p:cNvPr>
          <p:cNvSpPr/>
          <p:nvPr/>
        </p:nvSpPr>
        <p:spPr>
          <a:xfrm>
            <a:off x="6398220" y="1218511"/>
            <a:ext cx="567660" cy="753979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026911-6206-7460-EB4D-F22BA90295A0}"/>
              </a:ext>
            </a:extLst>
          </p:cNvPr>
          <p:cNvSpPr/>
          <p:nvPr/>
        </p:nvSpPr>
        <p:spPr>
          <a:xfrm>
            <a:off x="6783471" y="2210533"/>
            <a:ext cx="567659" cy="567659"/>
          </a:xfrm>
          <a:prstGeom prst="rect">
            <a:avLst/>
          </a:prstGeom>
          <a:noFill/>
          <a:ln w="571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8FB5013-4236-1BBC-E627-9D3B0C496798}"/>
              </a:ext>
            </a:extLst>
          </p:cNvPr>
          <p:cNvSpPr/>
          <p:nvPr/>
        </p:nvSpPr>
        <p:spPr>
          <a:xfrm flipH="1">
            <a:off x="6123026" y="2210533"/>
            <a:ext cx="567659" cy="567659"/>
          </a:xfrm>
          <a:prstGeom prst="rect">
            <a:avLst/>
          </a:prstGeom>
          <a:noFill/>
          <a:ln w="571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98FD281-201C-B32C-360E-8800DBF46C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4981" y="1567269"/>
            <a:ext cx="3867019" cy="2565528"/>
          </a:xfrm>
          <a:prstGeom prst="rect">
            <a:avLst/>
          </a:prstGeom>
        </p:spPr>
      </p:pic>
      <p:sp>
        <p:nvSpPr>
          <p:cNvPr id="19" name="Text Placeholder 6">
            <a:extLst>
              <a:ext uri="{FF2B5EF4-FFF2-40B4-BE49-F238E27FC236}">
                <a16:creationId xmlns:a16="http://schemas.microsoft.com/office/drawing/2014/main" id="{4DC29B93-5D31-4A90-7581-E8E092C900B2}"/>
              </a:ext>
            </a:extLst>
          </p:cNvPr>
          <p:cNvSpPr txBox="1">
            <a:spLocks/>
          </p:cNvSpPr>
          <p:nvPr/>
        </p:nvSpPr>
        <p:spPr>
          <a:xfrm>
            <a:off x="8907781" y="305596"/>
            <a:ext cx="3084219" cy="24981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2100" b="1" dirty="0"/>
              <a:t>Rediseñar piezas para funcionar o conectar con componentes estándar. </a:t>
            </a:r>
            <a:endParaRPr lang="es-MX" sz="2100" b="1" dirty="0"/>
          </a:p>
        </p:txBody>
      </p:sp>
      <p:pic>
        <p:nvPicPr>
          <p:cNvPr id="1026" name="Picture 2" descr="DFMA Tips">
            <a:extLst>
              <a:ext uri="{FF2B5EF4-FFF2-40B4-BE49-F238E27FC236}">
                <a16:creationId xmlns:a16="http://schemas.microsoft.com/office/drawing/2014/main" id="{4FFBA420-D7D3-8B7E-8806-05E9DE4BF1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1676" y="3095578"/>
            <a:ext cx="2723500" cy="2195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58658225-EDC0-4111-CC90-88231D318A3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55188" y="4938297"/>
            <a:ext cx="4373203" cy="1878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34219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{812C619D-809B-4DF1-B4B0-777F7EABE79B}tf10001105</Template>
  <TotalTime>12114</TotalTime>
  <Words>471</Words>
  <Application>Microsoft Office PowerPoint</Application>
  <PresentationFormat>Widescreen</PresentationFormat>
  <Paragraphs>65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Black</vt:lpstr>
      <vt:lpstr>Calibri</vt:lpstr>
      <vt:lpstr>Cascadia Mono SemiBold</vt:lpstr>
      <vt:lpstr>Franklin Gothic Book</vt:lpstr>
      <vt:lpstr>Crop</vt:lpstr>
      <vt:lpstr>Tecnología</vt:lpstr>
      <vt:lpstr>DFM/A </vt:lpstr>
      <vt:lpstr>DFM y DFA </vt:lpstr>
      <vt:lpstr>DFM </vt:lpstr>
      <vt:lpstr>DFMA </vt:lpstr>
      <vt:lpstr>Simplicidad  </vt:lpstr>
      <vt:lpstr>Tolerancias    </vt:lpstr>
      <vt:lpstr>Ensamblaje   </vt:lpstr>
      <vt:lpstr>Estandarización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Tecnología aplicada a diseño  de</dc:title>
  <dc:creator>Lucas Schimpf</dc:creator>
  <cp:lastModifiedBy>SCHIMPF BERNHARDT LUCAS BENJAMIN</cp:lastModifiedBy>
  <cp:revision>20</cp:revision>
  <dcterms:created xsi:type="dcterms:W3CDTF">2024-02-28T20:10:47Z</dcterms:created>
  <dcterms:modified xsi:type="dcterms:W3CDTF">2024-05-30T22:03:40Z</dcterms:modified>
</cp:coreProperties>
</file>