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56" r:id="rId2"/>
    <p:sldId id="260" r:id="rId3"/>
    <p:sldId id="372" r:id="rId4"/>
    <p:sldId id="367" r:id="rId5"/>
    <p:sldId id="366" r:id="rId6"/>
    <p:sldId id="369" r:id="rId7"/>
    <p:sldId id="371" r:id="rId8"/>
    <p:sldId id="365" r:id="rId9"/>
    <p:sldId id="373" r:id="rId10"/>
    <p:sldId id="370" r:id="rId11"/>
    <p:sldId id="374" r:id="rId12"/>
    <p:sldId id="389" r:id="rId13"/>
    <p:sldId id="390" r:id="rId14"/>
    <p:sldId id="375" r:id="rId15"/>
    <p:sldId id="388" r:id="rId16"/>
    <p:sldId id="376" r:id="rId17"/>
    <p:sldId id="377" r:id="rId18"/>
    <p:sldId id="378" r:id="rId19"/>
    <p:sldId id="379" r:id="rId20"/>
    <p:sldId id="380" r:id="rId21"/>
    <p:sldId id="381" r:id="rId22"/>
    <p:sldId id="382" r:id="rId23"/>
    <p:sldId id="383" r:id="rId24"/>
    <p:sldId id="385" r:id="rId25"/>
    <p:sldId id="386" r:id="rId26"/>
    <p:sldId id="384" r:id="rId27"/>
    <p:sldId id="38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E482A2-BCD8-C8D2-0BE0-F5E9AA9EF0B4}" name="Lucas Schimpf" initials="LS" userId="bfd8b65faa4111c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43" autoAdjust="0"/>
    <p:restoredTop sz="94660"/>
  </p:normalViewPr>
  <p:slideViewPr>
    <p:cSldViewPr snapToGrid="0">
      <p:cViewPr varScale="1">
        <p:scale>
          <a:sx n="84" d="100"/>
          <a:sy n="84" d="100"/>
        </p:scale>
        <p:origin x="726" y="90"/>
      </p:cViewPr>
      <p:guideLst/>
    </p:cSldViewPr>
  </p:slideViewPr>
  <p:notesTextViewPr>
    <p:cViewPr>
      <p:scale>
        <a:sx n="1" d="1"/>
        <a:sy n="1" d="1"/>
      </p:scale>
      <p:origin x="0" y="0"/>
    </p:cViewPr>
  </p:notesTextViewPr>
  <p:sorterViewPr>
    <p:cViewPr>
      <p:scale>
        <a:sx n="100" d="100"/>
        <a:sy n="100" d="100"/>
      </p:scale>
      <p:origin x="0" y="-119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5748CD-1754-48FF-9867-2D6AAED9D9E2}" type="datetimeFigureOut">
              <a:rPr lang="es-AR" smtClean="0"/>
              <a:t>4/4/2025</a:t>
            </a:fld>
            <a:endParaRPr lang="es-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F3882-5476-4E6E-B257-D19C6D960707}" type="slidenum">
              <a:rPr lang="es-AR" smtClean="0"/>
              <a:t>‹#›</a:t>
            </a:fld>
            <a:endParaRPr lang="es-AR"/>
          </a:p>
        </p:txBody>
      </p:sp>
    </p:spTree>
    <p:extLst>
      <p:ext uri="{BB962C8B-B14F-4D97-AF65-F5344CB8AC3E}">
        <p14:creationId xmlns:p14="http://schemas.microsoft.com/office/powerpoint/2010/main" val="1103031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6B6C5-D5DB-DE28-29F5-2755751174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DDCB9B-566F-8E76-EB72-E1D9E7E4D5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D3B846-7104-93ED-473B-385478F963FA}"/>
              </a:ext>
            </a:extLst>
          </p:cNvPr>
          <p:cNvSpPr>
            <a:spLocks noGrp="1"/>
          </p:cNvSpPr>
          <p:nvPr>
            <p:ph type="body" idx="1"/>
          </p:nvPr>
        </p:nvSpPr>
        <p:spPr/>
        <p:txBody>
          <a:bodyPr/>
          <a:lstStyle/>
          <a:p>
            <a:r>
              <a:rPr lang="es-AR" dirty="0"/>
              <a:t>Dibujar ciclo de vida para la innovación</a:t>
            </a:r>
          </a:p>
        </p:txBody>
      </p:sp>
      <p:sp>
        <p:nvSpPr>
          <p:cNvPr id="4" name="Slide Number Placeholder 3">
            <a:extLst>
              <a:ext uri="{FF2B5EF4-FFF2-40B4-BE49-F238E27FC236}">
                <a16:creationId xmlns:a16="http://schemas.microsoft.com/office/drawing/2014/main" id="{14D26E51-C71D-804B-0AD3-CE440677FE92}"/>
              </a:ext>
            </a:extLst>
          </p:cNvPr>
          <p:cNvSpPr>
            <a:spLocks noGrp="1"/>
          </p:cNvSpPr>
          <p:nvPr>
            <p:ph type="sldNum" sz="quarter" idx="5"/>
          </p:nvPr>
        </p:nvSpPr>
        <p:spPr/>
        <p:txBody>
          <a:bodyPr/>
          <a:lstStyle/>
          <a:p>
            <a:fld id="{11FF3882-5476-4E6E-B257-D19C6D960707}" type="slidenum">
              <a:rPr lang="es-AR" smtClean="0"/>
              <a:t>3</a:t>
            </a:fld>
            <a:endParaRPr lang="es-AR"/>
          </a:p>
        </p:txBody>
      </p:sp>
    </p:spTree>
    <p:extLst>
      <p:ext uri="{BB962C8B-B14F-4D97-AF65-F5344CB8AC3E}">
        <p14:creationId xmlns:p14="http://schemas.microsoft.com/office/powerpoint/2010/main" val="693190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E72DE-EC85-E8D3-049C-C5642E09A4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A6E683-4E62-EF62-ED5A-BE968A124D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B736D6-1DFA-5620-08AD-638DB6F12987}"/>
              </a:ext>
            </a:extLst>
          </p:cNvPr>
          <p:cNvSpPr>
            <a:spLocks noGrp="1"/>
          </p:cNvSpPr>
          <p:nvPr>
            <p:ph type="body" idx="1"/>
          </p:nvPr>
        </p:nvSpPr>
        <p:spPr/>
        <p:txBody>
          <a:bodyPr/>
          <a:lstStyle/>
          <a:p>
            <a:r>
              <a:rPr lang="es-AR" dirty="0"/>
              <a:t>Dibujar ciclo de vida para la innovación</a:t>
            </a:r>
          </a:p>
        </p:txBody>
      </p:sp>
      <p:sp>
        <p:nvSpPr>
          <p:cNvPr id="4" name="Slide Number Placeholder 3">
            <a:extLst>
              <a:ext uri="{FF2B5EF4-FFF2-40B4-BE49-F238E27FC236}">
                <a16:creationId xmlns:a16="http://schemas.microsoft.com/office/drawing/2014/main" id="{B7E8D912-A1FA-3FC4-43C2-BA0812461DB7}"/>
              </a:ext>
            </a:extLst>
          </p:cNvPr>
          <p:cNvSpPr>
            <a:spLocks noGrp="1"/>
          </p:cNvSpPr>
          <p:nvPr>
            <p:ph type="sldNum" sz="quarter" idx="5"/>
          </p:nvPr>
        </p:nvSpPr>
        <p:spPr/>
        <p:txBody>
          <a:bodyPr/>
          <a:lstStyle/>
          <a:p>
            <a:fld id="{11FF3882-5476-4E6E-B257-D19C6D960707}" type="slidenum">
              <a:rPr lang="es-AR" smtClean="0"/>
              <a:t>14</a:t>
            </a:fld>
            <a:endParaRPr lang="es-AR"/>
          </a:p>
        </p:txBody>
      </p:sp>
    </p:spTree>
    <p:extLst>
      <p:ext uri="{BB962C8B-B14F-4D97-AF65-F5344CB8AC3E}">
        <p14:creationId xmlns:p14="http://schemas.microsoft.com/office/powerpoint/2010/main" val="1791375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574D4-16D2-A3A4-A7FD-FEC4AFEA7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3F9F3B-D44D-2C37-5519-3CE52E031C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E7D945-F664-2DEA-0790-0B6A52D42C59}"/>
              </a:ext>
            </a:extLst>
          </p:cNvPr>
          <p:cNvSpPr>
            <a:spLocks noGrp="1"/>
          </p:cNvSpPr>
          <p:nvPr>
            <p:ph type="body" idx="1"/>
          </p:nvPr>
        </p:nvSpPr>
        <p:spPr/>
        <p:txBody>
          <a:bodyPr/>
          <a:lstStyle/>
          <a:p>
            <a:r>
              <a:rPr lang="es-AR" dirty="0"/>
              <a:t>Dibujar ciclo de vida para la innovación</a:t>
            </a:r>
          </a:p>
        </p:txBody>
      </p:sp>
      <p:sp>
        <p:nvSpPr>
          <p:cNvPr id="4" name="Slide Number Placeholder 3">
            <a:extLst>
              <a:ext uri="{FF2B5EF4-FFF2-40B4-BE49-F238E27FC236}">
                <a16:creationId xmlns:a16="http://schemas.microsoft.com/office/drawing/2014/main" id="{5E4A5185-6106-56FD-5852-DAD8A7D622C6}"/>
              </a:ext>
            </a:extLst>
          </p:cNvPr>
          <p:cNvSpPr>
            <a:spLocks noGrp="1"/>
          </p:cNvSpPr>
          <p:nvPr>
            <p:ph type="sldNum" sz="quarter" idx="5"/>
          </p:nvPr>
        </p:nvSpPr>
        <p:spPr/>
        <p:txBody>
          <a:bodyPr/>
          <a:lstStyle/>
          <a:p>
            <a:fld id="{11FF3882-5476-4E6E-B257-D19C6D960707}" type="slidenum">
              <a:rPr lang="es-AR" smtClean="0"/>
              <a:t>15</a:t>
            </a:fld>
            <a:endParaRPr lang="es-AR"/>
          </a:p>
        </p:txBody>
      </p:sp>
    </p:spTree>
    <p:extLst>
      <p:ext uri="{BB962C8B-B14F-4D97-AF65-F5344CB8AC3E}">
        <p14:creationId xmlns:p14="http://schemas.microsoft.com/office/powerpoint/2010/main" val="971009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98D35-7BFC-B469-C643-52F76E5084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7DBEE3-B8DD-0557-4BA8-EA826FC810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CD39E3-22CB-8F94-C5FC-40ABF895DB07}"/>
              </a:ext>
            </a:extLst>
          </p:cNvPr>
          <p:cNvSpPr>
            <a:spLocks noGrp="1"/>
          </p:cNvSpPr>
          <p:nvPr>
            <p:ph type="body" idx="1"/>
          </p:nvPr>
        </p:nvSpPr>
        <p:spPr/>
        <p:txBody>
          <a:bodyPr/>
          <a:lstStyle/>
          <a:p>
            <a:r>
              <a:rPr lang="es-AR" dirty="0"/>
              <a:t>Hablar de </a:t>
            </a:r>
            <a:r>
              <a:rPr lang="es-AR" dirty="0" err="1"/>
              <a:t>speed</a:t>
            </a:r>
            <a:r>
              <a:rPr lang="es-AR" dirty="0"/>
              <a:t> Agro, mosquitos </a:t>
            </a:r>
          </a:p>
        </p:txBody>
      </p:sp>
      <p:sp>
        <p:nvSpPr>
          <p:cNvPr id="4" name="Slide Number Placeholder 3">
            <a:extLst>
              <a:ext uri="{FF2B5EF4-FFF2-40B4-BE49-F238E27FC236}">
                <a16:creationId xmlns:a16="http://schemas.microsoft.com/office/drawing/2014/main" id="{9DA81747-389D-914B-7F5D-0900873DFD35}"/>
              </a:ext>
            </a:extLst>
          </p:cNvPr>
          <p:cNvSpPr>
            <a:spLocks noGrp="1"/>
          </p:cNvSpPr>
          <p:nvPr>
            <p:ph type="sldNum" sz="quarter" idx="5"/>
          </p:nvPr>
        </p:nvSpPr>
        <p:spPr/>
        <p:txBody>
          <a:bodyPr/>
          <a:lstStyle/>
          <a:p>
            <a:fld id="{11FF3882-5476-4E6E-B257-D19C6D960707}" type="slidenum">
              <a:rPr lang="es-AR" smtClean="0"/>
              <a:t>16</a:t>
            </a:fld>
            <a:endParaRPr lang="es-AR"/>
          </a:p>
        </p:txBody>
      </p:sp>
    </p:spTree>
    <p:extLst>
      <p:ext uri="{BB962C8B-B14F-4D97-AF65-F5344CB8AC3E}">
        <p14:creationId xmlns:p14="http://schemas.microsoft.com/office/powerpoint/2010/main" val="3899827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B2916-C1BB-B528-B5AD-769EF92E52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864C87-B935-E688-36CF-76728993FF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97D299-0BF2-58FE-A08C-515D01461E12}"/>
              </a:ext>
            </a:extLst>
          </p:cNvPr>
          <p:cNvSpPr>
            <a:spLocks noGrp="1"/>
          </p:cNvSpPr>
          <p:nvPr>
            <p:ph type="body" idx="1"/>
          </p:nvPr>
        </p:nvSpPr>
        <p:spPr/>
        <p:txBody>
          <a:bodyPr/>
          <a:lstStyle/>
          <a:p>
            <a:r>
              <a:rPr lang="es-AR" dirty="0"/>
              <a:t>Hablar de </a:t>
            </a:r>
            <a:r>
              <a:rPr lang="es-AR" dirty="0" err="1"/>
              <a:t>speed</a:t>
            </a:r>
            <a:r>
              <a:rPr lang="es-AR" dirty="0"/>
              <a:t> Agro, mosquitos </a:t>
            </a:r>
          </a:p>
        </p:txBody>
      </p:sp>
      <p:sp>
        <p:nvSpPr>
          <p:cNvPr id="4" name="Slide Number Placeholder 3">
            <a:extLst>
              <a:ext uri="{FF2B5EF4-FFF2-40B4-BE49-F238E27FC236}">
                <a16:creationId xmlns:a16="http://schemas.microsoft.com/office/drawing/2014/main" id="{FEE242E0-A9B9-6506-DA4B-E99C6152AB20}"/>
              </a:ext>
            </a:extLst>
          </p:cNvPr>
          <p:cNvSpPr>
            <a:spLocks noGrp="1"/>
          </p:cNvSpPr>
          <p:nvPr>
            <p:ph type="sldNum" sz="quarter" idx="5"/>
          </p:nvPr>
        </p:nvSpPr>
        <p:spPr/>
        <p:txBody>
          <a:bodyPr/>
          <a:lstStyle/>
          <a:p>
            <a:fld id="{11FF3882-5476-4E6E-B257-D19C6D960707}" type="slidenum">
              <a:rPr lang="es-AR" smtClean="0"/>
              <a:t>17</a:t>
            </a:fld>
            <a:endParaRPr lang="es-AR"/>
          </a:p>
        </p:txBody>
      </p:sp>
    </p:spTree>
    <p:extLst>
      <p:ext uri="{BB962C8B-B14F-4D97-AF65-F5344CB8AC3E}">
        <p14:creationId xmlns:p14="http://schemas.microsoft.com/office/powerpoint/2010/main" val="2144645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840B-F667-0F11-87D5-502021231F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8BAB7E-C3F7-BFE4-5E3C-B1A80D0DAC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00AE60-A0C9-E10D-5AED-5EA21E4C52E9}"/>
              </a:ext>
            </a:extLst>
          </p:cNvPr>
          <p:cNvSpPr>
            <a:spLocks noGrp="1"/>
          </p:cNvSpPr>
          <p:nvPr>
            <p:ph type="body" idx="1"/>
          </p:nvPr>
        </p:nvSpPr>
        <p:spPr/>
        <p:txBody>
          <a:bodyPr/>
          <a:lstStyle/>
          <a:p>
            <a:r>
              <a:rPr lang="es-AR" dirty="0"/>
              <a:t>Hablar de </a:t>
            </a:r>
            <a:r>
              <a:rPr lang="es-AR" dirty="0" err="1"/>
              <a:t>speed</a:t>
            </a:r>
            <a:r>
              <a:rPr lang="es-AR" dirty="0"/>
              <a:t> Agro, mosquitos </a:t>
            </a:r>
          </a:p>
        </p:txBody>
      </p:sp>
      <p:sp>
        <p:nvSpPr>
          <p:cNvPr id="4" name="Slide Number Placeholder 3">
            <a:extLst>
              <a:ext uri="{FF2B5EF4-FFF2-40B4-BE49-F238E27FC236}">
                <a16:creationId xmlns:a16="http://schemas.microsoft.com/office/drawing/2014/main" id="{7060A6D2-2CD9-7124-E3CF-B668C5B8E6DD}"/>
              </a:ext>
            </a:extLst>
          </p:cNvPr>
          <p:cNvSpPr>
            <a:spLocks noGrp="1"/>
          </p:cNvSpPr>
          <p:nvPr>
            <p:ph type="sldNum" sz="quarter" idx="5"/>
          </p:nvPr>
        </p:nvSpPr>
        <p:spPr/>
        <p:txBody>
          <a:bodyPr/>
          <a:lstStyle/>
          <a:p>
            <a:fld id="{11FF3882-5476-4E6E-B257-D19C6D960707}" type="slidenum">
              <a:rPr lang="es-AR" smtClean="0"/>
              <a:t>18</a:t>
            </a:fld>
            <a:endParaRPr lang="es-AR"/>
          </a:p>
        </p:txBody>
      </p:sp>
    </p:spTree>
    <p:extLst>
      <p:ext uri="{BB962C8B-B14F-4D97-AF65-F5344CB8AC3E}">
        <p14:creationId xmlns:p14="http://schemas.microsoft.com/office/powerpoint/2010/main" val="1761586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DF56A-C67C-4905-0DC6-1874BBA908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3485F8-DE28-53B9-6DB4-5617D4D040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5A9C4E-F91E-0F6D-4DC3-323A1CD067B7}"/>
              </a:ext>
            </a:extLst>
          </p:cNvPr>
          <p:cNvSpPr>
            <a:spLocks noGrp="1"/>
          </p:cNvSpPr>
          <p:nvPr>
            <p:ph type="body" idx="1"/>
          </p:nvPr>
        </p:nvSpPr>
        <p:spPr/>
        <p:txBody>
          <a:bodyPr/>
          <a:lstStyle/>
          <a:p>
            <a:r>
              <a:rPr lang="es-MX" dirty="0"/>
              <a:t>En el esquema gráfico de la presente diapositiva, las flechas representan la transformación de la formulación de un problema o una solución a otro u otra. En concreto, las flechas continuas se corresponden con el análisis de los problemas y el uso analítico de las bases de datos de la metodología TRIZ y la flecha discontinua representa el pensamiento por analogía capaz de desarrollar la solución específica. </a:t>
            </a:r>
            <a:endParaRPr lang="es-AR" dirty="0"/>
          </a:p>
        </p:txBody>
      </p:sp>
      <p:sp>
        <p:nvSpPr>
          <p:cNvPr id="4" name="Slide Number Placeholder 3">
            <a:extLst>
              <a:ext uri="{FF2B5EF4-FFF2-40B4-BE49-F238E27FC236}">
                <a16:creationId xmlns:a16="http://schemas.microsoft.com/office/drawing/2014/main" id="{44D7301A-B1E6-41A9-7EB4-ED009E706F7E}"/>
              </a:ext>
            </a:extLst>
          </p:cNvPr>
          <p:cNvSpPr>
            <a:spLocks noGrp="1"/>
          </p:cNvSpPr>
          <p:nvPr>
            <p:ph type="sldNum" sz="quarter" idx="5"/>
          </p:nvPr>
        </p:nvSpPr>
        <p:spPr/>
        <p:txBody>
          <a:bodyPr/>
          <a:lstStyle/>
          <a:p>
            <a:fld id="{11FF3882-5476-4E6E-B257-D19C6D960707}" type="slidenum">
              <a:rPr lang="es-AR" smtClean="0"/>
              <a:t>19</a:t>
            </a:fld>
            <a:endParaRPr lang="es-AR"/>
          </a:p>
        </p:txBody>
      </p:sp>
    </p:spTree>
    <p:extLst>
      <p:ext uri="{BB962C8B-B14F-4D97-AF65-F5344CB8AC3E}">
        <p14:creationId xmlns:p14="http://schemas.microsoft.com/office/powerpoint/2010/main" val="1816021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C471F-857D-7DCE-1A1C-A9768F54B1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7AEC84-5B0A-C513-731D-CB6ECFADD9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A753AC-2A3C-B673-5AA1-C199121A7D7B}"/>
              </a:ext>
            </a:extLst>
          </p:cNvPr>
          <p:cNvSpPr>
            <a:spLocks noGrp="1"/>
          </p:cNvSpPr>
          <p:nvPr>
            <p:ph type="body" idx="1"/>
          </p:nvPr>
        </p:nvSpPr>
        <p:spPr/>
        <p:txBody>
          <a:bodyPr/>
          <a:lstStyle/>
          <a:p>
            <a:r>
              <a:rPr lang="es-MX" dirty="0"/>
              <a:t>En el esquema gráfico de la presente diapositiva, las flechas representan la transformación de la formulación de un problema o una solución a otro u otra. En concreto, las flechas continuas se corresponden con el análisis de los problemas y el uso analítico de las bases de datos de la metodología TRIZ y la flecha discontinua representa el pensamiento por analogía capaz de desarrollar la solución específica. </a:t>
            </a:r>
            <a:endParaRPr lang="es-AR" dirty="0"/>
          </a:p>
        </p:txBody>
      </p:sp>
      <p:sp>
        <p:nvSpPr>
          <p:cNvPr id="4" name="Slide Number Placeholder 3">
            <a:extLst>
              <a:ext uri="{FF2B5EF4-FFF2-40B4-BE49-F238E27FC236}">
                <a16:creationId xmlns:a16="http://schemas.microsoft.com/office/drawing/2014/main" id="{CFBADBC9-8352-FB58-A8C9-3E91CE8BF85B}"/>
              </a:ext>
            </a:extLst>
          </p:cNvPr>
          <p:cNvSpPr>
            <a:spLocks noGrp="1"/>
          </p:cNvSpPr>
          <p:nvPr>
            <p:ph type="sldNum" sz="quarter" idx="5"/>
          </p:nvPr>
        </p:nvSpPr>
        <p:spPr/>
        <p:txBody>
          <a:bodyPr/>
          <a:lstStyle/>
          <a:p>
            <a:fld id="{11FF3882-5476-4E6E-B257-D19C6D960707}" type="slidenum">
              <a:rPr lang="es-AR" smtClean="0"/>
              <a:t>20</a:t>
            </a:fld>
            <a:endParaRPr lang="es-AR"/>
          </a:p>
        </p:txBody>
      </p:sp>
    </p:spTree>
    <p:extLst>
      <p:ext uri="{BB962C8B-B14F-4D97-AF65-F5344CB8AC3E}">
        <p14:creationId xmlns:p14="http://schemas.microsoft.com/office/powerpoint/2010/main" val="977434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91E4A-BD4D-D190-7FB5-DCFA144CA0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675C40-0661-CBA6-63ED-8DBF885087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DFF4F7-E996-394E-2340-414671ED4D59}"/>
              </a:ext>
            </a:extLst>
          </p:cNvPr>
          <p:cNvSpPr>
            <a:spLocks noGrp="1"/>
          </p:cNvSpPr>
          <p:nvPr>
            <p:ph type="body" idx="1"/>
          </p:nvPr>
        </p:nvSpPr>
        <p:spPr/>
        <p:txBody>
          <a:bodyPr/>
          <a:lstStyle/>
          <a:p>
            <a:r>
              <a:rPr lang="es-AR" dirty="0"/>
              <a:t>Dibujar ciclo de vida para la innovación</a:t>
            </a:r>
          </a:p>
        </p:txBody>
      </p:sp>
      <p:sp>
        <p:nvSpPr>
          <p:cNvPr id="4" name="Slide Number Placeholder 3">
            <a:extLst>
              <a:ext uri="{FF2B5EF4-FFF2-40B4-BE49-F238E27FC236}">
                <a16:creationId xmlns:a16="http://schemas.microsoft.com/office/drawing/2014/main" id="{6275C64C-F234-CA04-3462-0BA93C222A10}"/>
              </a:ext>
            </a:extLst>
          </p:cNvPr>
          <p:cNvSpPr>
            <a:spLocks noGrp="1"/>
          </p:cNvSpPr>
          <p:nvPr>
            <p:ph type="sldNum" sz="quarter" idx="5"/>
          </p:nvPr>
        </p:nvSpPr>
        <p:spPr/>
        <p:txBody>
          <a:bodyPr/>
          <a:lstStyle/>
          <a:p>
            <a:fld id="{11FF3882-5476-4E6E-B257-D19C6D960707}" type="slidenum">
              <a:rPr lang="es-AR" smtClean="0"/>
              <a:t>21</a:t>
            </a:fld>
            <a:endParaRPr lang="es-AR"/>
          </a:p>
        </p:txBody>
      </p:sp>
    </p:spTree>
    <p:extLst>
      <p:ext uri="{BB962C8B-B14F-4D97-AF65-F5344CB8AC3E}">
        <p14:creationId xmlns:p14="http://schemas.microsoft.com/office/powerpoint/2010/main" val="735196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906EC-4FF9-62FE-77D7-44833D87D6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4E043C-CB28-67EA-64F0-C7A32558FC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A928E9-E874-7423-32B7-42E3F6EC110B}"/>
              </a:ext>
            </a:extLst>
          </p:cNvPr>
          <p:cNvSpPr>
            <a:spLocks noGrp="1"/>
          </p:cNvSpPr>
          <p:nvPr>
            <p:ph type="body" idx="1"/>
          </p:nvPr>
        </p:nvSpPr>
        <p:spPr/>
        <p:txBody>
          <a:bodyPr/>
          <a:lstStyle/>
          <a:p>
            <a:r>
              <a:rPr lang="es-AR" dirty="0"/>
              <a:t>Dibujar ciclo de vida para la innovación</a:t>
            </a:r>
          </a:p>
        </p:txBody>
      </p:sp>
      <p:sp>
        <p:nvSpPr>
          <p:cNvPr id="4" name="Slide Number Placeholder 3">
            <a:extLst>
              <a:ext uri="{FF2B5EF4-FFF2-40B4-BE49-F238E27FC236}">
                <a16:creationId xmlns:a16="http://schemas.microsoft.com/office/drawing/2014/main" id="{49DD1F74-92F8-1E41-CB2B-2F1CD2CA4861}"/>
              </a:ext>
            </a:extLst>
          </p:cNvPr>
          <p:cNvSpPr>
            <a:spLocks noGrp="1"/>
          </p:cNvSpPr>
          <p:nvPr>
            <p:ph type="sldNum" sz="quarter" idx="5"/>
          </p:nvPr>
        </p:nvSpPr>
        <p:spPr/>
        <p:txBody>
          <a:bodyPr/>
          <a:lstStyle/>
          <a:p>
            <a:fld id="{11FF3882-5476-4E6E-B257-D19C6D960707}" type="slidenum">
              <a:rPr lang="es-AR" smtClean="0"/>
              <a:t>22</a:t>
            </a:fld>
            <a:endParaRPr lang="es-AR"/>
          </a:p>
        </p:txBody>
      </p:sp>
    </p:spTree>
    <p:extLst>
      <p:ext uri="{BB962C8B-B14F-4D97-AF65-F5344CB8AC3E}">
        <p14:creationId xmlns:p14="http://schemas.microsoft.com/office/powerpoint/2010/main" val="1902147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5CDA0-88DD-0D18-1A1C-EF07881417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9F38F1-242B-0827-BEE6-04E1D35712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E6E2E5-6D76-5DED-99B6-43A9FE7FEAD6}"/>
              </a:ext>
            </a:extLst>
          </p:cNvPr>
          <p:cNvSpPr>
            <a:spLocks noGrp="1"/>
          </p:cNvSpPr>
          <p:nvPr>
            <p:ph type="body" idx="1"/>
          </p:nvPr>
        </p:nvSpPr>
        <p:spPr/>
        <p:txBody>
          <a:bodyPr/>
          <a:lstStyle/>
          <a:p>
            <a:r>
              <a:rPr lang="es-AR" dirty="0"/>
              <a:t>Dibujar ciclo de vida para la innovación</a:t>
            </a:r>
          </a:p>
        </p:txBody>
      </p:sp>
      <p:sp>
        <p:nvSpPr>
          <p:cNvPr id="4" name="Slide Number Placeholder 3">
            <a:extLst>
              <a:ext uri="{FF2B5EF4-FFF2-40B4-BE49-F238E27FC236}">
                <a16:creationId xmlns:a16="http://schemas.microsoft.com/office/drawing/2014/main" id="{DCCD8527-8303-6669-7B7F-711691672910}"/>
              </a:ext>
            </a:extLst>
          </p:cNvPr>
          <p:cNvSpPr>
            <a:spLocks noGrp="1"/>
          </p:cNvSpPr>
          <p:nvPr>
            <p:ph type="sldNum" sz="quarter" idx="5"/>
          </p:nvPr>
        </p:nvSpPr>
        <p:spPr/>
        <p:txBody>
          <a:bodyPr/>
          <a:lstStyle/>
          <a:p>
            <a:fld id="{11FF3882-5476-4E6E-B257-D19C6D960707}" type="slidenum">
              <a:rPr lang="es-AR" smtClean="0"/>
              <a:t>23</a:t>
            </a:fld>
            <a:endParaRPr lang="es-AR"/>
          </a:p>
        </p:txBody>
      </p:sp>
    </p:spTree>
    <p:extLst>
      <p:ext uri="{BB962C8B-B14F-4D97-AF65-F5344CB8AC3E}">
        <p14:creationId xmlns:p14="http://schemas.microsoft.com/office/powerpoint/2010/main" val="848070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7E76F-5C6E-EF57-54EC-DD17EB1D57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96264A-7BA3-34BF-9216-5E5DA6C14B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029D4F-5F50-016F-7DF0-9EA374824C5C}"/>
              </a:ext>
            </a:extLst>
          </p:cNvPr>
          <p:cNvSpPr>
            <a:spLocks noGrp="1"/>
          </p:cNvSpPr>
          <p:nvPr>
            <p:ph type="body" idx="1"/>
          </p:nvPr>
        </p:nvSpPr>
        <p:spPr/>
        <p:txBody>
          <a:bodyPr/>
          <a:lstStyle/>
          <a:p>
            <a:endParaRPr lang="es-AR" dirty="0"/>
          </a:p>
        </p:txBody>
      </p:sp>
      <p:sp>
        <p:nvSpPr>
          <p:cNvPr id="4" name="Slide Number Placeholder 3">
            <a:extLst>
              <a:ext uri="{FF2B5EF4-FFF2-40B4-BE49-F238E27FC236}">
                <a16:creationId xmlns:a16="http://schemas.microsoft.com/office/drawing/2014/main" id="{9057DB56-7FE1-329E-3FC5-BFC247EB0EEF}"/>
              </a:ext>
            </a:extLst>
          </p:cNvPr>
          <p:cNvSpPr>
            <a:spLocks noGrp="1"/>
          </p:cNvSpPr>
          <p:nvPr>
            <p:ph type="sldNum" sz="quarter" idx="5"/>
          </p:nvPr>
        </p:nvSpPr>
        <p:spPr/>
        <p:txBody>
          <a:bodyPr/>
          <a:lstStyle/>
          <a:p>
            <a:fld id="{11FF3882-5476-4E6E-B257-D19C6D960707}" type="slidenum">
              <a:rPr lang="es-AR" smtClean="0"/>
              <a:t>5</a:t>
            </a:fld>
            <a:endParaRPr lang="es-AR"/>
          </a:p>
        </p:txBody>
      </p:sp>
    </p:spTree>
    <p:extLst>
      <p:ext uri="{BB962C8B-B14F-4D97-AF65-F5344CB8AC3E}">
        <p14:creationId xmlns:p14="http://schemas.microsoft.com/office/powerpoint/2010/main" val="479586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79C7B-63C3-460F-4C29-21DC4AE1AF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FEFFF0-497A-4B26-E12C-F064F7D6BD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C267F0-FD58-CDAD-6E9D-DDD73B04EDD3}"/>
              </a:ext>
            </a:extLst>
          </p:cNvPr>
          <p:cNvSpPr>
            <a:spLocks noGrp="1"/>
          </p:cNvSpPr>
          <p:nvPr>
            <p:ph type="body" idx="1"/>
          </p:nvPr>
        </p:nvSpPr>
        <p:spPr/>
        <p:txBody>
          <a:bodyPr/>
          <a:lstStyle/>
          <a:p>
            <a:r>
              <a:rPr lang="es-AR" dirty="0"/>
              <a:t>Dibujar ciclo de vida para la innovación</a:t>
            </a:r>
          </a:p>
        </p:txBody>
      </p:sp>
      <p:sp>
        <p:nvSpPr>
          <p:cNvPr id="4" name="Slide Number Placeholder 3">
            <a:extLst>
              <a:ext uri="{FF2B5EF4-FFF2-40B4-BE49-F238E27FC236}">
                <a16:creationId xmlns:a16="http://schemas.microsoft.com/office/drawing/2014/main" id="{09ABF22C-BD4C-A89A-DFB4-F81868DF6A1B}"/>
              </a:ext>
            </a:extLst>
          </p:cNvPr>
          <p:cNvSpPr>
            <a:spLocks noGrp="1"/>
          </p:cNvSpPr>
          <p:nvPr>
            <p:ph type="sldNum" sz="quarter" idx="5"/>
          </p:nvPr>
        </p:nvSpPr>
        <p:spPr/>
        <p:txBody>
          <a:bodyPr/>
          <a:lstStyle/>
          <a:p>
            <a:fld id="{11FF3882-5476-4E6E-B257-D19C6D960707}" type="slidenum">
              <a:rPr lang="es-AR" smtClean="0"/>
              <a:t>24</a:t>
            </a:fld>
            <a:endParaRPr lang="es-AR"/>
          </a:p>
        </p:txBody>
      </p:sp>
    </p:spTree>
    <p:extLst>
      <p:ext uri="{BB962C8B-B14F-4D97-AF65-F5344CB8AC3E}">
        <p14:creationId xmlns:p14="http://schemas.microsoft.com/office/powerpoint/2010/main" val="2205380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0AC31-369C-96C7-70A1-1247CE56B5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A243ED-CF6B-F0B0-CBCB-6D4806B978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1F3B3A-71F4-0666-4579-6723F124E364}"/>
              </a:ext>
            </a:extLst>
          </p:cNvPr>
          <p:cNvSpPr>
            <a:spLocks noGrp="1"/>
          </p:cNvSpPr>
          <p:nvPr>
            <p:ph type="body" idx="1"/>
          </p:nvPr>
        </p:nvSpPr>
        <p:spPr/>
        <p:txBody>
          <a:bodyPr/>
          <a:lstStyle/>
          <a:p>
            <a:r>
              <a:rPr lang="es-AR" dirty="0"/>
              <a:t>Dibujar ciclo de vida para la innovación</a:t>
            </a:r>
          </a:p>
        </p:txBody>
      </p:sp>
      <p:sp>
        <p:nvSpPr>
          <p:cNvPr id="4" name="Slide Number Placeholder 3">
            <a:extLst>
              <a:ext uri="{FF2B5EF4-FFF2-40B4-BE49-F238E27FC236}">
                <a16:creationId xmlns:a16="http://schemas.microsoft.com/office/drawing/2014/main" id="{2651C118-8724-03A4-9F96-1610409BCB83}"/>
              </a:ext>
            </a:extLst>
          </p:cNvPr>
          <p:cNvSpPr>
            <a:spLocks noGrp="1"/>
          </p:cNvSpPr>
          <p:nvPr>
            <p:ph type="sldNum" sz="quarter" idx="5"/>
          </p:nvPr>
        </p:nvSpPr>
        <p:spPr/>
        <p:txBody>
          <a:bodyPr/>
          <a:lstStyle/>
          <a:p>
            <a:fld id="{11FF3882-5476-4E6E-B257-D19C6D960707}" type="slidenum">
              <a:rPr lang="es-AR" smtClean="0"/>
              <a:t>25</a:t>
            </a:fld>
            <a:endParaRPr lang="es-AR"/>
          </a:p>
        </p:txBody>
      </p:sp>
    </p:spTree>
    <p:extLst>
      <p:ext uri="{BB962C8B-B14F-4D97-AF65-F5344CB8AC3E}">
        <p14:creationId xmlns:p14="http://schemas.microsoft.com/office/powerpoint/2010/main" val="1676232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9329A-BCCA-0AF6-FC1F-73557BE657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882140-250E-66BF-6F63-56C48CDF5D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732F03-4CA6-D287-56D2-4CB2AD9D60F6}"/>
              </a:ext>
            </a:extLst>
          </p:cNvPr>
          <p:cNvSpPr>
            <a:spLocks noGrp="1"/>
          </p:cNvSpPr>
          <p:nvPr>
            <p:ph type="body" idx="1"/>
          </p:nvPr>
        </p:nvSpPr>
        <p:spPr/>
        <p:txBody>
          <a:bodyPr/>
          <a:lstStyle/>
          <a:p>
            <a:endParaRPr lang="es-AR" dirty="0"/>
          </a:p>
        </p:txBody>
      </p:sp>
      <p:sp>
        <p:nvSpPr>
          <p:cNvPr id="4" name="Slide Number Placeholder 3">
            <a:extLst>
              <a:ext uri="{FF2B5EF4-FFF2-40B4-BE49-F238E27FC236}">
                <a16:creationId xmlns:a16="http://schemas.microsoft.com/office/drawing/2014/main" id="{E80D93F1-A78A-D4EE-D6F3-021AB58EAE76}"/>
              </a:ext>
            </a:extLst>
          </p:cNvPr>
          <p:cNvSpPr>
            <a:spLocks noGrp="1"/>
          </p:cNvSpPr>
          <p:nvPr>
            <p:ph type="sldNum" sz="quarter" idx="5"/>
          </p:nvPr>
        </p:nvSpPr>
        <p:spPr/>
        <p:txBody>
          <a:bodyPr/>
          <a:lstStyle/>
          <a:p>
            <a:fld id="{11FF3882-5476-4E6E-B257-D19C6D960707}" type="slidenum">
              <a:rPr lang="es-AR" smtClean="0"/>
              <a:t>26</a:t>
            </a:fld>
            <a:endParaRPr lang="es-AR"/>
          </a:p>
        </p:txBody>
      </p:sp>
    </p:spTree>
    <p:extLst>
      <p:ext uri="{BB962C8B-B14F-4D97-AF65-F5344CB8AC3E}">
        <p14:creationId xmlns:p14="http://schemas.microsoft.com/office/powerpoint/2010/main" val="3759277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D92DE-20EF-9CA5-C1CB-F2AF887800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BB9A6B-270C-228F-F8A0-E455C86509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8E8648-D9BD-5F7C-A91A-F486B153179C}"/>
              </a:ext>
            </a:extLst>
          </p:cNvPr>
          <p:cNvSpPr>
            <a:spLocks noGrp="1"/>
          </p:cNvSpPr>
          <p:nvPr>
            <p:ph type="body" idx="1"/>
          </p:nvPr>
        </p:nvSpPr>
        <p:spPr/>
        <p:txBody>
          <a:bodyPr/>
          <a:lstStyle/>
          <a:p>
            <a:endParaRPr lang="es-AR" dirty="0"/>
          </a:p>
        </p:txBody>
      </p:sp>
      <p:sp>
        <p:nvSpPr>
          <p:cNvPr id="4" name="Slide Number Placeholder 3">
            <a:extLst>
              <a:ext uri="{FF2B5EF4-FFF2-40B4-BE49-F238E27FC236}">
                <a16:creationId xmlns:a16="http://schemas.microsoft.com/office/drawing/2014/main" id="{49D399D5-AA30-B461-359E-4215F1285D6C}"/>
              </a:ext>
            </a:extLst>
          </p:cNvPr>
          <p:cNvSpPr>
            <a:spLocks noGrp="1"/>
          </p:cNvSpPr>
          <p:nvPr>
            <p:ph type="sldNum" sz="quarter" idx="5"/>
          </p:nvPr>
        </p:nvSpPr>
        <p:spPr/>
        <p:txBody>
          <a:bodyPr/>
          <a:lstStyle/>
          <a:p>
            <a:fld id="{11FF3882-5476-4E6E-B257-D19C6D960707}" type="slidenum">
              <a:rPr lang="es-AR" smtClean="0"/>
              <a:t>27</a:t>
            </a:fld>
            <a:endParaRPr lang="es-AR"/>
          </a:p>
        </p:txBody>
      </p:sp>
    </p:spTree>
    <p:extLst>
      <p:ext uri="{BB962C8B-B14F-4D97-AF65-F5344CB8AC3E}">
        <p14:creationId xmlns:p14="http://schemas.microsoft.com/office/powerpoint/2010/main" val="3917499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89791-070A-6E6B-F0CB-BF4C93C20E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CB632C-2838-1DC6-E3EC-DA4F36B8B9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707FE3-EBCC-569B-8073-795AD4B72A57}"/>
              </a:ext>
            </a:extLst>
          </p:cNvPr>
          <p:cNvSpPr>
            <a:spLocks noGrp="1"/>
          </p:cNvSpPr>
          <p:nvPr>
            <p:ph type="body" idx="1"/>
          </p:nvPr>
        </p:nvSpPr>
        <p:spPr/>
        <p:txBody>
          <a:bodyPr/>
          <a:lstStyle/>
          <a:p>
            <a:r>
              <a:rPr lang="es-AR" dirty="0"/>
              <a:t>Dibujar esquema de inercia </a:t>
            </a:r>
          </a:p>
        </p:txBody>
      </p:sp>
      <p:sp>
        <p:nvSpPr>
          <p:cNvPr id="4" name="Slide Number Placeholder 3">
            <a:extLst>
              <a:ext uri="{FF2B5EF4-FFF2-40B4-BE49-F238E27FC236}">
                <a16:creationId xmlns:a16="http://schemas.microsoft.com/office/drawing/2014/main" id="{E4C8306C-BEFE-5570-F943-C70C385DEDD0}"/>
              </a:ext>
            </a:extLst>
          </p:cNvPr>
          <p:cNvSpPr>
            <a:spLocks noGrp="1"/>
          </p:cNvSpPr>
          <p:nvPr>
            <p:ph type="sldNum" sz="quarter" idx="5"/>
          </p:nvPr>
        </p:nvSpPr>
        <p:spPr/>
        <p:txBody>
          <a:bodyPr/>
          <a:lstStyle/>
          <a:p>
            <a:fld id="{11FF3882-5476-4E6E-B257-D19C6D960707}" type="slidenum">
              <a:rPr lang="es-AR" smtClean="0"/>
              <a:t>6</a:t>
            </a:fld>
            <a:endParaRPr lang="es-AR"/>
          </a:p>
        </p:txBody>
      </p:sp>
    </p:spTree>
    <p:extLst>
      <p:ext uri="{BB962C8B-B14F-4D97-AF65-F5344CB8AC3E}">
        <p14:creationId xmlns:p14="http://schemas.microsoft.com/office/powerpoint/2010/main" val="1966595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dirty="0"/>
              <a:t>Hablar de </a:t>
            </a:r>
            <a:r>
              <a:rPr lang="es-AR" dirty="0" err="1"/>
              <a:t>speed</a:t>
            </a:r>
            <a:r>
              <a:rPr lang="es-AR" dirty="0"/>
              <a:t> Agro, mosquitos </a:t>
            </a:r>
          </a:p>
        </p:txBody>
      </p:sp>
      <p:sp>
        <p:nvSpPr>
          <p:cNvPr id="4" name="Slide Number Placeholder 3"/>
          <p:cNvSpPr>
            <a:spLocks noGrp="1"/>
          </p:cNvSpPr>
          <p:nvPr>
            <p:ph type="sldNum" sz="quarter" idx="5"/>
          </p:nvPr>
        </p:nvSpPr>
        <p:spPr/>
        <p:txBody>
          <a:bodyPr/>
          <a:lstStyle/>
          <a:p>
            <a:fld id="{11FF3882-5476-4E6E-B257-D19C6D960707}" type="slidenum">
              <a:rPr lang="es-AR" smtClean="0"/>
              <a:t>7</a:t>
            </a:fld>
            <a:endParaRPr lang="es-AR"/>
          </a:p>
        </p:txBody>
      </p:sp>
    </p:spTree>
    <p:extLst>
      <p:ext uri="{BB962C8B-B14F-4D97-AF65-F5344CB8AC3E}">
        <p14:creationId xmlns:p14="http://schemas.microsoft.com/office/powerpoint/2010/main" val="461457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dirty="0"/>
              <a:t>Dibujar ciclo de vida para la innovación</a:t>
            </a:r>
          </a:p>
        </p:txBody>
      </p:sp>
      <p:sp>
        <p:nvSpPr>
          <p:cNvPr id="4" name="Slide Number Placeholder 3"/>
          <p:cNvSpPr>
            <a:spLocks noGrp="1"/>
          </p:cNvSpPr>
          <p:nvPr>
            <p:ph type="sldNum" sz="quarter" idx="5"/>
          </p:nvPr>
        </p:nvSpPr>
        <p:spPr/>
        <p:txBody>
          <a:bodyPr/>
          <a:lstStyle/>
          <a:p>
            <a:fld id="{11FF3882-5476-4E6E-B257-D19C6D960707}" type="slidenum">
              <a:rPr lang="es-AR" smtClean="0"/>
              <a:t>8</a:t>
            </a:fld>
            <a:endParaRPr lang="es-AR"/>
          </a:p>
        </p:txBody>
      </p:sp>
    </p:spTree>
    <p:extLst>
      <p:ext uri="{BB962C8B-B14F-4D97-AF65-F5344CB8AC3E}">
        <p14:creationId xmlns:p14="http://schemas.microsoft.com/office/powerpoint/2010/main" val="1402151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9B1EE-63B7-7025-0423-6B982D7905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1F0DA0-3BA2-A1A0-7816-4C13923EEF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E63CD5-B572-13ED-56B1-C2CAB4420808}"/>
              </a:ext>
            </a:extLst>
          </p:cNvPr>
          <p:cNvSpPr>
            <a:spLocks noGrp="1"/>
          </p:cNvSpPr>
          <p:nvPr>
            <p:ph type="body" idx="1"/>
          </p:nvPr>
        </p:nvSpPr>
        <p:spPr/>
        <p:txBody>
          <a:bodyPr/>
          <a:lstStyle/>
          <a:p>
            <a:r>
              <a:rPr lang="es-AR" dirty="0"/>
              <a:t>Dibujar ciclo de vida para la innovación</a:t>
            </a:r>
          </a:p>
        </p:txBody>
      </p:sp>
      <p:sp>
        <p:nvSpPr>
          <p:cNvPr id="4" name="Slide Number Placeholder 3">
            <a:extLst>
              <a:ext uri="{FF2B5EF4-FFF2-40B4-BE49-F238E27FC236}">
                <a16:creationId xmlns:a16="http://schemas.microsoft.com/office/drawing/2014/main" id="{46C5C492-D211-5AED-7157-5B40D95A0294}"/>
              </a:ext>
            </a:extLst>
          </p:cNvPr>
          <p:cNvSpPr>
            <a:spLocks noGrp="1"/>
          </p:cNvSpPr>
          <p:nvPr>
            <p:ph type="sldNum" sz="quarter" idx="5"/>
          </p:nvPr>
        </p:nvSpPr>
        <p:spPr/>
        <p:txBody>
          <a:bodyPr/>
          <a:lstStyle/>
          <a:p>
            <a:fld id="{11FF3882-5476-4E6E-B257-D19C6D960707}" type="slidenum">
              <a:rPr lang="es-AR" smtClean="0"/>
              <a:t>9</a:t>
            </a:fld>
            <a:endParaRPr lang="es-AR"/>
          </a:p>
        </p:txBody>
      </p:sp>
    </p:spTree>
    <p:extLst>
      <p:ext uri="{BB962C8B-B14F-4D97-AF65-F5344CB8AC3E}">
        <p14:creationId xmlns:p14="http://schemas.microsoft.com/office/powerpoint/2010/main" val="230752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48F75-1E78-F1A7-86B5-E92A13DA34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22EEC2-B4D5-3A55-1F03-0FFB4529B6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C673BE-5C32-5EE7-4562-98ECC9381279}"/>
              </a:ext>
            </a:extLst>
          </p:cNvPr>
          <p:cNvSpPr>
            <a:spLocks noGrp="1"/>
          </p:cNvSpPr>
          <p:nvPr>
            <p:ph type="body" idx="1"/>
          </p:nvPr>
        </p:nvSpPr>
        <p:spPr/>
        <p:txBody>
          <a:bodyPr/>
          <a:lstStyle/>
          <a:p>
            <a:r>
              <a:rPr lang="es-AR" dirty="0"/>
              <a:t>Dibujar ciclo de vida para la innovación</a:t>
            </a:r>
          </a:p>
        </p:txBody>
      </p:sp>
      <p:sp>
        <p:nvSpPr>
          <p:cNvPr id="4" name="Slide Number Placeholder 3">
            <a:extLst>
              <a:ext uri="{FF2B5EF4-FFF2-40B4-BE49-F238E27FC236}">
                <a16:creationId xmlns:a16="http://schemas.microsoft.com/office/drawing/2014/main" id="{1EF8E8CA-3043-BE0D-3F7A-28BC8B4930C7}"/>
              </a:ext>
            </a:extLst>
          </p:cNvPr>
          <p:cNvSpPr>
            <a:spLocks noGrp="1"/>
          </p:cNvSpPr>
          <p:nvPr>
            <p:ph type="sldNum" sz="quarter" idx="5"/>
          </p:nvPr>
        </p:nvSpPr>
        <p:spPr/>
        <p:txBody>
          <a:bodyPr/>
          <a:lstStyle/>
          <a:p>
            <a:fld id="{11FF3882-5476-4E6E-B257-D19C6D960707}" type="slidenum">
              <a:rPr lang="es-AR" smtClean="0"/>
              <a:t>11</a:t>
            </a:fld>
            <a:endParaRPr lang="es-AR"/>
          </a:p>
        </p:txBody>
      </p:sp>
    </p:spTree>
    <p:extLst>
      <p:ext uri="{BB962C8B-B14F-4D97-AF65-F5344CB8AC3E}">
        <p14:creationId xmlns:p14="http://schemas.microsoft.com/office/powerpoint/2010/main" val="1498098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BAD12-56C0-E8C1-6DC3-25F5756E5D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C91E87-C539-B353-3C3A-7397A6CE48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12203D-737B-F4F0-D628-6585B616D13A}"/>
              </a:ext>
            </a:extLst>
          </p:cNvPr>
          <p:cNvSpPr>
            <a:spLocks noGrp="1"/>
          </p:cNvSpPr>
          <p:nvPr>
            <p:ph type="body" idx="1"/>
          </p:nvPr>
        </p:nvSpPr>
        <p:spPr/>
        <p:txBody>
          <a:bodyPr/>
          <a:lstStyle/>
          <a:p>
            <a:r>
              <a:rPr lang="es-AR" dirty="0"/>
              <a:t>Dibujar ciclo de vida para la innovación</a:t>
            </a:r>
          </a:p>
        </p:txBody>
      </p:sp>
      <p:sp>
        <p:nvSpPr>
          <p:cNvPr id="4" name="Slide Number Placeholder 3">
            <a:extLst>
              <a:ext uri="{FF2B5EF4-FFF2-40B4-BE49-F238E27FC236}">
                <a16:creationId xmlns:a16="http://schemas.microsoft.com/office/drawing/2014/main" id="{3FE8416E-D1FB-2225-6715-4DE1677E0B36}"/>
              </a:ext>
            </a:extLst>
          </p:cNvPr>
          <p:cNvSpPr>
            <a:spLocks noGrp="1"/>
          </p:cNvSpPr>
          <p:nvPr>
            <p:ph type="sldNum" sz="quarter" idx="5"/>
          </p:nvPr>
        </p:nvSpPr>
        <p:spPr/>
        <p:txBody>
          <a:bodyPr/>
          <a:lstStyle/>
          <a:p>
            <a:fld id="{11FF3882-5476-4E6E-B257-D19C6D960707}" type="slidenum">
              <a:rPr lang="es-AR" smtClean="0"/>
              <a:t>12</a:t>
            </a:fld>
            <a:endParaRPr lang="es-AR"/>
          </a:p>
        </p:txBody>
      </p:sp>
    </p:spTree>
    <p:extLst>
      <p:ext uri="{BB962C8B-B14F-4D97-AF65-F5344CB8AC3E}">
        <p14:creationId xmlns:p14="http://schemas.microsoft.com/office/powerpoint/2010/main" val="621137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0B17C-6E25-9CD8-08E6-F540E457FD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4410D4-57C2-BFF4-4719-0498C10F27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467E45-995F-B808-24AC-E622F474234B}"/>
              </a:ext>
            </a:extLst>
          </p:cNvPr>
          <p:cNvSpPr>
            <a:spLocks noGrp="1"/>
          </p:cNvSpPr>
          <p:nvPr>
            <p:ph type="body" idx="1"/>
          </p:nvPr>
        </p:nvSpPr>
        <p:spPr/>
        <p:txBody>
          <a:bodyPr/>
          <a:lstStyle/>
          <a:p>
            <a:r>
              <a:rPr lang="es-AR" dirty="0"/>
              <a:t>Dibujar ciclo de vida para la innovación</a:t>
            </a:r>
          </a:p>
        </p:txBody>
      </p:sp>
      <p:sp>
        <p:nvSpPr>
          <p:cNvPr id="4" name="Slide Number Placeholder 3">
            <a:extLst>
              <a:ext uri="{FF2B5EF4-FFF2-40B4-BE49-F238E27FC236}">
                <a16:creationId xmlns:a16="http://schemas.microsoft.com/office/drawing/2014/main" id="{198799AC-B1A2-9FFF-F6BD-E705F81F28F3}"/>
              </a:ext>
            </a:extLst>
          </p:cNvPr>
          <p:cNvSpPr>
            <a:spLocks noGrp="1"/>
          </p:cNvSpPr>
          <p:nvPr>
            <p:ph type="sldNum" sz="quarter" idx="5"/>
          </p:nvPr>
        </p:nvSpPr>
        <p:spPr/>
        <p:txBody>
          <a:bodyPr/>
          <a:lstStyle/>
          <a:p>
            <a:fld id="{11FF3882-5476-4E6E-B257-D19C6D960707}" type="slidenum">
              <a:rPr lang="es-AR" smtClean="0"/>
              <a:t>13</a:t>
            </a:fld>
            <a:endParaRPr lang="es-AR"/>
          </a:p>
        </p:txBody>
      </p:sp>
    </p:spTree>
    <p:extLst>
      <p:ext uri="{BB962C8B-B14F-4D97-AF65-F5344CB8AC3E}">
        <p14:creationId xmlns:p14="http://schemas.microsoft.com/office/powerpoint/2010/main" val="1893471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4/4/2025</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4/4/2025</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4/4/2025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4/4/2025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4/4/2025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4/4/2025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4/4/2025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4/4/2025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4/4/2025</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05D0A-5D6A-48A4-BBDD-20A5A9B152FE}"/>
              </a:ext>
            </a:extLst>
          </p:cNvPr>
          <p:cNvSpPr>
            <a:spLocks noGrp="1"/>
          </p:cNvSpPr>
          <p:nvPr>
            <p:ph type="ctrTitle"/>
          </p:nvPr>
        </p:nvSpPr>
        <p:spPr>
          <a:xfrm>
            <a:off x="3567466" y="-345147"/>
            <a:ext cx="8361229" cy="2098226"/>
          </a:xfrm>
        </p:spPr>
        <p:txBody>
          <a:bodyPr/>
          <a:lstStyle/>
          <a:p>
            <a:r>
              <a:rPr lang="es-AR" sz="7800" b="1" dirty="0">
                <a:latin typeface="Arial Black" panose="020B0A04020102020204" pitchFamily="34" charset="0"/>
              </a:rPr>
              <a:t>Tecnología</a:t>
            </a:r>
          </a:p>
        </p:txBody>
      </p:sp>
      <p:sp>
        <p:nvSpPr>
          <p:cNvPr id="3" name="Subtitle 2">
            <a:extLst>
              <a:ext uri="{FF2B5EF4-FFF2-40B4-BE49-F238E27FC236}">
                <a16:creationId xmlns:a16="http://schemas.microsoft.com/office/drawing/2014/main" id="{8077080D-BBE3-79BD-3DD8-82E484346441}"/>
              </a:ext>
            </a:extLst>
          </p:cNvPr>
          <p:cNvSpPr>
            <a:spLocks noGrp="1"/>
          </p:cNvSpPr>
          <p:nvPr>
            <p:ph type="subTitle" idx="1"/>
          </p:nvPr>
        </p:nvSpPr>
        <p:spPr>
          <a:xfrm>
            <a:off x="3804973" y="1753079"/>
            <a:ext cx="7137862" cy="2458453"/>
          </a:xfrm>
        </p:spPr>
        <p:txBody>
          <a:bodyPr>
            <a:normAutofit fontScale="77500" lnSpcReduction="20000"/>
          </a:bodyPr>
          <a:lstStyle/>
          <a:p>
            <a:pPr algn="r"/>
            <a:r>
              <a:rPr lang="es-AR" sz="7200" b="1" dirty="0"/>
              <a:t>Aplicada </a:t>
            </a:r>
            <a:r>
              <a:rPr lang="es-AR" sz="7200" dirty="0"/>
              <a:t>al</a:t>
            </a:r>
          </a:p>
          <a:p>
            <a:pPr algn="r"/>
            <a:r>
              <a:rPr lang="es-AR" sz="7200" b="1" dirty="0"/>
              <a:t>Diseño </a:t>
            </a:r>
          </a:p>
          <a:p>
            <a:pPr algn="r"/>
            <a:r>
              <a:rPr lang="es-AR" sz="7200" dirty="0"/>
              <a:t>de</a:t>
            </a:r>
            <a:r>
              <a:rPr lang="es-AR" sz="7200" b="1" dirty="0"/>
              <a:t> Productos  </a:t>
            </a:r>
          </a:p>
        </p:txBody>
      </p:sp>
    </p:spTree>
    <p:extLst>
      <p:ext uri="{BB962C8B-B14F-4D97-AF65-F5344CB8AC3E}">
        <p14:creationId xmlns:p14="http://schemas.microsoft.com/office/powerpoint/2010/main" val="1861709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42F42-8AFB-B025-ABF6-63A86BC7497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7580C1D-C0C1-99F4-8C86-032A6ABE532B}"/>
              </a:ext>
            </a:extLst>
          </p:cNvPr>
          <p:cNvSpPr>
            <a:spLocks noGrp="1"/>
          </p:cNvSpPr>
          <p:nvPr>
            <p:ph type="title"/>
          </p:nvPr>
        </p:nvSpPr>
        <p:spPr>
          <a:xfrm>
            <a:off x="1215325" y="2835931"/>
            <a:ext cx="9612971" cy="2852737"/>
          </a:xfrm>
        </p:spPr>
        <p:txBody>
          <a:bodyPr>
            <a:normAutofit/>
          </a:bodyPr>
          <a:lstStyle/>
          <a:p>
            <a:r>
              <a:rPr lang="es-AR" b="1" dirty="0">
                <a:latin typeface="Arial Black" panose="020B0A04020102020204" pitchFamily="34" charset="0"/>
              </a:rPr>
              <a:t>Método </a:t>
            </a:r>
            <a:r>
              <a:rPr lang="es-AR" b="1" dirty="0" err="1">
                <a:latin typeface="Arial Black" panose="020B0A04020102020204" pitchFamily="34" charset="0"/>
              </a:rPr>
              <a:t>triz</a:t>
            </a:r>
            <a:endParaRPr lang="es-AR" b="1" dirty="0">
              <a:latin typeface="Arial Black" panose="020B0A04020102020204" pitchFamily="34" charset="0"/>
            </a:endParaRPr>
          </a:p>
        </p:txBody>
      </p:sp>
      <p:sp>
        <p:nvSpPr>
          <p:cNvPr id="2" name="Title 3">
            <a:extLst>
              <a:ext uri="{FF2B5EF4-FFF2-40B4-BE49-F238E27FC236}">
                <a16:creationId xmlns:a16="http://schemas.microsoft.com/office/drawing/2014/main" id="{FECD8E5A-A44B-CD7D-3840-9F9D87269AED}"/>
              </a:ext>
            </a:extLst>
          </p:cNvPr>
          <p:cNvSpPr txBox="1">
            <a:spLocks/>
          </p:cNvSpPr>
          <p:nvPr/>
        </p:nvSpPr>
        <p:spPr>
          <a:xfrm>
            <a:off x="-2624447" y="-408012"/>
            <a:ext cx="9612971" cy="2852737"/>
          </a:xfrm>
          <a:prstGeom prst="rect">
            <a:avLst/>
          </a:prstGeom>
        </p:spPr>
        <p:txBody>
          <a:bodyPr vert="horz" lIns="91440" tIns="45720" rIns="91440" bIns="45720" rtlCol="0" anchor="b">
            <a:normAutofit/>
          </a:bodyPr>
          <a:lstStyle>
            <a:lvl1pPr algn="r" defTabSz="914400" rtl="0" eaLnBrk="1" latinLnBrk="0" hangingPunct="1">
              <a:lnSpc>
                <a:spcPct val="89000"/>
              </a:lnSpc>
              <a:spcBef>
                <a:spcPct val="0"/>
              </a:spcBef>
              <a:buNone/>
              <a:defRPr sz="7200" kern="1200" cap="all" baseline="0">
                <a:solidFill>
                  <a:schemeClr val="tx2"/>
                </a:solidFill>
                <a:latin typeface="+mj-lt"/>
                <a:ea typeface="+mj-ea"/>
                <a:cs typeface="+mj-cs"/>
              </a:defRPr>
            </a:lvl1pPr>
          </a:lstStyle>
          <a:p>
            <a:r>
              <a:rPr lang="es-AR" dirty="0">
                <a:latin typeface="Arial "/>
              </a:rPr>
              <a:t>Sistemas de innovación</a:t>
            </a:r>
          </a:p>
        </p:txBody>
      </p:sp>
    </p:spTree>
    <p:extLst>
      <p:ext uri="{BB962C8B-B14F-4D97-AF65-F5344CB8AC3E}">
        <p14:creationId xmlns:p14="http://schemas.microsoft.com/office/powerpoint/2010/main" val="3202017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2D47E-C73E-28DB-E38F-38487A69AF26}"/>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12C7AF16-73D0-E760-6E9F-DB0A5E9C7075}"/>
              </a:ext>
            </a:extLst>
          </p:cNvPr>
          <p:cNvSpPr txBox="1">
            <a:spLocks/>
          </p:cNvSpPr>
          <p:nvPr/>
        </p:nvSpPr>
        <p:spPr>
          <a:xfrm>
            <a:off x="99918" y="694342"/>
            <a:ext cx="5153888" cy="1530803"/>
          </a:xfrm>
          <a:prstGeom prst="rect">
            <a:avLst/>
          </a:prstGeom>
        </p:spPr>
        <p:txBody>
          <a:bodyPr vert="horz" lIns="91440" tIns="45720" rIns="91440" bIns="45720" rtlCol="0" anchor="t">
            <a:normAutofit/>
          </a:bodyPr>
          <a:lstStyle>
            <a:lvl1pPr algn="l" defTabSz="914400" rtl="0" eaLnBrk="1" latinLnBrk="0" hangingPunct="1">
              <a:lnSpc>
                <a:spcPct val="84000"/>
              </a:lnSpc>
              <a:spcBef>
                <a:spcPct val="0"/>
              </a:spcBef>
              <a:buNone/>
              <a:defRPr sz="4800" kern="1200" baseline="0">
                <a:solidFill>
                  <a:schemeClr val="tx2"/>
                </a:solidFill>
                <a:latin typeface="+mj-lt"/>
                <a:ea typeface="+mj-ea"/>
                <a:cs typeface="+mj-cs"/>
              </a:defRPr>
            </a:lvl1pPr>
          </a:lstStyle>
          <a:p>
            <a:r>
              <a:rPr lang="es-MX" dirty="0">
                <a:latin typeface="Arial Black" panose="020B0A04020102020204" pitchFamily="34" charset="0"/>
              </a:rPr>
              <a:t>Metodología TRIZ </a:t>
            </a:r>
            <a:endParaRPr lang="es-AR" b="1" dirty="0">
              <a:latin typeface="Arial Black" panose="020B0A04020102020204" pitchFamily="34" charset="0"/>
            </a:endParaRPr>
          </a:p>
        </p:txBody>
      </p:sp>
      <p:sp>
        <p:nvSpPr>
          <p:cNvPr id="8" name="Rectangle 1">
            <a:extLst>
              <a:ext uri="{FF2B5EF4-FFF2-40B4-BE49-F238E27FC236}">
                <a16:creationId xmlns:a16="http://schemas.microsoft.com/office/drawing/2014/main" id="{FEBA8049-0529-3FBF-36E7-7203EFFFF2BD}"/>
              </a:ext>
            </a:extLst>
          </p:cNvPr>
          <p:cNvSpPr>
            <a:spLocks noGrp="1" noChangeArrowheads="1"/>
          </p:cNvSpPr>
          <p:nvPr>
            <p:ph type="body" sz="half" idx="2"/>
          </p:nvPr>
        </p:nvSpPr>
        <p:spPr bwMode="auto">
          <a:xfrm>
            <a:off x="242422" y="2386620"/>
            <a:ext cx="486888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MX" sz="2000" dirty="0"/>
              <a:t>Los problemas y soluciones se repiten en todas las industrias y ciencias, de manera que la clasificación de las contradicciones de cada problema predice las soluciones creativas al mismo </a:t>
            </a:r>
          </a:p>
          <a:p>
            <a:pPr marL="0" marR="0" lvl="0" indent="0" algn="l" defTabSz="914400" rtl="0" eaLnBrk="0" fontAlgn="base" latinLnBrk="0" hangingPunct="0">
              <a:lnSpc>
                <a:spcPct val="100000"/>
              </a:lnSpc>
              <a:spcBef>
                <a:spcPct val="0"/>
              </a:spcBef>
              <a:spcAft>
                <a:spcPct val="0"/>
              </a:spcAft>
              <a:buClrTx/>
              <a:buSzTx/>
              <a:buFontTx/>
              <a:buNone/>
              <a:tabLst/>
            </a:pPr>
            <a:r>
              <a:rPr lang="es-MX" sz="2000" dirty="0"/>
              <a:t>•   Los patrones de cualquier evolución técnica se repiten en todas las industrias y ciencias y, </a:t>
            </a:r>
          </a:p>
          <a:p>
            <a:pPr marL="0" marR="0" lvl="0" indent="0" algn="l" defTabSz="914400" rtl="0" eaLnBrk="0" fontAlgn="base" latinLnBrk="0" hangingPunct="0">
              <a:lnSpc>
                <a:spcPct val="100000"/>
              </a:lnSpc>
              <a:spcBef>
                <a:spcPct val="0"/>
              </a:spcBef>
              <a:spcAft>
                <a:spcPct val="0"/>
              </a:spcAft>
              <a:buClrTx/>
              <a:buSzTx/>
              <a:buFontTx/>
              <a:buNone/>
              <a:tabLst/>
            </a:pPr>
            <a:r>
              <a:rPr lang="es-MX" sz="2000" dirty="0"/>
              <a:t>•   Las innovaciones creativas hacen uso de efectos científicos fuera del campo en el que fueron desarrollados.</a:t>
            </a:r>
            <a:endParaRPr kumimoji="0" lang="es-AR" altLang="es-AR" sz="1100" b="0" i="0" u="none" strike="noStrike" cap="none" normalizeH="0" baseline="0" dirty="0">
              <a:ln>
                <a:noFill/>
              </a:ln>
              <a:solidFill>
                <a:schemeClr val="tx1"/>
              </a:solidFill>
              <a:effectLst/>
              <a:latin typeface="Arial" panose="020B0604020202020204" pitchFamily="34" charset="0"/>
            </a:endParaRPr>
          </a:p>
        </p:txBody>
      </p:sp>
      <p:sp>
        <p:nvSpPr>
          <p:cNvPr id="11" name="Rectangle 1">
            <a:extLst>
              <a:ext uri="{FF2B5EF4-FFF2-40B4-BE49-F238E27FC236}">
                <a16:creationId xmlns:a16="http://schemas.microsoft.com/office/drawing/2014/main" id="{9075B946-094D-FDE4-70AE-8CDFA1B12E69}"/>
              </a:ext>
            </a:extLst>
          </p:cNvPr>
          <p:cNvSpPr txBox="1">
            <a:spLocks noChangeArrowheads="1"/>
          </p:cNvSpPr>
          <p:nvPr/>
        </p:nvSpPr>
        <p:spPr bwMode="auto">
          <a:xfrm>
            <a:off x="6096000" y="1382286"/>
            <a:ext cx="5440874"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l" defTabSz="914400" rtl="0" eaLnBrk="1" latinLnBrk="0" hangingPunct="1">
              <a:lnSpc>
                <a:spcPct val="113000"/>
              </a:lnSpc>
              <a:spcBef>
                <a:spcPts val="0"/>
              </a:spcBef>
              <a:spcAft>
                <a:spcPts val="1500"/>
              </a:spcAft>
              <a:buFont typeface="Franklin Gothic Book" panose="020B0503020102020204" pitchFamily="34" charset="0"/>
              <a:buNone/>
              <a:defRPr sz="160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Franklin Gothic Book" panose="020B0503020102020204" pitchFamily="34" charset="0"/>
              <a:buNone/>
              <a:defRPr sz="1400"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9pPr>
          </a:lstStyle>
          <a:p>
            <a:pPr eaLnBrk="0" fontAlgn="base" hangingPunct="0">
              <a:lnSpc>
                <a:spcPct val="100000"/>
              </a:lnSpc>
              <a:spcBef>
                <a:spcPct val="0"/>
              </a:spcBef>
              <a:spcAft>
                <a:spcPct val="0"/>
              </a:spcAft>
              <a:buFontTx/>
              <a:buNone/>
            </a:pPr>
            <a:r>
              <a:rPr lang="es-MX" sz="2000" dirty="0"/>
              <a:t>Este enfoque algorítmico probado para resolver problemas técnicos se inició en 1946 cuando el ingeniero ruso y científico </a:t>
            </a:r>
            <a:r>
              <a:rPr lang="es-MX" sz="2000" dirty="0" err="1"/>
              <a:t>Genrikh</a:t>
            </a:r>
            <a:r>
              <a:rPr lang="es-MX" sz="2000" dirty="0"/>
              <a:t> </a:t>
            </a:r>
            <a:r>
              <a:rPr lang="es-MX" sz="2000" dirty="0" err="1"/>
              <a:t>Altshuller</a:t>
            </a:r>
            <a:r>
              <a:rPr lang="es-MX" sz="2000" dirty="0"/>
              <a:t> revisó cerca de 200.000 patentes, clasificándolas por su principio inventivo.</a:t>
            </a:r>
          </a:p>
          <a:p>
            <a:pPr eaLnBrk="0" fontAlgn="base" hangingPunct="0">
              <a:lnSpc>
                <a:spcPct val="100000"/>
              </a:lnSpc>
              <a:spcBef>
                <a:spcPct val="0"/>
              </a:spcBef>
              <a:spcAft>
                <a:spcPct val="0"/>
              </a:spcAft>
              <a:buFontTx/>
              <a:buNone/>
            </a:pPr>
            <a:endParaRPr lang="es-MX" sz="2000" dirty="0"/>
          </a:p>
          <a:p>
            <a:pPr eaLnBrk="0" fontAlgn="base" hangingPunct="0">
              <a:lnSpc>
                <a:spcPct val="100000"/>
              </a:lnSpc>
              <a:spcBef>
                <a:spcPct val="0"/>
              </a:spcBef>
              <a:spcAft>
                <a:spcPct val="0"/>
              </a:spcAft>
              <a:buFontTx/>
              <a:buNone/>
            </a:pPr>
            <a:r>
              <a:rPr lang="es-MX" sz="2000" b="1" dirty="0"/>
              <a:t>Del examen de estas patentes </a:t>
            </a:r>
            <a:r>
              <a:rPr lang="es-MX" sz="2000" b="1" dirty="0" err="1"/>
              <a:t>Altshuller</a:t>
            </a:r>
            <a:r>
              <a:rPr lang="es-MX" sz="2000" b="1" dirty="0"/>
              <a:t> descubrió que: Más del 90% de los problemas ya se habían resuelto antes.</a:t>
            </a:r>
          </a:p>
          <a:p>
            <a:pPr eaLnBrk="0" fontAlgn="base" hangingPunct="0">
              <a:lnSpc>
                <a:spcPct val="100000"/>
              </a:lnSpc>
              <a:spcBef>
                <a:spcPct val="0"/>
              </a:spcBef>
              <a:spcAft>
                <a:spcPct val="0"/>
              </a:spcAft>
              <a:buFontTx/>
              <a:buNone/>
            </a:pPr>
            <a:endParaRPr lang="es-MX" altLang="es-AR" sz="2000" b="1" dirty="0">
              <a:solidFill>
                <a:schemeClr val="tx1"/>
              </a:solidFill>
              <a:latin typeface="Arial" panose="020B0604020202020204" pitchFamily="34" charset="0"/>
            </a:endParaRPr>
          </a:p>
          <a:p>
            <a:pPr eaLnBrk="0" fontAlgn="base" hangingPunct="0">
              <a:lnSpc>
                <a:spcPct val="100000"/>
              </a:lnSpc>
              <a:spcBef>
                <a:spcPct val="0"/>
              </a:spcBef>
              <a:spcAft>
                <a:spcPct val="0"/>
              </a:spcAft>
              <a:buFontTx/>
              <a:buNone/>
            </a:pPr>
            <a:r>
              <a:rPr lang="es-MX" altLang="es-AR" sz="2000" b="1" dirty="0">
                <a:solidFill>
                  <a:schemeClr val="tx1"/>
                </a:solidFill>
                <a:latin typeface="Arial" panose="020B0604020202020204" pitchFamily="34" charset="0"/>
              </a:rPr>
              <a:t>De este estudio surgen: </a:t>
            </a:r>
          </a:p>
          <a:p>
            <a:pPr eaLnBrk="0" fontAlgn="base" hangingPunct="0">
              <a:lnSpc>
                <a:spcPct val="100000"/>
              </a:lnSpc>
              <a:spcBef>
                <a:spcPct val="0"/>
              </a:spcBef>
              <a:spcAft>
                <a:spcPct val="0"/>
              </a:spcAft>
              <a:buFontTx/>
              <a:buNone/>
            </a:pPr>
            <a:r>
              <a:rPr lang="es-MX" altLang="es-AR" sz="2000" b="1" dirty="0">
                <a:solidFill>
                  <a:schemeClr val="tx1"/>
                </a:solidFill>
                <a:latin typeface="Arial" panose="020B0604020202020204" pitchFamily="34" charset="0"/>
              </a:rPr>
              <a:t>-39 parámetros ingenieriles</a:t>
            </a:r>
          </a:p>
          <a:p>
            <a:pPr eaLnBrk="0" fontAlgn="base" hangingPunct="0">
              <a:lnSpc>
                <a:spcPct val="100000"/>
              </a:lnSpc>
              <a:spcBef>
                <a:spcPct val="0"/>
              </a:spcBef>
              <a:spcAft>
                <a:spcPct val="0"/>
              </a:spcAft>
              <a:buFontTx/>
              <a:buNone/>
            </a:pPr>
            <a:r>
              <a:rPr lang="es-MX" altLang="es-AR" sz="2000" b="1" dirty="0">
                <a:solidFill>
                  <a:schemeClr val="tx1"/>
                </a:solidFill>
                <a:latin typeface="Arial" panose="020B0604020202020204" pitchFamily="34" charset="0"/>
              </a:rPr>
              <a:t>-40 métodos de resolución</a:t>
            </a:r>
            <a:endParaRPr lang="es-AR" altLang="es-AR" sz="2000" b="1" dirty="0">
              <a:solidFill>
                <a:schemeClr val="tx1"/>
              </a:solidFill>
              <a:latin typeface="Arial" panose="020B0604020202020204" pitchFamily="34" charset="0"/>
            </a:endParaRPr>
          </a:p>
        </p:txBody>
      </p:sp>
    </p:spTree>
    <p:extLst>
      <p:ext uri="{BB962C8B-B14F-4D97-AF65-F5344CB8AC3E}">
        <p14:creationId xmlns:p14="http://schemas.microsoft.com/office/powerpoint/2010/main" val="804195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FD75C-F494-92C6-CABB-6F09E367BDA6}"/>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A1A40982-4517-4195-DC30-8E6F4A11C76A}"/>
              </a:ext>
            </a:extLst>
          </p:cNvPr>
          <p:cNvSpPr txBox="1">
            <a:spLocks/>
          </p:cNvSpPr>
          <p:nvPr/>
        </p:nvSpPr>
        <p:spPr>
          <a:xfrm>
            <a:off x="99918" y="694342"/>
            <a:ext cx="5153888" cy="1530803"/>
          </a:xfrm>
          <a:prstGeom prst="rect">
            <a:avLst/>
          </a:prstGeom>
        </p:spPr>
        <p:txBody>
          <a:bodyPr vert="horz" lIns="91440" tIns="45720" rIns="91440" bIns="45720" rtlCol="0" anchor="t">
            <a:normAutofit/>
          </a:bodyPr>
          <a:lstStyle>
            <a:lvl1pPr algn="l" defTabSz="914400" rtl="0" eaLnBrk="1" latinLnBrk="0" hangingPunct="1">
              <a:lnSpc>
                <a:spcPct val="84000"/>
              </a:lnSpc>
              <a:spcBef>
                <a:spcPct val="0"/>
              </a:spcBef>
              <a:buNone/>
              <a:defRPr sz="4800" kern="1200" baseline="0">
                <a:solidFill>
                  <a:schemeClr val="tx2"/>
                </a:solidFill>
                <a:latin typeface="+mj-lt"/>
                <a:ea typeface="+mj-ea"/>
                <a:cs typeface="+mj-cs"/>
              </a:defRPr>
            </a:lvl1pPr>
          </a:lstStyle>
          <a:p>
            <a:r>
              <a:rPr lang="es-MX" dirty="0">
                <a:latin typeface="Arial Black" panose="020B0A04020102020204" pitchFamily="34" charset="0"/>
              </a:rPr>
              <a:t>Principio </a:t>
            </a:r>
          </a:p>
          <a:p>
            <a:r>
              <a:rPr lang="es-MX" b="1" dirty="0">
                <a:latin typeface="Arial Black" panose="020B0A04020102020204" pitchFamily="34" charset="0"/>
              </a:rPr>
              <a:t>ingenieril</a:t>
            </a:r>
            <a:endParaRPr lang="es-AR" b="1" dirty="0">
              <a:latin typeface="Arial Black" panose="020B0A04020102020204" pitchFamily="34" charset="0"/>
            </a:endParaRPr>
          </a:p>
        </p:txBody>
      </p:sp>
      <p:sp>
        <p:nvSpPr>
          <p:cNvPr id="3" name="TextBox 2">
            <a:extLst>
              <a:ext uri="{FF2B5EF4-FFF2-40B4-BE49-F238E27FC236}">
                <a16:creationId xmlns:a16="http://schemas.microsoft.com/office/drawing/2014/main" id="{A7FFD78A-B99D-3B51-0254-7D477DCA1C0D}"/>
              </a:ext>
            </a:extLst>
          </p:cNvPr>
          <p:cNvSpPr txBox="1"/>
          <p:nvPr/>
        </p:nvSpPr>
        <p:spPr>
          <a:xfrm>
            <a:off x="422738" y="2463917"/>
            <a:ext cx="4508248" cy="1930166"/>
          </a:xfrm>
          <a:prstGeom prst="rect">
            <a:avLst/>
          </a:prstGeom>
          <a:noFill/>
        </p:spPr>
        <p:txBody>
          <a:bodyPr wrap="square">
            <a:spAutoFit/>
          </a:bodyPr>
          <a:lstStyle/>
          <a:p>
            <a:r>
              <a:rPr lang="es-MX" sz="2000" b="0" i="0" dirty="0">
                <a:solidFill>
                  <a:srgbClr val="242424"/>
                </a:solidFill>
                <a:effectLst/>
                <a:latin typeface="Segoe UI" panose="020B0502040204020203" pitchFamily="34" charset="0"/>
              </a:rPr>
              <a:t> Representan características generales de los sistemas técnicos que pueden sufrir mejoras o perjuicios, y se utilizan para identificar y resolver contradicciones técnicas en el proceso de innovación</a:t>
            </a:r>
            <a:endParaRPr lang="es-AR" dirty="0"/>
          </a:p>
        </p:txBody>
      </p:sp>
      <p:pic>
        <p:nvPicPr>
          <p:cNvPr id="5" name="Picture 4">
            <a:extLst>
              <a:ext uri="{FF2B5EF4-FFF2-40B4-BE49-F238E27FC236}">
                <a16:creationId xmlns:a16="http://schemas.microsoft.com/office/drawing/2014/main" id="{9C63531D-79B2-8ABC-B3D6-1CA4BE528513}"/>
              </a:ext>
            </a:extLst>
          </p:cNvPr>
          <p:cNvPicPr>
            <a:picLocks noChangeAspect="1"/>
          </p:cNvPicPr>
          <p:nvPr/>
        </p:nvPicPr>
        <p:blipFill>
          <a:blip r:embed="rId3"/>
          <a:stretch>
            <a:fillRect/>
          </a:stretch>
        </p:blipFill>
        <p:spPr>
          <a:xfrm flipV="1">
            <a:off x="10336193" y="5002655"/>
            <a:ext cx="1688945" cy="1685734"/>
          </a:xfrm>
          <a:prstGeom prst="rect">
            <a:avLst/>
          </a:prstGeom>
        </p:spPr>
      </p:pic>
      <p:pic>
        <p:nvPicPr>
          <p:cNvPr id="6" name="Picture 5">
            <a:extLst>
              <a:ext uri="{FF2B5EF4-FFF2-40B4-BE49-F238E27FC236}">
                <a16:creationId xmlns:a16="http://schemas.microsoft.com/office/drawing/2014/main" id="{E4C3808D-9E78-239B-3611-54C7A5F932EA}"/>
              </a:ext>
            </a:extLst>
          </p:cNvPr>
          <p:cNvPicPr>
            <a:picLocks noChangeAspect="1"/>
          </p:cNvPicPr>
          <p:nvPr/>
        </p:nvPicPr>
        <p:blipFill>
          <a:blip r:embed="rId4"/>
          <a:stretch>
            <a:fillRect/>
          </a:stretch>
        </p:blipFill>
        <p:spPr>
          <a:xfrm>
            <a:off x="5635295" y="1459743"/>
            <a:ext cx="6556705" cy="3340468"/>
          </a:xfrm>
          <a:prstGeom prst="rect">
            <a:avLst/>
          </a:prstGeom>
        </p:spPr>
      </p:pic>
    </p:spTree>
    <p:extLst>
      <p:ext uri="{BB962C8B-B14F-4D97-AF65-F5344CB8AC3E}">
        <p14:creationId xmlns:p14="http://schemas.microsoft.com/office/powerpoint/2010/main" val="2158450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207CC-CA5D-7044-D0B7-67F455B327B5}"/>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CDBC35F3-DEDE-AAE1-BEEC-9B3274B6C654}"/>
              </a:ext>
            </a:extLst>
          </p:cNvPr>
          <p:cNvSpPr txBox="1">
            <a:spLocks/>
          </p:cNvSpPr>
          <p:nvPr/>
        </p:nvSpPr>
        <p:spPr>
          <a:xfrm>
            <a:off x="99918" y="694342"/>
            <a:ext cx="5153888" cy="1530803"/>
          </a:xfrm>
          <a:prstGeom prst="rect">
            <a:avLst/>
          </a:prstGeom>
        </p:spPr>
        <p:txBody>
          <a:bodyPr vert="horz" lIns="91440" tIns="45720" rIns="91440" bIns="45720" rtlCol="0" anchor="t">
            <a:normAutofit/>
          </a:bodyPr>
          <a:lstStyle>
            <a:lvl1pPr algn="l" defTabSz="914400" rtl="0" eaLnBrk="1" latinLnBrk="0" hangingPunct="1">
              <a:lnSpc>
                <a:spcPct val="84000"/>
              </a:lnSpc>
              <a:spcBef>
                <a:spcPct val="0"/>
              </a:spcBef>
              <a:buNone/>
              <a:defRPr sz="4800" kern="1200" baseline="0">
                <a:solidFill>
                  <a:schemeClr val="tx2"/>
                </a:solidFill>
                <a:latin typeface="+mj-lt"/>
                <a:ea typeface="+mj-ea"/>
                <a:cs typeface="+mj-cs"/>
              </a:defRPr>
            </a:lvl1pPr>
          </a:lstStyle>
          <a:p>
            <a:r>
              <a:rPr lang="es-MX" dirty="0">
                <a:latin typeface="Arial Black" panose="020B0A04020102020204" pitchFamily="34" charset="0"/>
              </a:rPr>
              <a:t>Metodología TRIZ </a:t>
            </a:r>
            <a:endParaRPr lang="es-AR" b="1" dirty="0">
              <a:latin typeface="Arial Black" panose="020B0A04020102020204" pitchFamily="34" charset="0"/>
            </a:endParaRPr>
          </a:p>
        </p:txBody>
      </p:sp>
      <p:pic>
        <p:nvPicPr>
          <p:cNvPr id="4" name="Picture 3">
            <a:extLst>
              <a:ext uri="{FF2B5EF4-FFF2-40B4-BE49-F238E27FC236}">
                <a16:creationId xmlns:a16="http://schemas.microsoft.com/office/drawing/2014/main" id="{228AEE69-411D-25E1-2205-D3E5B8089E20}"/>
              </a:ext>
            </a:extLst>
          </p:cNvPr>
          <p:cNvPicPr>
            <a:picLocks noChangeAspect="1"/>
          </p:cNvPicPr>
          <p:nvPr/>
        </p:nvPicPr>
        <p:blipFill>
          <a:blip r:embed="rId3"/>
          <a:stretch>
            <a:fillRect/>
          </a:stretch>
        </p:blipFill>
        <p:spPr>
          <a:xfrm>
            <a:off x="99918" y="369217"/>
            <a:ext cx="12011545" cy="6119565"/>
          </a:xfrm>
          <a:prstGeom prst="rect">
            <a:avLst/>
          </a:prstGeom>
        </p:spPr>
      </p:pic>
    </p:spTree>
    <p:extLst>
      <p:ext uri="{BB962C8B-B14F-4D97-AF65-F5344CB8AC3E}">
        <p14:creationId xmlns:p14="http://schemas.microsoft.com/office/powerpoint/2010/main" val="867588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7D57B-B70C-825F-FDFF-680145B68A89}"/>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9E724931-7117-8924-36AE-207EBE687F61}"/>
              </a:ext>
            </a:extLst>
          </p:cNvPr>
          <p:cNvSpPr txBox="1">
            <a:spLocks/>
          </p:cNvSpPr>
          <p:nvPr/>
        </p:nvSpPr>
        <p:spPr>
          <a:xfrm>
            <a:off x="99918" y="694342"/>
            <a:ext cx="5153888" cy="1530803"/>
          </a:xfrm>
          <a:prstGeom prst="rect">
            <a:avLst/>
          </a:prstGeom>
        </p:spPr>
        <p:txBody>
          <a:bodyPr vert="horz" lIns="91440" tIns="45720" rIns="91440" bIns="45720" rtlCol="0" anchor="t">
            <a:normAutofit/>
          </a:bodyPr>
          <a:lstStyle>
            <a:lvl1pPr algn="l" defTabSz="914400" rtl="0" eaLnBrk="1" latinLnBrk="0" hangingPunct="1">
              <a:lnSpc>
                <a:spcPct val="84000"/>
              </a:lnSpc>
              <a:spcBef>
                <a:spcPct val="0"/>
              </a:spcBef>
              <a:buNone/>
              <a:defRPr sz="4800" kern="1200" baseline="0">
                <a:solidFill>
                  <a:schemeClr val="tx2"/>
                </a:solidFill>
                <a:latin typeface="+mj-lt"/>
                <a:ea typeface="+mj-ea"/>
                <a:cs typeface="+mj-cs"/>
              </a:defRPr>
            </a:lvl1pPr>
          </a:lstStyle>
          <a:p>
            <a:r>
              <a:rPr lang="es-MX" dirty="0">
                <a:latin typeface="Arial Black" panose="020B0A04020102020204" pitchFamily="34" charset="0"/>
              </a:rPr>
              <a:t>Metodología TRIZ </a:t>
            </a:r>
            <a:endParaRPr lang="es-AR" b="1" dirty="0">
              <a:latin typeface="Arial Black" panose="020B0A04020102020204" pitchFamily="34" charset="0"/>
            </a:endParaRPr>
          </a:p>
        </p:txBody>
      </p:sp>
      <p:sp>
        <p:nvSpPr>
          <p:cNvPr id="11" name="Rectangle 1">
            <a:extLst>
              <a:ext uri="{FF2B5EF4-FFF2-40B4-BE49-F238E27FC236}">
                <a16:creationId xmlns:a16="http://schemas.microsoft.com/office/drawing/2014/main" id="{4C2F8EE1-B673-FD04-B428-0D3DC0D95FE3}"/>
              </a:ext>
            </a:extLst>
          </p:cNvPr>
          <p:cNvSpPr txBox="1">
            <a:spLocks noChangeArrowheads="1"/>
          </p:cNvSpPr>
          <p:nvPr/>
        </p:nvSpPr>
        <p:spPr bwMode="auto">
          <a:xfrm>
            <a:off x="497542" y="1663726"/>
            <a:ext cx="456438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l" defTabSz="914400" rtl="0" eaLnBrk="1" latinLnBrk="0" hangingPunct="1">
              <a:lnSpc>
                <a:spcPct val="113000"/>
              </a:lnSpc>
              <a:spcBef>
                <a:spcPts val="0"/>
              </a:spcBef>
              <a:spcAft>
                <a:spcPts val="1500"/>
              </a:spcAft>
              <a:buFont typeface="Franklin Gothic Book" panose="020B0503020102020204" pitchFamily="34" charset="0"/>
              <a:buNone/>
              <a:defRPr sz="160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Franklin Gothic Book" panose="020B0503020102020204" pitchFamily="34" charset="0"/>
              <a:buNone/>
              <a:defRPr sz="1400"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9pPr>
          </a:lstStyle>
          <a:p>
            <a:pPr eaLnBrk="0" fontAlgn="base" hangingPunct="0">
              <a:lnSpc>
                <a:spcPct val="100000"/>
              </a:lnSpc>
              <a:spcBef>
                <a:spcPct val="0"/>
              </a:spcBef>
              <a:spcAft>
                <a:spcPct val="0"/>
              </a:spcAft>
              <a:buFontTx/>
              <a:buNone/>
            </a:pPr>
            <a:endParaRPr lang="es-MX" sz="2000" dirty="0"/>
          </a:p>
          <a:p>
            <a:pPr eaLnBrk="0" fontAlgn="base" hangingPunct="0">
              <a:lnSpc>
                <a:spcPct val="100000"/>
              </a:lnSpc>
              <a:spcBef>
                <a:spcPct val="0"/>
              </a:spcBef>
              <a:spcAft>
                <a:spcPct val="0"/>
              </a:spcAft>
              <a:buFontTx/>
              <a:buNone/>
            </a:pPr>
            <a:endParaRPr lang="es-MX" altLang="es-AR" sz="2000" b="1" dirty="0">
              <a:solidFill>
                <a:schemeClr val="tx1"/>
              </a:solidFill>
              <a:latin typeface="Arial" panose="020B0604020202020204" pitchFamily="34" charset="0"/>
            </a:endParaRPr>
          </a:p>
          <a:p>
            <a:pPr eaLnBrk="0" fontAlgn="base" hangingPunct="0">
              <a:lnSpc>
                <a:spcPct val="100000"/>
              </a:lnSpc>
              <a:spcBef>
                <a:spcPct val="0"/>
              </a:spcBef>
              <a:spcAft>
                <a:spcPct val="0"/>
              </a:spcAft>
              <a:buFontTx/>
              <a:buNone/>
            </a:pPr>
            <a:r>
              <a:rPr lang="es-MX" altLang="es-AR" sz="2000" b="1" dirty="0">
                <a:solidFill>
                  <a:schemeClr val="tx1"/>
                </a:solidFill>
                <a:latin typeface="Arial" panose="020B0604020202020204" pitchFamily="34" charset="0"/>
              </a:rPr>
              <a:t>-39 parámetros ingenieriles</a:t>
            </a:r>
          </a:p>
          <a:p>
            <a:pPr eaLnBrk="0" fontAlgn="base" hangingPunct="0">
              <a:lnSpc>
                <a:spcPct val="100000"/>
              </a:lnSpc>
              <a:spcBef>
                <a:spcPct val="0"/>
              </a:spcBef>
              <a:spcAft>
                <a:spcPct val="0"/>
              </a:spcAft>
            </a:pPr>
            <a:r>
              <a:rPr lang="es-MX" altLang="es-AR" sz="2000" b="1" dirty="0">
                <a:solidFill>
                  <a:schemeClr val="tx1"/>
                </a:solidFill>
                <a:latin typeface="Arial" panose="020B0604020202020204" pitchFamily="34" charset="0"/>
              </a:rPr>
              <a:t>-40 métodos de resolución</a:t>
            </a:r>
          </a:p>
          <a:p>
            <a:pPr eaLnBrk="0" fontAlgn="base" hangingPunct="0">
              <a:lnSpc>
                <a:spcPct val="100000"/>
              </a:lnSpc>
              <a:spcBef>
                <a:spcPct val="0"/>
              </a:spcBef>
              <a:spcAft>
                <a:spcPct val="0"/>
              </a:spcAft>
            </a:pPr>
            <a:endParaRPr lang="es-MX" altLang="es-AR" sz="2000" b="1" dirty="0">
              <a:solidFill>
                <a:schemeClr val="tx1"/>
              </a:solidFill>
              <a:latin typeface="Arial" panose="020B0604020202020204" pitchFamily="34" charset="0"/>
            </a:endParaRPr>
          </a:p>
          <a:p>
            <a:pPr marL="457200" indent="-457200" eaLnBrk="0" fontAlgn="base" hangingPunct="0">
              <a:lnSpc>
                <a:spcPct val="100000"/>
              </a:lnSpc>
              <a:spcBef>
                <a:spcPct val="0"/>
              </a:spcBef>
              <a:spcAft>
                <a:spcPct val="0"/>
              </a:spcAft>
              <a:buAutoNum type="arabicPeriod"/>
            </a:pPr>
            <a:r>
              <a:rPr lang="es-MX" sz="2000" dirty="0"/>
              <a:t>Formular la mejora en términos de Parámetros Ingenieriles (los 39)</a:t>
            </a:r>
          </a:p>
          <a:p>
            <a:pPr marL="457200" indent="-457200" eaLnBrk="0" fontAlgn="base" hangingPunct="0">
              <a:lnSpc>
                <a:spcPct val="100000"/>
              </a:lnSpc>
              <a:spcBef>
                <a:spcPct val="0"/>
              </a:spcBef>
              <a:spcAft>
                <a:spcPct val="0"/>
              </a:spcAft>
              <a:buAutoNum type="arabicPeriod"/>
            </a:pPr>
            <a:r>
              <a:rPr lang="es-MX" sz="2000" dirty="0"/>
              <a:t>Detectar el efecto indeseable que la mejora “natural” generaría en otros Parámetros Ingenieriles Identificar la Contradicción </a:t>
            </a:r>
          </a:p>
          <a:p>
            <a:pPr marL="457200" indent="-457200" eaLnBrk="0" fontAlgn="base" hangingPunct="0">
              <a:lnSpc>
                <a:spcPct val="100000"/>
              </a:lnSpc>
              <a:spcBef>
                <a:spcPct val="0"/>
              </a:spcBef>
              <a:spcAft>
                <a:spcPct val="0"/>
              </a:spcAft>
              <a:buAutoNum type="arabicPeriod"/>
            </a:pPr>
            <a:r>
              <a:rPr lang="es-MX" sz="2000" dirty="0"/>
              <a:t>Ir a la tabla de contradicciones de </a:t>
            </a:r>
            <a:r>
              <a:rPr lang="es-MX" sz="2000" dirty="0" err="1"/>
              <a:t>Altshuller</a:t>
            </a:r>
            <a:r>
              <a:rPr lang="es-MX" sz="2000" dirty="0"/>
              <a:t> y obtener los posibles Principios Inventivos (los 40) a utilizar.</a:t>
            </a:r>
            <a:endParaRPr lang="es-AR" altLang="es-AR" sz="1800" b="1" dirty="0">
              <a:solidFill>
                <a:schemeClr val="tx1"/>
              </a:solidFill>
              <a:latin typeface="Arial" panose="020B0604020202020204" pitchFamily="34" charset="0"/>
            </a:endParaRPr>
          </a:p>
          <a:p>
            <a:pPr eaLnBrk="0" fontAlgn="base" hangingPunct="0">
              <a:lnSpc>
                <a:spcPct val="100000"/>
              </a:lnSpc>
              <a:spcBef>
                <a:spcPct val="0"/>
              </a:spcBef>
              <a:spcAft>
                <a:spcPct val="0"/>
              </a:spcAft>
              <a:buFontTx/>
              <a:buNone/>
            </a:pPr>
            <a:endParaRPr lang="es-MX" altLang="es-AR" sz="2000" b="1" dirty="0">
              <a:solidFill>
                <a:schemeClr val="tx1"/>
              </a:solidFill>
              <a:latin typeface="Arial" panose="020B0604020202020204" pitchFamily="34" charset="0"/>
            </a:endParaRPr>
          </a:p>
        </p:txBody>
      </p:sp>
      <p:pic>
        <p:nvPicPr>
          <p:cNvPr id="4" name="Picture 3">
            <a:extLst>
              <a:ext uri="{FF2B5EF4-FFF2-40B4-BE49-F238E27FC236}">
                <a16:creationId xmlns:a16="http://schemas.microsoft.com/office/drawing/2014/main" id="{6275416D-BD61-9033-0EA4-3FA68F215619}"/>
              </a:ext>
            </a:extLst>
          </p:cNvPr>
          <p:cNvPicPr>
            <a:picLocks noChangeAspect="1"/>
          </p:cNvPicPr>
          <p:nvPr/>
        </p:nvPicPr>
        <p:blipFill>
          <a:blip r:embed="rId3"/>
          <a:stretch>
            <a:fillRect/>
          </a:stretch>
        </p:blipFill>
        <p:spPr>
          <a:xfrm>
            <a:off x="5583034" y="3501006"/>
            <a:ext cx="6502596" cy="3312901"/>
          </a:xfrm>
          <a:prstGeom prst="rect">
            <a:avLst/>
          </a:prstGeom>
        </p:spPr>
      </p:pic>
      <p:pic>
        <p:nvPicPr>
          <p:cNvPr id="6" name="Picture 5">
            <a:extLst>
              <a:ext uri="{FF2B5EF4-FFF2-40B4-BE49-F238E27FC236}">
                <a16:creationId xmlns:a16="http://schemas.microsoft.com/office/drawing/2014/main" id="{DDB6835E-A941-F9C4-2261-8B0FA5896208}"/>
              </a:ext>
            </a:extLst>
          </p:cNvPr>
          <p:cNvPicPr>
            <a:picLocks noChangeAspect="1"/>
          </p:cNvPicPr>
          <p:nvPr/>
        </p:nvPicPr>
        <p:blipFill>
          <a:blip r:embed="rId4"/>
          <a:stretch>
            <a:fillRect/>
          </a:stretch>
        </p:blipFill>
        <p:spPr>
          <a:xfrm>
            <a:off x="5583034" y="44093"/>
            <a:ext cx="6502596" cy="3312901"/>
          </a:xfrm>
          <a:prstGeom prst="rect">
            <a:avLst/>
          </a:prstGeom>
        </p:spPr>
      </p:pic>
    </p:spTree>
    <p:extLst>
      <p:ext uri="{BB962C8B-B14F-4D97-AF65-F5344CB8AC3E}">
        <p14:creationId xmlns:p14="http://schemas.microsoft.com/office/powerpoint/2010/main" val="584750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448E8-60E1-DDA0-9D0B-3809EF79B6E2}"/>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F4413F2D-76C3-5B6E-4384-767FC003FECD}"/>
              </a:ext>
            </a:extLst>
          </p:cNvPr>
          <p:cNvSpPr txBox="1">
            <a:spLocks/>
          </p:cNvSpPr>
          <p:nvPr/>
        </p:nvSpPr>
        <p:spPr>
          <a:xfrm>
            <a:off x="99918" y="694342"/>
            <a:ext cx="5153888" cy="1530803"/>
          </a:xfrm>
          <a:prstGeom prst="rect">
            <a:avLst/>
          </a:prstGeom>
        </p:spPr>
        <p:txBody>
          <a:bodyPr vert="horz" lIns="91440" tIns="45720" rIns="91440" bIns="45720" rtlCol="0" anchor="t">
            <a:normAutofit/>
          </a:bodyPr>
          <a:lstStyle>
            <a:lvl1pPr algn="l" defTabSz="914400" rtl="0" eaLnBrk="1" latinLnBrk="0" hangingPunct="1">
              <a:lnSpc>
                <a:spcPct val="84000"/>
              </a:lnSpc>
              <a:spcBef>
                <a:spcPct val="0"/>
              </a:spcBef>
              <a:buNone/>
              <a:defRPr sz="4800" kern="1200" baseline="0">
                <a:solidFill>
                  <a:schemeClr val="tx2"/>
                </a:solidFill>
                <a:latin typeface="+mj-lt"/>
                <a:ea typeface="+mj-ea"/>
                <a:cs typeface="+mj-cs"/>
              </a:defRPr>
            </a:lvl1pPr>
          </a:lstStyle>
          <a:p>
            <a:r>
              <a:rPr lang="es-MX" dirty="0">
                <a:latin typeface="Arial Black" panose="020B0A04020102020204" pitchFamily="34" charset="0"/>
              </a:rPr>
              <a:t>Metodología TRIZ </a:t>
            </a:r>
            <a:endParaRPr lang="es-AR" b="1" dirty="0">
              <a:latin typeface="Arial Black" panose="020B0A04020102020204" pitchFamily="34" charset="0"/>
            </a:endParaRPr>
          </a:p>
        </p:txBody>
      </p:sp>
      <p:sp>
        <p:nvSpPr>
          <p:cNvPr id="11" name="Rectangle 1">
            <a:extLst>
              <a:ext uri="{FF2B5EF4-FFF2-40B4-BE49-F238E27FC236}">
                <a16:creationId xmlns:a16="http://schemas.microsoft.com/office/drawing/2014/main" id="{3879C7D3-7682-68CB-B592-809E00D9CE4C}"/>
              </a:ext>
            </a:extLst>
          </p:cNvPr>
          <p:cNvSpPr txBox="1">
            <a:spLocks noChangeArrowheads="1"/>
          </p:cNvSpPr>
          <p:nvPr/>
        </p:nvSpPr>
        <p:spPr bwMode="auto">
          <a:xfrm>
            <a:off x="497542" y="1817614"/>
            <a:ext cx="456438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l" defTabSz="914400" rtl="0" eaLnBrk="1" latinLnBrk="0" hangingPunct="1">
              <a:lnSpc>
                <a:spcPct val="113000"/>
              </a:lnSpc>
              <a:spcBef>
                <a:spcPts val="0"/>
              </a:spcBef>
              <a:spcAft>
                <a:spcPts val="1500"/>
              </a:spcAft>
              <a:buFont typeface="Franklin Gothic Book" panose="020B0503020102020204" pitchFamily="34" charset="0"/>
              <a:buNone/>
              <a:defRPr sz="160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Franklin Gothic Book" panose="020B0503020102020204" pitchFamily="34" charset="0"/>
              <a:buNone/>
              <a:defRPr sz="1400"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9pPr>
          </a:lstStyle>
          <a:p>
            <a:pPr eaLnBrk="0" fontAlgn="base" hangingPunct="0">
              <a:lnSpc>
                <a:spcPct val="100000"/>
              </a:lnSpc>
              <a:spcBef>
                <a:spcPct val="0"/>
              </a:spcBef>
              <a:spcAft>
                <a:spcPct val="0"/>
              </a:spcAft>
              <a:buFontTx/>
              <a:buNone/>
            </a:pPr>
            <a:endParaRPr lang="es-MX" sz="2000" dirty="0"/>
          </a:p>
          <a:p>
            <a:pPr eaLnBrk="0" fontAlgn="base" hangingPunct="0">
              <a:lnSpc>
                <a:spcPct val="100000"/>
              </a:lnSpc>
              <a:spcBef>
                <a:spcPct val="0"/>
              </a:spcBef>
              <a:spcAft>
                <a:spcPct val="0"/>
              </a:spcAft>
              <a:buFontTx/>
              <a:buNone/>
            </a:pPr>
            <a:endParaRPr lang="es-MX" altLang="es-AR" sz="2000" b="1" dirty="0">
              <a:solidFill>
                <a:schemeClr val="tx1"/>
              </a:solidFill>
              <a:latin typeface="Arial" panose="020B0604020202020204" pitchFamily="34" charset="0"/>
            </a:endParaRPr>
          </a:p>
          <a:p>
            <a:pPr eaLnBrk="0" fontAlgn="base" hangingPunct="0">
              <a:lnSpc>
                <a:spcPct val="100000"/>
              </a:lnSpc>
              <a:spcBef>
                <a:spcPct val="0"/>
              </a:spcBef>
              <a:spcAft>
                <a:spcPct val="0"/>
              </a:spcAft>
              <a:buFontTx/>
              <a:buNone/>
            </a:pPr>
            <a:r>
              <a:rPr lang="es-MX" altLang="es-AR" sz="2000" b="1" dirty="0">
                <a:solidFill>
                  <a:schemeClr val="tx1"/>
                </a:solidFill>
                <a:latin typeface="Arial" panose="020B0604020202020204" pitchFamily="34" charset="0"/>
              </a:rPr>
              <a:t>-39 parámetros ingenieriles</a:t>
            </a:r>
          </a:p>
          <a:p>
            <a:pPr eaLnBrk="0" fontAlgn="base" hangingPunct="0">
              <a:lnSpc>
                <a:spcPct val="100000"/>
              </a:lnSpc>
              <a:spcBef>
                <a:spcPct val="0"/>
              </a:spcBef>
              <a:spcAft>
                <a:spcPct val="0"/>
              </a:spcAft>
            </a:pPr>
            <a:r>
              <a:rPr lang="es-MX" altLang="es-AR" sz="2000" b="1" dirty="0">
                <a:solidFill>
                  <a:schemeClr val="tx1"/>
                </a:solidFill>
                <a:latin typeface="Arial" panose="020B0604020202020204" pitchFamily="34" charset="0"/>
              </a:rPr>
              <a:t>-40 métodos de resolución</a:t>
            </a:r>
          </a:p>
          <a:p>
            <a:pPr eaLnBrk="0" fontAlgn="base" hangingPunct="0">
              <a:lnSpc>
                <a:spcPct val="100000"/>
              </a:lnSpc>
              <a:spcBef>
                <a:spcPct val="0"/>
              </a:spcBef>
              <a:spcAft>
                <a:spcPct val="0"/>
              </a:spcAft>
            </a:pPr>
            <a:endParaRPr lang="es-MX" altLang="es-AR" sz="2000" b="1" dirty="0">
              <a:solidFill>
                <a:schemeClr val="tx1"/>
              </a:solidFill>
              <a:latin typeface="Arial" panose="020B0604020202020204" pitchFamily="34" charset="0"/>
            </a:endParaRPr>
          </a:p>
          <a:p>
            <a:pPr eaLnBrk="0" fontAlgn="base" hangingPunct="0">
              <a:lnSpc>
                <a:spcPct val="100000"/>
              </a:lnSpc>
              <a:spcBef>
                <a:spcPct val="0"/>
              </a:spcBef>
              <a:spcAft>
                <a:spcPct val="0"/>
              </a:spcAft>
            </a:pPr>
            <a:r>
              <a:rPr lang="es-MX" sz="2000" b="0" i="0" dirty="0">
                <a:solidFill>
                  <a:schemeClr val="tx1">
                    <a:lumMod val="95000"/>
                    <a:lumOff val="5000"/>
                  </a:schemeClr>
                </a:solidFill>
                <a:effectLst/>
                <a:latin typeface="+mj-lt"/>
              </a:rPr>
              <a:t>La tabla consiste en alinear los 39 parámetros de ingeniería frente a las funciones del nuevo producto.</a:t>
            </a:r>
          </a:p>
          <a:p>
            <a:pPr eaLnBrk="0" fontAlgn="base" hangingPunct="0">
              <a:lnSpc>
                <a:spcPct val="100000"/>
              </a:lnSpc>
              <a:spcBef>
                <a:spcPct val="0"/>
              </a:spcBef>
              <a:spcAft>
                <a:spcPct val="0"/>
              </a:spcAft>
            </a:pPr>
            <a:r>
              <a:rPr lang="es-MX" sz="2000" b="0" i="0" dirty="0">
                <a:solidFill>
                  <a:schemeClr val="tx1">
                    <a:lumMod val="95000"/>
                    <a:lumOff val="5000"/>
                  </a:schemeClr>
                </a:solidFill>
                <a:effectLst/>
                <a:latin typeface="+mj-lt"/>
              </a:rPr>
              <a:t> Al cruzar estos parámetros dentro de la matriz, los diseñadores e ingenieros pueden identificar posibles soluciones que podrían no ser inmediatamente obvias, fomentando el pensamiento innovador y la resolución eficiente de problemas.</a:t>
            </a:r>
            <a:endParaRPr lang="es-MX" altLang="es-AR" sz="1800" b="1" dirty="0">
              <a:solidFill>
                <a:schemeClr val="tx1">
                  <a:lumMod val="95000"/>
                  <a:lumOff val="5000"/>
                </a:schemeClr>
              </a:solidFill>
              <a:latin typeface="+mj-lt"/>
            </a:endParaRPr>
          </a:p>
        </p:txBody>
      </p:sp>
      <p:pic>
        <p:nvPicPr>
          <p:cNvPr id="4" name="Picture 3">
            <a:extLst>
              <a:ext uri="{FF2B5EF4-FFF2-40B4-BE49-F238E27FC236}">
                <a16:creationId xmlns:a16="http://schemas.microsoft.com/office/drawing/2014/main" id="{2CF7AB29-FC93-EB5A-B8CD-8AD013775FEB}"/>
              </a:ext>
            </a:extLst>
          </p:cNvPr>
          <p:cNvPicPr>
            <a:picLocks noChangeAspect="1"/>
          </p:cNvPicPr>
          <p:nvPr/>
        </p:nvPicPr>
        <p:blipFill>
          <a:blip r:embed="rId3"/>
          <a:stretch>
            <a:fillRect/>
          </a:stretch>
        </p:blipFill>
        <p:spPr>
          <a:xfrm>
            <a:off x="5583034" y="3501006"/>
            <a:ext cx="6502596" cy="3312901"/>
          </a:xfrm>
          <a:prstGeom prst="rect">
            <a:avLst/>
          </a:prstGeom>
        </p:spPr>
      </p:pic>
      <p:pic>
        <p:nvPicPr>
          <p:cNvPr id="6" name="Picture 5">
            <a:extLst>
              <a:ext uri="{FF2B5EF4-FFF2-40B4-BE49-F238E27FC236}">
                <a16:creationId xmlns:a16="http://schemas.microsoft.com/office/drawing/2014/main" id="{D7076244-D836-0424-2F77-AC51D77D26F7}"/>
              </a:ext>
            </a:extLst>
          </p:cNvPr>
          <p:cNvPicPr>
            <a:picLocks noChangeAspect="1"/>
          </p:cNvPicPr>
          <p:nvPr/>
        </p:nvPicPr>
        <p:blipFill>
          <a:blip r:embed="rId4"/>
          <a:stretch>
            <a:fillRect/>
          </a:stretch>
        </p:blipFill>
        <p:spPr>
          <a:xfrm>
            <a:off x="5583034" y="44093"/>
            <a:ext cx="6502596" cy="3312901"/>
          </a:xfrm>
          <a:prstGeom prst="rect">
            <a:avLst/>
          </a:prstGeom>
        </p:spPr>
      </p:pic>
    </p:spTree>
    <p:extLst>
      <p:ext uri="{BB962C8B-B14F-4D97-AF65-F5344CB8AC3E}">
        <p14:creationId xmlns:p14="http://schemas.microsoft.com/office/powerpoint/2010/main" val="1112324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C1BE5-EE44-B8AF-39C9-5FFBC259A3E5}"/>
            </a:ext>
          </a:extLst>
        </p:cNvPr>
        <p:cNvGrpSpPr/>
        <p:nvPr/>
      </p:nvGrpSpPr>
      <p:grpSpPr>
        <a:xfrm>
          <a:off x="0" y="0"/>
          <a:ext cx="0" cy="0"/>
          <a:chOff x="0" y="0"/>
          <a:chExt cx="0" cy="0"/>
        </a:xfrm>
      </p:grpSpPr>
      <p:sp>
        <p:nvSpPr>
          <p:cNvPr id="5" name="Subtitle 4">
            <a:extLst>
              <a:ext uri="{FF2B5EF4-FFF2-40B4-BE49-F238E27FC236}">
                <a16:creationId xmlns:a16="http://schemas.microsoft.com/office/drawing/2014/main" id="{9684A07C-DB89-FCA2-EE72-7E3562E0E44A}"/>
              </a:ext>
            </a:extLst>
          </p:cNvPr>
          <p:cNvSpPr>
            <a:spLocks noGrp="1"/>
          </p:cNvSpPr>
          <p:nvPr>
            <p:ph type="subTitle" idx="1"/>
          </p:nvPr>
        </p:nvSpPr>
        <p:spPr/>
        <p:txBody>
          <a:bodyPr/>
          <a:lstStyle/>
          <a:p>
            <a:endParaRPr lang="es-AR"/>
          </a:p>
        </p:txBody>
      </p:sp>
      <p:sp>
        <p:nvSpPr>
          <p:cNvPr id="7" name="Title 6">
            <a:extLst>
              <a:ext uri="{FF2B5EF4-FFF2-40B4-BE49-F238E27FC236}">
                <a16:creationId xmlns:a16="http://schemas.microsoft.com/office/drawing/2014/main" id="{3C3E8D31-F19D-C41E-89DF-C88C95813CC8}"/>
              </a:ext>
            </a:extLst>
          </p:cNvPr>
          <p:cNvSpPr>
            <a:spLocks noGrp="1"/>
          </p:cNvSpPr>
          <p:nvPr>
            <p:ph type="ctrTitle"/>
          </p:nvPr>
        </p:nvSpPr>
        <p:spPr/>
        <p:txBody>
          <a:bodyPr/>
          <a:lstStyle/>
          <a:p>
            <a:endParaRPr lang="es-AR"/>
          </a:p>
        </p:txBody>
      </p:sp>
      <p:pic>
        <p:nvPicPr>
          <p:cNvPr id="9" name="Picture 8">
            <a:extLst>
              <a:ext uri="{FF2B5EF4-FFF2-40B4-BE49-F238E27FC236}">
                <a16:creationId xmlns:a16="http://schemas.microsoft.com/office/drawing/2014/main" id="{4E35597B-FAB0-9D54-3B35-11038E6B0C57}"/>
              </a:ext>
            </a:extLst>
          </p:cNvPr>
          <p:cNvPicPr>
            <a:picLocks noChangeAspect="1"/>
          </p:cNvPicPr>
          <p:nvPr/>
        </p:nvPicPr>
        <p:blipFill>
          <a:blip r:embed="rId3"/>
          <a:stretch>
            <a:fillRect/>
          </a:stretch>
        </p:blipFill>
        <p:spPr>
          <a:xfrm>
            <a:off x="1193181" y="1164283"/>
            <a:ext cx="10998819" cy="5582205"/>
          </a:xfrm>
          <a:prstGeom prst="rect">
            <a:avLst/>
          </a:prstGeom>
        </p:spPr>
      </p:pic>
    </p:spTree>
    <p:extLst>
      <p:ext uri="{BB962C8B-B14F-4D97-AF65-F5344CB8AC3E}">
        <p14:creationId xmlns:p14="http://schemas.microsoft.com/office/powerpoint/2010/main" val="2595447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2FE6A-FE89-FDAF-E15B-7903A3B190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E6DE7F-4C8A-8B4A-5DCD-1A00A4B07444}"/>
              </a:ext>
            </a:extLst>
          </p:cNvPr>
          <p:cNvSpPr>
            <a:spLocks noGrp="1"/>
          </p:cNvSpPr>
          <p:nvPr>
            <p:ph type="ctrTitle"/>
          </p:nvPr>
        </p:nvSpPr>
        <p:spPr>
          <a:xfrm>
            <a:off x="3567466" y="-345147"/>
            <a:ext cx="8361229" cy="2098226"/>
          </a:xfrm>
        </p:spPr>
        <p:txBody>
          <a:bodyPr/>
          <a:lstStyle/>
          <a:p>
            <a:r>
              <a:rPr lang="es-AR" sz="7800" b="1" dirty="0">
                <a:latin typeface="Arial Black" panose="020B0A04020102020204" pitchFamily="34" charset="0"/>
              </a:rPr>
              <a:t>Beneficios</a:t>
            </a:r>
          </a:p>
        </p:txBody>
      </p:sp>
      <p:sp>
        <p:nvSpPr>
          <p:cNvPr id="3" name="Subtitle 2">
            <a:extLst>
              <a:ext uri="{FF2B5EF4-FFF2-40B4-BE49-F238E27FC236}">
                <a16:creationId xmlns:a16="http://schemas.microsoft.com/office/drawing/2014/main" id="{BEF3AB17-4871-6BC3-DF84-304E214F43BD}"/>
              </a:ext>
            </a:extLst>
          </p:cNvPr>
          <p:cNvSpPr>
            <a:spLocks noGrp="1"/>
          </p:cNvSpPr>
          <p:nvPr>
            <p:ph type="subTitle" idx="1"/>
          </p:nvPr>
        </p:nvSpPr>
        <p:spPr>
          <a:xfrm>
            <a:off x="1490006" y="1934546"/>
            <a:ext cx="9003291" cy="3674517"/>
          </a:xfrm>
        </p:spPr>
        <p:txBody>
          <a:bodyPr>
            <a:normAutofit fontScale="92500" lnSpcReduction="20000"/>
          </a:bodyPr>
          <a:lstStyle/>
          <a:p>
            <a:pPr algn="l"/>
            <a:r>
              <a:rPr lang="es-MX" sz="1800" dirty="0"/>
              <a:t>• Metodología DE GARANTÍAS por ser un proceso sistemático basado en las leyes de la evolución de sistemas técnicos y en las mejores prácticas llevadas a cabo por miles de desarrolladores y científicos. </a:t>
            </a:r>
          </a:p>
          <a:p>
            <a:pPr algn="l"/>
            <a:r>
              <a:rPr lang="es-MX" sz="1800" dirty="0"/>
              <a:t>• MAYOR VELOCIDAD de DESARROLLO de sistemas, reflejada en la evolución de nuestra civilización. </a:t>
            </a:r>
          </a:p>
          <a:p>
            <a:pPr algn="l"/>
            <a:r>
              <a:rPr lang="es-MX" sz="1800" dirty="0"/>
              <a:t>• ALTA CAPACIDAD de SIMPLIFICAR y REDUCIR la complejidad de los problemas del más alto al más sencillo nivel para cualquier profesional cualificado con un mínimo de experiencia. </a:t>
            </a:r>
          </a:p>
          <a:p>
            <a:pPr algn="l"/>
            <a:r>
              <a:rPr lang="es-MX" sz="1800" dirty="0"/>
              <a:t>• AMPLIFICADOR NATURAL de nuestro talento, conocimiento y experiencia potenciando nuestras capacidades creativas e inventivas. </a:t>
            </a:r>
          </a:p>
          <a:p>
            <a:pPr algn="l"/>
            <a:r>
              <a:rPr lang="es-MX" sz="1800" dirty="0"/>
              <a:t>• SIN CONDICIONES LIMITANTES para su aplicación. </a:t>
            </a:r>
          </a:p>
          <a:p>
            <a:pPr algn="l"/>
            <a:r>
              <a:rPr lang="es-MX" sz="1800" dirty="0"/>
              <a:t>• CAPACIDAD para ayudar a superar las limitaciones científicas. </a:t>
            </a:r>
          </a:p>
          <a:p>
            <a:pPr algn="l"/>
            <a:r>
              <a:rPr lang="es-MX" sz="1800" dirty="0"/>
              <a:t>• EFECTO de TRANSFORMACIÓN respecto a la psicología tradicional. </a:t>
            </a:r>
          </a:p>
          <a:p>
            <a:pPr algn="l"/>
            <a:r>
              <a:rPr lang="es-MX" sz="1800" dirty="0"/>
              <a:t>• COMPATIBILIDAD y FACILIDAD de INTEGRACIÓN en aplicación con otros métodos probados de desarrollo de diseño y mejores prácticas. </a:t>
            </a:r>
          </a:p>
          <a:p>
            <a:pPr algn="l"/>
            <a:r>
              <a:rPr lang="es-MX" sz="1800" dirty="0"/>
              <a:t>• ENFOQUE METODOLOGICO PROPIO para la creación de proyectos y resolución de problemas. </a:t>
            </a:r>
            <a:endParaRPr lang="es-AR" sz="2400" dirty="0"/>
          </a:p>
        </p:txBody>
      </p:sp>
    </p:spTree>
    <p:extLst>
      <p:ext uri="{BB962C8B-B14F-4D97-AF65-F5344CB8AC3E}">
        <p14:creationId xmlns:p14="http://schemas.microsoft.com/office/powerpoint/2010/main" val="1845368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ABADE-E5A7-74C1-257F-ABC0A0D1B2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5A0E21-98DE-487B-DBBC-FECBFB7C33E3}"/>
              </a:ext>
            </a:extLst>
          </p:cNvPr>
          <p:cNvSpPr>
            <a:spLocks noGrp="1"/>
          </p:cNvSpPr>
          <p:nvPr>
            <p:ph type="ctrTitle"/>
          </p:nvPr>
        </p:nvSpPr>
        <p:spPr>
          <a:xfrm>
            <a:off x="3567466" y="-345147"/>
            <a:ext cx="8361229" cy="2098226"/>
          </a:xfrm>
        </p:spPr>
        <p:txBody>
          <a:bodyPr/>
          <a:lstStyle/>
          <a:p>
            <a:r>
              <a:rPr lang="es-AR" sz="7800" b="1" dirty="0">
                <a:latin typeface="Arial Black" panose="020B0A04020102020204" pitchFamily="34" charset="0"/>
              </a:rPr>
              <a:t>Aplicación</a:t>
            </a:r>
          </a:p>
        </p:txBody>
      </p:sp>
      <p:sp>
        <p:nvSpPr>
          <p:cNvPr id="3" name="Subtitle 2">
            <a:extLst>
              <a:ext uri="{FF2B5EF4-FFF2-40B4-BE49-F238E27FC236}">
                <a16:creationId xmlns:a16="http://schemas.microsoft.com/office/drawing/2014/main" id="{C015FBF3-D970-7471-A5DB-F96F8EC695BD}"/>
              </a:ext>
            </a:extLst>
          </p:cNvPr>
          <p:cNvSpPr>
            <a:spLocks noGrp="1"/>
          </p:cNvSpPr>
          <p:nvPr>
            <p:ph type="subTitle" idx="1"/>
          </p:nvPr>
        </p:nvSpPr>
        <p:spPr>
          <a:xfrm>
            <a:off x="1490006" y="1934547"/>
            <a:ext cx="9003291" cy="1494454"/>
          </a:xfrm>
        </p:spPr>
        <p:txBody>
          <a:bodyPr>
            <a:normAutofit/>
          </a:bodyPr>
          <a:lstStyle/>
          <a:p>
            <a:pPr algn="l"/>
            <a:r>
              <a:rPr lang="es-MX" sz="1800" dirty="0"/>
              <a:t>Poner en práctica la metodología TRIZ es en gran medida aprender los patrones de repetición de problemas – soluciones, los patrones de la evolución técnica y los métodos de uso de efectos científicos para finalmente aplicar los patrones generales de TRIZ a la situación concreta a la que el desarrollador se enfrenta. </a:t>
            </a:r>
            <a:endParaRPr lang="es-AR" sz="3200" dirty="0"/>
          </a:p>
        </p:txBody>
      </p:sp>
      <p:pic>
        <p:nvPicPr>
          <p:cNvPr id="5" name="Picture 4">
            <a:extLst>
              <a:ext uri="{FF2B5EF4-FFF2-40B4-BE49-F238E27FC236}">
                <a16:creationId xmlns:a16="http://schemas.microsoft.com/office/drawing/2014/main" id="{865760A2-2472-DABA-CF8B-89D2876FADA5}"/>
              </a:ext>
            </a:extLst>
          </p:cNvPr>
          <p:cNvPicPr>
            <a:picLocks noChangeAspect="1"/>
          </p:cNvPicPr>
          <p:nvPr/>
        </p:nvPicPr>
        <p:blipFill>
          <a:blip r:embed="rId3"/>
          <a:stretch>
            <a:fillRect/>
          </a:stretch>
        </p:blipFill>
        <p:spPr>
          <a:xfrm>
            <a:off x="1499546" y="3947532"/>
            <a:ext cx="9192908" cy="914528"/>
          </a:xfrm>
          <a:prstGeom prst="rect">
            <a:avLst/>
          </a:prstGeom>
        </p:spPr>
      </p:pic>
    </p:spTree>
    <p:extLst>
      <p:ext uri="{BB962C8B-B14F-4D97-AF65-F5344CB8AC3E}">
        <p14:creationId xmlns:p14="http://schemas.microsoft.com/office/powerpoint/2010/main" val="22235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1D7FC-921A-C2BB-1E81-BA10AE64C5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C03ACA-FE39-BC55-6DB6-753EBED91423}"/>
              </a:ext>
            </a:extLst>
          </p:cNvPr>
          <p:cNvSpPr>
            <a:spLocks noGrp="1"/>
          </p:cNvSpPr>
          <p:nvPr>
            <p:ph type="ctrTitle"/>
          </p:nvPr>
        </p:nvSpPr>
        <p:spPr>
          <a:xfrm>
            <a:off x="3567466" y="-345147"/>
            <a:ext cx="8361229" cy="2098226"/>
          </a:xfrm>
        </p:spPr>
        <p:txBody>
          <a:bodyPr/>
          <a:lstStyle/>
          <a:p>
            <a:r>
              <a:rPr lang="es-AR" sz="7800" b="1" dirty="0">
                <a:latin typeface="Arial Black" panose="020B0A04020102020204" pitchFamily="34" charset="0"/>
              </a:rPr>
              <a:t>Aplicación</a:t>
            </a:r>
          </a:p>
        </p:txBody>
      </p:sp>
      <p:sp>
        <p:nvSpPr>
          <p:cNvPr id="6" name="Subtitle 5">
            <a:extLst>
              <a:ext uri="{FF2B5EF4-FFF2-40B4-BE49-F238E27FC236}">
                <a16:creationId xmlns:a16="http://schemas.microsoft.com/office/drawing/2014/main" id="{3D8AD0AE-D3CD-726E-5B12-56364C15D128}"/>
              </a:ext>
            </a:extLst>
          </p:cNvPr>
          <p:cNvSpPr>
            <a:spLocks noGrp="1"/>
          </p:cNvSpPr>
          <p:nvPr>
            <p:ph type="subTitle" idx="1"/>
          </p:nvPr>
        </p:nvSpPr>
        <p:spPr/>
        <p:txBody>
          <a:bodyPr/>
          <a:lstStyle/>
          <a:p>
            <a:endParaRPr lang="es-AR"/>
          </a:p>
        </p:txBody>
      </p:sp>
      <p:pic>
        <p:nvPicPr>
          <p:cNvPr id="8" name="Picture 7">
            <a:extLst>
              <a:ext uri="{FF2B5EF4-FFF2-40B4-BE49-F238E27FC236}">
                <a16:creationId xmlns:a16="http://schemas.microsoft.com/office/drawing/2014/main" id="{FE47A09E-53E1-7C2B-F617-2B5A41B56A00}"/>
              </a:ext>
            </a:extLst>
          </p:cNvPr>
          <p:cNvPicPr>
            <a:picLocks noChangeAspect="1"/>
          </p:cNvPicPr>
          <p:nvPr/>
        </p:nvPicPr>
        <p:blipFill>
          <a:blip r:embed="rId3"/>
          <a:stretch>
            <a:fillRect/>
          </a:stretch>
        </p:blipFill>
        <p:spPr>
          <a:xfrm>
            <a:off x="1817648" y="1610149"/>
            <a:ext cx="9627220" cy="5086364"/>
          </a:xfrm>
          <a:prstGeom prst="rect">
            <a:avLst/>
          </a:prstGeom>
        </p:spPr>
      </p:pic>
      <p:sp>
        <p:nvSpPr>
          <p:cNvPr id="9" name="Title 1">
            <a:extLst>
              <a:ext uri="{FF2B5EF4-FFF2-40B4-BE49-F238E27FC236}">
                <a16:creationId xmlns:a16="http://schemas.microsoft.com/office/drawing/2014/main" id="{C22E94D5-E1CE-5FE8-1873-207A065BB15D}"/>
              </a:ext>
            </a:extLst>
          </p:cNvPr>
          <p:cNvSpPr txBox="1">
            <a:spLocks/>
          </p:cNvSpPr>
          <p:nvPr/>
        </p:nvSpPr>
        <p:spPr>
          <a:xfrm>
            <a:off x="874774" y="3175683"/>
            <a:ext cx="8361229" cy="2098226"/>
          </a:xfrm>
          <a:prstGeom prst="rect">
            <a:avLst/>
          </a:prstGeom>
        </p:spPr>
        <p:txBody>
          <a:bodyPr vert="horz" lIns="91440" tIns="45720" rIns="91440" bIns="45720" rtlCol="0" anchor="b">
            <a:noAutofit/>
          </a:bodyPr>
          <a:lstStyle>
            <a:lvl1pPr algn="ctr" defTabSz="914400" rtl="0" eaLnBrk="1" latinLnBrk="0" hangingPunct="1">
              <a:lnSpc>
                <a:spcPct val="89000"/>
              </a:lnSpc>
              <a:spcBef>
                <a:spcPct val="0"/>
              </a:spcBef>
              <a:buNone/>
              <a:defRPr sz="7200" kern="1200" cap="all" baseline="0">
                <a:solidFill>
                  <a:schemeClr val="tx2"/>
                </a:solidFill>
                <a:latin typeface="+mj-lt"/>
                <a:ea typeface="+mj-ea"/>
                <a:cs typeface="+mj-cs"/>
              </a:defRPr>
            </a:lvl1pPr>
          </a:lstStyle>
          <a:p>
            <a:r>
              <a:rPr lang="es-AR" sz="4800" b="1" dirty="0">
                <a:latin typeface="Arial Black" panose="020B0A04020102020204" pitchFamily="34" charset="0"/>
              </a:rPr>
              <a:t>Pasar de esto </a:t>
            </a:r>
          </a:p>
        </p:txBody>
      </p:sp>
    </p:spTree>
    <p:extLst>
      <p:ext uri="{BB962C8B-B14F-4D97-AF65-F5344CB8AC3E}">
        <p14:creationId xmlns:p14="http://schemas.microsoft.com/office/powerpoint/2010/main" val="3237836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E8C74E-B782-92A6-B8A1-EC62224BFB2A}"/>
              </a:ext>
            </a:extLst>
          </p:cNvPr>
          <p:cNvSpPr>
            <a:spLocks noGrp="1"/>
          </p:cNvSpPr>
          <p:nvPr>
            <p:ph type="title"/>
          </p:nvPr>
        </p:nvSpPr>
        <p:spPr>
          <a:xfrm>
            <a:off x="1215325" y="2835931"/>
            <a:ext cx="9612971" cy="2852737"/>
          </a:xfrm>
        </p:spPr>
        <p:txBody>
          <a:bodyPr>
            <a:normAutofit/>
          </a:bodyPr>
          <a:lstStyle/>
          <a:p>
            <a:r>
              <a:rPr lang="es-AR" b="1" dirty="0">
                <a:latin typeface="Arial Black" panose="020B0A04020102020204" pitchFamily="34" charset="0"/>
              </a:rPr>
              <a:t>Método </a:t>
            </a:r>
            <a:r>
              <a:rPr lang="es-AR" b="1" dirty="0" err="1">
                <a:latin typeface="Arial Black" panose="020B0A04020102020204" pitchFamily="34" charset="0"/>
              </a:rPr>
              <a:t>triz</a:t>
            </a:r>
            <a:endParaRPr lang="es-AR" b="1" dirty="0">
              <a:latin typeface="Arial Black" panose="020B0A04020102020204" pitchFamily="34" charset="0"/>
            </a:endParaRPr>
          </a:p>
        </p:txBody>
      </p:sp>
      <p:sp>
        <p:nvSpPr>
          <p:cNvPr id="2" name="Title 3">
            <a:extLst>
              <a:ext uri="{FF2B5EF4-FFF2-40B4-BE49-F238E27FC236}">
                <a16:creationId xmlns:a16="http://schemas.microsoft.com/office/drawing/2014/main" id="{C35FF8FD-720E-5F40-48DB-AD066C5CB9F7}"/>
              </a:ext>
            </a:extLst>
          </p:cNvPr>
          <p:cNvSpPr txBox="1">
            <a:spLocks/>
          </p:cNvSpPr>
          <p:nvPr/>
        </p:nvSpPr>
        <p:spPr>
          <a:xfrm>
            <a:off x="-2624447" y="-408012"/>
            <a:ext cx="9612971" cy="2852737"/>
          </a:xfrm>
          <a:prstGeom prst="rect">
            <a:avLst/>
          </a:prstGeom>
        </p:spPr>
        <p:txBody>
          <a:bodyPr vert="horz" lIns="91440" tIns="45720" rIns="91440" bIns="45720" rtlCol="0" anchor="b">
            <a:normAutofit/>
          </a:bodyPr>
          <a:lstStyle>
            <a:lvl1pPr algn="r" defTabSz="914400" rtl="0" eaLnBrk="1" latinLnBrk="0" hangingPunct="1">
              <a:lnSpc>
                <a:spcPct val="89000"/>
              </a:lnSpc>
              <a:spcBef>
                <a:spcPct val="0"/>
              </a:spcBef>
              <a:buNone/>
              <a:defRPr sz="7200" kern="1200" cap="all" baseline="0">
                <a:solidFill>
                  <a:schemeClr val="tx2"/>
                </a:solidFill>
                <a:latin typeface="+mj-lt"/>
                <a:ea typeface="+mj-ea"/>
                <a:cs typeface="+mj-cs"/>
              </a:defRPr>
            </a:lvl1pPr>
          </a:lstStyle>
          <a:p>
            <a:r>
              <a:rPr lang="es-AR" dirty="0">
                <a:latin typeface="Arial "/>
              </a:rPr>
              <a:t>Sistemas de innovación</a:t>
            </a:r>
          </a:p>
        </p:txBody>
      </p:sp>
    </p:spTree>
    <p:extLst>
      <p:ext uri="{BB962C8B-B14F-4D97-AF65-F5344CB8AC3E}">
        <p14:creationId xmlns:p14="http://schemas.microsoft.com/office/powerpoint/2010/main" val="312152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A1EE0-26BD-87FF-D4BE-E25317908A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3CAF52-445F-7A77-6F35-6FBE02DCFE51}"/>
              </a:ext>
            </a:extLst>
          </p:cNvPr>
          <p:cNvSpPr>
            <a:spLocks noGrp="1"/>
          </p:cNvSpPr>
          <p:nvPr>
            <p:ph type="ctrTitle"/>
          </p:nvPr>
        </p:nvSpPr>
        <p:spPr>
          <a:xfrm>
            <a:off x="3567466" y="-345147"/>
            <a:ext cx="8361229" cy="2098226"/>
          </a:xfrm>
        </p:spPr>
        <p:txBody>
          <a:bodyPr/>
          <a:lstStyle/>
          <a:p>
            <a:r>
              <a:rPr lang="es-AR" sz="7800" b="1" dirty="0">
                <a:latin typeface="Arial Black" panose="020B0A04020102020204" pitchFamily="34" charset="0"/>
              </a:rPr>
              <a:t>Aplicación</a:t>
            </a:r>
          </a:p>
        </p:txBody>
      </p:sp>
      <p:sp>
        <p:nvSpPr>
          <p:cNvPr id="6" name="Subtitle 5">
            <a:extLst>
              <a:ext uri="{FF2B5EF4-FFF2-40B4-BE49-F238E27FC236}">
                <a16:creationId xmlns:a16="http://schemas.microsoft.com/office/drawing/2014/main" id="{64F81A26-2E33-A011-C71F-353AB4D5D8E5}"/>
              </a:ext>
            </a:extLst>
          </p:cNvPr>
          <p:cNvSpPr>
            <a:spLocks noGrp="1"/>
          </p:cNvSpPr>
          <p:nvPr>
            <p:ph type="subTitle" idx="1"/>
          </p:nvPr>
        </p:nvSpPr>
        <p:spPr/>
        <p:txBody>
          <a:bodyPr/>
          <a:lstStyle/>
          <a:p>
            <a:endParaRPr lang="es-AR"/>
          </a:p>
        </p:txBody>
      </p:sp>
      <p:pic>
        <p:nvPicPr>
          <p:cNvPr id="4" name="Picture 3">
            <a:extLst>
              <a:ext uri="{FF2B5EF4-FFF2-40B4-BE49-F238E27FC236}">
                <a16:creationId xmlns:a16="http://schemas.microsoft.com/office/drawing/2014/main" id="{B981B76C-2169-E4B8-C6AA-9A129756081E}"/>
              </a:ext>
            </a:extLst>
          </p:cNvPr>
          <p:cNvPicPr>
            <a:picLocks noChangeAspect="1"/>
          </p:cNvPicPr>
          <p:nvPr/>
        </p:nvPicPr>
        <p:blipFill>
          <a:blip r:embed="rId3"/>
          <a:stretch>
            <a:fillRect/>
          </a:stretch>
        </p:blipFill>
        <p:spPr>
          <a:xfrm>
            <a:off x="4021714" y="1581548"/>
            <a:ext cx="7452732" cy="5276452"/>
          </a:xfrm>
          <a:prstGeom prst="rect">
            <a:avLst/>
          </a:prstGeom>
        </p:spPr>
      </p:pic>
      <p:sp>
        <p:nvSpPr>
          <p:cNvPr id="5" name="Title 1">
            <a:extLst>
              <a:ext uri="{FF2B5EF4-FFF2-40B4-BE49-F238E27FC236}">
                <a16:creationId xmlns:a16="http://schemas.microsoft.com/office/drawing/2014/main" id="{2EDE71E6-995E-08E5-2E6F-9868F4BBAFFD}"/>
              </a:ext>
            </a:extLst>
          </p:cNvPr>
          <p:cNvSpPr txBox="1">
            <a:spLocks/>
          </p:cNvSpPr>
          <p:nvPr/>
        </p:nvSpPr>
        <p:spPr>
          <a:xfrm>
            <a:off x="-2265487" y="4219774"/>
            <a:ext cx="8361229" cy="2098226"/>
          </a:xfrm>
          <a:prstGeom prst="rect">
            <a:avLst/>
          </a:prstGeom>
        </p:spPr>
        <p:txBody>
          <a:bodyPr vert="horz" lIns="91440" tIns="45720" rIns="91440" bIns="45720" rtlCol="0" anchor="b">
            <a:noAutofit/>
          </a:bodyPr>
          <a:lstStyle>
            <a:lvl1pPr algn="ctr" defTabSz="914400" rtl="0" eaLnBrk="1" latinLnBrk="0" hangingPunct="1">
              <a:lnSpc>
                <a:spcPct val="89000"/>
              </a:lnSpc>
              <a:spcBef>
                <a:spcPct val="0"/>
              </a:spcBef>
              <a:buNone/>
              <a:defRPr sz="7200" kern="1200" cap="all" baseline="0">
                <a:solidFill>
                  <a:schemeClr val="tx2"/>
                </a:solidFill>
                <a:latin typeface="+mj-lt"/>
                <a:ea typeface="+mj-ea"/>
                <a:cs typeface="+mj-cs"/>
              </a:defRPr>
            </a:lvl1pPr>
          </a:lstStyle>
          <a:p>
            <a:r>
              <a:rPr lang="es-AR" sz="6000" b="1" dirty="0">
                <a:latin typeface="Arial Black" panose="020B0A04020102020204" pitchFamily="34" charset="0"/>
              </a:rPr>
              <a:t>A esto:</a:t>
            </a:r>
          </a:p>
        </p:txBody>
      </p:sp>
    </p:spTree>
    <p:extLst>
      <p:ext uri="{BB962C8B-B14F-4D97-AF65-F5344CB8AC3E}">
        <p14:creationId xmlns:p14="http://schemas.microsoft.com/office/powerpoint/2010/main" val="2860650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7AB5C-622F-9FB1-CCAA-10A03B4F258B}"/>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F9568EAD-504C-7DCB-0E6D-6189F32D4392}"/>
              </a:ext>
            </a:extLst>
          </p:cNvPr>
          <p:cNvSpPr txBox="1">
            <a:spLocks/>
          </p:cNvSpPr>
          <p:nvPr/>
        </p:nvSpPr>
        <p:spPr>
          <a:xfrm>
            <a:off x="99918" y="694342"/>
            <a:ext cx="5153888" cy="1530803"/>
          </a:xfrm>
          <a:prstGeom prst="rect">
            <a:avLst/>
          </a:prstGeom>
        </p:spPr>
        <p:txBody>
          <a:bodyPr vert="horz" lIns="91440" tIns="45720" rIns="91440" bIns="45720" rtlCol="0" anchor="t">
            <a:normAutofit/>
          </a:bodyPr>
          <a:lstStyle>
            <a:lvl1pPr algn="l" defTabSz="914400" rtl="0" eaLnBrk="1" latinLnBrk="0" hangingPunct="1">
              <a:lnSpc>
                <a:spcPct val="84000"/>
              </a:lnSpc>
              <a:spcBef>
                <a:spcPct val="0"/>
              </a:spcBef>
              <a:buNone/>
              <a:defRPr sz="4800" kern="1200" baseline="0">
                <a:solidFill>
                  <a:schemeClr val="tx2"/>
                </a:solidFill>
                <a:latin typeface="+mj-lt"/>
                <a:ea typeface="+mj-ea"/>
                <a:cs typeface="+mj-cs"/>
              </a:defRPr>
            </a:lvl1pPr>
          </a:lstStyle>
          <a:p>
            <a:r>
              <a:rPr lang="es-MX" dirty="0">
                <a:latin typeface="Arial Black" panose="020B0A04020102020204" pitchFamily="34" charset="0"/>
              </a:rPr>
              <a:t>Aplicación TRIZ </a:t>
            </a:r>
            <a:endParaRPr lang="es-AR" b="1" dirty="0">
              <a:latin typeface="Arial Black" panose="020B0A04020102020204" pitchFamily="34" charset="0"/>
            </a:endParaRPr>
          </a:p>
        </p:txBody>
      </p:sp>
      <p:sp>
        <p:nvSpPr>
          <p:cNvPr id="11" name="Rectangle 1">
            <a:extLst>
              <a:ext uri="{FF2B5EF4-FFF2-40B4-BE49-F238E27FC236}">
                <a16:creationId xmlns:a16="http://schemas.microsoft.com/office/drawing/2014/main" id="{5DEBABED-564B-5207-E525-D5E95395D5B3}"/>
              </a:ext>
            </a:extLst>
          </p:cNvPr>
          <p:cNvSpPr txBox="1">
            <a:spLocks noChangeArrowheads="1"/>
          </p:cNvSpPr>
          <p:nvPr/>
        </p:nvSpPr>
        <p:spPr bwMode="auto">
          <a:xfrm>
            <a:off x="285670" y="3032883"/>
            <a:ext cx="4564380"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l" defTabSz="914400" rtl="0" eaLnBrk="1" latinLnBrk="0" hangingPunct="1">
              <a:lnSpc>
                <a:spcPct val="113000"/>
              </a:lnSpc>
              <a:spcBef>
                <a:spcPts val="0"/>
              </a:spcBef>
              <a:spcAft>
                <a:spcPts val="1500"/>
              </a:spcAft>
              <a:buFont typeface="Franklin Gothic Book" panose="020B0503020102020204" pitchFamily="34" charset="0"/>
              <a:buNone/>
              <a:defRPr sz="160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Franklin Gothic Book" panose="020B0503020102020204" pitchFamily="34" charset="0"/>
              <a:buNone/>
              <a:defRPr sz="1400"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9pPr>
          </a:lstStyle>
          <a:p>
            <a:pPr eaLnBrk="0" fontAlgn="base" hangingPunct="0">
              <a:lnSpc>
                <a:spcPct val="100000"/>
              </a:lnSpc>
              <a:spcBef>
                <a:spcPct val="0"/>
              </a:spcBef>
              <a:spcAft>
                <a:spcPct val="0"/>
              </a:spcAft>
              <a:buFontTx/>
              <a:buNone/>
            </a:pPr>
            <a:r>
              <a:rPr lang="es-MX" altLang="es-AR" sz="2000" b="1" dirty="0">
                <a:solidFill>
                  <a:schemeClr val="tx1"/>
                </a:solidFill>
                <a:latin typeface="Arial" panose="020B0604020202020204" pitchFamily="34" charset="0"/>
              </a:rPr>
              <a:t>Resultado Final Ideal (RFI)</a:t>
            </a:r>
          </a:p>
          <a:p>
            <a:pPr eaLnBrk="0" fontAlgn="base" hangingPunct="0">
              <a:lnSpc>
                <a:spcPct val="100000"/>
              </a:lnSpc>
              <a:spcBef>
                <a:spcPct val="0"/>
              </a:spcBef>
              <a:spcAft>
                <a:spcPct val="0"/>
              </a:spcAft>
              <a:buFontTx/>
              <a:buNone/>
            </a:pPr>
            <a:endParaRPr lang="es-MX" altLang="es-AR" sz="1800" b="1" dirty="0">
              <a:solidFill>
                <a:schemeClr val="tx1"/>
              </a:solidFill>
              <a:latin typeface="Arial" panose="020B0604020202020204" pitchFamily="34" charset="0"/>
            </a:endParaRPr>
          </a:p>
          <a:p>
            <a:pPr eaLnBrk="0" fontAlgn="base" hangingPunct="0">
              <a:lnSpc>
                <a:spcPct val="100000"/>
              </a:lnSpc>
              <a:spcBef>
                <a:spcPct val="0"/>
              </a:spcBef>
              <a:spcAft>
                <a:spcPct val="0"/>
              </a:spcAft>
            </a:pPr>
            <a:r>
              <a:rPr lang="es-MX" sz="2000" dirty="0"/>
              <a:t>RFI es la mejor solución imaginable del problema de manera que un elemento del sistema o un elemento en el ambiente que rodea el mismo realizará la función deseada por sí mismo sin costo o efecto dañino.</a:t>
            </a:r>
            <a:endParaRPr lang="es-MX" altLang="es-AR" sz="1800" b="1" dirty="0">
              <a:solidFill>
                <a:schemeClr val="tx1"/>
              </a:solidFill>
              <a:latin typeface="Arial" panose="020B0604020202020204" pitchFamily="34" charset="0"/>
            </a:endParaRPr>
          </a:p>
        </p:txBody>
      </p:sp>
      <p:sp>
        <p:nvSpPr>
          <p:cNvPr id="3" name="TextBox 2">
            <a:extLst>
              <a:ext uri="{FF2B5EF4-FFF2-40B4-BE49-F238E27FC236}">
                <a16:creationId xmlns:a16="http://schemas.microsoft.com/office/drawing/2014/main" id="{348CE9F9-A50F-4D53-4389-CA52EF8ED13D}"/>
              </a:ext>
            </a:extLst>
          </p:cNvPr>
          <p:cNvSpPr txBox="1"/>
          <p:nvPr/>
        </p:nvSpPr>
        <p:spPr>
          <a:xfrm>
            <a:off x="5964488" y="1780622"/>
            <a:ext cx="5476663" cy="3970318"/>
          </a:xfrm>
          <a:prstGeom prst="rect">
            <a:avLst/>
          </a:prstGeom>
          <a:noFill/>
        </p:spPr>
        <p:txBody>
          <a:bodyPr wrap="square">
            <a:spAutoFit/>
          </a:bodyPr>
          <a:lstStyle/>
          <a:p>
            <a:r>
              <a:rPr lang="es-MX" sz="2800" dirty="0"/>
              <a:t>• Eliminar las deficiencias del sistema original, </a:t>
            </a:r>
          </a:p>
          <a:p>
            <a:r>
              <a:rPr lang="es-MX" sz="2800" dirty="0"/>
              <a:t>• Conservar las ventajas del sistema original,</a:t>
            </a:r>
          </a:p>
          <a:p>
            <a:r>
              <a:rPr lang="es-MX" sz="2800" dirty="0"/>
              <a:t> • Usar recursos libres o disponibles para no hacer más complicado el sistema, </a:t>
            </a:r>
          </a:p>
          <a:p>
            <a:r>
              <a:rPr lang="es-MX" sz="2800" dirty="0"/>
              <a:t>• No introducir nuevas desventajas.</a:t>
            </a:r>
            <a:endParaRPr lang="es-AR" sz="2800" dirty="0"/>
          </a:p>
        </p:txBody>
      </p:sp>
    </p:spTree>
    <p:extLst>
      <p:ext uri="{BB962C8B-B14F-4D97-AF65-F5344CB8AC3E}">
        <p14:creationId xmlns:p14="http://schemas.microsoft.com/office/powerpoint/2010/main" val="1516447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8A5EC-D924-6EA2-0A8A-A885EF5AA128}"/>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F0910D8B-ABE0-E3EB-DB0D-17EFA29619FB}"/>
              </a:ext>
            </a:extLst>
          </p:cNvPr>
          <p:cNvSpPr txBox="1">
            <a:spLocks/>
          </p:cNvSpPr>
          <p:nvPr/>
        </p:nvSpPr>
        <p:spPr>
          <a:xfrm>
            <a:off x="99918" y="694342"/>
            <a:ext cx="5153888" cy="1530803"/>
          </a:xfrm>
          <a:prstGeom prst="rect">
            <a:avLst/>
          </a:prstGeom>
        </p:spPr>
        <p:txBody>
          <a:bodyPr vert="horz" lIns="91440" tIns="45720" rIns="91440" bIns="45720" rtlCol="0" anchor="t">
            <a:normAutofit/>
          </a:bodyPr>
          <a:lstStyle>
            <a:lvl1pPr algn="l" defTabSz="914400" rtl="0" eaLnBrk="1" latinLnBrk="0" hangingPunct="1">
              <a:lnSpc>
                <a:spcPct val="84000"/>
              </a:lnSpc>
              <a:spcBef>
                <a:spcPct val="0"/>
              </a:spcBef>
              <a:buNone/>
              <a:defRPr sz="4800" kern="1200" baseline="0">
                <a:solidFill>
                  <a:schemeClr val="tx2"/>
                </a:solidFill>
                <a:latin typeface="+mj-lt"/>
                <a:ea typeface="+mj-ea"/>
                <a:cs typeface="+mj-cs"/>
              </a:defRPr>
            </a:lvl1pPr>
          </a:lstStyle>
          <a:p>
            <a:r>
              <a:rPr lang="es-MX" dirty="0">
                <a:latin typeface="Arial Black" panose="020B0A04020102020204" pitchFamily="34" charset="0"/>
              </a:rPr>
              <a:t>Aplicación TRIZ </a:t>
            </a:r>
            <a:endParaRPr lang="es-AR" b="1" dirty="0">
              <a:latin typeface="Arial Black" panose="020B0A04020102020204" pitchFamily="34" charset="0"/>
            </a:endParaRPr>
          </a:p>
        </p:txBody>
      </p:sp>
      <p:sp>
        <p:nvSpPr>
          <p:cNvPr id="11" name="Rectangle 1">
            <a:extLst>
              <a:ext uri="{FF2B5EF4-FFF2-40B4-BE49-F238E27FC236}">
                <a16:creationId xmlns:a16="http://schemas.microsoft.com/office/drawing/2014/main" id="{C1F4216D-11CB-0683-020E-7BDF5560E99C}"/>
              </a:ext>
            </a:extLst>
          </p:cNvPr>
          <p:cNvSpPr txBox="1">
            <a:spLocks noChangeArrowheads="1"/>
          </p:cNvSpPr>
          <p:nvPr/>
        </p:nvSpPr>
        <p:spPr bwMode="auto">
          <a:xfrm>
            <a:off x="285670" y="3032884"/>
            <a:ext cx="4564380"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l" defTabSz="914400" rtl="0" eaLnBrk="1" latinLnBrk="0" hangingPunct="1">
              <a:lnSpc>
                <a:spcPct val="113000"/>
              </a:lnSpc>
              <a:spcBef>
                <a:spcPts val="0"/>
              </a:spcBef>
              <a:spcAft>
                <a:spcPts val="1500"/>
              </a:spcAft>
              <a:buFont typeface="Franklin Gothic Book" panose="020B0503020102020204" pitchFamily="34" charset="0"/>
              <a:buNone/>
              <a:defRPr sz="160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Franklin Gothic Book" panose="020B0503020102020204" pitchFamily="34" charset="0"/>
              <a:buNone/>
              <a:defRPr sz="1400"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9pPr>
          </a:lstStyle>
          <a:p>
            <a:pPr eaLnBrk="0" fontAlgn="base" hangingPunct="0">
              <a:lnSpc>
                <a:spcPct val="100000"/>
              </a:lnSpc>
              <a:spcBef>
                <a:spcPct val="0"/>
              </a:spcBef>
              <a:spcAft>
                <a:spcPct val="0"/>
              </a:spcAft>
              <a:buFontTx/>
              <a:buNone/>
            </a:pPr>
            <a:r>
              <a:rPr lang="es-MX" altLang="es-AR" sz="2000" b="1" dirty="0">
                <a:solidFill>
                  <a:schemeClr val="tx1"/>
                </a:solidFill>
                <a:latin typeface="Arial" panose="020B0604020202020204" pitchFamily="34" charset="0"/>
              </a:rPr>
              <a:t>Eliminación de contradicciones</a:t>
            </a:r>
          </a:p>
          <a:p>
            <a:pPr eaLnBrk="0" fontAlgn="base" hangingPunct="0">
              <a:lnSpc>
                <a:spcPct val="100000"/>
              </a:lnSpc>
              <a:spcBef>
                <a:spcPct val="0"/>
              </a:spcBef>
              <a:spcAft>
                <a:spcPct val="0"/>
              </a:spcAft>
              <a:buFontTx/>
              <a:buNone/>
            </a:pPr>
            <a:endParaRPr lang="es-MX" altLang="es-AR" sz="1800" b="1" dirty="0">
              <a:solidFill>
                <a:schemeClr val="tx1"/>
              </a:solidFill>
              <a:latin typeface="Arial" panose="020B0604020202020204" pitchFamily="34" charset="0"/>
            </a:endParaRPr>
          </a:p>
          <a:p>
            <a:pPr eaLnBrk="0" fontAlgn="base" hangingPunct="0">
              <a:lnSpc>
                <a:spcPct val="100000"/>
              </a:lnSpc>
              <a:spcBef>
                <a:spcPct val="0"/>
              </a:spcBef>
              <a:spcAft>
                <a:spcPct val="0"/>
              </a:spcAft>
            </a:pPr>
            <a:r>
              <a:rPr lang="es-MX" sz="2000" b="0" i="0" dirty="0">
                <a:solidFill>
                  <a:schemeClr val="tx1">
                    <a:lumMod val="95000"/>
                    <a:lumOff val="5000"/>
                  </a:schemeClr>
                </a:solidFill>
                <a:effectLst/>
                <a:latin typeface="+mj-lt"/>
              </a:rPr>
              <a:t>Abordar las contradicciones es el paso crucial en la resolución de problemas. El proceso comienza con la identificación de la contradicción concreta, que suele encuadrarse en una de estas dos categorías: técnica o física.</a:t>
            </a:r>
            <a:endParaRPr lang="es-MX" altLang="es-AR" sz="1800" b="1" dirty="0">
              <a:solidFill>
                <a:schemeClr val="tx1">
                  <a:lumMod val="95000"/>
                  <a:lumOff val="5000"/>
                </a:schemeClr>
              </a:solidFill>
              <a:latin typeface="+mj-lt"/>
            </a:endParaRPr>
          </a:p>
        </p:txBody>
      </p:sp>
      <p:pic>
        <p:nvPicPr>
          <p:cNvPr id="4" name="Picture 3">
            <a:extLst>
              <a:ext uri="{FF2B5EF4-FFF2-40B4-BE49-F238E27FC236}">
                <a16:creationId xmlns:a16="http://schemas.microsoft.com/office/drawing/2014/main" id="{C3373DB1-D5A5-8D67-CAB9-101D295CC006}"/>
              </a:ext>
            </a:extLst>
          </p:cNvPr>
          <p:cNvPicPr>
            <a:picLocks noChangeAspect="1"/>
          </p:cNvPicPr>
          <p:nvPr/>
        </p:nvPicPr>
        <p:blipFill>
          <a:blip r:embed="rId3"/>
          <a:stretch>
            <a:fillRect/>
          </a:stretch>
        </p:blipFill>
        <p:spPr>
          <a:xfrm>
            <a:off x="5520297" y="1726420"/>
            <a:ext cx="6571785" cy="3978742"/>
          </a:xfrm>
          <a:prstGeom prst="rect">
            <a:avLst/>
          </a:prstGeom>
        </p:spPr>
      </p:pic>
    </p:spTree>
    <p:extLst>
      <p:ext uri="{BB962C8B-B14F-4D97-AF65-F5344CB8AC3E}">
        <p14:creationId xmlns:p14="http://schemas.microsoft.com/office/powerpoint/2010/main" val="2032354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0084B-9254-5AA7-EE9E-84870E7C9DE9}"/>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B06B2A9B-4680-66BB-11D5-BFCDF1D31000}"/>
              </a:ext>
            </a:extLst>
          </p:cNvPr>
          <p:cNvSpPr txBox="1">
            <a:spLocks/>
          </p:cNvSpPr>
          <p:nvPr/>
        </p:nvSpPr>
        <p:spPr>
          <a:xfrm>
            <a:off x="99918" y="694342"/>
            <a:ext cx="5153888" cy="1530803"/>
          </a:xfrm>
          <a:prstGeom prst="rect">
            <a:avLst/>
          </a:prstGeom>
        </p:spPr>
        <p:txBody>
          <a:bodyPr vert="horz" lIns="91440" tIns="45720" rIns="91440" bIns="45720" rtlCol="0" anchor="t">
            <a:normAutofit/>
          </a:bodyPr>
          <a:lstStyle>
            <a:lvl1pPr algn="l" defTabSz="914400" rtl="0" eaLnBrk="1" latinLnBrk="0" hangingPunct="1">
              <a:lnSpc>
                <a:spcPct val="84000"/>
              </a:lnSpc>
              <a:spcBef>
                <a:spcPct val="0"/>
              </a:spcBef>
              <a:buNone/>
              <a:defRPr sz="4800" kern="1200" baseline="0">
                <a:solidFill>
                  <a:schemeClr val="tx2"/>
                </a:solidFill>
                <a:latin typeface="+mj-lt"/>
                <a:ea typeface="+mj-ea"/>
                <a:cs typeface="+mj-cs"/>
              </a:defRPr>
            </a:lvl1pPr>
          </a:lstStyle>
          <a:p>
            <a:r>
              <a:rPr lang="es-MX" dirty="0">
                <a:latin typeface="Arial Black" panose="020B0A04020102020204" pitchFamily="34" charset="0"/>
              </a:rPr>
              <a:t>Aplicación TRIZ </a:t>
            </a:r>
            <a:endParaRPr lang="es-AR" b="1" dirty="0">
              <a:latin typeface="Arial Black" panose="020B0A04020102020204" pitchFamily="34" charset="0"/>
            </a:endParaRPr>
          </a:p>
        </p:txBody>
      </p:sp>
      <p:pic>
        <p:nvPicPr>
          <p:cNvPr id="4" name="Picture 3">
            <a:extLst>
              <a:ext uri="{FF2B5EF4-FFF2-40B4-BE49-F238E27FC236}">
                <a16:creationId xmlns:a16="http://schemas.microsoft.com/office/drawing/2014/main" id="{8E4D4743-D54D-F4D8-7AB9-AD487E582FC5}"/>
              </a:ext>
            </a:extLst>
          </p:cNvPr>
          <p:cNvPicPr>
            <a:picLocks noChangeAspect="1"/>
          </p:cNvPicPr>
          <p:nvPr/>
        </p:nvPicPr>
        <p:blipFill>
          <a:blip r:embed="rId3"/>
          <a:srcRect l="53917" r="-419"/>
          <a:stretch/>
        </p:blipFill>
        <p:spPr>
          <a:xfrm>
            <a:off x="623912" y="1993643"/>
            <a:ext cx="3736215" cy="4864357"/>
          </a:xfrm>
          <a:prstGeom prst="rect">
            <a:avLst/>
          </a:prstGeom>
        </p:spPr>
      </p:pic>
      <p:sp>
        <p:nvSpPr>
          <p:cNvPr id="3" name="TextBox 2">
            <a:extLst>
              <a:ext uri="{FF2B5EF4-FFF2-40B4-BE49-F238E27FC236}">
                <a16:creationId xmlns:a16="http://schemas.microsoft.com/office/drawing/2014/main" id="{6057FB9E-3438-24BB-9D6D-35C0E7CE87FD}"/>
              </a:ext>
            </a:extLst>
          </p:cNvPr>
          <p:cNvSpPr txBox="1"/>
          <p:nvPr/>
        </p:nvSpPr>
        <p:spPr>
          <a:xfrm>
            <a:off x="5900691" y="412789"/>
            <a:ext cx="5476663" cy="6032421"/>
          </a:xfrm>
          <a:prstGeom prst="rect">
            <a:avLst/>
          </a:prstGeom>
          <a:noFill/>
        </p:spPr>
        <p:txBody>
          <a:bodyPr wrap="square">
            <a:spAutoFit/>
          </a:bodyPr>
          <a:lstStyle/>
          <a:p>
            <a:r>
              <a:rPr lang="es-MX" sz="2000" dirty="0"/>
              <a:t>SEPARACIÓN EN EL ESPACIO </a:t>
            </a:r>
          </a:p>
          <a:p>
            <a:r>
              <a:rPr lang="es-MX" dirty="0"/>
              <a:t>► Si algo es contradictorio físicamente en términos de espacio, separaremos el requisito asignando las características al sistema en diversas localidades. </a:t>
            </a:r>
          </a:p>
          <a:p>
            <a:r>
              <a:rPr lang="es-MX" dirty="0"/>
              <a:t>► Una característica se hace grande en determinado momento, pequeña en otro. </a:t>
            </a:r>
          </a:p>
          <a:p>
            <a:r>
              <a:rPr lang="es-MX" dirty="0"/>
              <a:t>► Una característica se presenta en determinado momento, se ausenta en otro.</a:t>
            </a:r>
          </a:p>
          <a:p>
            <a:endParaRPr lang="es-MX" dirty="0"/>
          </a:p>
          <a:p>
            <a:r>
              <a:rPr lang="es-MX" sz="2000" dirty="0"/>
              <a:t>SEPARACIÓN ENTRE PARTES Y EL TODO </a:t>
            </a:r>
          </a:p>
          <a:p>
            <a:r>
              <a:rPr lang="es-MX" sz="2000" dirty="0"/>
              <a:t>► </a:t>
            </a:r>
            <a:r>
              <a:rPr lang="es-MX" dirty="0"/>
              <a:t>Si algo es contradictorio, ¿podemos hacer que aunque las partes hagan una cosa individualmente el resultado total sea precisamente lo contrario?</a:t>
            </a:r>
          </a:p>
          <a:p>
            <a:r>
              <a:rPr lang="es-MX" dirty="0"/>
              <a:t>► Una característica puede tener un valor en el nivel de sistema y un valor opuesto en el nivel de componente, o ni siquiera existir (o viceversa).</a:t>
            </a:r>
          </a:p>
          <a:p>
            <a:r>
              <a:rPr lang="es-MX" sz="2000" dirty="0"/>
              <a:t>SEPARACIÓN DE ACUERDO A CONDICIONES </a:t>
            </a:r>
          </a:p>
          <a:p>
            <a:r>
              <a:rPr lang="es-MX" dirty="0"/>
              <a:t>► Una característica es alta dentro de una condición y baja dentro de otra. </a:t>
            </a:r>
          </a:p>
          <a:p>
            <a:r>
              <a:rPr lang="es-MX" dirty="0"/>
              <a:t>► Una característica está presente dentro de una condición y ausente en la otra.</a:t>
            </a:r>
            <a:endParaRPr lang="es-AR" dirty="0"/>
          </a:p>
        </p:txBody>
      </p:sp>
    </p:spTree>
    <p:extLst>
      <p:ext uri="{BB962C8B-B14F-4D97-AF65-F5344CB8AC3E}">
        <p14:creationId xmlns:p14="http://schemas.microsoft.com/office/powerpoint/2010/main" val="4067101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32EA7-A978-DD33-812D-8700C7622348}"/>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13EAE147-25A0-13CD-B420-21475E09D5C5}"/>
              </a:ext>
            </a:extLst>
          </p:cNvPr>
          <p:cNvSpPr txBox="1">
            <a:spLocks/>
          </p:cNvSpPr>
          <p:nvPr/>
        </p:nvSpPr>
        <p:spPr>
          <a:xfrm>
            <a:off x="99918" y="694342"/>
            <a:ext cx="5153888" cy="1530803"/>
          </a:xfrm>
          <a:prstGeom prst="rect">
            <a:avLst/>
          </a:prstGeom>
        </p:spPr>
        <p:txBody>
          <a:bodyPr vert="horz" lIns="91440" tIns="45720" rIns="91440" bIns="45720" rtlCol="0" anchor="t">
            <a:normAutofit/>
          </a:bodyPr>
          <a:lstStyle>
            <a:lvl1pPr algn="l" defTabSz="914400" rtl="0" eaLnBrk="1" latinLnBrk="0" hangingPunct="1">
              <a:lnSpc>
                <a:spcPct val="84000"/>
              </a:lnSpc>
              <a:spcBef>
                <a:spcPct val="0"/>
              </a:spcBef>
              <a:buNone/>
              <a:defRPr sz="4800" kern="1200" baseline="0">
                <a:solidFill>
                  <a:schemeClr val="tx2"/>
                </a:solidFill>
                <a:latin typeface="+mj-lt"/>
                <a:ea typeface="+mj-ea"/>
                <a:cs typeface="+mj-cs"/>
              </a:defRPr>
            </a:lvl1pPr>
          </a:lstStyle>
          <a:p>
            <a:r>
              <a:rPr lang="es-MX" dirty="0">
                <a:latin typeface="Arial Black" panose="020B0A04020102020204" pitchFamily="34" charset="0"/>
              </a:rPr>
              <a:t>Principio </a:t>
            </a:r>
          </a:p>
          <a:p>
            <a:r>
              <a:rPr lang="es-MX" b="1" dirty="0">
                <a:latin typeface="Arial Black" panose="020B0A04020102020204" pitchFamily="34" charset="0"/>
              </a:rPr>
              <a:t>ingenieril</a:t>
            </a:r>
            <a:endParaRPr lang="es-AR" b="1" dirty="0">
              <a:latin typeface="Arial Black" panose="020B0A04020102020204" pitchFamily="34" charset="0"/>
            </a:endParaRPr>
          </a:p>
        </p:txBody>
      </p:sp>
      <p:sp>
        <p:nvSpPr>
          <p:cNvPr id="3" name="TextBox 2">
            <a:extLst>
              <a:ext uri="{FF2B5EF4-FFF2-40B4-BE49-F238E27FC236}">
                <a16:creationId xmlns:a16="http://schemas.microsoft.com/office/drawing/2014/main" id="{E670AE80-22C5-8EC9-6789-1A7F5C5EF6BB}"/>
              </a:ext>
            </a:extLst>
          </p:cNvPr>
          <p:cNvSpPr txBox="1"/>
          <p:nvPr/>
        </p:nvSpPr>
        <p:spPr>
          <a:xfrm>
            <a:off x="422738" y="2463917"/>
            <a:ext cx="4508248" cy="1930166"/>
          </a:xfrm>
          <a:prstGeom prst="rect">
            <a:avLst/>
          </a:prstGeom>
          <a:noFill/>
        </p:spPr>
        <p:txBody>
          <a:bodyPr wrap="square">
            <a:spAutoFit/>
          </a:bodyPr>
          <a:lstStyle/>
          <a:p>
            <a:r>
              <a:rPr lang="es-MX" sz="2000" b="0" i="0" dirty="0">
                <a:solidFill>
                  <a:srgbClr val="242424"/>
                </a:solidFill>
                <a:effectLst/>
                <a:latin typeface="Segoe UI" panose="020B0502040204020203" pitchFamily="34" charset="0"/>
              </a:rPr>
              <a:t> Representan características generales de los sistemas técnicos que pueden sufrir mejoras o perjuicios, y se utilizan para identificar y resolver contradicciones técnicas en el proceso de innovación</a:t>
            </a:r>
            <a:endParaRPr lang="es-AR" dirty="0"/>
          </a:p>
        </p:txBody>
      </p:sp>
      <p:pic>
        <p:nvPicPr>
          <p:cNvPr id="5" name="Picture 4">
            <a:extLst>
              <a:ext uri="{FF2B5EF4-FFF2-40B4-BE49-F238E27FC236}">
                <a16:creationId xmlns:a16="http://schemas.microsoft.com/office/drawing/2014/main" id="{3B89AF2C-739E-A512-1979-60A1B0BC8F22}"/>
              </a:ext>
            </a:extLst>
          </p:cNvPr>
          <p:cNvPicPr>
            <a:picLocks noChangeAspect="1"/>
          </p:cNvPicPr>
          <p:nvPr/>
        </p:nvPicPr>
        <p:blipFill>
          <a:blip r:embed="rId3"/>
          <a:stretch>
            <a:fillRect/>
          </a:stretch>
        </p:blipFill>
        <p:spPr>
          <a:xfrm flipV="1">
            <a:off x="10336193" y="5002655"/>
            <a:ext cx="1688945" cy="1685734"/>
          </a:xfrm>
          <a:prstGeom prst="rect">
            <a:avLst/>
          </a:prstGeom>
        </p:spPr>
      </p:pic>
      <p:pic>
        <p:nvPicPr>
          <p:cNvPr id="6" name="Picture 5">
            <a:extLst>
              <a:ext uri="{FF2B5EF4-FFF2-40B4-BE49-F238E27FC236}">
                <a16:creationId xmlns:a16="http://schemas.microsoft.com/office/drawing/2014/main" id="{138FBCBF-51F2-FBDE-A87E-F77BBBB1EC99}"/>
              </a:ext>
            </a:extLst>
          </p:cNvPr>
          <p:cNvPicPr>
            <a:picLocks noChangeAspect="1"/>
          </p:cNvPicPr>
          <p:nvPr/>
        </p:nvPicPr>
        <p:blipFill>
          <a:blip r:embed="rId4"/>
          <a:stretch>
            <a:fillRect/>
          </a:stretch>
        </p:blipFill>
        <p:spPr>
          <a:xfrm>
            <a:off x="5635295" y="1459743"/>
            <a:ext cx="6556705" cy="3340468"/>
          </a:xfrm>
          <a:prstGeom prst="rect">
            <a:avLst/>
          </a:prstGeom>
        </p:spPr>
      </p:pic>
    </p:spTree>
    <p:extLst>
      <p:ext uri="{BB962C8B-B14F-4D97-AF65-F5344CB8AC3E}">
        <p14:creationId xmlns:p14="http://schemas.microsoft.com/office/powerpoint/2010/main" val="1923722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EB1E1-E54A-5BB2-D4CC-820C62161599}"/>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EF988509-FFCF-124D-131C-5DAEB24A154F}"/>
              </a:ext>
            </a:extLst>
          </p:cNvPr>
          <p:cNvSpPr txBox="1">
            <a:spLocks/>
          </p:cNvSpPr>
          <p:nvPr/>
        </p:nvSpPr>
        <p:spPr>
          <a:xfrm>
            <a:off x="99918" y="694342"/>
            <a:ext cx="5153888" cy="1530803"/>
          </a:xfrm>
          <a:prstGeom prst="rect">
            <a:avLst/>
          </a:prstGeom>
        </p:spPr>
        <p:txBody>
          <a:bodyPr vert="horz" lIns="91440" tIns="45720" rIns="91440" bIns="45720" rtlCol="0" anchor="t">
            <a:normAutofit/>
          </a:bodyPr>
          <a:lstStyle>
            <a:lvl1pPr algn="l" defTabSz="914400" rtl="0" eaLnBrk="1" latinLnBrk="0" hangingPunct="1">
              <a:lnSpc>
                <a:spcPct val="84000"/>
              </a:lnSpc>
              <a:spcBef>
                <a:spcPct val="0"/>
              </a:spcBef>
              <a:buNone/>
              <a:defRPr sz="4800" kern="1200" baseline="0">
                <a:solidFill>
                  <a:schemeClr val="tx2"/>
                </a:solidFill>
                <a:latin typeface="+mj-lt"/>
                <a:ea typeface="+mj-ea"/>
                <a:cs typeface="+mj-cs"/>
              </a:defRPr>
            </a:lvl1pPr>
          </a:lstStyle>
          <a:p>
            <a:r>
              <a:rPr lang="es-MX" dirty="0">
                <a:latin typeface="Arial Black" panose="020B0A04020102020204" pitchFamily="34" charset="0"/>
              </a:rPr>
              <a:t>Metodología TRIZ </a:t>
            </a:r>
            <a:endParaRPr lang="es-AR" b="1" dirty="0">
              <a:latin typeface="Arial Black" panose="020B0A04020102020204" pitchFamily="34" charset="0"/>
            </a:endParaRPr>
          </a:p>
        </p:txBody>
      </p:sp>
      <p:pic>
        <p:nvPicPr>
          <p:cNvPr id="4" name="Picture 3">
            <a:extLst>
              <a:ext uri="{FF2B5EF4-FFF2-40B4-BE49-F238E27FC236}">
                <a16:creationId xmlns:a16="http://schemas.microsoft.com/office/drawing/2014/main" id="{2D5DCCC3-BC1F-55BB-28A9-EFA7D15BBD85}"/>
              </a:ext>
            </a:extLst>
          </p:cNvPr>
          <p:cNvPicPr>
            <a:picLocks noChangeAspect="1"/>
          </p:cNvPicPr>
          <p:nvPr/>
        </p:nvPicPr>
        <p:blipFill>
          <a:blip r:embed="rId3"/>
          <a:stretch>
            <a:fillRect/>
          </a:stretch>
        </p:blipFill>
        <p:spPr>
          <a:xfrm>
            <a:off x="99918" y="369217"/>
            <a:ext cx="12011545" cy="6119565"/>
          </a:xfrm>
          <a:prstGeom prst="rect">
            <a:avLst/>
          </a:prstGeom>
        </p:spPr>
      </p:pic>
    </p:spTree>
    <p:extLst>
      <p:ext uri="{BB962C8B-B14F-4D97-AF65-F5344CB8AC3E}">
        <p14:creationId xmlns:p14="http://schemas.microsoft.com/office/powerpoint/2010/main" val="111867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34300-62F7-DC25-6FDE-11A88D7B31C2}"/>
            </a:ext>
          </a:extLst>
        </p:cNvPr>
        <p:cNvGrpSpPr/>
        <p:nvPr/>
      </p:nvGrpSpPr>
      <p:grpSpPr>
        <a:xfrm>
          <a:off x="0" y="0"/>
          <a:ext cx="0" cy="0"/>
          <a:chOff x="0" y="0"/>
          <a:chExt cx="0" cy="0"/>
        </a:xfrm>
      </p:grpSpPr>
      <p:pic>
        <p:nvPicPr>
          <p:cNvPr id="1026" name="Picture 2" descr="TRIZ Template Excel | Theory Inventive Problem Solving">
            <a:extLst>
              <a:ext uri="{FF2B5EF4-FFF2-40B4-BE49-F238E27FC236}">
                <a16:creationId xmlns:a16="http://schemas.microsoft.com/office/drawing/2014/main" id="{DD0608E1-BEB2-468A-C32F-E5E372AC90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77" y="1273977"/>
            <a:ext cx="5029200" cy="4381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6D8BF4B-53EA-EF76-AC45-D016951E8622}"/>
              </a:ext>
            </a:extLst>
          </p:cNvPr>
          <p:cNvPicPr>
            <a:picLocks noChangeAspect="1"/>
          </p:cNvPicPr>
          <p:nvPr/>
        </p:nvPicPr>
        <p:blipFill>
          <a:blip r:embed="rId4"/>
          <a:stretch>
            <a:fillRect/>
          </a:stretch>
        </p:blipFill>
        <p:spPr>
          <a:xfrm>
            <a:off x="286772" y="16582"/>
            <a:ext cx="8575288" cy="6896290"/>
          </a:xfrm>
          <a:prstGeom prst="rect">
            <a:avLst/>
          </a:prstGeom>
        </p:spPr>
      </p:pic>
      <p:sp>
        <p:nvSpPr>
          <p:cNvPr id="3" name="Text Placeholder 2">
            <a:extLst>
              <a:ext uri="{FF2B5EF4-FFF2-40B4-BE49-F238E27FC236}">
                <a16:creationId xmlns:a16="http://schemas.microsoft.com/office/drawing/2014/main" id="{2D4EC43D-4396-027D-DB1A-D809E61E78AA}"/>
              </a:ext>
            </a:extLst>
          </p:cNvPr>
          <p:cNvSpPr>
            <a:spLocks noGrp="1"/>
          </p:cNvSpPr>
          <p:nvPr>
            <p:ph type="body" sz="half" idx="2"/>
          </p:nvPr>
        </p:nvSpPr>
        <p:spPr/>
        <p:txBody>
          <a:bodyPr/>
          <a:lstStyle/>
          <a:p>
            <a:endParaRPr lang="es-AR" dirty="0"/>
          </a:p>
        </p:txBody>
      </p:sp>
      <p:pic>
        <p:nvPicPr>
          <p:cNvPr id="9" name="Picture 2" descr="TRIZ Template Excel | Theory Inventive Problem Solving">
            <a:extLst>
              <a:ext uri="{FF2B5EF4-FFF2-40B4-BE49-F238E27FC236}">
                <a16:creationId xmlns:a16="http://schemas.microsoft.com/office/drawing/2014/main" id="{F74261E0-0911-D887-2823-A84ADB4C1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1759" y="150396"/>
            <a:ext cx="3259121" cy="2839386"/>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6FC0FE0E-E28A-4AAA-796B-DFB7DBC727A3}"/>
              </a:ext>
            </a:extLst>
          </p:cNvPr>
          <p:cNvSpPr>
            <a:spLocks noGrp="1"/>
          </p:cNvSpPr>
          <p:nvPr>
            <p:ph type="pic" idx="1"/>
          </p:nvPr>
        </p:nvSpPr>
        <p:spPr/>
        <p:txBody>
          <a:bodyPr/>
          <a:lstStyle/>
          <a:p>
            <a:endParaRPr lang="es-AR"/>
          </a:p>
        </p:txBody>
      </p:sp>
      <p:pic>
        <p:nvPicPr>
          <p:cNvPr id="11" name="Picture 10">
            <a:extLst>
              <a:ext uri="{FF2B5EF4-FFF2-40B4-BE49-F238E27FC236}">
                <a16:creationId xmlns:a16="http://schemas.microsoft.com/office/drawing/2014/main" id="{9EDA1D0F-BBA6-63E2-AF12-9568F681592D}"/>
              </a:ext>
            </a:extLst>
          </p:cNvPr>
          <p:cNvPicPr>
            <a:picLocks noChangeAspect="1"/>
          </p:cNvPicPr>
          <p:nvPr/>
        </p:nvPicPr>
        <p:blipFill>
          <a:blip r:embed="rId5"/>
          <a:srcRect l="5096"/>
          <a:stretch/>
        </p:blipFill>
        <p:spPr>
          <a:xfrm>
            <a:off x="9027381" y="3565002"/>
            <a:ext cx="3067876" cy="2980556"/>
          </a:xfrm>
          <a:prstGeom prst="rect">
            <a:avLst/>
          </a:prstGeom>
        </p:spPr>
      </p:pic>
    </p:spTree>
    <p:extLst>
      <p:ext uri="{BB962C8B-B14F-4D97-AF65-F5344CB8AC3E}">
        <p14:creationId xmlns:p14="http://schemas.microsoft.com/office/powerpoint/2010/main" val="3990136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50CF1-9F1F-0545-38CD-561EED6B48FF}"/>
            </a:ext>
          </a:extLst>
        </p:cNvPr>
        <p:cNvGrpSpPr/>
        <p:nvPr/>
      </p:nvGrpSpPr>
      <p:grpSpPr>
        <a:xfrm>
          <a:off x="0" y="0"/>
          <a:ext cx="0" cy="0"/>
          <a:chOff x="0" y="0"/>
          <a:chExt cx="0" cy="0"/>
        </a:xfrm>
      </p:grpSpPr>
      <p:pic>
        <p:nvPicPr>
          <p:cNvPr id="1026" name="Picture 2" descr="TRIZ Template Excel | Theory Inventive Problem Solving">
            <a:extLst>
              <a:ext uri="{FF2B5EF4-FFF2-40B4-BE49-F238E27FC236}">
                <a16:creationId xmlns:a16="http://schemas.microsoft.com/office/drawing/2014/main" id="{FE4BEEF0-1FAD-A847-E457-3902AD1850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77" y="1273977"/>
            <a:ext cx="5029200" cy="4381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DF69875-81CF-7C68-5237-3760B7D20D0B}"/>
              </a:ext>
            </a:extLst>
          </p:cNvPr>
          <p:cNvPicPr>
            <a:picLocks noChangeAspect="1"/>
          </p:cNvPicPr>
          <p:nvPr/>
        </p:nvPicPr>
        <p:blipFill>
          <a:blip r:embed="rId4"/>
          <a:stretch>
            <a:fillRect/>
          </a:stretch>
        </p:blipFill>
        <p:spPr>
          <a:xfrm>
            <a:off x="286772" y="16582"/>
            <a:ext cx="8575288" cy="6896290"/>
          </a:xfrm>
          <a:prstGeom prst="rect">
            <a:avLst/>
          </a:prstGeom>
        </p:spPr>
      </p:pic>
      <p:sp>
        <p:nvSpPr>
          <p:cNvPr id="3" name="Text Placeholder 2">
            <a:extLst>
              <a:ext uri="{FF2B5EF4-FFF2-40B4-BE49-F238E27FC236}">
                <a16:creationId xmlns:a16="http://schemas.microsoft.com/office/drawing/2014/main" id="{754E15AA-4459-F384-D0A2-D8C7A0BC2B98}"/>
              </a:ext>
            </a:extLst>
          </p:cNvPr>
          <p:cNvSpPr>
            <a:spLocks noGrp="1"/>
          </p:cNvSpPr>
          <p:nvPr>
            <p:ph type="body" sz="half" idx="2"/>
          </p:nvPr>
        </p:nvSpPr>
        <p:spPr/>
        <p:txBody>
          <a:bodyPr/>
          <a:lstStyle/>
          <a:p>
            <a:endParaRPr lang="es-AR" dirty="0"/>
          </a:p>
        </p:txBody>
      </p:sp>
      <p:pic>
        <p:nvPicPr>
          <p:cNvPr id="9" name="Picture 2" descr="TRIZ Template Excel | Theory Inventive Problem Solving">
            <a:extLst>
              <a:ext uri="{FF2B5EF4-FFF2-40B4-BE49-F238E27FC236}">
                <a16:creationId xmlns:a16="http://schemas.microsoft.com/office/drawing/2014/main" id="{F74EC54B-1A00-2389-CD14-861C13576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1759" y="150396"/>
            <a:ext cx="3259121" cy="28393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Placeholder 5">
            <a:extLst>
              <a:ext uri="{FF2B5EF4-FFF2-40B4-BE49-F238E27FC236}">
                <a16:creationId xmlns:a16="http://schemas.microsoft.com/office/drawing/2014/main" id="{490DCC77-9619-544C-61C7-FB34129485FE}"/>
              </a:ext>
            </a:extLst>
          </p:cNvPr>
          <p:cNvPicPr>
            <a:picLocks noGrp="1" noChangeAspect="1"/>
          </p:cNvPicPr>
          <p:nvPr>
            <p:ph type="pic" idx="1"/>
          </p:nvPr>
        </p:nvPicPr>
        <p:blipFill>
          <a:blip r:embed="rId5"/>
          <a:srcRect l="9837" r="9837"/>
          <a:stretch/>
        </p:blipFill>
        <p:spPr>
          <a:xfrm>
            <a:off x="-102123" y="2598924"/>
            <a:ext cx="6659880" cy="6857999"/>
          </a:xfrm>
        </p:spPr>
      </p:pic>
    </p:spTree>
    <p:extLst>
      <p:ext uri="{BB962C8B-B14F-4D97-AF65-F5344CB8AC3E}">
        <p14:creationId xmlns:p14="http://schemas.microsoft.com/office/powerpoint/2010/main" val="3243893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3AA62-0F84-8EAB-3EB9-A535A1BD7BF1}"/>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03A11414-61A7-05AA-648B-A666EFD8F26E}"/>
              </a:ext>
            </a:extLst>
          </p:cNvPr>
          <p:cNvSpPr txBox="1">
            <a:spLocks/>
          </p:cNvSpPr>
          <p:nvPr/>
        </p:nvSpPr>
        <p:spPr>
          <a:xfrm>
            <a:off x="448523" y="1197208"/>
            <a:ext cx="5153888" cy="2733596"/>
          </a:xfrm>
          <a:prstGeom prst="rect">
            <a:avLst/>
          </a:prstGeom>
        </p:spPr>
        <p:txBody>
          <a:bodyPr vert="horz" lIns="91440" tIns="45720" rIns="91440" bIns="45720" rtlCol="0" anchor="t">
            <a:normAutofit/>
          </a:bodyPr>
          <a:lstStyle>
            <a:lvl1pPr algn="l" defTabSz="914400" rtl="0" eaLnBrk="1" latinLnBrk="0" hangingPunct="1">
              <a:lnSpc>
                <a:spcPct val="84000"/>
              </a:lnSpc>
              <a:spcBef>
                <a:spcPct val="0"/>
              </a:spcBef>
              <a:buNone/>
              <a:defRPr sz="4800" kern="1200" baseline="0">
                <a:solidFill>
                  <a:schemeClr val="tx2"/>
                </a:solidFill>
                <a:latin typeface="+mj-lt"/>
                <a:ea typeface="+mj-ea"/>
                <a:cs typeface="+mj-cs"/>
              </a:defRPr>
            </a:lvl1pPr>
          </a:lstStyle>
          <a:p>
            <a:r>
              <a:rPr lang="es-AR" b="1" dirty="0">
                <a:latin typeface="Arial Black" panose="020B0A04020102020204" pitchFamily="34" charset="0"/>
              </a:rPr>
              <a:t>TRIZ</a:t>
            </a:r>
          </a:p>
        </p:txBody>
      </p:sp>
      <p:sp>
        <p:nvSpPr>
          <p:cNvPr id="8" name="Rectangle 1">
            <a:extLst>
              <a:ext uri="{FF2B5EF4-FFF2-40B4-BE49-F238E27FC236}">
                <a16:creationId xmlns:a16="http://schemas.microsoft.com/office/drawing/2014/main" id="{D240BB67-6030-D371-33A6-D3ABB6DD0858}"/>
              </a:ext>
            </a:extLst>
          </p:cNvPr>
          <p:cNvSpPr>
            <a:spLocks noGrp="1" noChangeArrowheads="1"/>
          </p:cNvSpPr>
          <p:nvPr>
            <p:ph type="body" sz="half" idx="2"/>
          </p:nvPr>
        </p:nvSpPr>
        <p:spPr bwMode="auto">
          <a:xfrm>
            <a:off x="233806" y="2443703"/>
            <a:ext cx="486888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MX" sz="2000" dirty="0"/>
              <a:t>La empresa moderna necesita un amplificador en las fases de la resolución y generación de ideas de modo que conviertan la </a:t>
            </a:r>
            <a:r>
              <a:rPr lang="es-MX" sz="2000" b="1" dirty="0"/>
              <a:t>creatividad</a:t>
            </a:r>
            <a:r>
              <a:rPr lang="es-MX" sz="2000" dirty="0"/>
              <a:t> y la </a:t>
            </a:r>
            <a:r>
              <a:rPr lang="es-MX" sz="2000" b="1" dirty="0"/>
              <a:t>innovación</a:t>
            </a:r>
            <a:r>
              <a:rPr lang="es-MX" sz="2000" dirty="0"/>
              <a:t> en fiable, reproducible, una competencia básica y una actividad cotidiana</a:t>
            </a:r>
            <a:endParaRPr kumimoji="0" lang="es-AR" altLang="es-AR" sz="1800" b="0" i="0" u="none" strike="noStrike" cap="none" normalizeH="0" baseline="0" dirty="0">
              <a:ln>
                <a:noFill/>
              </a:ln>
              <a:solidFill>
                <a:schemeClr val="tx1"/>
              </a:solidFill>
              <a:effectLst/>
              <a:latin typeface="Arial" panose="020B0604020202020204" pitchFamily="34" charset="0"/>
            </a:endParaRPr>
          </a:p>
        </p:txBody>
      </p:sp>
      <p:sp>
        <p:nvSpPr>
          <p:cNvPr id="11" name="Rectangle 1">
            <a:extLst>
              <a:ext uri="{FF2B5EF4-FFF2-40B4-BE49-F238E27FC236}">
                <a16:creationId xmlns:a16="http://schemas.microsoft.com/office/drawing/2014/main" id="{AD7810F8-508C-DA30-35BB-3E239E6D066F}"/>
              </a:ext>
            </a:extLst>
          </p:cNvPr>
          <p:cNvSpPr txBox="1">
            <a:spLocks noChangeArrowheads="1"/>
          </p:cNvSpPr>
          <p:nvPr/>
        </p:nvSpPr>
        <p:spPr bwMode="auto">
          <a:xfrm>
            <a:off x="5983188" y="1197208"/>
            <a:ext cx="5440874"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l" defTabSz="914400" rtl="0" eaLnBrk="1" latinLnBrk="0" hangingPunct="1">
              <a:lnSpc>
                <a:spcPct val="113000"/>
              </a:lnSpc>
              <a:spcBef>
                <a:spcPts val="0"/>
              </a:spcBef>
              <a:spcAft>
                <a:spcPts val="1500"/>
              </a:spcAft>
              <a:buFont typeface="Franklin Gothic Book" panose="020B0503020102020204" pitchFamily="34" charset="0"/>
              <a:buNone/>
              <a:defRPr sz="160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Franklin Gothic Book" panose="020B0503020102020204" pitchFamily="34" charset="0"/>
              <a:buNone/>
              <a:defRPr sz="1400"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9pPr>
          </a:lstStyle>
          <a:p>
            <a:pPr eaLnBrk="0" fontAlgn="base" hangingPunct="0">
              <a:lnSpc>
                <a:spcPct val="100000"/>
              </a:lnSpc>
              <a:spcBef>
                <a:spcPct val="0"/>
              </a:spcBef>
              <a:spcAft>
                <a:spcPct val="0"/>
              </a:spcAft>
              <a:buFontTx/>
              <a:buNone/>
            </a:pPr>
            <a:endParaRPr lang="es-AR" altLang="es-AR" sz="1800" dirty="0">
              <a:solidFill>
                <a:schemeClr val="tx1"/>
              </a:solidFill>
              <a:latin typeface="Arial" panose="020B0604020202020204" pitchFamily="34" charset="0"/>
            </a:endParaRPr>
          </a:p>
          <a:p>
            <a:pPr eaLnBrk="0" fontAlgn="base" hangingPunct="0">
              <a:lnSpc>
                <a:spcPct val="100000"/>
              </a:lnSpc>
              <a:spcBef>
                <a:spcPct val="0"/>
              </a:spcBef>
              <a:spcAft>
                <a:spcPct val="0"/>
              </a:spcAft>
            </a:pPr>
            <a:r>
              <a:rPr lang="es-MX" sz="2400" dirty="0"/>
              <a:t>Nuestro objetivo ha de ser acortar el tiempo de ciclo de la innovación y que, de esa manera, podemos incrementar el retorno a la inversión y la satisfacción del cliente con nuestro producto </a:t>
            </a:r>
            <a:endParaRPr lang="es-AR" altLang="es-AR" sz="1800" dirty="0">
              <a:solidFill>
                <a:schemeClr val="tx1"/>
              </a:solidFill>
              <a:latin typeface="Arial" panose="020B0604020202020204" pitchFamily="34" charset="0"/>
            </a:endParaRPr>
          </a:p>
        </p:txBody>
      </p:sp>
      <p:sp>
        <p:nvSpPr>
          <p:cNvPr id="13" name="Rectangle 1">
            <a:extLst>
              <a:ext uri="{FF2B5EF4-FFF2-40B4-BE49-F238E27FC236}">
                <a16:creationId xmlns:a16="http://schemas.microsoft.com/office/drawing/2014/main" id="{001E96B0-D9D6-0B28-77D1-CBCDE9FDC5AF}"/>
              </a:ext>
            </a:extLst>
          </p:cNvPr>
          <p:cNvSpPr txBox="1">
            <a:spLocks noChangeArrowheads="1"/>
          </p:cNvSpPr>
          <p:nvPr/>
        </p:nvSpPr>
        <p:spPr bwMode="auto">
          <a:xfrm>
            <a:off x="6096000" y="3592250"/>
            <a:ext cx="5440874"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l" defTabSz="914400" rtl="0" eaLnBrk="1" latinLnBrk="0" hangingPunct="1">
              <a:lnSpc>
                <a:spcPct val="113000"/>
              </a:lnSpc>
              <a:spcBef>
                <a:spcPts val="0"/>
              </a:spcBef>
              <a:spcAft>
                <a:spcPts val="1500"/>
              </a:spcAft>
              <a:buFont typeface="Franklin Gothic Book" panose="020B0503020102020204" pitchFamily="34" charset="0"/>
              <a:buNone/>
              <a:defRPr sz="160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Franklin Gothic Book" panose="020B0503020102020204" pitchFamily="34" charset="0"/>
              <a:buNone/>
              <a:defRPr sz="1400"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9pPr>
          </a:lstStyle>
          <a:p>
            <a:pPr eaLnBrk="0" fontAlgn="base" hangingPunct="0">
              <a:lnSpc>
                <a:spcPct val="100000"/>
              </a:lnSpc>
              <a:spcBef>
                <a:spcPct val="0"/>
              </a:spcBef>
              <a:spcAft>
                <a:spcPct val="0"/>
              </a:spcAft>
            </a:pPr>
            <a:r>
              <a:rPr lang="es-MX" sz="2000" b="1" dirty="0"/>
              <a:t>Nuevas tecnologías + nuevos mercados =</a:t>
            </a:r>
          </a:p>
          <a:p>
            <a:pPr eaLnBrk="0" fontAlgn="base" hangingPunct="0">
              <a:lnSpc>
                <a:spcPct val="100000"/>
              </a:lnSpc>
              <a:spcBef>
                <a:spcPct val="0"/>
              </a:spcBef>
              <a:spcAft>
                <a:spcPct val="0"/>
              </a:spcAft>
            </a:pPr>
            <a:r>
              <a:rPr lang="es-MX" sz="2000" dirty="0"/>
              <a:t> </a:t>
            </a:r>
          </a:p>
          <a:p>
            <a:pPr marL="285750" indent="-285750" eaLnBrk="0" fontAlgn="base" hangingPunct="0">
              <a:lnSpc>
                <a:spcPct val="100000"/>
              </a:lnSpc>
              <a:spcBef>
                <a:spcPct val="0"/>
              </a:spcBef>
              <a:spcAft>
                <a:spcPct val="0"/>
              </a:spcAft>
              <a:buFont typeface="Arial" panose="020B0604020202020204" pitchFamily="34" charset="0"/>
              <a:buChar char="•"/>
            </a:pPr>
            <a:r>
              <a:rPr lang="es-MX" sz="2400" dirty="0"/>
              <a:t>Rápida aceleración de la innovación tecnológica, </a:t>
            </a:r>
          </a:p>
          <a:p>
            <a:pPr marL="285750" indent="-285750" eaLnBrk="0" fontAlgn="base" hangingPunct="0">
              <a:lnSpc>
                <a:spcPct val="100000"/>
              </a:lnSpc>
              <a:spcBef>
                <a:spcPct val="0"/>
              </a:spcBef>
              <a:spcAft>
                <a:spcPct val="0"/>
              </a:spcAft>
              <a:buFont typeface="Arial" panose="020B0604020202020204" pitchFamily="34" charset="0"/>
              <a:buChar char="•"/>
            </a:pPr>
            <a:r>
              <a:rPr lang="es-MX" sz="2400" dirty="0"/>
              <a:t> Ciclos de vida reducida de los productos y, </a:t>
            </a:r>
          </a:p>
          <a:p>
            <a:pPr marL="285750" indent="-285750" eaLnBrk="0" fontAlgn="base" hangingPunct="0">
              <a:lnSpc>
                <a:spcPct val="100000"/>
              </a:lnSpc>
              <a:spcBef>
                <a:spcPct val="0"/>
              </a:spcBef>
              <a:spcAft>
                <a:spcPct val="0"/>
              </a:spcAft>
              <a:buFont typeface="Arial" panose="020B0604020202020204" pitchFamily="34" charset="0"/>
              <a:buChar char="•"/>
            </a:pPr>
            <a:r>
              <a:rPr lang="es-MX" sz="2400" dirty="0"/>
              <a:t> Diversificación de las necesidades de los clientes. </a:t>
            </a:r>
            <a:endParaRPr lang="es-AR" altLang="es-AR" sz="2000" dirty="0">
              <a:solidFill>
                <a:schemeClr val="tx1"/>
              </a:solidFill>
              <a:latin typeface="Arial" panose="020B0604020202020204" pitchFamily="34" charset="0"/>
            </a:endParaRPr>
          </a:p>
        </p:txBody>
      </p:sp>
      <p:sp>
        <p:nvSpPr>
          <p:cNvPr id="15" name="Title 3">
            <a:extLst>
              <a:ext uri="{FF2B5EF4-FFF2-40B4-BE49-F238E27FC236}">
                <a16:creationId xmlns:a16="http://schemas.microsoft.com/office/drawing/2014/main" id="{77CB2B5D-4279-4B07-A09E-A5667FCBD4AF}"/>
              </a:ext>
            </a:extLst>
          </p:cNvPr>
          <p:cNvSpPr txBox="1">
            <a:spLocks/>
          </p:cNvSpPr>
          <p:nvPr/>
        </p:nvSpPr>
        <p:spPr>
          <a:xfrm>
            <a:off x="5817128" y="510028"/>
            <a:ext cx="5153888" cy="2733596"/>
          </a:xfrm>
          <a:prstGeom prst="rect">
            <a:avLst/>
          </a:prstGeom>
        </p:spPr>
        <p:txBody>
          <a:bodyPr vert="horz" lIns="91440" tIns="45720" rIns="91440" bIns="45720" rtlCol="0" anchor="t">
            <a:normAutofit/>
          </a:bodyPr>
          <a:lstStyle>
            <a:lvl1pPr algn="l" defTabSz="914400" rtl="0" eaLnBrk="1" latinLnBrk="0" hangingPunct="1">
              <a:lnSpc>
                <a:spcPct val="84000"/>
              </a:lnSpc>
              <a:spcBef>
                <a:spcPct val="0"/>
              </a:spcBef>
              <a:buNone/>
              <a:defRPr sz="4800" kern="1200" baseline="0">
                <a:solidFill>
                  <a:schemeClr val="tx2"/>
                </a:solidFill>
                <a:latin typeface="+mj-lt"/>
                <a:ea typeface="+mj-ea"/>
                <a:cs typeface="+mj-cs"/>
              </a:defRPr>
            </a:lvl1pPr>
          </a:lstStyle>
          <a:p>
            <a:r>
              <a:rPr lang="es-AR" b="1" dirty="0">
                <a:latin typeface="Arial Black" panose="020B0A04020102020204" pitchFamily="34" charset="0"/>
              </a:rPr>
              <a:t>OBJETIVOS</a:t>
            </a:r>
          </a:p>
        </p:txBody>
      </p:sp>
    </p:spTree>
    <p:extLst>
      <p:ext uri="{BB962C8B-B14F-4D97-AF65-F5344CB8AC3E}">
        <p14:creationId xmlns:p14="http://schemas.microsoft.com/office/powerpoint/2010/main" val="1199301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DFC2F-93C5-D9A8-0092-65B2097AB0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BD235B-82F0-A3EE-948B-6D0B7A5BC62E}"/>
              </a:ext>
            </a:extLst>
          </p:cNvPr>
          <p:cNvSpPr>
            <a:spLocks noGrp="1"/>
          </p:cNvSpPr>
          <p:nvPr>
            <p:ph type="ctrTitle"/>
          </p:nvPr>
        </p:nvSpPr>
        <p:spPr>
          <a:xfrm>
            <a:off x="3567466" y="-345147"/>
            <a:ext cx="8361229" cy="2098226"/>
          </a:xfrm>
        </p:spPr>
        <p:txBody>
          <a:bodyPr/>
          <a:lstStyle/>
          <a:p>
            <a:r>
              <a:rPr lang="es-AR" sz="7800" b="1" dirty="0">
                <a:latin typeface="Arial Black" panose="020B0A04020102020204" pitchFamily="34" charset="0"/>
              </a:rPr>
              <a:t>Problemas</a:t>
            </a:r>
          </a:p>
        </p:txBody>
      </p:sp>
      <p:sp>
        <p:nvSpPr>
          <p:cNvPr id="3" name="Subtitle 2">
            <a:extLst>
              <a:ext uri="{FF2B5EF4-FFF2-40B4-BE49-F238E27FC236}">
                <a16:creationId xmlns:a16="http://schemas.microsoft.com/office/drawing/2014/main" id="{B7FD755F-DFB0-8445-1B69-C15AA2051542}"/>
              </a:ext>
            </a:extLst>
          </p:cNvPr>
          <p:cNvSpPr>
            <a:spLocks noGrp="1"/>
          </p:cNvSpPr>
          <p:nvPr>
            <p:ph type="subTitle" idx="1"/>
          </p:nvPr>
        </p:nvSpPr>
        <p:spPr>
          <a:xfrm>
            <a:off x="2399083" y="2653611"/>
            <a:ext cx="7137862" cy="2458453"/>
          </a:xfrm>
        </p:spPr>
        <p:txBody>
          <a:bodyPr>
            <a:normAutofit fontScale="40000" lnSpcReduction="20000"/>
          </a:bodyPr>
          <a:lstStyle/>
          <a:p>
            <a:r>
              <a:rPr lang="es-MX" sz="6000" dirty="0">
                <a:latin typeface="Arial Black" panose="020B0A04020102020204" pitchFamily="34" charset="0"/>
              </a:rPr>
              <a:t>SOLUCIONES CONOCIDAS</a:t>
            </a:r>
            <a:r>
              <a:rPr lang="es-MX" sz="6000" dirty="0"/>
              <a:t>: </a:t>
            </a:r>
          </a:p>
          <a:p>
            <a:r>
              <a:rPr lang="es-MX" sz="6000" dirty="0"/>
              <a:t>Las soluciones se encuentran en bibliografías, expertos, congresos, </a:t>
            </a:r>
            <a:r>
              <a:rPr lang="es-MX" sz="6000" dirty="0" err="1"/>
              <a:t>etc</a:t>
            </a:r>
            <a:r>
              <a:rPr lang="es-MX" sz="6000" dirty="0"/>
              <a:t>…</a:t>
            </a:r>
          </a:p>
          <a:p>
            <a:endParaRPr lang="es-MX" sz="6000" dirty="0"/>
          </a:p>
          <a:p>
            <a:r>
              <a:rPr lang="es-MX" sz="6000" dirty="0">
                <a:latin typeface="Arial Black" panose="020B0A04020102020204" pitchFamily="34" charset="0"/>
              </a:rPr>
              <a:t> SOLUCIONES NO CONOCIDAS: </a:t>
            </a:r>
          </a:p>
          <a:p>
            <a:r>
              <a:rPr lang="es-MX" sz="6000" dirty="0"/>
              <a:t>No hay constancia de soluciones análogas Requisitos contradictorios Problemas inventivos</a:t>
            </a:r>
            <a:endParaRPr lang="es-AR" sz="7200" b="1" dirty="0"/>
          </a:p>
        </p:txBody>
      </p:sp>
    </p:spTree>
    <p:extLst>
      <p:ext uri="{BB962C8B-B14F-4D97-AF65-F5344CB8AC3E}">
        <p14:creationId xmlns:p14="http://schemas.microsoft.com/office/powerpoint/2010/main" val="1384671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D9C0D-ED6B-C619-0C9B-6EB6E3B202CC}"/>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68E6E8DC-4AD2-2065-D299-7F22D29D487B}"/>
              </a:ext>
            </a:extLst>
          </p:cNvPr>
          <p:cNvSpPr txBox="1">
            <a:spLocks/>
          </p:cNvSpPr>
          <p:nvPr/>
        </p:nvSpPr>
        <p:spPr>
          <a:xfrm>
            <a:off x="249386" y="695403"/>
            <a:ext cx="5153888" cy="1157148"/>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84000"/>
              </a:lnSpc>
              <a:spcBef>
                <a:spcPct val="0"/>
              </a:spcBef>
              <a:buNone/>
              <a:defRPr sz="4800" kern="1200" baseline="0">
                <a:solidFill>
                  <a:schemeClr val="tx2"/>
                </a:solidFill>
                <a:latin typeface="+mj-lt"/>
                <a:ea typeface="+mj-ea"/>
                <a:cs typeface="+mj-cs"/>
              </a:defRPr>
            </a:lvl1pPr>
          </a:lstStyle>
          <a:p>
            <a:r>
              <a:rPr lang="es-AR" b="1" dirty="0">
                <a:latin typeface="Arial Black" panose="020B0A04020102020204" pitchFamily="34" charset="0"/>
              </a:rPr>
              <a:t>Tipos de </a:t>
            </a:r>
          </a:p>
          <a:p>
            <a:r>
              <a:rPr lang="es-AR" b="1" dirty="0">
                <a:latin typeface="Arial Black" panose="020B0A04020102020204" pitchFamily="34" charset="0"/>
              </a:rPr>
              <a:t>Problemas</a:t>
            </a:r>
          </a:p>
        </p:txBody>
      </p:sp>
      <p:sp>
        <p:nvSpPr>
          <p:cNvPr id="8" name="Rectangle 1">
            <a:extLst>
              <a:ext uri="{FF2B5EF4-FFF2-40B4-BE49-F238E27FC236}">
                <a16:creationId xmlns:a16="http://schemas.microsoft.com/office/drawing/2014/main" id="{CECDAA57-1DF5-D371-2954-D03B8DAA5629}"/>
              </a:ext>
            </a:extLst>
          </p:cNvPr>
          <p:cNvSpPr>
            <a:spLocks noGrp="1" noChangeArrowheads="1"/>
          </p:cNvSpPr>
          <p:nvPr>
            <p:ph type="body" sz="half" idx="2"/>
          </p:nvPr>
        </p:nvSpPr>
        <p:spPr bwMode="auto">
          <a:xfrm>
            <a:off x="267994" y="1916736"/>
            <a:ext cx="486888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MX" sz="2000" b="1" dirty="0"/>
              <a:t>El sistema nace en un entorno socio-industrial muy diferente al occidental</a:t>
            </a:r>
            <a:endParaRPr kumimoji="0" lang="es-AR" altLang="es-AR" sz="1800" b="1" i="0" u="none" strike="noStrike" cap="none" normalizeH="0" baseline="0" dirty="0">
              <a:ln>
                <a:noFill/>
              </a:ln>
              <a:solidFill>
                <a:schemeClr val="tx1"/>
              </a:solidFill>
              <a:effectLst/>
              <a:latin typeface="Arial" panose="020B0604020202020204" pitchFamily="34" charset="0"/>
            </a:endParaRPr>
          </a:p>
        </p:txBody>
      </p:sp>
      <p:sp>
        <p:nvSpPr>
          <p:cNvPr id="11" name="Rectangle 1">
            <a:extLst>
              <a:ext uri="{FF2B5EF4-FFF2-40B4-BE49-F238E27FC236}">
                <a16:creationId xmlns:a16="http://schemas.microsoft.com/office/drawing/2014/main" id="{AC1CCFA4-8728-0DA7-05A3-1733099FBD5D}"/>
              </a:ext>
            </a:extLst>
          </p:cNvPr>
          <p:cNvSpPr txBox="1">
            <a:spLocks noChangeArrowheads="1"/>
          </p:cNvSpPr>
          <p:nvPr/>
        </p:nvSpPr>
        <p:spPr bwMode="auto">
          <a:xfrm>
            <a:off x="5989720" y="695403"/>
            <a:ext cx="5440874"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l" defTabSz="914400" rtl="0" eaLnBrk="1" latinLnBrk="0" hangingPunct="1">
              <a:lnSpc>
                <a:spcPct val="113000"/>
              </a:lnSpc>
              <a:spcBef>
                <a:spcPts val="0"/>
              </a:spcBef>
              <a:spcAft>
                <a:spcPts val="1500"/>
              </a:spcAft>
              <a:buFont typeface="Franklin Gothic Book" panose="020B0503020102020204" pitchFamily="34" charset="0"/>
              <a:buNone/>
              <a:defRPr sz="160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Franklin Gothic Book" panose="020B0503020102020204" pitchFamily="34" charset="0"/>
              <a:buNone/>
              <a:defRPr sz="1400"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9pPr>
          </a:lstStyle>
          <a:p>
            <a:pPr eaLnBrk="0" fontAlgn="base" hangingPunct="0">
              <a:lnSpc>
                <a:spcPct val="100000"/>
              </a:lnSpc>
              <a:spcBef>
                <a:spcPct val="0"/>
              </a:spcBef>
              <a:spcAft>
                <a:spcPct val="0"/>
              </a:spcAft>
              <a:buFontTx/>
              <a:buNone/>
            </a:pPr>
            <a:endParaRPr lang="es-AR" altLang="es-AR" sz="1800" dirty="0">
              <a:solidFill>
                <a:schemeClr val="tx1"/>
              </a:solidFill>
              <a:latin typeface="Arial" panose="020B0604020202020204" pitchFamily="34" charset="0"/>
            </a:endParaRPr>
          </a:p>
          <a:p>
            <a:pPr eaLnBrk="0" fontAlgn="base" hangingPunct="0">
              <a:lnSpc>
                <a:spcPct val="100000"/>
              </a:lnSpc>
              <a:spcBef>
                <a:spcPct val="0"/>
              </a:spcBef>
              <a:spcAft>
                <a:spcPct val="0"/>
              </a:spcAft>
            </a:pPr>
            <a:r>
              <a:rPr lang="es-MX" sz="2000" dirty="0"/>
              <a:t>SOLUCIONES NO CONOCIDAS </a:t>
            </a:r>
          </a:p>
          <a:p>
            <a:pPr eaLnBrk="0" fontAlgn="base" hangingPunct="0">
              <a:lnSpc>
                <a:spcPct val="100000"/>
              </a:lnSpc>
              <a:spcBef>
                <a:spcPct val="0"/>
              </a:spcBef>
              <a:spcAft>
                <a:spcPct val="0"/>
              </a:spcAft>
            </a:pPr>
            <a:r>
              <a:rPr lang="es-MX" sz="2000" dirty="0"/>
              <a:t>• Interviene la psicología </a:t>
            </a:r>
          </a:p>
          <a:p>
            <a:pPr eaLnBrk="0" fontAlgn="base" hangingPunct="0">
              <a:lnSpc>
                <a:spcPct val="100000"/>
              </a:lnSpc>
              <a:spcBef>
                <a:spcPct val="0"/>
              </a:spcBef>
              <a:spcAft>
                <a:spcPct val="0"/>
              </a:spcAft>
            </a:pPr>
            <a:r>
              <a:rPr lang="es-MX" sz="2000" dirty="0"/>
              <a:t>• Creatividad </a:t>
            </a:r>
          </a:p>
          <a:p>
            <a:pPr eaLnBrk="0" fontAlgn="base" hangingPunct="0">
              <a:lnSpc>
                <a:spcPct val="100000"/>
              </a:lnSpc>
              <a:spcBef>
                <a:spcPct val="0"/>
              </a:spcBef>
              <a:spcAft>
                <a:spcPct val="0"/>
              </a:spcAft>
            </a:pPr>
            <a:r>
              <a:rPr lang="es-MX" sz="2000" dirty="0"/>
              <a:t>• Prueba error </a:t>
            </a:r>
          </a:p>
          <a:p>
            <a:pPr eaLnBrk="0" fontAlgn="base" hangingPunct="0">
              <a:lnSpc>
                <a:spcPct val="100000"/>
              </a:lnSpc>
              <a:spcBef>
                <a:spcPct val="0"/>
              </a:spcBef>
              <a:spcAft>
                <a:spcPct val="0"/>
              </a:spcAft>
            </a:pPr>
            <a:r>
              <a:rPr lang="es-MX" sz="2000" dirty="0"/>
              <a:t>• La complejidad del problema viene dada por el número de áreas de conocimiento involucradas • Inercia Psicológica. </a:t>
            </a:r>
            <a:endParaRPr lang="es-AR" altLang="es-AR" sz="1800" b="1" dirty="0">
              <a:solidFill>
                <a:schemeClr val="tx1"/>
              </a:solidFill>
              <a:latin typeface="Arial" panose="020B0604020202020204" pitchFamily="34" charset="0"/>
            </a:endParaRPr>
          </a:p>
        </p:txBody>
      </p:sp>
      <p:sp>
        <p:nvSpPr>
          <p:cNvPr id="14" name="Rectangle 1">
            <a:extLst>
              <a:ext uri="{FF2B5EF4-FFF2-40B4-BE49-F238E27FC236}">
                <a16:creationId xmlns:a16="http://schemas.microsoft.com/office/drawing/2014/main" id="{04DBA611-0821-1A20-0F4B-73194A7AB025}"/>
              </a:ext>
            </a:extLst>
          </p:cNvPr>
          <p:cNvSpPr txBox="1">
            <a:spLocks noChangeArrowheads="1"/>
          </p:cNvSpPr>
          <p:nvPr/>
        </p:nvSpPr>
        <p:spPr bwMode="auto">
          <a:xfrm>
            <a:off x="6096000" y="3902355"/>
            <a:ext cx="544087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l" defTabSz="914400" rtl="0" eaLnBrk="1" latinLnBrk="0" hangingPunct="1">
              <a:lnSpc>
                <a:spcPct val="113000"/>
              </a:lnSpc>
              <a:spcBef>
                <a:spcPts val="0"/>
              </a:spcBef>
              <a:spcAft>
                <a:spcPts val="1500"/>
              </a:spcAft>
              <a:buFont typeface="Franklin Gothic Book" panose="020B0503020102020204" pitchFamily="34" charset="0"/>
              <a:buNone/>
              <a:defRPr sz="160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Franklin Gothic Book" panose="020B0503020102020204" pitchFamily="34" charset="0"/>
              <a:buNone/>
              <a:defRPr sz="1400"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9pPr>
          </a:lstStyle>
          <a:p>
            <a:pPr eaLnBrk="0" fontAlgn="base" hangingPunct="0">
              <a:lnSpc>
                <a:spcPct val="100000"/>
              </a:lnSpc>
              <a:spcBef>
                <a:spcPct val="0"/>
              </a:spcBef>
              <a:spcAft>
                <a:spcPct val="0"/>
              </a:spcAft>
            </a:pPr>
            <a:r>
              <a:rPr lang="es-MX" sz="2000" b="0" i="0" dirty="0">
                <a:solidFill>
                  <a:schemeClr val="tx1"/>
                </a:solidFill>
                <a:effectLst/>
                <a:latin typeface="Roboto" panose="02000000000000000000" pitchFamily="2" charset="0"/>
              </a:rPr>
              <a:t>La resistencia al cambio es un tema por demás recurrente en las organizaciones, familias y sociedades actuales</a:t>
            </a:r>
            <a:endParaRPr lang="es-AR" altLang="es-AR" sz="1800" b="1" dirty="0">
              <a:solidFill>
                <a:schemeClr val="tx1"/>
              </a:solidFill>
              <a:latin typeface="Arial "/>
            </a:endParaRPr>
          </a:p>
        </p:txBody>
      </p:sp>
      <p:pic>
        <p:nvPicPr>
          <p:cNvPr id="4" name="Picture 3">
            <a:extLst>
              <a:ext uri="{FF2B5EF4-FFF2-40B4-BE49-F238E27FC236}">
                <a16:creationId xmlns:a16="http://schemas.microsoft.com/office/drawing/2014/main" id="{B920F8CD-E14E-97E2-CFC9-227BED03E671}"/>
              </a:ext>
            </a:extLst>
          </p:cNvPr>
          <p:cNvPicPr>
            <a:picLocks noChangeAspect="1"/>
          </p:cNvPicPr>
          <p:nvPr/>
        </p:nvPicPr>
        <p:blipFill>
          <a:blip r:embed="rId3"/>
          <a:stretch>
            <a:fillRect/>
          </a:stretch>
        </p:blipFill>
        <p:spPr>
          <a:xfrm>
            <a:off x="548363" y="2924080"/>
            <a:ext cx="3962953" cy="2972215"/>
          </a:xfrm>
          <a:prstGeom prst="rect">
            <a:avLst/>
          </a:prstGeom>
        </p:spPr>
      </p:pic>
    </p:spTree>
    <p:extLst>
      <p:ext uri="{BB962C8B-B14F-4D97-AF65-F5344CB8AC3E}">
        <p14:creationId xmlns:p14="http://schemas.microsoft.com/office/powerpoint/2010/main" val="79017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B914A-2E92-B75D-DF4C-75BE6324CD6F}"/>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42A16769-6760-301F-D870-AB5DCF7F6101}"/>
              </a:ext>
            </a:extLst>
          </p:cNvPr>
          <p:cNvSpPr txBox="1">
            <a:spLocks/>
          </p:cNvSpPr>
          <p:nvPr/>
        </p:nvSpPr>
        <p:spPr>
          <a:xfrm>
            <a:off x="249386" y="695403"/>
            <a:ext cx="5153888" cy="1157148"/>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84000"/>
              </a:lnSpc>
              <a:spcBef>
                <a:spcPct val="0"/>
              </a:spcBef>
              <a:buNone/>
              <a:defRPr sz="4800" kern="1200" baseline="0">
                <a:solidFill>
                  <a:schemeClr val="tx2"/>
                </a:solidFill>
                <a:latin typeface="+mj-lt"/>
                <a:ea typeface="+mj-ea"/>
                <a:cs typeface="+mj-cs"/>
              </a:defRPr>
            </a:lvl1pPr>
          </a:lstStyle>
          <a:p>
            <a:r>
              <a:rPr lang="es-AR" b="1" dirty="0">
                <a:latin typeface="Arial Black" panose="020B0A04020102020204" pitchFamily="34" charset="0"/>
              </a:rPr>
              <a:t>Tipos de </a:t>
            </a:r>
          </a:p>
          <a:p>
            <a:r>
              <a:rPr lang="es-AR" b="1" dirty="0">
                <a:latin typeface="Arial Black" panose="020B0A04020102020204" pitchFamily="34" charset="0"/>
              </a:rPr>
              <a:t>Problemas</a:t>
            </a:r>
          </a:p>
        </p:txBody>
      </p:sp>
      <p:sp>
        <p:nvSpPr>
          <p:cNvPr id="14" name="Rectangle 1">
            <a:extLst>
              <a:ext uri="{FF2B5EF4-FFF2-40B4-BE49-F238E27FC236}">
                <a16:creationId xmlns:a16="http://schemas.microsoft.com/office/drawing/2014/main" id="{8E671765-B53C-0530-EF6B-AC7AD659F480}"/>
              </a:ext>
            </a:extLst>
          </p:cNvPr>
          <p:cNvSpPr txBox="1">
            <a:spLocks noChangeArrowheads="1"/>
          </p:cNvSpPr>
          <p:nvPr/>
        </p:nvSpPr>
        <p:spPr bwMode="auto">
          <a:xfrm>
            <a:off x="249386" y="2591365"/>
            <a:ext cx="496694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l" defTabSz="914400" rtl="0" eaLnBrk="1" latinLnBrk="0" hangingPunct="1">
              <a:lnSpc>
                <a:spcPct val="113000"/>
              </a:lnSpc>
              <a:spcBef>
                <a:spcPts val="0"/>
              </a:spcBef>
              <a:spcAft>
                <a:spcPts val="1500"/>
              </a:spcAft>
              <a:buFont typeface="Franklin Gothic Book" panose="020B0503020102020204" pitchFamily="34" charset="0"/>
              <a:buNone/>
              <a:defRPr sz="160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Franklin Gothic Book" panose="020B0503020102020204" pitchFamily="34" charset="0"/>
              <a:buNone/>
              <a:defRPr sz="1400"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9pPr>
          </a:lstStyle>
          <a:p>
            <a:pPr eaLnBrk="0" fontAlgn="base" hangingPunct="0">
              <a:lnSpc>
                <a:spcPct val="100000"/>
              </a:lnSpc>
              <a:spcBef>
                <a:spcPct val="0"/>
              </a:spcBef>
              <a:spcAft>
                <a:spcPct val="0"/>
              </a:spcAft>
            </a:pPr>
            <a:r>
              <a:rPr lang="es-MX" sz="2000" b="0" i="0" dirty="0">
                <a:solidFill>
                  <a:schemeClr val="tx1"/>
                </a:solidFill>
                <a:effectLst/>
                <a:latin typeface="Roboto" panose="02000000000000000000" pitchFamily="2" charset="0"/>
              </a:rPr>
              <a:t>La Inercia Psicológica, permite explicar con mayor profundidad el por qué los seres humanos asumimos comportamientos que limitan nuestro crecimiento y desarrollo, tanto personal, como profesional. La Inercia Psicológica es la fuente de los Paradigmas.</a:t>
            </a:r>
            <a:endParaRPr lang="es-AR" altLang="es-AR" b="1" dirty="0">
              <a:solidFill>
                <a:schemeClr val="tx1"/>
              </a:solidFill>
              <a:latin typeface="Arial "/>
            </a:endParaRPr>
          </a:p>
        </p:txBody>
      </p:sp>
      <p:pic>
        <p:nvPicPr>
          <p:cNvPr id="2050" name="Picture 2">
            <a:extLst>
              <a:ext uri="{FF2B5EF4-FFF2-40B4-BE49-F238E27FC236}">
                <a16:creationId xmlns:a16="http://schemas.microsoft.com/office/drawing/2014/main" id="{A57391E3-E2BD-9404-B7C9-EE6DC59AB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7860" y="1185965"/>
            <a:ext cx="6755130" cy="50575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6D688C1-CF95-CD2A-62CD-80A1CC78E104}"/>
              </a:ext>
            </a:extLst>
          </p:cNvPr>
          <p:cNvPicPr>
            <a:picLocks noChangeAspect="1"/>
          </p:cNvPicPr>
          <p:nvPr/>
        </p:nvPicPr>
        <p:blipFill>
          <a:blip r:embed="rId4"/>
          <a:stretch>
            <a:fillRect/>
          </a:stretch>
        </p:blipFill>
        <p:spPr>
          <a:xfrm>
            <a:off x="127789" y="5005450"/>
            <a:ext cx="4839157" cy="1814684"/>
          </a:xfrm>
          <a:prstGeom prst="rect">
            <a:avLst/>
          </a:prstGeom>
        </p:spPr>
      </p:pic>
    </p:spTree>
    <p:extLst>
      <p:ext uri="{BB962C8B-B14F-4D97-AF65-F5344CB8AC3E}">
        <p14:creationId xmlns:p14="http://schemas.microsoft.com/office/powerpoint/2010/main" val="776742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FDBF0-AD9D-EAE7-0CCB-3AB6C19B62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D55586-631D-EE3E-0015-C0081C521CCD}"/>
              </a:ext>
            </a:extLst>
          </p:cNvPr>
          <p:cNvSpPr>
            <a:spLocks noGrp="1"/>
          </p:cNvSpPr>
          <p:nvPr>
            <p:ph type="ctrTitle"/>
          </p:nvPr>
        </p:nvSpPr>
        <p:spPr>
          <a:xfrm>
            <a:off x="3567466" y="-345147"/>
            <a:ext cx="8361229" cy="2098226"/>
          </a:xfrm>
        </p:spPr>
        <p:txBody>
          <a:bodyPr/>
          <a:lstStyle/>
          <a:p>
            <a:r>
              <a:rPr lang="es-AR" sz="7800" b="1" dirty="0">
                <a:latin typeface="Arial Black" panose="020B0A04020102020204" pitchFamily="34" charset="0"/>
              </a:rPr>
              <a:t>Problemas</a:t>
            </a:r>
          </a:p>
        </p:txBody>
      </p:sp>
      <p:sp>
        <p:nvSpPr>
          <p:cNvPr id="3" name="Subtitle 2">
            <a:extLst>
              <a:ext uri="{FF2B5EF4-FFF2-40B4-BE49-F238E27FC236}">
                <a16:creationId xmlns:a16="http://schemas.microsoft.com/office/drawing/2014/main" id="{D69E11F9-AA65-D61B-ABA7-FD30ED06F325}"/>
              </a:ext>
            </a:extLst>
          </p:cNvPr>
          <p:cNvSpPr>
            <a:spLocks noGrp="1"/>
          </p:cNvSpPr>
          <p:nvPr>
            <p:ph type="subTitle" idx="1"/>
          </p:nvPr>
        </p:nvSpPr>
        <p:spPr>
          <a:xfrm>
            <a:off x="2527069" y="2664762"/>
            <a:ext cx="7137862" cy="2966604"/>
          </a:xfrm>
        </p:spPr>
        <p:txBody>
          <a:bodyPr>
            <a:normAutofit fontScale="40000" lnSpcReduction="20000"/>
          </a:bodyPr>
          <a:lstStyle/>
          <a:p>
            <a:r>
              <a:rPr lang="es-MX" sz="6000" dirty="0">
                <a:latin typeface="Arial Black" panose="020B0A04020102020204" pitchFamily="34" charset="0"/>
              </a:rPr>
              <a:t>ROMPER LA INERCIA PSICOLÓGICA</a:t>
            </a:r>
            <a:r>
              <a:rPr lang="es-MX" sz="6000" dirty="0"/>
              <a:t>: </a:t>
            </a:r>
          </a:p>
          <a:p>
            <a:r>
              <a:rPr lang="es-MX" sz="6000" dirty="0"/>
              <a:t>Mediante metodologías especificas y parámetros a romper o solucionar. </a:t>
            </a:r>
          </a:p>
          <a:p>
            <a:endParaRPr lang="es-MX" sz="6000" dirty="0"/>
          </a:p>
          <a:p>
            <a:r>
              <a:rPr lang="es-MX" sz="6000" dirty="0">
                <a:latin typeface="Arial Black" panose="020B0A04020102020204" pitchFamily="34" charset="0"/>
              </a:rPr>
              <a:t> SOLUCIONES NO CONOCIDAS: </a:t>
            </a:r>
          </a:p>
          <a:p>
            <a:r>
              <a:rPr lang="es-MX" sz="6000" dirty="0"/>
              <a:t>No hay constancia de soluciones análogas. Requisitos contradictorios. Problemas inventivos </a:t>
            </a:r>
          </a:p>
          <a:p>
            <a:r>
              <a:rPr lang="es-AR" sz="6000" dirty="0"/>
              <a:t>Incorporación de tecnologías. </a:t>
            </a:r>
          </a:p>
        </p:txBody>
      </p:sp>
    </p:spTree>
    <p:extLst>
      <p:ext uri="{BB962C8B-B14F-4D97-AF65-F5344CB8AC3E}">
        <p14:creationId xmlns:p14="http://schemas.microsoft.com/office/powerpoint/2010/main" val="1603796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EA286143-8D48-105D-0952-384DC4F46448}"/>
              </a:ext>
            </a:extLst>
          </p:cNvPr>
          <p:cNvSpPr txBox="1">
            <a:spLocks/>
          </p:cNvSpPr>
          <p:nvPr/>
        </p:nvSpPr>
        <p:spPr>
          <a:xfrm>
            <a:off x="389049" y="884984"/>
            <a:ext cx="5153888" cy="2733596"/>
          </a:xfrm>
          <a:prstGeom prst="rect">
            <a:avLst/>
          </a:prstGeom>
        </p:spPr>
        <p:txBody>
          <a:bodyPr vert="horz" lIns="91440" tIns="45720" rIns="91440" bIns="45720" rtlCol="0" anchor="t">
            <a:normAutofit/>
          </a:bodyPr>
          <a:lstStyle>
            <a:lvl1pPr algn="l" defTabSz="914400" rtl="0" eaLnBrk="1" latinLnBrk="0" hangingPunct="1">
              <a:lnSpc>
                <a:spcPct val="84000"/>
              </a:lnSpc>
              <a:spcBef>
                <a:spcPct val="0"/>
              </a:spcBef>
              <a:buNone/>
              <a:defRPr sz="4800" kern="1200" baseline="0">
                <a:solidFill>
                  <a:schemeClr val="tx2"/>
                </a:solidFill>
                <a:latin typeface="+mj-lt"/>
                <a:ea typeface="+mj-ea"/>
                <a:cs typeface="+mj-cs"/>
              </a:defRPr>
            </a:lvl1pPr>
          </a:lstStyle>
          <a:p>
            <a:r>
              <a:rPr lang="es-AR" b="1" dirty="0">
                <a:latin typeface="Arial Black" panose="020B0A04020102020204" pitchFamily="34" charset="0"/>
              </a:rPr>
              <a:t>METODO</a:t>
            </a:r>
          </a:p>
          <a:p>
            <a:r>
              <a:rPr lang="es-AR" b="1" dirty="0">
                <a:latin typeface="Arial Black" panose="020B0A04020102020204" pitchFamily="34" charset="0"/>
              </a:rPr>
              <a:t>TRIZ</a:t>
            </a:r>
          </a:p>
        </p:txBody>
      </p:sp>
      <p:sp>
        <p:nvSpPr>
          <p:cNvPr id="8" name="Rectangle 1">
            <a:extLst>
              <a:ext uri="{FF2B5EF4-FFF2-40B4-BE49-F238E27FC236}">
                <a16:creationId xmlns:a16="http://schemas.microsoft.com/office/drawing/2014/main" id="{089C5E37-3D6C-6BA2-5C77-CCCD999FC812}"/>
              </a:ext>
            </a:extLst>
          </p:cNvPr>
          <p:cNvSpPr>
            <a:spLocks noGrp="1" noChangeArrowheads="1"/>
          </p:cNvSpPr>
          <p:nvPr>
            <p:ph type="body" sz="half" idx="2"/>
          </p:nvPr>
        </p:nvSpPr>
        <p:spPr bwMode="auto">
          <a:xfrm>
            <a:off x="266386" y="2341307"/>
            <a:ext cx="486888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MX" sz="2000" dirty="0"/>
              <a:t>La evolución de un sistema técnico no es un proceso aleatorio sino que se rige por ciertas leyes objetivas; pudiendo utilizarse estas leyes para desarrollar conscientemente un sistema a lo largo del camino de su evolución técnica mediante la determinación y aplicación de las innovaciones. </a:t>
            </a:r>
            <a:endParaRPr kumimoji="0" lang="es-AR" altLang="es-AR" sz="1400" b="0" i="0" u="none" strike="noStrike" cap="none" normalizeH="0" baseline="0" dirty="0">
              <a:ln>
                <a:noFill/>
              </a:ln>
              <a:solidFill>
                <a:schemeClr val="tx1"/>
              </a:solidFill>
              <a:effectLst/>
              <a:latin typeface="Arial" panose="020B0604020202020204" pitchFamily="34" charset="0"/>
            </a:endParaRPr>
          </a:p>
        </p:txBody>
      </p:sp>
      <p:sp>
        <p:nvSpPr>
          <p:cNvPr id="11" name="Rectangle 1">
            <a:extLst>
              <a:ext uri="{FF2B5EF4-FFF2-40B4-BE49-F238E27FC236}">
                <a16:creationId xmlns:a16="http://schemas.microsoft.com/office/drawing/2014/main" id="{CAE6E656-9697-6E77-16ED-34883A5819C0}"/>
              </a:ext>
            </a:extLst>
          </p:cNvPr>
          <p:cNvSpPr txBox="1">
            <a:spLocks noChangeArrowheads="1"/>
          </p:cNvSpPr>
          <p:nvPr/>
        </p:nvSpPr>
        <p:spPr bwMode="auto">
          <a:xfrm>
            <a:off x="5983188" y="2173611"/>
            <a:ext cx="5440874"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l" defTabSz="914400" rtl="0" eaLnBrk="1" latinLnBrk="0" hangingPunct="1">
              <a:lnSpc>
                <a:spcPct val="113000"/>
              </a:lnSpc>
              <a:spcBef>
                <a:spcPts val="0"/>
              </a:spcBef>
              <a:spcAft>
                <a:spcPts val="1500"/>
              </a:spcAft>
              <a:buFont typeface="Franklin Gothic Book" panose="020B0503020102020204" pitchFamily="34" charset="0"/>
              <a:buNone/>
              <a:defRPr sz="160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Franklin Gothic Book" panose="020B0503020102020204" pitchFamily="34" charset="0"/>
              <a:buNone/>
              <a:defRPr sz="1400"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9pPr>
          </a:lstStyle>
          <a:p>
            <a:pPr eaLnBrk="0" fontAlgn="base" hangingPunct="0">
              <a:lnSpc>
                <a:spcPct val="100000"/>
              </a:lnSpc>
              <a:spcBef>
                <a:spcPct val="0"/>
              </a:spcBef>
              <a:spcAft>
                <a:spcPct val="0"/>
              </a:spcAft>
              <a:buFontTx/>
              <a:buNone/>
            </a:pPr>
            <a:endParaRPr lang="es-AR" altLang="es-AR" sz="1400" dirty="0">
              <a:solidFill>
                <a:schemeClr val="tx1"/>
              </a:solidFill>
              <a:latin typeface="Arial" panose="020B0604020202020204" pitchFamily="34" charset="0"/>
            </a:endParaRPr>
          </a:p>
          <a:p>
            <a:pPr eaLnBrk="0" fontAlgn="base" hangingPunct="0">
              <a:lnSpc>
                <a:spcPct val="100000"/>
              </a:lnSpc>
              <a:spcBef>
                <a:spcPct val="0"/>
              </a:spcBef>
              <a:spcAft>
                <a:spcPct val="0"/>
              </a:spcAft>
            </a:pPr>
            <a:r>
              <a:rPr lang="es-MX" sz="2000" dirty="0"/>
              <a:t>TRIZ, como proceso sistemático, permite a cualquier técnico desarrollar significativamente sus habilidades de pensamiento crítico y fomentar sus capacidades tanto inventiva como creativa para la resolución de problemas.</a:t>
            </a:r>
            <a:endParaRPr lang="es-AR" altLang="es-AR" sz="1400" dirty="0">
              <a:solidFill>
                <a:schemeClr val="tx1"/>
              </a:solidFill>
              <a:latin typeface="Arial" panose="020B0604020202020204" pitchFamily="34" charset="0"/>
            </a:endParaRPr>
          </a:p>
        </p:txBody>
      </p:sp>
      <p:sp>
        <p:nvSpPr>
          <p:cNvPr id="15" name="Title 3">
            <a:extLst>
              <a:ext uri="{FF2B5EF4-FFF2-40B4-BE49-F238E27FC236}">
                <a16:creationId xmlns:a16="http://schemas.microsoft.com/office/drawing/2014/main" id="{2FA69EE6-79EF-17F4-6A4B-113CF18A389E}"/>
              </a:ext>
            </a:extLst>
          </p:cNvPr>
          <p:cNvSpPr txBox="1">
            <a:spLocks/>
          </p:cNvSpPr>
          <p:nvPr/>
        </p:nvSpPr>
        <p:spPr>
          <a:xfrm>
            <a:off x="5983188" y="884984"/>
            <a:ext cx="5153888" cy="859936"/>
          </a:xfrm>
          <a:prstGeom prst="rect">
            <a:avLst/>
          </a:prstGeom>
        </p:spPr>
        <p:txBody>
          <a:bodyPr vert="horz" lIns="91440" tIns="45720" rIns="91440" bIns="45720" rtlCol="0" anchor="t">
            <a:normAutofit/>
          </a:bodyPr>
          <a:lstStyle>
            <a:lvl1pPr algn="l" defTabSz="914400" rtl="0" eaLnBrk="1" latinLnBrk="0" hangingPunct="1">
              <a:lnSpc>
                <a:spcPct val="84000"/>
              </a:lnSpc>
              <a:spcBef>
                <a:spcPct val="0"/>
              </a:spcBef>
              <a:buNone/>
              <a:defRPr sz="4800" kern="1200" baseline="0">
                <a:solidFill>
                  <a:schemeClr val="tx2"/>
                </a:solidFill>
                <a:latin typeface="+mj-lt"/>
                <a:ea typeface="+mj-ea"/>
                <a:cs typeface="+mj-cs"/>
              </a:defRPr>
            </a:lvl1pPr>
          </a:lstStyle>
          <a:p>
            <a:r>
              <a:rPr lang="es-AR" b="1" dirty="0">
                <a:latin typeface="Arial Black" panose="020B0A04020102020204" pitchFamily="34" charset="0"/>
              </a:rPr>
              <a:t>OBJETIVOS</a:t>
            </a:r>
          </a:p>
        </p:txBody>
      </p:sp>
      <p:cxnSp>
        <p:nvCxnSpPr>
          <p:cNvPr id="3" name="Straight Arrow Connector 2">
            <a:extLst>
              <a:ext uri="{FF2B5EF4-FFF2-40B4-BE49-F238E27FC236}">
                <a16:creationId xmlns:a16="http://schemas.microsoft.com/office/drawing/2014/main" id="{C7FB58EE-E1DA-5AD6-356B-EB12DD09B373}"/>
              </a:ext>
            </a:extLst>
          </p:cNvPr>
          <p:cNvCxnSpPr/>
          <p:nvPr/>
        </p:nvCxnSpPr>
        <p:spPr>
          <a:xfrm flipV="1">
            <a:off x="6096000" y="4327140"/>
            <a:ext cx="1219200" cy="1137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4C2C6B99-3FAD-25E5-5E2E-7C708548FE06}"/>
              </a:ext>
            </a:extLst>
          </p:cNvPr>
          <p:cNvCxnSpPr>
            <a:cxnSpLocks/>
          </p:cNvCxnSpPr>
          <p:nvPr/>
        </p:nvCxnSpPr>
        <p:spPr>
          <a:xfrm>
            <a:off x="6096000" y="5628115"/>
            <a:ext cx="1219200" cy="8846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7B98500-F555-F169-5256-04BE899D350A}"/>
              </a:ext>
            </a:extLst>
          </p:cNvPr>
          <p:cNvCxnSpPr>
            <a:cxnSpLocks/>
          </p:cNvCxnSpPr>
          <p:nvPr/>
        </p:nvCxnSpPr>
        <p:spPr>
          <a:xfrm>
            <a:off x="7493620" y="4327140"/>
            <a:ext cx="2263697" cy="891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74294C7-7557-76B5-296C-24D9F7728831}"/>
              </a:ext>
            </a:extLst>
          </p:cNvPr>
          <p:cNvCxnSpPr>
            <a:cxnSpLocks/>
          </p:cNvCxnSpPr>
          <p:nvPr/>
        </p:nvCxnSpPr>
        <p:spPr>
          <a:xfrm flipV="1">
            <a:off x="7482468" y="5464564"/>
            <a:ext cx="2274849" cy="10482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itle 3">
            <a:extLst>
              <a:ext uri="{FF2B5EF4-FFF2-40B4-BE49-F238E27FC236}">
                <a16:creationId xmlns:a16="http://schemas.microsoft.com/office/drawing/2014/main" id="{0A15FB0E-1064-07AE-B272-D55A2A2C8E90}"/>
              </a:ext>
            </a:extLst>
          </p:cNvPr>
          <p:cNvSpPr txBox="1">
            <a:spLocks/>
          </p:cNvSpPr>
          <p:nvPr/>
        </p:nvSpPr>
        <p:spPr>
          <a:xfrm>
            <a:off x="6530633" y="5263466"/>
            <a:ext cx="1736402" cy="446891"/>
          </a:xfrm>
          <a:prstGeom prst="rect">
            <a:avLst/>
          </a:prstGeom>
        </p:spPr>
        <p:txBody>
          <a:bodyPr vert="horz" lIns="91440" tIns="45720" rIns="91440" bIns="45720" rtlCol="0" anchor="t">
            <a:normAutofit/>
          </a:bodyPr>
          <a:lstStyle>
            <a:lvl1pPr algn="l" defTabSz="914400" rtl="0" eaLnBrk="1" latinLnBrk="0" hangingPunct="1">
              <a:lnSpc>
                <a:spcPct val="84000"/>
              </a:lnSpc>
              <a:spcBef>
                <a:spcPct val="0"/>
              </a:spcBef>
              <a:buNone/>
              <a:defRPr sz="4800" kern="1200" baseline="0">
                <a:solidFill>
                  <a:schemeClr val="tx2"/>
                </a:solidFill>
                <a:latin typeface="+mj-lt"/>
                <a:ea typeface="+mj-ea"/>
                <a:cs typeface="+mj-cs"/>
              </a:defRPr>
            </a:lvl1pPr>
          </a:lstStyle>
          <a:p>
            <a:r>
              <a:rPr lang="es-AR" sz="1800" dirty="0">
                <a:latin typeface="Arial Black" panose="020B0A04020102020204" pitchFamily="34" charset="0"/>
              </a:rPr>
              <a:t>Soluciones</a:t>
            </a:r>
            <a:endParaRPr lang="es-AR" dirty="0">
              <a:latin typeface="Arial Black" panose="020B0A04020102020204" pitchFamily="34" charset="0"/>
            </a:endParaRPr>
          </a:p>
        </p:txBody>
      </p:sp>
      <p:sp>
        <p:nvSpPr>
          <p:cNvPr id="27" name="Title 3">
            <a:extLst>
              <a:ext uri="{FF2B5EF4-FFF2-40B4-BE49-F238E27FC236}">
                <a16:creationId xmlns:a16="http://schemas.microsoft.com/office/drawing/2014/main" id="{EC510B8A-216D-D47C-D3DA-4D08AE6859AB}"/>
              </a:ext>
            </a:extLst>
          </p:cNvPr>
          <p:cNvSpPr txBox="1">
            <a:spLocks/>
          </p:cNvSpPr>
          <p:nvPr/>
        </p:nvSpPr>
        <p:spPr>
          <a:xfrm>
            <a:off x="9757317" y="5196423"/>
            <a:ext cx="1736402" cy="446891"/>
          </a:xfrm>
          <a:prstGeom prst="rect">
            <a:avLst/>
          </a:prstGeom>
        </p:spPr>
        <p:txBody>
          <a:bodyPr vert="horz" lIns="91440" tIns="45720" rIns="91440" bIns="45720" rtlCol="0" anchor="t">
            <a:normAutofit fontScale="92500" lnSpcReduction="20000"/>
          </a:bodyPr>
          <a:lstStyle>
            <a:lvl1pPr algn="l" defTabSz="914400" rtl="0" eaLnBrk="1" latinLnBrk="0" hangingPunct="1">
              <a:lnSpc>
                <a:spcPct val="84000"/>
              </a:lnSpc>
              <a:spcBef>
                <a:spcPct val="0"/>
              </a:spcBef>
              <a:buNone/>
              <a:defRPr sz="4800" kern="1200" baseline="0">
                <a:solidFill>
                  <a:schemeClr val="tx2"/>
                </a:solidFill>
                <a:latin typeface="+mj-lt"/>
                <a:ea typeface="+mj-ea"/>
                <a:cs typeface="+mj-cs"/>
              </a:defRPr>
            </a:lvl1pPr>
          </a:lstStyle>
          <a:p>
            <a:r>
              <a:rPr lang="es-AR" sz="1800" dirty="0">
                <a:latin typeface="Arial Black" panose="020B0A04020102020204" pitchFamily="34" charset="0"/>
              </a:rPr>
              <a:t>Solución Óptima</a:t>
            </a:r>
            <a:endParaRPr lang="es-AR" dirty="0">
              <a:latin typeface="Arial Black" panose="020B0A04020102020204" pitchFamily="34" charset="0"/>
            </a:endParaRPr>
          </a:p>
        </p:txBody>
      </p:sp>
    </p:spTree>
    <p:extLst>
      <p:ext uri="{BB962C8B-B14F-4D97-AF65-F5344CB8AC3E}">
        <p14:creationId xmlns:p14="http://schemas.microsoft.com/office/powerpoint/2010/main" val="1335875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1B47E-9767-8C8C-9A44-17D173A51C83}"/>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D0CBBC6F-612D-CBDB-E8A2-39AF93DB20D3}"/>
              </a:ext>
            </a:extLst>
          </p:cNvPr>
          <p:cNvSpPr txBox="1">
            <a:spLocks/>
          </p:cNvSpPr>
          <p:nvPr/>
        </p:nvSpPr>
        <p:spPr>
          <a:xfrm>
            <a:off x="123882" y="465265"/>
            <a:ext cx="5153888" cy="2733596"/>
          </a:xfrm>
          <a:prstGeom prst="rect">
            <a:avLst/>
          </a:prstGeom>
        </p:spPr>
        <p:txBody>
          <a:bodyPr vert="horz" lIns="91440" tIns="45720" rIns="91440" bIns="45720" rtlCol="0" anchor="t">
            <a:normAutofit/>
          </a:bodyPr>
          <a:lstStyle>
            <a:lvl1pPr algn="l" defTabSz="914400" rtl="0" eaLnBrk="1" latinLnBrk="0" hangingPunct="1">
              <a:lnSpc>
                <a:spcPct val="84000"/>
              </a:lnSpc>
              <a:spcBef>
                <a:spcPct val="0"/>
              </a:spcBef>
              <a:buNone/>
              <a:defRPr sz="4800" kern="1200" baseline="0">
                <a:solidFill>
                  <a:schemeClr val="tx2"/>
                </a:solidFill>
                <a:latin typeface="+mj-lt"/>
                <a:ea typeface="+mj-ea"/>
                <a:cs typeface="+mj-cs"/>
              </a:defRPr>
            </a:lvl1pPr>
          </a:lstStyle>
          <a:p>
            <a:r>
              <a:rPr lang="es-MX" dirty="0">
                <a:latin typeface="Arial Black" panose="020B0A04020102020204" pitchFamily="34" charset="0"/>
              </a:rPr>
              <a:t>Fundamentos de </a:t>
            </a:r>
          </a:p>
          <a:p>
            <a:r>
              <a:rPr lang="es-MX" dirty="0">
                <a:latin typeface="Arial Black" panose="020B0A04020102020204" pitchFamily="34" charset="0"/>
              </a:rPr>
              <a:t>la metodología TRIZ </a:t>
            </a:r>
            <a:endParaRPr lang="es-AR" b="1" dirty="0">
              <a:latin typeface="Arial Black" panose="020B0A04020102020204" pitchFamily="34" charset="0"/>
            </a:endParaRPr>
          </a:p>
        </p:txBody>
      </p:sp>
      <p:sp>
        <p:nvSpPr>
          <p:cNvPr id="8" name="Rectangle 1">
            <a:extLst>
              <a:ext uri="{FF2B5EF4-FFF2-40B4-BE49-F238E27FC236}">
                <a16:creationId xmlns:a16="http://schemas.microsoft.com/office/drawing/2014/main" id="{3EF9A383-A2C2-5809-D375-C1B4302FDF8B}"/>
              </a:ext>
            </a:extLst>
          </p:cNvPr>
          <p:cNvSpPr>
            <a:spLocks noGrp="1" noChangeArrowheads="1"/>
          </p:cNvSpPr>
          <p:nvPr>
            <p:ph type="body" sz="half" idx="2"/>
          </p:nvPr>
        </p:nvSpPr>
        <p:spPr bwMode="auto">
          <a:xfrm>
            <a:off x="171471" y="3187692"/>
            <a:ext cx="486888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MX" sz="2400" dirty="0" err="1"/>
              <a:t>Altshuller</a:t>
            </a:r>
            <a:r>
              <a:rPr lang="es-MX" sz="2400" dirty="0"/>
              <a:t> definió problema inventivo como aquel en el cual: </a:t>
            </a:r>
          </a:p>
          <a:p>
            <a:pPr marL="0" marR="0" lvl="0" indent="0" algn="l" defTabSz="914400" rtl="0" eaLnBrk="0" fontAlgn="base" latinLnBrk="0" hangingPunct="0">
              <a:lnSpc>
                <a:spcPct val="100000"/>
              </a:lnSpc>
              <a:spcBef>
                <a:spcPct val="0"/>
              </a:spcBef>
              <a:spcAft>
                <a:spcPct val="0"/>
              </a:spcAft>
              <a:buClrTx/>
              <a:buSzTx/>
              <a:buFontTx/>
              <a:buNone/>
              <a:tabLst/>
            </a:pPr>
            <a:r>
              <a:rPr lang="es-MX" sz="2400" b="1" dirty="0"/>
              <a:t>“La solución natural crea otro problema”. </a:t>
            </a:r>
          </a:p>
          <a:p>
            <a:pPr marL="0" marR="0" lvl="0" indent="0" algn="l" defTabSz="914400" rtl="0" eaLnBrk="0" fontAlgn="base" latinLnBrk="0" hangingPunct="0">
              <a:lnSpc>
                <a:spcPct val="100000"/>
              </a:lnSpc>
              <a:spcBef>
                <a:spcPct val="0"/>
              </a:spcBef>
              <a:spcAft>
                <a:spcPct val="0"/>
              </a:spcAft>
              <a:buClrTx/>
              <a:buSzTx/>
              <a:buFontTx/>
              <a:buNone/>
              <a:tabLst/>
            </a:pPr>
            <a:endParaRPr lang="es-MX" sz="24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AR" sz="2400" b="0" i="0" u="none" strike="noStrike" cap="none" normalizeH="0" baseline="0" dirty="0">
                <a:ln>
                  <a:noFill/>
                </a:ln>
                <a:solidFill>
                  <a:schemeClr val="tx1"/>
                </a:solidFill>
                <a:effectLst/>
                <a:latin typeface="Arial" panose="020B0604020202020204" pitchFamily="34" charset="0"/>
              </a:rPr>
              <a:t>A medida que p</a:t>
            </a:r>
            <a:r>
              <a:rPr lang="es-MX" altLang="es-AR" sz="2400" dirty="0">
                <a:solidFill>
                  <a:schemeClr val="tx1"/>
                </a:solidFill>
                <a:latin typeface="Arial" panose="020B0604020202020204" pitchFamily="34" charset="0"/>
              </a:rPr>
              <a:t>rofundizamos en la actividad inventiva podemos lograr desarrollos de mayor impacto</a:t>
            </a:r>
            <a:endParaRPr kumimoji="0" lang="es-AR" altLang="es-AR" sz="1400" b="0" i="0" u="none" strike="noStrike" cap="none" normalizeH="0" baseline="0" dirty="0">
              <a:ln>
                <a:noFill/>
              </a:ln>
              <a:solidFill>
                <a:schemeClr val="tx1"/>
              </a:solidFill>
              <a:effectLst/>
              <a:latin typeface="Arial" panose="020B0604020202020204" pitchFamily="34" charset="0"/>
            </a:endParaRPr>
          </a:p>
        </p:txBody>
      </p:sp>
      <p:sp>
        <p:nvSpPr>
          <p:cNvPr id="11" name="Rectangle 1">
            <a:extLst>
              <a:ext uri="{FF2B5EF4-FFF2-40B4-BE49-F238E27FC236}">
                <a16:creationId xmlns:a16="http://schemas.microsoft.com/office/drawing/2014/main" id="{2A0A07BC-30F0-3C7D-01D6-54D5BB48EAD6}"/>
              </a:ext>
            </a:extLst>
          </p:cNvPr>
          <p:cNvSpPr txBox="1">
            <a:spLocks noChangeArrowheads="1"/>
          </p:cNvSpPr>
          <p:nvPr/>
        </p:nvSpPr>
        <p:spPr bwMode="auto">
          <a:xfrm>
            <a:off x="6096000" y="465265"/>
            <a:ext cx="544087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l" defTabSz="914400" rtl="0" eaLnBrk="1" latinLnBrk="0" hangingPunct="1">
              <a:lnSpc>
                <a:spcPct val="113000"/>
              </a:lnSpc>
              <a:spcBef>
                <a:spcPts val="0"/>
              </a:spcBef>
              <a:spcAft>
                <a:spcPts val="1500"/>
              </a:spcAft>
              <a:buFont typeface="Franklin Gothic Book" panose="020B0503020102020204" pitchFamily="34" charset="0"/>
              <a:buNone/>
              <a:defRPr sz="160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Franklin Gothic Book" panose="020B0503020102020204" pitchFamily="34" charset="0"/>
              <a:buNone/>
              <a:defRPr sz="1400"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1000"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1000" kern="1200" baseline="0">
                <a:solidFill>
                  <a:schemeClr val="tx2"/>
                </a:solidFill>
                <a:latin typeface="+mn-lt"/>
                <a:ea typeface="+mn-ea"/>
                <a:cs typeface="+mn-cs"/>
              </a:defRPr>
            </a:lvl9pPr>
          </a:lstStyle>
          <a:p>
            <a:pPr eaLnBrk="0" fontAlgn="base" hangingPunct="0">
              <a:lnSpc>
                <a:spcPct val="100000"/>
              </a:lnSpc>
              <a:spcBef>
                <a:spcPct val="0"/>
              </a:spcBef>
              <a:spcAft>
                <a:spcPct val="0"/>
              </a:spcAft>
              <a:buFontTx/>
              <a:buNone/>
            </a:pPr>
            <a:r>
              <a:rPr lang="es-MX" sz="2400" b="1" dirty="0"/>
              <a:t>Cuando el inventor elimina la contradicción. No es necesaria la solución de compromiso</a:t>
            </a:r>
            <a:endParaRPr lang="es-AR" altLang="es-AR" sz="2000" b="1" dirty="0">
              <a:solidFill>
                <a:schemeClr val="tx1"/>
              </a:solidFill>
              <a:latin typeface="Arial" panose="020B0604020202020204" pitchFamily="34" charset="0"/>
            </a:endParaRPr>
          </a:p>
        </p:txBody>
      </p:sp>
      <p:pic>
        <p:nvPicPr>
          <p:cNvPr id="3" name="Picture 2">
            <a:extLst>
              <a:ext uri="{FF2B5EF4-FFF2-40B4-BE49-F238E27FC236}">
                <a16:creationId xmlns:a16="http://schemas.microsoft.com/office/drawing/2014/main" id="{ABA39114-F4A5-D568-1438-54B0B8DE6BED}"/>
              </a:ext>
            </a:extLst>
          </p:cNvPr>
          <p:cNvPicPr>
            <a:picLocks noChangeAspect="1"/>
          </p:cNvPicPr>
          <p:nvPr/>
        </p:nvPicPr>
        <p:blipFill>
          <a:blip r:embed="rId3"/>
          <a:stretch>
            <a:fillRect/>
          </a:stretch>
        </p:blipFill>
        <p:spPr>
          <a:xfrm>
            <a:off x="6096000" y="1832063"/>
            <a:ext cx="4042720" cy="4822198"/>
          </a:xfrm>
          <a:prstGeom prst="rect">
            <a:avLst/>
          </a:prstGeom>
        </p:spPr>
      </p:pic>
    </p:spTree>
    <p:extLst>
      <p:ext uri="{BB962C8B-B14F-4D97-AF65-F5344CB8AC3E}">
        <p14:creationId xmlns:p14="http://schemas.microsoft.com/office/powerpoint/2010/main" val="145350870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{E5076CB7-B413-4954-8BD8-A54B3D060C40}tf10001105</Template>
  <TotalTime>16281</TotalTime>
  <Words>1546</Words>
  <Application>Microsoft Office PowerPoint</Application>
  <PresentationFormat>Widescreen</PresentationFormat>
  <Paragraphs>178</Paragraphs>
  <Slides>27</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 </vt:lpstr>
      <vt:lpstr>Arial Black</vt:lpstr>
      <vt:lpstr>Calibri</vt:lpstr>
      <vt:lpstr>Franklin Gothic Book</vt:lpstr>
      <vt:lpstr>Roboto</vt:lpstr>
      <vt:lpstr>Segoe UI</vt:lpstr>
      <vt:lpstr>Crop</vt:lpstr>
      <vt:lpstr>Tecnología</vt:lpstr>
      <vt:lpstr>Método triz</vt:lpstr>
      <vt:lpstr>PowerPoint Presentation</vt:lpstr>
      <vt:lpstr>Problemas</vt:lpstr>
      <vt:lpstr>PowerPoint Presentation</vt:lpstr>
      <vt:lpstr>PowerPoint Presentation</vt:lpstr>
      <vt:lpstr>Problemas</vt:lpstr>
      <vt:lpstr>PowerPoint Presentation</vt:lpstr>
      <vt:lpstr>PowerPoint Presentation</vt:lpstr>
      <vt:lpstr>Método triz</vt:lpstr>
      <vt:lpstr>PowerPoint Presentation</vt:lpstr>
      <vt:lpstr>PowerPoint Presentation</vt:lpstr>
      <vt:lpstr>PowerPoint Presentation</vt:lpstr>
      <vt:lpstr>PowerPoint Presentation</vt:lpstr>
      <vt:lpstr>PowerPoint Presentation</vt:lpstr>
      <vt:lpstr>PowerPoint Presentation</vt:lpstr>
      <vt:lpstr>Beneficios</vt:lpstr>
      <vt:lpstr>Aplicación</vt:lpstr>
      <vt:lpstr>Aplicación</vt:lpstr>
      <vt:lpstr>Aplicación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Tecnología</dc:title>
  <dc:creator>Lucas Schimpf</dc:creator>
  <cp:lastModifiedBy>SCHIMPF BERNHARDT LUCAS BENJAMIN</cp:lastModifiedBy>
  <cp:revision>36</cp:revision>
  <dcterms:created xsi:type="dcterms:W3CDTF">2024-03-12T13:03:38Z</dcterms:created>
  <dcterms:modified xsi:type="dcterms:W3CDTF">2025-04-04T12:59:28Z</dcterms:modified>
</cp:coreProperties>
</file>