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381" r:id="rId4"/>
    <p:sldId id="382" r:id="rId5"/>
    <p:sldId id="383" r:id="rId6"/>
    <p:sldId id="385" r:id="rId7"/>
    <p:sldId id="386" r:id="rId8"/>
    <p:sldId id="384" r:id="rId9"/>
    <p:sldId id="387" r:id="rId10"/>
    <p:sldId id="366" r:id="rId11"/>
    <p:sldId id="393" r:id="rId12"/>
    <p:sldId id="371" r:id="rId13"/>
    <p:sldId id="392" r:id="rId14"/>
    <p:sldId id="394" r:id="rId15"/>
    <p:sldId id="395" r:id="rId16"/>
    <p:sldId id="391" r:id="rId17"/>
    <p:sldId id="396" r:id="rId18"/>
    <p:sldId id="397" r:id="rId19"/>
    <p:sldId id="398" r:id="rId20"/>
    <p:sldId id="399" r:id="rId21"/>
    <p:sldId id="400" r:id="rId22"/>
    <p:sldId id="4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482A2-BCD8-C8D2-0BE0-F5E9AA9EF0B4}" name="Lucas Schimpf" initials="LS" userId="bfd8b65faa4111c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7190" autoAdjust="0"/>
  </p:normalViewPr>
  <p:slideViewPr>
    <p:cSldViewPr snapToGrid="0">
      <p:cViewPr varScale="1">
        <p:scale>
          <a:sx n="72" d="100"/>
          <a:sy n="72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48CD-1754-48FF-9867-2D6AAED9D9E2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3882-5476-4E6E-B257-D19C6D96070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03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91E4A-BD4D-D190-7FB5-DCFA144C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675C40-0661-CBA6-63ED-8DBF88508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FF4F7-E996-394E-2340-414671ED4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Dibujar ciclo de vida para la innovación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C64C-F234-CA04-3462-0BA93C222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519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Hablar de </a:t>
            </a:r>
            <a:r>
              <a:rPr lang="es-AR" dirty="0" err="1"/>
              <a:t>speed</a:t>
            </a:r>
            <a:r>
              <a:rPr lang="es-AR" dirty="0"/>
              <a:t> Agro, mosquitos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145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E126-91FE-7C79-9AED-08370524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AE555-AFD8-9078-CCC8-1EF49C57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3FB80-0DDE-5448-D402-796EE7472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6CD02-6EC6-9D94-0926-CAA974DE5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757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1B4B-98FB-17ED-72D0-72ED2274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AA09D-5E6D-EF10-173F-567FA90D5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D2074-CF67-E9A6-CF32-748476360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Hablar de </a:t>
            </a:r>
            <a:r>
              <a:rPr lang="es-AR" dirty="0" err="1"/>
              <a:t>speed</a:t>
            </a:r>
            <a:r>
              <a:rPr lang="es-AR" dirty="0"/>
              <a:t> Agro, mosquitos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A5C8-DC40-428B-9F91-7DBD0A5BB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287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22C03-42EB-D956-E051-4625E634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DC48C-CF8C-E8D7-6001-C1358BC80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C8739-8479-D5BB-B71C-207635351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Hablar de </a:t>
            </a:r>
            <a:r>
              <a:rPr lang="es-AR" dirty="0" err="1"/>
              <a:t>speed</a:t>
            </a:r>
            <a:r>
              <a:rPr lang="es-AR" dirty="0"/>
              <a:t> Agro, mosquitos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0BD8F-1A5D-4C7E-94EB-DE67E29CE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25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37991-9587-7690-6312-5408B9959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657CA-608F-50F5-5CB3-940DEFE67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09B83-6169-EA30-87C0-3C1045414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3A24C-22F1-3046-E961-148EB4176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332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8DCD6-B763-7458-58B6-805852F7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39AB9-69E1-4A14-C243-31D18F121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1BBC1-CC3D-B2D5-DFE1-1DA37BF6C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Hablar de </a:t>
            </a:r>
            <a:r>
              <a:rPr lang="es-AR" dirty="0" err="1"/>
              <a:t>speed</a:t>
            </a:r>
            <a:r>
              <a:rPr lang="es-AR" dirty="0"/>
              <a:t> Agro, mosquitos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203D0-0FBC-244C-70BA-495388844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2284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8650D-B232-28DD-383E-C58A200A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C216C-F08E-B67C-B41E-2779389A9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12E36-FB89-D5EC-2068-3E7A3E0FF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019D3-3F4B-914F-4024-B3C5F6E14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3631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2D92-96BF-FC5A-836F-5F303E2CB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72650-A2C2-7C40-77C7-3AC842966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54BE6-3172-AF79-08EC-E055C5DA8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BEFB2-5E13-93F9-51BC-1D1E69AA0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52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9991-4838-BF87-7E46-81256218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EE0B4-5B2D-62C3-8255-BDE2D7DA9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378C0-2DAE-E29F-0351-12CB764A2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u="sng" dirty="0"/>
              <a:t>Segmentación </a:t>
            </a:r>
            <a:r>
              <a:rPr lang="es-AR" dirty="0"/>
              <a:t>: </a:t>
            </a:r>
            <a:r>
              <a:rPr lang="es-MX" dirty="0"/>
              <a:t>En lugar de un banco único y monolítico, se puede diseñar como </a:t>
            </a:r>
            <a:r>
              <a:rPr lang="es-MX" b="1" dirty="0"/>
              <a:t>un sistema modular</a:t>
            </a:r>
            <a:r>
              <a:rPr lang="es-MX" dirty="0"/>
              <a:t>:</a:t>
            </a:r>
          </a:p>
          <a:p>
            <a:pPr lvl="1"/>
            <a:r>
              <a:rPr lang="es-MX" dirty="0"/>
              <a:t>Un módulo para sentarse.</a:t>
            </a:r>
          </a:p>
          <a:p>
            <a:pPr lvl="1"/>
            <a:r>
              <a:rPr lang="es-MX" dirty="0"/>
              <a:t>Otro módulo independiente para la iluminación.</a:t>
            </a:r>
          </a:p>
          <a:p>
            <a:pPr lvl="1"/>
            <a:r>
              <a:rPr lang="es-MX" dirty="0"/>
              <a:t>Un soporte lateral que actúe como </a:t>
            </a:r>
            <a:r>
              <a:rPr lang="es-MX" b="1" dirty="0"/>
              <a:t>estación de carga y portabicicletas</a:t>
            </a:r>
            <a:r>
              <a:rPr lang="es-MX" dirty="0"/>
              <a:t>.</a:t>
            </a:r>
          </a:p>
          <a:p>
            <a:r>
              <a:rPr lang="es-MX" dirty="0"/>
              <a:t>Esto </a:t>
            </a:r>
            <a:r>
              <a:rPr lang="es-MX" b="1" dirty="0"/>
              <a:t>facilita el mantenimiento</a:t>
            </a:r>
            <a:r>
              <a:rPr lang="es-MX" dirty="0"/>
              <a:t>, permite actualizaciones por separado (ej. agregar carga inalámbrica más adelante), y reduce el volumen de cada parte.</a:t>
            </a:r>
          </a:p>
          <a:p>
            <a:r>
              <a:rPr lang="es-MX" b="1" dirty="0"/>
              <a:t>Ventaja adicional</a:t>
            </a:r>
            <a:r>
              <a:rPr lang="es-MX" dirty="0"/>
              <a:t>: los municipios podrían adaptar el diseño a diferentes entornos (plazas pequeñas, senderos, patios escolares).</a:t>
            </a:r>
          </a:p>
          <a:p>
            <a:endParaRPr lang="es-MX" dirty="0"/>
          </a:p>
          <a:p>
            <a:r>
              <a:rPr lang="es-MX" b="1" dirty="0"/>
              <a:t>Mediación </a:t>
            </a:r>
          </a:p>
          <a:p>
            <a:r>
              <a:rPr lang="es-MX" dirty="0"/>
              <a:t>El </a:t>
            </a:r>
            <a:r>
              <a:rPr lang="es-MX" b="1" dirty="0"/>
              <a:t>panel solar</a:t>
            </a:r>
            <a:r>
              <a:rPr lang="es-MX" dirty="0"/>
              <a:t> podría no estar directamente conectado al puerto USB por razones de eficiencia, acumulación de energía o gestión de picos.</a:t>
            </a:r>
          </a:p>
          <a:p>
            <a:r>
              <a:rPr lang="es-MX" dirty="0"/>
              <a:t>Se introduce una </a:t>
            </a:r>
            <a:r>
              <a:rPr lang="es-MX" b="1" dirty="0"/>
              <a:t>unidad mediadora (batería + circuito regulador)</a:t>
            </a:r>
            <a:r>
              <a:rPr lang="es-MX" dirty="0"/>
              <a:t> que:</a:t>
            </a:r>
          </a:p>
          <a:p>
            <a:r>
              <a:rPr lang="es-MX" dirty="0"/>
              <a:t>Acumula energía durante el día.</a:t>
            </a:r>
          </a:p>
          <a:p>
            <a:r>
              <a:rPr lang="es-MX" dirty="0"/>
              <a:t>Regula y distribuye la energía por la noche, cuando más se necesita (para iluminación y carga).</a:t>
            </a:r>
          </a:p>
          <a:p>
            <a:r>
              <a:rPr lang="es-MX" dirty="0"/>
              <a:t>También se puede utilizar un </a:t>
            </a:r>
            <a:r>
              <a:rPr lang="es-MX" b="1" dirty="0"/>
              <a:t>intermediario estructural</a:t>
            </a:r>
            <a:r>
              <a:rPr lang="es-MX" dirty="0"/>
              <a:t>:</a:t>
            </a:r>
          </a:p>
          <a:p>
            <a:r>
              <a:rPr lang="es-MX" dirty="0"/>
              <a:t>Por ejemplo, un soporte de bicicletas que también actúe como estructura de refuerzo para el panel solar o como disipador térmico.</a:t>
            </a:r>
          </a:p>
          <a:p>
            <a:endParaRPr lang="es-MX" dirty="0"/>
          </a:p>
          <a:p>
            <a:r>
              <a:rPr lang="es-MX" b="1" dirty="0"/>
              <a:t>Anidación </a:t>
            </a:r>
          </a:p>
          <a:p>
            <a:r>
              <a:rPr lang="es-MX" dirty="0"/>
              <a:t>El sistema de carga puede estar </a:t>
            </a:r>
            <a:r>
              <a:rPr lang="es-MX" b="1" dirty="0"/>
              <a:t>“anidado” dentro de la estructura del asiento</a:t>
            </a:r>
            <a:r>
              <a:rPr lang="es-MX" dirty="0"/>
              <a:t> o de los apoyabrazos.</a:t>
            </a:r>
          </a:p>
          <a:p>
            <a:r>
              <a:rPr lang="es-MX" dirty="0"/>
              <a:t>Ejemplo: dentro del </a:t>
            </a:r>
            <a:r>
              <a:rPr lang="es-MX" dirty="0" err="1"/>
              <a:t>apoyaespalda</a:t>
            </a:r>
            <a:r>
              <a:rPr lang="es-MX" dirty="0"/>
              <a:t> se pueden integrar discretamente las conexiones eléctricas o la batería.</a:t>
            </a:r>
          </a:p>
          <a:p>
            <a:r>
              <a:rPr lang="es-MX" dirty="0"/>
              <a:t>Las </a:t>
            </a:r>
            <a:r>
              <a:rPr lang="es-MX" b="1" dirty="0"/>
              <a:t>luces LED</a:t>
            </a:r>
            <a:r>
              <a:rPr lang="es-MX" dirty="0"/>
              <a:t> podrían estar ocultas en una ranura inferior que solo se activa de noche, protegiéndolas de vandalismo o lluvia.</a:t>
            </a:r>
          </a:p>
          <a:p>
            <a:r>
              <a:rPr lang="es-MX" dirty="0"/>
              <a:t>El soporte para bicicletas puede </a:t>
            </a:r>
            <a:r>
              <a:rPr lang="es-MX" b="1" dirty="0"/>
              <a:t>plegarse dentro del banco</a:t>
            </a:r>
            <a:r>
              <a:rPr lang="es-MX" dirty="0"/>
              <a:t> cuando no se usa, evitando obstrucciones en el entorno urbano.</a:t>
            </a:r>
          </a:p>
          <a:p>
            <a:endParaRPr lang="es-MX" b="1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02720-F261-6080-0A6E-D25B85333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763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F4C7-205B-F61C-0E77-6D667443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3DC1A-F902-B3E2-5048-7CE489B1F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1A36F-3348-20CD-24C8-AD7EAF46D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1AF7-0A7A-373E-5873-8BDD930A6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888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06EC-4FF9-62FE-77D7-44833D87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E043C-CB28-67EA-64F0-C7A32558F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928E9-E874-7423-32B7-42E3F6EC1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Dibujar ciclo de vida para la innovación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1F74-92F8-1E41-CB2B-2F1CD2CA4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2147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81C88-5644-C601-9EE4-58A2CF14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9C0FB-95E6-5FEA-77E5-AA4D7FDD3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D15D2-B124-96FE-5455-608470A26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Hablar de </a:t>
            </a:r>
            <a:r>
              <a:rPr lang="es-AR" dirty="0" err="1"/>
              <a:t>speed</a:t>
            </a:r>
            <a:r>
              <a:rPr lang="es-AR" dirty="0"/>
              <a:t> Agro, mosquitos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90A88-CD6B-BF53-D38D-1CB52BDE5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06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5CDA0-88DD-0D18-1A1C-EF078814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F38F1-242B-0827-BEE6-04E1D3571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6E2E5-6D76-5DED-99B6-43A9FE7FE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Dibujar ciclo de vida para la innovación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D8527-8303-6669-7B7F-711691672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07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79C7B-63C3-460F-4C29-21DC4AE1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EFFF0-497A-4B26-E12C-F064F7D6B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267F0-FD58-CDAD-6E9D-DDD73B04E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Dibujar ciclo de vida para la innovación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F22C-BD4C-A89A-DFB4-F81868DF6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538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AC31-369C-96C7-70A1-1247CE56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243ED-CF6B-F0B0-CBCB-6D4806B97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F3B3A-71F4-0666-4579-6723F124E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Dibujar ciclo de vida para la innovación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C118-8724-03A4-9F96-1610409BC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623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329A-BCCA-0AF6-FC1F-73557BE65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82140-250E-66BF-6F63-56C48CDF5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32F03-4CA6-D287-56D2-4CB2AD9D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93F1-A78A-D4EE-D6F3-021AB58EA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927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92DE-20EF-9CA5-C1CB-F2AF88780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B9A6B-270C-228F-F8A0-E455C8650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E8648-D9BD-5F7C-A91A-F486B1531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399D5-AA30-B461-359E-4215F1285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49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7E76F-5C6E-EF57-54EC-DD17EB1D5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6264A-7BA3-34BF-9216-5E5DA6C14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29D4F-5F50-016F-7DF0-9EA374824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DB56-7FE1-329E-3FC5-BFC247EB0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958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D6723-78E7-4D91-7A98-614D6F287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7EACF-185A-A50E-4538-6161B73D9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A7353-730B-CAD3-55B9-7DFE2B47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3148B-0966-8531-61A8-637C7B86D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75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riz40.com/aff_Matrix_TRIZ.ph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0A-5D6A-48A4-BBDD-20A5A9B15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Tecnología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7080D-BBE3-79BD-3DD8-82E48434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4973" y="1753079"/>
            <a:ext cx="7137862" cy="245845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AR" sz="7200" b="1" dirty="0"/>
              <a:t>Aplicada </a:t>
            </a:r>
            <a:r>
              <a:rPr lang="es-AR" sz="7200" dirty="0"/>
              <a:t>al</a:t>
            </a:r>
          </a:p>
          <a:p>
            <a:pPr algn="r"/>
            <a:r>
              <a:rPr lang="es-AR" sz="7200" b="1" dirty="0"/>
              <a:t>Diseño </a:t>
            </a:r>
          </a:p>
          <a:p>
            <a:pPr algn="r"/>
            <a:r>
              <a:rPr lang="es-AR" sz="7200" dirty="0"/>
              <a:t>de</a:t>
            </a:r>
            <a:r>
              <a:rPr lang="es-AR" sz="7200" b="1" dirty="0"/>
              <a:t> Productos  </a:t>
            </a:r>
          </a:p>
        </p:txBody>
      </p:sp>
    </p:spTree>
    <p:extLst>
      <p:ext uri="{BB962C8B-B14F-4D97-AF65-F5344CB8AC3E}">
        <p14:creationId xmlns:p14="http://schemas.microsoft.com/office/powerpoint/2010/main" val="186170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D9C0D-ED6B-C619-0C9B-6EB6E3B2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8E6E8DC-4AD2-2065-D299-7F22D29D487B}"/>
              </a:ext>
            </a:extLst>
          </p:cNvPr>
          <p:cNvSpPr txBox="1">
            <a:spLocks/>
          </p:cNvSpPr>
          <p:nvPr/>
        </p:nvSpPr>
        <p:spPr>
          <a:xfrm>
            <a:off x="249386" y="695403"/>
            <a:ext cx="5153888" cy="1157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>
                <a:latin typeface="Arial Black" panose="020B0A04020102020204" pitchFamily="34" charset="0"/>
              </a:rPr>
              <a:t>Ejemplo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DAA57-1DF5-D371-2954-D03B8DAA56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49386" y="1623951"/>
            <a:ext cx="4868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b="1" dirty="0"/>
              <a:t>Optimización de descarga para inodoro </a:t>
            </a:r>
            <a:endParaRPr kumimoji="0" lang="es-AR" alt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E4FE0-B1DB-E4D9-16E5-0D870256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6" y="2929769"/>
            <a:ext cx="459693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Corea del Sur 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enfrenta un déficit de agua por lo que busca ahorrar agua.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Los </a:t>
            </a:r>
            <a:r>
              <a:rPr lang="es-AR" altLang="es-AR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inodors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AR" altLang="es-AR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utilzian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 13 L por descarga.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b="1" dirty="0">
                <a:solidFill>
                  <a:schemeClr val="tx1"/>
                </a:solidFill>
                <a:latin typeface="Arial" panose="020B0604020202020204" pitchFamily="34" charset="0"/>
              </a:rPr>
              <a:t>OBJETIVO: Reducir el uso de agua sin perder funcionalidad de desechado y evitando los olores del tanque séptico. </a:t>
            </a:r>
          </a:p>
        </p:txBody>
      </p:sp>
      <p:pic>
        <p:nvPicPr>
          <p:cNvPr id="1026" name="Picture 2" descr="Inodoros | Grupo Moreno | Construye Contigo!">
            <a:extLst>
              <a:ext uri="{FF2B5EF4-FFF2-40B4-BE49-F238E27FC236}">
                <a16:creationId xmlns:a16="http://schemas.microsoft.com/office/drawing/2014/main" id="{0A009411-A312-8F5F-04D3-D531D596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365760"/>
            <a:ext cx="649224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58F59-CD7F-F009-37C4-862A11E5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09C5F2A-DCE2-202D-8CB0-AA51147FFC02}"/>
              </a:ext>
            </a:extLst>
          </p:cNvPr>
          <p:cNvSpPr txBox="1">
            <a:spLocks/>
          </p:cNvSpPr>
          <p:nvPr/>
        </p:nvSpPr>
        <p:spPr>
          <a:xfrm>
            <a:off x="249386" y="695403"/>
            <a:ext cx="5153888" cy="1157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>
                <a:latin typeface="Arial Black" panose="020B0A04020102020204" pitchFamily="34" charset="0"/>
              </a:rPr>
              <a:t>Ejemplo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59508B-6A4C-487A-942C-A901A24ED8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49386" y="1623951"/>
            <a:ext cx="4868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b="1" dirty="0"/>
              <a:t>Optimización de descarga para inodoro </a:t>
            </a:r>
            <a:endParaRPr kumimoji="0" lang="es-AR" alt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E4AF42E-8D8E-80FD-87E3-19A7B9E7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3951"/>
            <a:ext cx="5440874" cy="31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AR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Situaciones Conflictivas</a:t>
            </a: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AR" sz="2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 sistema S </a:t>
            </a:r>
            <a:r>
              <a:rPr lang="es-AR" sz="2400" dirty="0">
                <a:solidFill>
                  <a:srgbClr val="242424"/>
                </a:solidFill>
                <a:latin typeface="Segoe UI" panose="020B0502040204020203" pitchFamily="34" charset="0"/>
              </a:rPr>
              <a:t>en el Sifón evita los malos olores pero requiere mucha agua para eliminar desechos. </a:t>
            </a: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AR" sz="2400" dirty="0">
                <a:solidFill>
                  <a:srgbClr val="242424"/>
                </a:solidFill>
                <a:latin typeface="Segoe UI" panose="020B0502040204020203" pitchFamily="34" charset="0"/>
              </a:rPr>
              <a:t>El uso de químicos o succión (aplicado a inodoros) no es apto para uso doméstico. </a:t>
            </a:r>
            <a:endParaRPr lang="es-AR" sz="240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A98D4-AF88-5F0A-551D-34090D12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6" y="2929769"/>
            <a:ext cx="459693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Corea del Sur 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enfrenta un déficit de agua por lo que busca ahorrar agua.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Los </a:t>
            </a:r>
            <a:r>
              <a:rPr lang="es-AR" altLang="es-AR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inodors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AR" altLang="es-AR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utilzian</a:t>
            </a:r>
            <a:r>
              <a:rPr lang="es-AR" altLang="es-AR" sz="2400" dirty="0">
                <a:solidFill>
                  <a:schemeClr val="tx1"/>
                </a:solidFill>
                <a:latin typeface="Arial" panose="020B0604020202020204" pitchFamily="34" charset="0"/>
              </a:rPr>
              <a:t> 13 L por descarga.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b="1" dirty="0">
                <a:solidFill>
                  <a:schemeClr val="tx1"/>
                </a:solidFill>
                <a:latin typeface="Arial" panose="020B0604020202020204" pitchFamily="34" charset="0"/>
              </a:rPr>
              <a:t>OBJETIVO: Reducir el uso de agua sin perder funcionalidad de desechado y evitando los olores del tanque séptico.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F72F98-4FA8-879F-0E9D-3A6F9FB9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8349"/>
            <a:ext cx="5440874" cy="18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AR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Contradicción; </a:t>
            </a: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AR" sz="2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La estructura </a:t>
            </a:r>
            <a:r>
              <a:rPr lang="es-AR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 </a:t>
            </a:r>
            <a:r>
              <a:rPr lang="es-AR" sz="2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es necesaria para evitar olores, pero debe ser removida para utilizar menos agua</a:t>
            </a:r>
            <a:r>
              <a:rPr lang="es-AR" sz="2400" dirty="0">
                <a:solidFill>
                  <a:srgbClr val="242424"/>
                </a:solidFill>
                <a:latin typeface="Segoe UI" panose="020B0502040204020203" pitchFamily="34" charset="0"/>
              </a:rPr>
              <a:t>. </a:t>
            </a:r>
            <a:endParaRPr lang="es-AR" sz="240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3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DBF0-AD9D-EAE7-0CCB-3AB6C19B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5586-631D-EE3E-0015-C0081C52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Aplicación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E11F9-AA65-D61B-ABA7-FD30ED0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788" y="1945698"/>
            <a:ext cx="7988531" cy="2966604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es-MX" sz="4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Principios de Separación</a:t>
            </a:r>
          </a:p>
          <a:p>
            <a:pPr algn="l">
              <a:buNone/>
            </a:pPr>
            <a:r>
              <a:rPr lang="es-MX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Para resolver la contradicción, se aplicó el principio de separación en el tiempo:</a:t>
            </a:r>
          </a:p>
          <a:p>
            <a:pPr algn="l">
              <a:buNone/>
            </a:pPr>
            <a:endParaRPr lang="es-MX" sz="48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MX" sz="4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La estructura de trampa "S" debe estar presente para evitar los malos olores y debe desaparecer durante el lavado de las heces</a:t>
            </a:r>
            <a:r>
              <a:rPr lang="es-MX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79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C4C4B-15AB-2ED8-0EBA-D39B03A8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526EFE7-FE25-308B-B1D9-36B04BDA87C5}"/>
              </a:ext>
            </a:extLst>
          </p:cNvPr>
          <p:cNvSpPr txBox="1">
            <a:spLocks/>
          </p:cNvSpPr>
          <p:nvPr/>
        </p:nvSpPr>
        <p:spPr>
          <a:xfrm>
            <a:off x="249386" y="695403"/>
            <a:ext cx="5153888" cy="1157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>
                <a:latin typeface="Arial Black" panose="020B0A04020102020204" pitchFamily="34" charset="0"/>
              </a:rPr>
              <a:t>Ejemplo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9194B83-4DC7-6752-CE11-06D5B051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40887"/>
            <a:ext cx="5440874" cy="461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Lavado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El tubo flexible se mueve hacia abajo, permitiendo el lavado de las heces con solo 3 litros de agua.</a:t>
            </a:r>
          </a:p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Fin del lavado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El tubo flexible se eleva, restableciendo la estructura de trampa "S".</a:t>
            </a:r>
          </a:p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Configuración normal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La estructura de trampa "S" previene los malos olores provenientes del tanque séptico.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9DA6E0-196F-65DB-B5FF-FADC1681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66" y="3192338"/>
            <a:ext cx="51538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2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 diseñó un inodoro con un tubo flexible que puede moverse hacia arriba y hacia abajo</a:t>
            </a:r>
            <a:endParaRPr lang="es-AR" altLang="es-AR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DEBAB-A704-F05E-818C-6E0BA74B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357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E2AE-798B-19EF-F278-1934A82E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38B71A-B9EE-34D1-23FA-6FEB37CF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32" y="752792"/>
            <a:ext cx="6887536" cy="565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B26190-E01A-AFBC-8022-B7A7570D158E}"/>
              </a:ext>
            </a:extLst>
          </p:cNvPr>
          <p:cNvSpPr txBox="1"/>
          <p:nvPr/>
        </p:nvSpPr>
        <p:spPr>
          <a:xfrm>
            <a:off x="1021080" y="2090172"/>
            <a:ext cx="36880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En esta estructura, la separación de la presencia o ausencia en relación con la operación de lavado se realiza con éxito.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49938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2704E-8421-3035-2681-E5237B7D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D33F03-575C-9F37-7CFF-DD2250C8D54C}"/>
              </a:ext>
            </a:extLst>
          </p:cNvPr>
          <p:cNvSpPr txBox="1"/>
          <p:nvPr/>
        </p:nvSpPr>
        <p:spPr>
          <a:xfrm>
            <a:off x="838200" y="320457"/>
            <a:ext cx="62636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 nuevo diseño de inodoro utiliza solo 3 litros de agua por descarga, una reducción significativa en comparación con los 13 litros de los inodoros convencionales. Además, el ruido de lavado se reduce en un tercio. </a:t>
            </a:r>
            <a:endParaRPr lang="es-A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C0D6E-AE5D-00F1-C61E-C6AD5309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362" y="0"/>
            <a:ext cx="4753638" cy="3534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20911-25A5-C1E6-B317-B8A65D01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3534268"/>
            <a:ext cx="6568440" cy="2792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995D1-2CCF-3525-F039-C22B2C2E83D5}"/>
              </a:ext>
            </a:extLst>
          </p:cNvPr>
          <p:cNvSpPr txBox="1"/>
          <p:nvPr/>
        </p:nvSpPr>
        <p:spPr>
          <a:xfrm>
            <a:off x="838200" y="2998113"/>
            <a:ext cx="47536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La implementación del tubo flexible y su mecanismo de funcionamiento permite separar la presencia o ausencia de la estructura de trampa "S" en el tiempo, resolviendo la contradicción física.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36459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54102-3739-CEF8-2074-BF10C78F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0DAC-3BF4-F624-77C5-6526A473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Soluciones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22EB-519C-2D8C-BC43-4AFB1D5B9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748" y="2069924"/>
            <a:ext cx="7577052" cy="34774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MX" sz="6000" dirty="0">
                <a:latin typeface="+mj-lt"/>
                <a:cs typeface="Arial" panose="020B0604020202020204" pitchFamily="34" charset="0"/>
              </a:rPr>
              <a:t>Proponer ideas para eliminar la contradicción</a:t>
            </a:r>
          </a:p>
          <a:p>
            <a:pPr algn="l"/>
            <a:endParaRPr lang="es-MX" sz="60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s-MX" sz="6000" dirty="0">
                <a:latin typeface="+mj-lt"/>
                <a:cs typeface="Arial" panose="020B0604020202020204" pitchFamily="34" charset="0"/>
              </a:rPr>
              <a:t>Trabajar en equipos </a:t>
            </a:r>
          </a:p>
          <a:p>
            <a:pPr algn="l"/>
            <a:endParaRPr lang="es-MX" sz="6000" dirty="0">
              <a:latin typeface="Arial Black" panose="020B0A04020102020204" pitchFamily="34" charset="0"/>
            </a:endParaRPr>
          </a:p>
          <a:p>
            <a:pPr algn="l"/>
            <a:endParaRPr lang="es-MX" sz="6000" dirty="0"/>
          </a:p>
          <a:p>
            <a:pPr algn="l"/>
            <a:endParaRPr lang="es-MX" sz="6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D8F079B-C8DA-BCCA-DAEE-8E73444CAC4A}"/>
              </a:ext>
            </a:extLst>
          </p:cNvPr>
          <p:cNvSpPr txBox="1">
            <a:spLocks/>
          </p:cNvSpPr>
          <p:nvPr/>
        </p:nvSpPr>
        <p:spPr>
          <a:xfrm>
            <a:off x="2709948" y="3678863"/>
            <a:ext cx="7577052" cy="1426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6000" dirty="0">
              <a:latin typeface="Arial Black" panose="020B0A04020102020204" pitchFamily="34" charset="0"/>
            </a:endParaRPr>
          </a:p>
          <a:p>
            <a:endParaRPr lang="es-MX" sz="6000" dirty="0"/>
          </a:p>
          <a:p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21896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6ACB-E603-071D-86EF-337F99B90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DA04-B3B9-D911-86F6-1E21EBFA8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Ejercicio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B702-9E31-37E6-858C-20FB5AB9A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188" y="1917524"/>
            <a:ext cx="7577052" cy="3843196"/>
          </a:xfrm>
        </p:spPr>
        <p:txBody>
          <a:bodyPr>
            <a:normAutofit fontScale="55000" lnSpcReduction="20000"/>
          </a:bodyPr>
          <a:lstStyle/>
          <a:p>
            <a:r>
              <a:rPr lang="es-MX" sz="6000" dirty="0">
                <a:latin typeface="Arial Black" panose="020B0A04020102020204" pitchFamily="34" charset="0"/>
              </a:rPr>
              <a:t>Proponer ideas para eliminar la contradicción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+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Generar un Pitch y exponer 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+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Exponer y retroalimentar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= 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Presentación</a:t>
            </a:r>
          </a:p>
          <a:p>
            <a:endParaRPr lang="es-MX" sz="6000" dirty="0"/>
          </a:p>
          <a:p>
            <a:endParaRPr lang="es-MX" sz="6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75D1B0-80CA-8527-A9F2-3EE949A44C77}"/>
              </a:ext>
            </a:extLst>
          </p:cNvPr>
          <p:cNvSpPr txBox="1">
            <a:spLocks/>
          </p:cNvSpPr>
          <p:nvPr/>
        </p:nvSpPr>
        <p:spPr>
          <a:xfrm>
            <a:off x="9197340" y="1429844"/>
            <a:ext cx="1600200" cy="3675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7000" dirty="0">
              <a:latin typeface="Arial Black" panose="020B0A04020102020204" pitchFamily="34" charset="0"/>
            </a:endParaRPr>
          </a:p>
          <a:p>
            <a:endParaRPr lang="es-MX" sz="7000" dirty="0"/>
          </a:p>
          <a:p>
            <a:r>
              <a:rPr lang="es-MX" sz="7000" dirty="0"/>
              <a:t>20 min</a:t>
            </a:r>
          </a:p>
          <a:p>
            <a:endParaRPr lang="es-MX" sz="7000" dirty="0"/>
          </a:p>
          <a:p>
            <a:endParaRPr lang="es-MX" sz="7000" dirty="0"/>
          </a:p>
          <a:p>
            <a:r>
              <a:rPr lang="es-MX" sz="7000" dirty="0"/>
              <a:t>2-5 min</a:t>
            </a:r>
          </a:p>
          <a:p>
            <a:endParaRPr lang="es-MX" sz="7000" dirty="0"/>
          </a:p>
          <a:p>
            <a:r>
              <a:rPr lang="es-MX" sz="7000" dirty="0"/>
              <a:t>15 min</a:t>
            </a:r>
          </a:p>
          <a:p>
            <a:endParaRPr lang="es-MX" sz="6000" dirty="0"/>
          </a:p>
          <a:p>
            <a:endParaRPr lang="es-MX" sz="6000" dirty="0"/>
          </a:p>
          <a:p>
            <a:endParaRPr lang="es-MX" sz="6000" dirty="0"/>
          </a:p>
          <a:p>
            <a:endParaRPr lang="es-MX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40CAD4-9715-2473-138F-FF18D2166DAE}"/>
              </a:ext>
            </a:extLst>
          </p:cNvPr>
          <p:cNvSpPr txBox="1">
            <a:spLocks/>
          </p:cNvSpPr>
          <p:nvPr/>
        </p:nvSpPr>
        <p:spPr>
          <a:xfrm>
            <a:off x="3258588" y="1917524"/>
            <a:ext cx="7577052" cy="384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6000" dirty="0"/>
          </a:p>
          <a:p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400069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959BB-893F-1407-0788-5A3B5869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8F8467F5-8207-955C-D4C0-03BF3AD7B113}"/>
              </a:ext>
            </a:extLst>
          </p:cNvPr>
          <p:cNvSpPr txBox="1">
            <a:spLocks/>
          </p:cNvSpPr>
          <p:nvPr/>
        </p:nvSpPr>
        <p:spPr>
          <a:xfrm>
            <a:off x="953358" y="469038"/>
            <a:ext cx="9044082" cy="108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1BA92E-3EBF-727B-47EB-6663A73CD83B}"/>
              </a:ext>
            </a:extLst>
          </p:cNvPr>
          <p:cNvGraphicFramePr>
            <a:graphicFrameLocks noGrp="1"/>
          </p:cNvGraphicFramePr>
          <p:nvPr/>
        </p:nvGraphicFramePr>
        <p:xfrm>
          <a:off x="953358" y="1123964"/>
          <a:ext cx="98552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335">
                  <a:extLst>
                    <a:ext uri="{9D8B030D-6E8A-4147-A177-3AD203B41FA5}">
                      <a16:colId xmlns:a16="http://schemas.microsoft.com/office/drawing/2014/main" val="1806226944"/>
                    </a:ext>
                  </a:extLst>
                </a:gridCol>
                <a:gridCol w="2407265">
                  <a:extLst>
                    <a:ext uri="{9D8B030D-6E8A-4147-A177-3AD203B41FA5}">
                      <a16:colId xmlns:a16="http://schemas.microsoft.com/office/drawing/2014/main" val="58628887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939625487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797480533"/>
                    </a:ext>
                  </a:extLst>
                </a:gridCol>
              </a:tblGrid>
              <a:tr h="1079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EN EL ESPACIO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.</a:t>
                      </a:r>
                      <a:r>
                        <a:rPr lang="es-MX" b="1" dirty="0"/>
                        <a:t>SEPARACIÓN EN EL TIEMPO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ENTRE PARTES Y EL TODO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DE ACUERDO A CONDICIONES 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18748"/>
                  </a:ext>
                </a:extLst>
              </a:tr>
              <a:tr h="43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Si algo es contradictorio físicamente en términos de espacio, separaremos el requisito asignando las características al sistema en diversas localidades.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► Una característica se hace grande en determinado momento, pequeña en otro. </a:t>
                      </a:r>
                    </a:p>
                    <a:p>
                      <a:r>
                        <a:rPr lang="es-MX" dirty="0"/>
                        <a:t>► Una característica se presenta en determinado momento, se ausenta en otro.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► </a:t>
                      </a:r>
                      <a:r>
                        <a:rPr lang="es-MX" dirty="0"/>
                        <a:t>Si algo es contradictorio, ¿podemos hacer que aunque las partes hagan una cosa individualmente el resultado total sea precisamente lo contrario?</a:t>
                      </a:r>
                    </a:p>
                    <a:p>
                      <a:r>
                        <a:rPr lang="es-MX" dirty="0"/>
                        <a:t>► Una característica puede tener un valor en el nivel de sistema y un valor opuesto en el nivel de componente, o ni siquiera existir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► Una característica es alta dentro de una condición y baja dentro de otra. </a:t>
                      </a:r>
                    </a:p>
                    <a:p>
                      <a:r>
                        <a:rPr lang="es-MX" dirty="0"/>
                        <a:t>► Una característica está presente dentro de una condición y ausente en la otra.</a:t>
                      </a:r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1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02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5800B-4B76-2461-D795-D9202415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E6ECFAC-1099-1A94-7F40-4C54FA1568A3}"/>
              </a:ext>
            </a:extLst>
          </p:cNvPr>
          <p:cNvSpPr txBox="1">
            <a:spLocks/>
          </p:cNvSpPr>
          <p:nvPr/>
        </p:nvSpPr>
        <p:spPr>
          <a:xfrm>
            <a:off x="953358" y="469038"/>
            <a:ext cx="9044082" cy="108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4F26E-5635-4689-3AAE-850BECD81A7E}"/>
              </a:ext>
            </a:extLst>
          </p:cNvPr>
          <p:cNvSpPr txBox="1"/>
          <p:nvPr/>
        </p:nvSpPr>
        <p:spPr>
          <a:xfrm>
            <a:off x="1032387" y="1554480"/>
            <a:ext cx="1093502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Mobiliario urbano multifunción Problema: Se busca diseñar un banco de plaza que sirva también como luminaria nocturna, soporte de bicicletas y cargador USB. </a:t>
            </a:r>
          </a:p>
          <a:p>
            <a:endParaRPr lang="es-MX" sz="2400" dirty="0"/>
          </a:p>
          <a:p>
            <a:r>
              <a:rPr lang="es-MX" sz="2400" dirty="0"/>
              <a:t>Parámetros técnicos: Capacidad de carga: 150 kg por asiento. </a:t>
            </a:r>
          </a:p>
          <a:p>
            <a:r>
              <a:rPr lang="es-MX" sz="2400" dirty="0"/>
              <a:t>Potencia de carga por puerto USB: 10W máx. </a:t>
            </a:r>
          </a:p>
          <a:p>
            <a:r>
              <a:rPr lang="es-MX" sz="2400" dirty="0"/>
              <a:t>Fuente de energía: panel solar de 40W.</a:t>
            </a:r>
          </a:p>
          <a:p>
            <a:r>
              <a:rPr lang="es-MX" sz="2400" dirty="0"/>
              <a:t> Área ocupada: 1,5 m².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 descr="Funcional, sostenible y de diseño: así debe ser el mobiliario urbano ~  Urbanamente | El Mundo, Expansión">
            <a:extLst>
              <a:ext uri="{FF2B5EF4-FFF2-40B4-BE49-F238E27FC236}">
                <a16:creationId xmlns:a16="http://schemas.microsoft.com/office/drawing/2014/main" id="{77978971-FBCA-CB6E-7941-5A738BCCC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4792" r="29758" b="12473"/>
          <a:stretch/>
        </p:blipFill>
        <p:spPr bwMode="auto">
          <a:xfrm>
            <a:off x="8465574" y="4620198"/>
            <a:ext cx="3726426" cy="22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1FFA9-B399-7B3E-E766-0D7E704E0680}"/>
              </a:ext>
            </a:extLst>
          </p:cNvPr>
          <p:cNvSpPr txBox="1"/>
          <p:nvPr/>
        </p:nvSpPr>
        <p:spPr>
          <a:xfrm>
            <a:off x="1032387" y="4710633"/>
            <a:ext cx="609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Contradicción TRIZ: Aumentar la funcionalidad (parámetro </a:t>
            </a:r>
            <a:r>
              <a:rPr lang="es-MX" sz="2400" b="1" dirty="0"/>
              <a:t>33</a:t>
            </a:r>
            <a:r>
              <a:rPr lang="es-MX" sz="2400" dirty="0"/>
              <a:t>: homogeneidad) sin incrementar volumen ni complejidad del uso (parámetro </a:t>
            </a:r>
            <a:r>
              <a:rPr lang="es-MX" sz="2400" b="1" dirty="0"/>
              <a:t>7</a:t>
            </a:r>
            <a:r>
              <a:rPr lang="es-MX" sz="2400" dirty="0"/>
              <a:t>: volumen del objeto móvil). </a:t>
            </a:r>
          </a:p>
        </p:txBody>
      </p:sp>
    </p:spTree>
    <p:extLst>
      <p:ext uri="{BB962C8B-B14F-4D97-AF65-F5344CB8AC3E}">
        <p14:creationId xmlns:p14="http://schemas.microsoft.com/office/powerpoint/2010/main" val="403373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8C74E-B782-92A6-B8A1-EC62224B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25" y="2835931"/>
            <a:ext cx="9612971" cy="2852737"/>
          </a:xfrm>
        </p:spPr>
        <p:txBody>
          <a:bodyPr>
            <a:normAutofit/>
          </a:bodyPr>
          <a:lstStyle/>
          <a:p>
            <a:r>
              <a:rPr lang="es-AR" b="1" dirty="0">
                <a:latin typeface="Arial Black" panose="020B0A04020102020204" pitchFamily="34" charset="0"/>
              </a:rPr>
              <a:t>Método </a:t>
            </a:r>
            <a:r>
              <a:rPr lang="es-AR" b="1" dirty="0" err="1">
                <a:latin typeface="Arial Black" panose="020B0A04020102020204" pitchFamily="34" charset="0"/>
              </a:rPr>
              <a:t>triz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35FF8FD-720E-5F40-48DB-AD066C5CB9F7}"/>
              </a:ext>
            </a:extLst>
          </p:cNvPr>
          <p:cNvSpPr txBox="1">
            <a:spLocks/>
          </p:cNvSpPr>
          <p:nvPr/>
        </p:nvSpPr>
        <p:spPr>
          <a:xfrm>
            <a:off x="-2132834" y="-1135599"/>
            <a:ext cx="9612971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latin typeface="Arial "/>
              </a:rPr>
              <a:t>Aplicación de</a:t>
            </a:r>
          </a:p>
        </p:txBody>
      </p:sp>
    </p:spTree>
    <p:extLst>
      <p:ext uri="{BB962C8B-B14F-4D97-AF65-F5344CB8AC3E}">
        <p14:creationId xmlns:p14="http://schemas.microsoft.com/office/powerpoint/2010/main" val="312152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D8B1-ECF5-845B-7B7A-CA2CC1E4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A66B18D2-3A6A-8729-06DB-B87CC956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61" y="2263642"/>
            <a:ext cx="4973085" cy="461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Segmentació</a:t>
            </a:r>
            <a:r>
              <a:rPr lang="es-MX" sz="2400" b="1" dirty="0">
                <a:solidFill>
                  <a:srgbClr val="242424"/>
                </a:solidFill>
                <a:latin typeface="Segoe UI" panose="020B0502040204020203" pitchFamily="34" charset="0"/>
              </a:rPr>
              <a:t>n 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Dividir el objeto en módulos independientes al funcionar.</a:t>
            </a:r>
          </a:p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Mediación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interviene un elemento entre 2 componentes que no interactúan bien directamente </a:t>
            </a:r>
          </a:p>
          <a:p>
            <a:pPr algn="l">
              <a:buFont typeface="+mj-lt"/>
              <a:buAutoNum type="arabicPeriod"/>
            </a:pPr>
            <a:r>
              <a:rPr lang="es-MX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Anidación</a:t>
            </a:r>
            <a:r>
              <a:rPr lang="es-MX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Colocar un sistema dentro de otro, aprovecha espacios muertos.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3284B-5CE4-29C7-7AAB-CAEDD28E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61" y="275382"/>
            <a:ext cx="51538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latin typeface="Arial Black" panose="020B0A04020102020204" pitchFamily="34" charset="0"/>
              </a:rPr>
              <a:t>Principios de solución ingenieril que pueden aportar a la resolución del problema</a:t>
            </a:r>
            <a:endParaRPr lang="es-AR" altLang="es-A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06F41-8313-24C3-4509-60FD7199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026331" y="65676"/>
            <a:ext cx="1165669" cy="1163453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44D70D3-BF4B-949D-27EF-7EE855D2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943" y="647403"/>
            <a:ext cx="6139520" cy="59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240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s-MX" sz="2400" dirty="0"/>
              <a:t>Un módulo para sentarse.</a:t>
            </a:r>
          </a:p>
          <a:p>
            <a:pPr lvl="1"/>
            <a:r>
              <a:rPr lang="es-MX" sz="2400" dirty="0"/>
              <a:t>Otro módulo independiente para la iluminación.</a:t>
            </a:r>
          </a:p>
          <a:p>
            <a:pPr lvl="1"/>
            <a:r>
              <a:rPr lang="es-MX" sz="2400" dirty="0"/>
              <a:t>Un soporte lateral que actúe como estación de carga y portabicicletas</a:t>
            </a:r>
            <a:r>
              <a:rPr lang="es-MX" sz="2400" i="0" dirty="0">
                <a:solidFill>
                  <a:srgbClr val="242424"/>
                </a:solidFill>
                <a:latin typeface="Segoe UI" panose="020B0502040204020203" pitchFamily="34" charset="0"/>
              </a:rPr>
              <a:t>.</a:t>
            </a:r>
          </a:p>
          <a:p>
            <a:pPr algn="l"/>
            <a:endParaRPr lang="es-MX" sz="240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s-MX" sz="2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Separar panel solar del puerto de carga, agregar batería + regulador </a:t>
            </a:r>
          </a:p>
          <a:p>
            <a:endParaRPr lang="es-MX" sz="2400" dirty="0"/>
          </a:p>
          <a:p>
            <a:r>
              <a:rPr lang="es-MX" sz="2400" dirty="0"/>
              <a:t>El sistema de carga puede estar </a:t>
            </a:r>
            <a:r>
              <a:rPr lang="es-MX" sz="2400" b="1" dirty="0"/>
              <a:t>“anidado” dentro de la estructura del asiento</a:t>
            </a:r>
            <a:r>
              <a:rPr lang="es-MX" sz="2400" dirty="0"/>
              <a:t> o de los apoyabrazos.</a:t>
            </a:r>
          </a:p>
        </p:txBody>
      </p:sp>
    </p:spTree>
    <p:extLst>
      <p:ext uri="{BB962C8B-B14F-4D97-AF65-F5344CB8AC3E}">
        <p14:creationId xmlns:p14="http://schemas.microsoft.com/office/powerpoint/2010/main" val="195008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49E5-7B99-881C-580F-24E1997B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5D48A7A-0101-12A2-278B-E8F465169D11}"/>
              </a:ext>
            </a:extLst>
          </p:cNvPr>
          <p:cNvSpPr txBox="1">
            <a:spLocks/>
          </p:cNvSpPr>
          <p:nvPr/>
        </p:nvSpPr>
        <p:spPr>
          <a:xfrm>
            <a:off x="953358" y="469038"/>
            <a:ext cx="9044082" cy="108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BB034-48C0-625E-6BB8-2A72370736A6}"/>
              </a:ext>
            </a:extLst>
          </p:cNvPr>
          <p:cNvSpPr txBox="1"/>
          <p:nvPr/>
        </p:nvSpPr>
        <p:spPr>
          <a:xfrm>
            <a:off x="1032387" y="4710633"/>
            <a:ext cx="609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Contradicción TRIZ: Aumentar la funcionalidad (parámetro </a:t>
            </a:r>
            <a:r>
              <a:rPr lang="es-MX" sz="2400" b="1" dirty="0"/>
              <a:t>33</a:t>
            </a:r>
            <a:r>
              <a:rPr lang="es-MX" sz="2400" dirty="0"/>
              <a:t>: homogeneidad) sin incrementar volumen ni complejidad del uso (parámetro </a:t>
            </a:r>
            <a:r>
              <a:rPr lang="es-MX" sz="2400" b="1" dirty="0"/>
              <a:t>7</a:t>
            </a:r>
            <a:r>
              <a:rPr lang="es-MX" sz="2400" dirty="0"/>
              <a:t>: volumen del objeto móvil). </a:t>
            </a:r>
          </a:p>
        </p:txBody>
      </p:sp>
      <p:pic>
        <p:nvPicPr>
          <p:cNvPr id="3074" name="Picture 2" descr="5 propuestas de Mobiliario Urbano Bancos Innovadores | Edigal">
            <a:extLst>
              <a:ext uri="{FF2B5EF4-FFF2-40B4-BE49-F238E27FC236}">
                <a16:creationId xmlns:a16="http://schemas.microsoft.com/office/drawing/2014/main" id="{0E16A795-F638-DCF9-AA9A-A3A09FDE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7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0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5FD4E-980E-2E54-BB81-56F762DAA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25D1-A1E0-B198-3EFE-CD0BAAFCF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Ejercicio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91C06-1429-9343-F2F6-834625B9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188" y="1917524"/>
            <a:ext cx="7577052" cy="3843196"/>
          </a:xfrm>
        </p:spPr>
        <p:txBody>
          <a:bodyPr>
            <a:normAutofit fontScale="55000" lnSpcReduction="20000"/>
          </a:bodyPr>
          <a:lstStyle/>
          <a:p>
            <a:r>
              <a:rPr lang="es-MX" sz="6000" dirty="0">
                <a:latin typeface="Arial Black" panose="020B0A04020102020204" pitchFamily="34" charset="0"/>
              </a:rPr>
              <a:t>Seleccionar una empresa / producto / servicio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+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Analizar y encontrar contradicciones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+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Proponer soluciones </a:t>
            </a:r>
          </a:p>
          <a:p>
            <a:r>
              <a:rPr lang="es-MX" sz="6000" dirty="0">
                <a:latin typeface="Arial Black" panose="020B0A04020102020204" pitchFamily="34" charset="0"/>
              </a:rPr>
              <a:t> </a:t>
            </a:r>
          </a:p>
          <a:p>
            <a:endParaRPr lang="es-MX" sz="6000" dirty="0">
              <a:latin typeface="Arial Black" panose="020B0A04020102020204" pitchFamily="34" charset="0"/>
            </a:endParaRPr>
          </a:p>
          <a:p>
            <a:endParaRPr lang="es-MX" sz="6000" dirty="0"/>
          </a:p>
          <a:p>
            <a:endParaRPr lang="es-MX" sz="6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65F5C9-48A1-CD7F-208B-355D8A92570C}"/>
              </a:ext>
            </a:extLst>
          </p:cNvPr>
          <p:cNvSpPr txBox="1">
            <a:spLocks/>
          </p:cNvSpPr>
          <p:nvPr/>
        </p:nvSpPr>
        <p:spPr>
          <a:xfrm>
            <a:off x="2642306" y="5631683"/>
            <a:ext cx="5456816" cy="58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latin typeface="+mj-lt"/>
              </a:rPr>
              <a:t>Utilizar los trabajos de: Talle IV / </a:t>
            </a:r>
            <a:r>
              <a:rPr lang="es-MX" sz="2400" dirty="0" err="1">
                <a:latin typeface="+mj-lt"/>
              </a:rPr>
              <a:t>CEyDS</a:t>
            </a:r>
            <a:r>
              <a:rPr lang="es-MX" sz="2400" dirty="0">
                <a:latin typeface="+mj-lt"/>
              </a:rPr>
              <a:t> </a:t>
            </a:r>
            <a:endParaRPr lang="es-MX" sz="2000" dirty="0">
              <a:latin typeface="+mj-lt"/>
            </a:endParaRP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E1D5C6-DD88-1306-43D1-726C71E2D012}"/>
              </a:ext>
            </a:extLst>
          </p:cNvPr>
          <p:cNvSpPr txBox="1">
            <a:spLocks/>
          </p:cNvSpPr>
          <p:nvPr/>
        </p:nvSpPr>
        <p:spPr>
          <a:xfrm>
            <a:off x="3258588" y="1917524"/>
            <a:ext cx="7577052" cy="384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6000" dirty="0"/>
          </a:p>
          <a:p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49402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AB5C-622F-9FB1-CCAA-10A03B4F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9568EAD-504C-7DCB-0E6D-6189F32D4392}"/>
              </a:ext>
            </a:extLst>
          </p:cNvPr>
          <p:cNvSpPr txBox="1">
            <a:spLocks/>
          </p:cNvSpPr>
          <p:nvPr/>
        </p:nvSpPr>
        <p:spPr>
          <a:xfrm>
            <a:off x="99918" y="694342"/>
            <a:ext cx="5153888" cy="1530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EBABED-564B-5207-E525-D5E95395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08" y="2225145"/>
            <a:ext cx="456438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AR" sz="2000" b="1" dirty="0">
                <a:solidFill>
                  <a:schemeClr val="tx1"/>
                </a:solidFill>
                <a:latin typeface="Arial" panose="020B0604020202020204" pitchFamily="34" charset="0"/>
              </a:rPr>
              <a:t>Resultado Final Ideal (RFI)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A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400" dirty="0"/>
              <a:t>RFI es la mejor solución imaginable del problema de manera que un elemento del sistema o un elemento en el ambiente que rodea el mismo realizará la función deseada por sí mismo sin costo o efecto dañino.</a:t>
            </a:r>
            <a:endParaRPr lang="es-MX" altLang="es-A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CE9F9-A50F-4D53-4389-CA52EF8ED13D}"/>
              </a:ext>
            </a:extLst>
          </p:cNvPr>
          <p:cNvSpPr txBox="1"/>
          <p:nvPr/>
        </p:nvSpPr>
        <p:spPr>
          <a:xfrm>
            <a:off x="5964488" y="1780622"/>
            <a:ext cx="54766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• Eliminar las deficiencias del sistema original, </a:t>
            </a:r>
          </a:p>
          <a:p>
            <a:r>
              <a:rPr lang="es-MX" sz="2800" dirty="0"/>
              <a:t>• Conservar las ventajas del sistema original,</a:t>
            </a:r>
          </a:p>
          <a:p>
            <a:r>
              <a:rPr lang="es-MX" sz="2800" dirty="0"/>
              <a:t> • Usar recursos libres o disponibles para no hacer más complicado el sistema, </a:t>
            </a:r>
          </a:p>
          <a:p>
            <a:r>
              <a:rPr lang="es-MX" sz="2800" dirty="0"/>
              <a:t>• No introducir nuevas desventajas.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51644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8A5EC-D924-6EA2-0A8A-A885EF5A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0910D8B-ABE0-E3EB-DB0D-17EFA29619FB}"/>
              </a:ext>
            </a:extLst>
          </p:cNvPr>
          <p:cNvSpPr txBox="1">
            <a:spLocks/>
          </p:cNvSpPr>
          <p:nvPr/>
        </p:nvSpPr>
        <p:spPr>
          <a:xfrm>
            <a:off x="99918" y="694342"/>
            <a:ext cx="5153888" cy="1530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1F4216D-11CB-0683-020E-7BDF5560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70" y="2619838"/>
            <a:ext cx="456438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AR" sz="2000" b="1" dirty="0">
                <a:solidFill>
                  <a:schemeClr val="tx1"/>
                </a:solidFill>
                <a:latin typeface="Arial" panose="020B0604020202020204" pitchFamily="34" charset="0"/>
              </a:rPr>
              <a:t>Eliminación de contradicciones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A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Abordar las contradicciones es el paso crucial en la resolución de problemas.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El proceso comienza con la identificación de la contradicción concreta, que suele encuadrarse en una de estas dos categorías: </a:t>
            </a:r>
            <a:r>
              <a:rPr lang="es-MX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técnica o física</a:t>
            </a:r>
            <a:r>
              <a:rPr lang="es-MX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.</a:t>
            </a:r>
            <a:endParaRPr lang="es-MX" altLang="es-AR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73DB1-D5A5-8D67-CAB9-101D295CC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15" y="235774"/>
            <a:ext cx="6571785" cy="39787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1A0D65-F83F-9FE0-7AF3-0FFB23C0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175" y="4451110"/>
            <a:ext cx="2456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Requisito de cualquier mejora</a:t>
            </a:r>
            <a:endParaRPr lang="es-MX" altLang="es-AR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3D8339-57C5-0324-AA4C-F025C591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375" y="4451109"/>
            <a:ext cx="2456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A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Propio de la solución </a:t>
            </a:r>
            <a:endParaRPr lang="es-MX" altLang="es-AR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35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0084B-9254-5AA7-EE9E-84870E7C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06B2A9B-4680-66BB-11D5-BFCDF1D31000}"/>
              </a:ext>
            </a:extLst>
          </p:cNvPr>
          <p:cNvSpPr txBox="1">
            <a:spLocks/>
          </p:cNvSpPr>
          <p:nvPr/>
        </p:nvSpPr>
        <p:spPr>
          <a:xfrm>
            <a:off x="953358" y="469038"/>
            <a:ext cx="9044082" cy="108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Aplicación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2DCCF-DE05-3108-6491-0AF626994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79179"/>
              </p:ext>
            </p:extLst>
          </p:nvPr>
        </p:nvGraphicFramePr>
        <p:xfrm>
          <a:off x="953358" y="1123964"/>
          <a:ext cx="98552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335">
                  <a:extLst>
                    <a:ext uri="{9D8B030D-6E8A-4147-A177-3AD203B41FA5}">
                      <a16:colId xmlns:a16="http://schemas.microsoft.com/office/drawing/2014/main" val="1806226944"/>
                    </a:ext>
                  </a:extLst>
                </a:gridCol>
                <a:gridCol w="2407265">
                  <a:extLst>
                    <a:ext uri="{9D8B030D-6E8A-4147-A177-3AD203B41FA5}">
                      <a16:colId xmlns:a16="http://schemas.microsoft.com/office/drawing/2014/main" val="58628887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939625487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797480533"/>
                    </a:ext>
                  </a:extLst>
                </a:gridCol>
              </a:tblGrid>
              <a:tr h="1079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EN EL ESPACIO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.</a:t>
                      </a:r>
                      <a:r>
                        <a:rPr lang="es-MX" b="1" dirty="0"/>
                        <a:t>SEPARACIÓN EN EL TIEMPO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ENTRE PARTES Y EL TODO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/>
                        <a:t>SEPARACIÓN DE ACUERDO A CONDICIONES 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18748"/>
                  </a:ext>
                </a:extLst>
              </a:tr>
              <a:tr h="43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Si algo es contradictorio físicamente en términos de espacio, separaremos el requisito asignando las características al sistema en diversas localidades.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► Una característica se hace grande en determinado momento, pequeña en otro. </a:t>
                      </a:r>
                    </a:p>
                    <a:p>
                      <a:r>
                        <a:rPr lang="es-MX" dirty="0"/>
                        <a:t>► Una característica se presenta en determinado momento, se ausenta en otro.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► </a:t>
                      </a:r>
                      <a:r>
                        <a:rPr lang="es-MX" dirty="0"/>
                        <a:t>Si algo es contradictorio, ¿podemos hacer que aunque las partes hagan una cosa individualmente el resultado total sea precisamente lo contrario?</a:t>
                      </a:r>
                    </a:p>
                    <a:p>
                      <a:r>
                        <a:rPr lang="es-MX" dirty="0"/>
                        <a:t>► Una característica puede tener un valor en el nivel de sistema y un valor opuesto en el nivel de componente, o ni siquiera existir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► Una característica es alta dentro de una condición y baja dentro de otra. </a:t>
                      </a:r>
                    </a:p>
                    <a:p>
                      <a:r>
                        <a:rPr lang="es-MX" dirty="0"/>
                        <a:t>► Una característica está presente dentro de una condición y ausente en la otra.</a:t>
                      </a:r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1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0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2EA7-A978-DD33-812D-8700C762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3EAE147-25A0-13CD-B420-21475E09D5C5}"/>
              </a:ext>
            </a:extLst>
          </p:cNvPr>
          <p:cNvSpPr txBox="1">
            <a:spLocks/>
          </p:cNvSpPr>
          <p:nvPr/>
        </p:nvSpPr>
        <p:spPr>
          <a:xfrm>
            <a:off x="99918" y="694342"/>
            <a:ext cx="5153888" cy="1530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Principio </a:t>
            </a:r>
          </a:p>
          <a:p>
            <a:r>
              <a:rPr lang="es-MX" b="1" dirty="0">
                <a:latin typeface="Arial Black" panose="020B0A04020102020204" pitchFamily="34" charset="0"/>
              </a:rPr>
              <a:t>ingenieril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0AE80-22C5-8EC9-6789-1A7F5C5EF6BB}"/>
              </a:ext>
            </a:extLst>
          </p:cNvPr>
          <p:cNvSpPr txBox="1"/>
          <p:nvPr/>
        </p:nvSpPr>
        <p:spPr>
          <a:xfrm>
            <a:off x="300818" y="2477138"/>
            <a:ext cx="45082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Representan características generales de los sistemas técnicos que pueden sufrir mejoras o perjuicios, y se utilizan para identificar y resolver contradicciones técnicas en el proceso de innovación</a:t>
            </a:r>
            <a:endParaRPr lang="es-A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9AF2C-739E-A512-1979-60A1B0BC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336193" y="5002655"/>
            <a:ext cx="1688945" cy="1685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FBCBF-51F2-FBDE-A87E-F77BBBB1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95" y="1459743"/>
            <a:ext cx="6556705" cy="3340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D3476-8589-E24D-7A10-ACA819BBB5B0}"/>
              </a:ext>
            </a:extLst>
          </p:cNvPr>
          <p:cNvSpPr txBox="1"/>
          <p:nvPr/>
        </p:nvSpPr>
        <p:spPr>
          <a:xfrm>
            <a:off x="5840648" y="6034482"/>
            <a:ext cx="6184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https://www.triz40.com/aff_Principles_TRIZ.php</a:t>
            </a:r>
          </a:p>
        </p:txBody>
      </p:sp>
    </p:spTree>
    <p:extLst>
      <p:ext uri="{BB962C8B-B14F-4D97-AF65-F5344CB8AC3E}">
        <p14:creationId xmlns:p14="http://schemas.microsoft.com/office/powerpoint/2010/main" val="192372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EB1E1-E54A-5BB2-D4CC-820C6216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F988509-FFCF-124D-131C-5DAEB24A154F}"/>
              </a:ext>
            </a:extLst>
          </p:cNvPr>
          <p:cNvSpPr txBox="1">
            <a:spLocks/>
          </p:cNvSpPr>
          <p:nvPr/>
        </p:nvSpPr>
        <p:spPr>
          <a:xfrm>
            <a:off x="99918" y="694342"/>
            <a:ext cx="5153888" cy="1530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 Black" panose="020B0A04020102020204" pitchFamily="34" charset="0"/>
              </a:rPr>
              <a:t>Metodología TRIZ </a:t>
            </a: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DCCC3-BC1F-55BB-28A9-EFA7D15B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8" y="369217"/>
            <a:ext cx="12011545" cy="6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4300-62F7-DC25-6FDE-11A88D7B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Z Template Excel | Theory Inventive Problem Solving">
            <a:extLst>
              <a:ext uri="{FF2B5EF4-FFF2-40B4-BE49-F238E27FC236}">
                <a16:creationId xmlns:a16="http://schemas.microsoft.com/office/drawing/2014/main" id="{DD0608E1-BEB2-468A-C32F-E5E372AC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77" y="1273977"/>
            <a:ext cx="50292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8BF4B-53EA-EF76-AC45-D016951E8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" y="47762"/>
            <a:ext cx="8408895" cy="6762476"/>
          </a:xfrm>
          <a:prstGeom prst="rect">
            <a:avLst/>
          </a:prstGeom>
        </p:spPr>
      </p:pic>
      <p:pic>
        <p:nvPicPr>
          <p:cNvPr id="9" name="Picture 2" descr="TRIZ Template Excel | Theory Inventive Problem Solving">
            <a:extLst>
              <a:ext uri="{FF2B5EF4-FFF2-40B4-BE49-F238E27FC236}">
                <a16:creationId xmlns:a16="http://schemas.microsoft.com/office/drawing/2014/main" id="{F74261E0-0911-D887-2823-A84ADB4C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59" y="150396"/>
            <a:ext cx="3259121" cy="28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A1D0F-BBA6-63E2-AF12-9568F68159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96"/>
          <a:stretch/>
        </p:blipFill>
        <p:spPr>
          <a:xfrm>
            <a:off x="9027381" y="3565002"/>
            <a:ext cx="3067876" cy="2980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33747-A554-D5BC-C69D-FD81BDD09EB5}"/>
              </a:ext>
            </a:extLst>
          </p:cNvPr>
          <p:cNvSpPr txBox="1"/>
          <p:nvPr/>
        </p:nvSpPr>
        <p:spPr>
          <a:xfrm>
            <a:off x="8505638" y="3099100"/>
            <a:ext cx="46848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https://www.triz40.com/aff_Matrix_</a:t>
            </a:r>
            <a:r>
              <a:rPr lang="es-AR" sz="1400" dirty="0">
                <a:hlinkClick r:id="rId6"/>
              </a:rPr>
              <a:t>TRIZ</a:t>
            </a:r>
            <a:r>
              <a:rPr lang="es-AR" sz="1400" dirty="0"/>
              <a:t>.php</a:t>
            </a:r>
          </a:p>
        </p:txBody>
      </p:sp>
    </p:spTree>
    <p:extLst>
      <p:ext uri="{BB962C8B-B14F-4D97-AF65-F5344CB8AC3E}">
        <p14:creationId xmlns:p14="http://schemas.microsoft.com/office/powerpoint/2010/main" val="399013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50CF1-9F1F-0545-38CD-561EED6B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E15AA-4459-F384-D0A2-D8C7A0BC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5532" y="568410"/>
            <a:ext cx="3855720" cy="6005382"/>
          </a:xfrm>
        </p:spPr>
        <p:txBody>
          <a:bodyPr>
            <a:normAutofit fontScale="92500" lnSpcReduction="10000"/>
          </a:bodyPr>
          <a:lstStyle/>
          <a:p>
            <a:r>
              <a:rPr lang="es-AR" sz="2400" dirty="0"/>
              <a:t>Para el correcto uso de la cuadricula: tener los 40 principios inventivos a mano. </a:t>
            </a:r>
          </a:p>
          <a:p>
            <a:endParaRPr lang="es-AR" sz="2400" dirty="0"/>
          </a:p>
          <a:p>
            <a:r>
              <a:rPr lang="es-AR" sz="2400" dirty="0"/>
              <a:t>1 Buscar en el eje Y el conflicto a resolver </a:t>
            </a:r>
          </a:p>
          <a:p>
            <a:r>
              <a:rPr lang="es-AR" sz="2400" dirty="0"/>
              <a:t>2 Los números en cada celda son las posibles soluciones de ingeniería para dicho problema. </a:t>
            </a:r>
          </a:p>
          <a:p>
            <a:r>
              <a:rPr lang="es-AR" sz="2400" dirty="0"/>
              <a:t>3 En el eje X aparecen nuevos problemas resultantes de dicha solución. </a:t>
            </a:r>
          </a:p>
          <a:p>
            <a:r>
              <a:rPr lang="es-AR" sz="2400" dirty="0"/>
              <a:t>4 Repetir o descartar.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0DCC77-9619-544C-61C7-FB34129485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1651" r="9837"/>
          <a:stretch/>
        </p:blipFill>
        <p:spPr>
          <a:xfrm>
            <a:off x="117987" y="151582"/>
            <a:ext cx="7275871" cy="6554836"/>
          </a:xfrm>
        </p:spPr>
      </p:pic>
    </p:spTree>
    <p:extLst>
      <p:ext uri="{BB962C8B-B14F-4D97-AF65-F5344CB8AC3E}">
        <p14:creationId xmlns:p14="http://schemas.microsoft.com/office/powerpoint/2010/main" val="32438939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{E5076CB7-B413-4954-8BD8-A54B3D060C40}tf10001105</Template>
  <TotalTime>21063</TotalTime>
  <Words>1587</Words>
  <Application>Microsoft Office PowerPoint</Application>
  <PresentationFormat>Widescreen</PresentationFormat>
  <Paragraphs>195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</vt:lpstr>
      <vt:lpstr>Arial Black</vt:lpstr>
      <vt:lpstr>Calibri</vt:lpstr>
      <vt:lpstr>Franklin Gothic Book</vt:lpstr>
      <vt:lpstr>Segoe UI</vt:lpstr>
      <vt:lpstr>Crop</vt:lpstr>
      <vt:lpstr>Tecnología</vt:lpstr>
      <vt:lpstr>Método triz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Aplicación</vt:lpstr>
      <vt:lpstr>PowerPoint Presentation</vt:lpstr>
      <vt:lpstr>PowerPoint Presentation</vt:lpstr>
      <vt:lpstr>PowerPoint Presentation</vt:lpstr>
      <vt:lpstr>Soluciones</vt:lpstr>
      <vt:lpstr>Ejercicio</vt:lpstr>
      <vt:lpstr>PowerPoint Presentation</vt:lpstr>
      <vt:lpstr>PowerPoint Presentation</vt:lpstr>
      <vt:lpstr>PowerPoint Presentation</vt:lpstr>
      <vt:lpstr>PowerPoint Presentation</vt:lpstr>
      <vt:lpstr>Ejercicio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</dc:title>
  <dc:creator>Lucas Schimpf</dc:creator>
  <cp:lastModifiedBy>SCHIMPF BERNHARDT LUCAS BENJAMIN</cp:lastModifiedBy>
  <cp:revision>45</cp:revision>
  <dcterms:created xsi:type="dcterms:W3CDTF">2024-03-12T13:03:38Z</dcterms:created>
  <dcterms:modified xsi:type="dcterms:W3CDTF">2025-04-25T12:39:43Z</dcterms:modified>
</cp:coreProperties>
</file>