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1445-23FA-4CAE-B9F9-7CDE4F716543}" type="datetimeFigureOut">
              <a:rPr lang="es-ES" smtClean="0"/>
              <a:pPr/>
              <a:t>28/03/2025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C080-36E6-4E0C-92C9-1B5F8826A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1445-23FA-4CAE-B9F9-7CDE4F716543}" type="datetimeFigureOut">
              <a:rPr lang="es-ES" smtClean="0"/>
              <a:pPr/>
              <a:t>28/03/2025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C080-36E6-4E0C-92C9-1B5F8826A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1445-23FA-4CAE-B9F9-7CDE4F716543}" type="datetimeFigureOut">
              <a:rPr lang="es-ES" smtClean="0"/>
              <a:pPr/>
              <a:t>28/03/2025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C080-36E6-4E0C-92C9-1B5F8826A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1445-23FA-4CAE-B9F9-7CDE4F716543}" type="datetimeFigureOut">
              <a:rPr lang="es-ES" smtClean="0"/>
              <a:pPr/>
              <a:t>28/03/2025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C080-36E6-4E0C-92C9-1B5F8826A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1445-23FA-4CAE-B9F9-7CDE4F716543}" type="datetimeFigureOut">
              <a:rPr lang="es-ES" smtClean="0"/>
              <a:pPr/>
              <a:t>28/03/2025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C080-36E6-4E0C-92C9-1B5F8826A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1445-23FA-4CAE-B9F9-7CDE4F716543}" type="datetimeFigureOut">
              <a:rPr lang="es-ES" smtClean="0"/>
              <a:pPr/>
              <a:t>28/03/2025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C080-36E6-4E0C-92C9-1B5F8826A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1445-23FA-4CAE-B9F9-7CDE4F716543}" type="datetimeFigureOut">
              <a:rPr lang="es-ES" smtClean="0"/>
              <a:pPr/>
              <a:t>28/03/2025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C080-36E6-4E0C-92C9-1B5F8826A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1445-23FA-4CAE-B9F9-7CDE4F716543}" type="datetimeFigureOut">
              <a:rPr lang="es-ES" smtClean="0"/>
              <a:pPr/>
              <a:t>28/03/2025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C080-36E6-4E0C-92C9-1B5F8826A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1445-23FA-4CAE-B9F9-7CDE4F716543}" type="datetimeFigureOut">
              <a:rPr lang="es-ES" smtClean="0"/>
              <a:pPr/>
              <a:t>28/03/2025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C080-36E6-4E0C-92C9-1B5F8826A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1445-23FA-4CAE-B9F9-7CDE4F716543}" type="datetimeFigureOut">
              <a:rPr lang="es-ES" smtClean="0"/>
              <a:pPr/>
              <a:t>28/03/2025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C080-36E6-4E0C-92C9-1B5F8826A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1445-23FA-4CAE-B9F9-7CDE4F716543}" type="datetimeFigureOut">
              <a:rPr lang="es-ES" smtClean="0"/>
              <a:pPr/>
              <a:t>28/03/2025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C080-36E6-4E0C-92C9-1B5F8826A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61445-23FA-4CAE-B9F9-7CDE4F716543}" type="datetimeFigureOut">
              <a:rPr lang="es-ES" smtClean="0"/>
              <a:pPr/>
              <a:t>28/03/2025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2C080-36E6-4E0C-92C9-1B5F8826A8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 rot="21235363">
            <a:off x="1375196" y="1948043"/>
            <a:ext cx="6091716" cy="1146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s-ES" sz="3200" dirty="0">
                <a:solidFill>
                  <a:srgbClr val="FF0000"/>
                </a:solidFill>
                <a:latin typeface="Chiller" panose="04020404031007020602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3200" b="1" dirty="0">
                <a:solidFill>
                  <a:srgbClr val="FF0000"/>
                </a:solidFill>
                <a:latin typeface="Chiller" panose="04020404031007020602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Si... entonces” vs. “Si y solo si” en la vida cotidiana y en los negocios digitales</a:t>
            </a:r>
            <a:endParaRPr lang="en-US" sz="3200" b="1" dirty="0">
              <a:solidFill>
                <a:srgbClr val="FF0000"/>
              </a:solidFill>
              <a:latin typeface="Chiller" panose="04020404031007020602" pitchFamily="8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Grupo De Gente De Negocios Trabajando En Ordenador Portátil Y Tableta  Digital Foto de stock y más banco de imágenes de 20 a 29 añ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645024"/>
            <a:ext cx="4545087" cy="3027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953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5536" y="548680"/>
            <a:ext cx="8064896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Objetivos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/>
            <a:endParaRPr lang="en-US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s-ES" dirty="0">
                <a:latin typeface="Segoe UI Symbol" panose="020B0502040204020203" pitchFamily="34" charset="0"/>
                <a:ea typeface="Times New Roman" panose="02020603050405020304" pitchFamily="18" charset="0"/>
                <a:cs typeface="Segoe UI Symbol" panose="020B0502040204020203" pitchFamily="34" charset="0"/>
              </a:rPr>
              <a:t>✅</a:t>
            </a:r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Diferenciar el significado de "si... entonces" y "si y solo si" de manera sencilla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pPr algn="just"/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  <a:cs typeface="Segoe UI Symbol" panose="020B0502040204020203" pitchFamily="34" charset="0"/>
              </a:rPr>
              <a:t>✅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 Aplicar estos conceptos en situaciones cotidianas y en ejemplos relacionados con la tecnología y los negocios digitales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pPr algn="just"/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Segoe UI Symbol" panose="020B0502040204020203" pitchFamily="34" charset="0"/>
              </a:rPr>
              <a:t>✅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Desarrollar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el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pensamiento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crítico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en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la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toma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de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decisiones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1026" name="Picture 2" descr="Grupo De Gente De Negocios Trabajando En Ordenador Portátil Y Tableta  Digital Foto de stock y más banco de imágenes de 20 a 29 añ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645024"/>
            <a:ext cx="4545087" cy="3027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422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Una Persona Está Pensando, Junto A Un Signo De Azul Fotos, Retratos,  Imágenes Y Fotografía De Archivo Libres De Derecho. Image 4813637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561" y="318236"/>
            <a:ext cx="2591888" cy="2591888"/>
          </a:xfrm>
          <a:prstGeom prst="rect">
            <a:avLst/>
          </a:prstGeom>
          <a:noFill/>
        </p:spPr>
      </p:pic>
      <p:sp>
        <p:nvSpPr>
          <p:cNvPr id="3" name="Rectángulo 2"/>
          <p:cNvSpPr/>
          <p:nvPr/>
        </p:nvSpPr>
        <p:spPr>
          <a:xfrm>
            <a:off x="539552" y="692696"/>
            <a:ext cx="4559774" cy="369332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s-E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Actividad Inicial: “Pensando en Condiciones”</a:t>
            </a:r>
            <a:endParaRPr lang="en-US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539552" y="1493383"/>
            <a:ext cx="74168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Ejemplos</a:t>
            </a:r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cotidianos</a:t>
            </a:r>
            <a:r>
              <a:rPr lang="en-U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S" b="1" dirty="0">
                <a:latin typeface="Cambria Math" panose="02040503050406030204" pitchFamily="18" charset="0"/>
                <a:ea typeface="Cambria Math" panose="02040503050406030204" pitchFamily="18" charset="0"/>
              </a:rPr>
              <a:t>Ejemplo 1: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s-ES" i="1" dirty="0">
                <a:latin typeface="Cambria Math" panose="02040503050406030204" pitchFamily="18" charset="0"/>
                <a:ea typeface="Cambria Math" panose="02040503050406030204" pitchFamily="18" charset="0"/>
              </a:rPr>
              <a:t>“Si estudias para el examen, entonces te irá mejor</a:t>
            </a:r>
            <a:r>
              <a:rPr lang="es-ES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.”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S" b="1" dirty="0">
                <a:latin typeface="Cambria Math" panose="02040503050406030204" pitchFamily="18" charset="0"/>
                <a:ea typeface="Cambria Math" panose="02040503050406030204" pitchFamily="18" charset="0"/>
              </a:rPr>
              <a:t>Ejemplo 2: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s-ES" i="1" dirty="0">
                <a:latin typeface="Cambria Math" panose="02040503050406030204" pitchFamily="18" charset="0"/>
                <a:ea typeface="Cambria Math" panose="02040503050406030204" pitchFamily="18" charset="0"/>
              </a:rPr>
              <a:t>“Apruebas el curso si y solo si pasas todos los exámenes</a:t>
            </a:r>
            <a:r>
              <a:rPr lang="es-ES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.”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Preguntas</a:t>
            </a:r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</a:rPr>
              <a:t> para </a:t>
            </a:r>
            <a:r>
              <a:rPr lang="en-US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reflexionar</a:t>
            </a:r>
            <a:r>
              <a:rPr lang="en-U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¿En el primer caso, estudiar garantiza aprobar? </a:t>
            </a:r>
            <a:endParaRPr lang="es-ES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¿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En el segundo caso, hay otra forma de aprobar? 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539552" y="4787060"/>
            <a:ext cx="8424936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ES" b="1" dirty="0">
                <a:latin typeface="Cambria Math" panose="02040503050406030204" pitchFamily="18" charset="0"/>
                <a:ea typeface="Cambria Math" panose="02040503050406030204" pitchFamily="18" charset="0"/>
              </a:rPr>
              <a:t>Explicación simple: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Segoe UI Symbol" panose="020B0502040204020203" pitchFamily="34" charset="0"/>
              </a:rPr>
              <a:t>👉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s-ES" b="1" dirty="0">
                <a:latin typeface="Cambria Math" panose="02040503050406030204" pitchFamily="18" charset="0"/>
                <a:ea typeface="Cambria Math" panose="02040503050406030204" pitchFamily="18" charset="0"/>
              </a:rPr>
              <a:t>"Si... entonces"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 expresa que algo </a:t>
            </a:r>
            <a:r>
              <a:rPr lang="es-ES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puede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 pasar si se cumple una condición, pero no significa que sea la única manera de que ocurra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pPr algn="just"/>
            <a:endParaRPr lang="es-ES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just"/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  <a:cs typeface="Segoe UI Symbol" panose="020B0502040204020203" pitchFamily="34" charset="0"/>
              </a:rPr>
              <a:t>👉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s-ES" b="1" dirty="0">
                <a:latin typeface="Cambria Math" panose="02040503050406030204" pitchFamily="18" charset="0"/>
                <a:ea typeface="Cambria Math" panose="02040503050406030204" pitchFamily="18" charset="0"/>
              </a:rPr>
              <a:t>"Si y solo si"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 significa que la condición es la </a:t>
            </a:r>
            <a:r>
              <a:rPr lang="es-ES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única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 forma de que ocurra.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43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5536" y="548680"/>
            <a:ext cx="84249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Ejemplos relacionados con la </a:t>
            </a:r>
            <a:r>
              <a:rPr lang="es-ES" b="1" dirty="0" smtClean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tecnología:</a:t>
            </a:r>
            <a:endParaRPr lang="es-ES" b="1" dirty="0" smtClean="0">
              <a:solidFill>
                <a:srgbClr val="00B05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just"/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42900" lvl="0" indent="-342900" algn="just">
              <a:tabLst>
                <a:tab pos="457200" algn="l"/>
              </a:tabLst>
            </a:pPr>
            <a:r>
              <a:rPr lang="es-ES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Si tienes una conexión a internet, entonces puedes ver videos en YouTube</a:t>
            </a:r>
            <a:r>
              <a:rPr lang="es-ES" b="1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pPr marL="342900" lvl="0" indent="-342900" algn="just">
              <a:tabLst>
                <a:tab pos="457200" algn="l"/>
              </a:tabLst>
            </a:pP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742950" lvl="1" indent="-285750" algn="just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¿Es la única forma de ver videos en YouTube?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(No,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puedes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descargarlos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antes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).</a:t>
            </a:r>
          </a:p>
          <a:p>
            <a:pPr marL="742950" lvl="1" indent="-285750" algn="just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en-US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tabLst>
                <a:tab pos="457200" algn="l"/>
              </a:tabLst>
            </a:pPr>
            <a:r>
              <a:rPr lang="es-ES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Puedes acceder a tu cuenta bancaria online si y solo si ingresas la contraseña correcta</a:t>
            </a:r>
            <a:r>
              <a:rPr lang="es-ES" b="1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pPr marL="342900" lvl="0" indent="-342900" algn="just">
              <a:tabLst>
                <a:tab pos="457200" algn="l"/>
              </a:tabLst>
            </a:pP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742950" lvl="1" indent="-285750" algn="just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¿Existe otra forma de entrar sin la clave? (No, es el único requisito).</a:t>
            </a:r>
            <a:endParaRPr lang="en-US" dirty="0">
              <a:effectLst/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49319" y="4005064"/>
            <a:ext cx="5258785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E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Conclusión</a:t>
            </a:r>
            <a:r>
              <a:rPr lang="es-ES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es-E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Los ejemplos muestran que </a:t>
            </a:r>
            <a:r>
              <a:rPr lang="es-E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"si... entonces"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indica algo probable, mientras que </a:t>
            </a:r>
            <a:r>
              <a:rPr lang="es-E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"si y solo si"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implica una condición estricta.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2050" name="Picture 2" descr="Trabajo En Equipo Reunión De Negocios Foto de stock y más banco de imágenes  de Hoja de cálculo electrónica - Hoja de cálculo electrónica, Negocio,  Oficio de ventas - i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5608" y="3789040"/>
            <a:ext cx="3528392" cy="2352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481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699792" y="476672"/>
            <a:ext cx="338862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s-E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Condición necesaria y suficiente </a:t>
            </a:r>
            <a:endParaRPr lang="en-US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13792" y="1052736"/>
            <a:ext cx="8550696" cy="1773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s-E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Objetivos:</a:t>
            </a:r>
            <a:endParaRPr lang="en-US" b="1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  <a:cs typeface="Segoe UI Symbol" panose="020B0502040204020203" pitchFamily="34" charset="0"/>
              </a:rPr>
              <a:t>✅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Comprender la diferencia entre condición necesaria y suficiente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es-E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  <a:cs typeface="Segoe UI Symbol" panose="020B0502040204020203" pitchFamily="34" charset="0"/>
              </a:rPr>
              <a:t>✅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Aplicar estos conceptos en ejemplos de la vida cotidiana y en el ámbito digital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es-E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Segoe UI Symbol" panose="020B0502040204020203" pitchFamily="34" charset="0"/>
              </a:rPr>
              <a:t>✅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Desarrollar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el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pensamiento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lógico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para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analizar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situaciones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precisión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17062" y="3645024"/>
            <a:ext cx="833140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 algn="just">
              <a:buFont typeface="+mj-lt"/>
              <a:buAutoNum type="arabicParenR"/>
              <a:tabLst>
                <a:tab pos="457200" algn="l"/>
              </a:tabLst>
            </a:pPr>
            <a:r>
              <a:rPr lang="es-ES" i="1" dirty="0">
                <a:latin typeface="Cambria Math" panose="02040503050406030204" pitchFamily="18" charset="0"/>
                <a:ea typeface="Cambria Math" panose="02040503050406030204" pitchFamily="18" charset="0"/>
              </a:rPr>
              <a:t>"Si llueve, entonces el suelo está mojado</a:t>
            </a:r>
            <a:r>
              <a:rPr lang="es-ES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.“</a:t>
            </a:r>
          </a:p>
          <a:p>
            <a:pPr marL="342900" lvl="0" indent="-342900" algn="just">
              <a:buFont typeface="+mj-lt"/>
              <a:buAutoNum type="arabicParenR"/>
              <a:tabLst>
                <a:tab pos="457200" algn="l"/>
              </a:tabLst>
            </a:pP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 algn="just">
              <a:buSzPts val="1000"/>
              <a:tabLst>
                <a:tab pos="914400" algn="l"/>
              </a:tabLst>
            </a:pP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¿Es la única razón por la que el suelo podría estar mojado? </a:t>
            </a:r>
            <a:endParaRPr lang="es-ES" dirty="0" smtClean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buSzPts val="1000"/>
              <a:buFont typeface="+mj-lt"/>
              <a:buAutoNum type="arabicParenR"/>
              <a:tabLst>
                <a:tab pos="914400" algn="l"/>
              </a:tabLst>
            </a:pPr>
            <a:endParaRPr lang="en-US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  <a:tabLst>
                <a:tab pos="457200" algn="l"/>
              </a:tabLst>
            </a:pPr>
            <a:r>
              <a:rPr lang="es-ES" i="1" dirty="0">
                <a:latin typeface="Cambria Math" panose="02040503050406030204" pitchFamily="18" charset="0"/>
                <a:ea typeface="Cambria Math" panose="02040503050406030204" pitchFamily="18" charset="0"/>
              </a:rPr>
              <a:t>"Para aprobar el curso, es necesario haber rendido el examen</a:t>
            </a:r>
            <a:r>
              <a:rPr lang="es-ES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.“</a:t>
            </a:r>
          </a:p>
          <a:p>
            <a:pPr marL="342900" lvl="0" indent="-342900" algn="just">
              <a:buFont typeface="+mj-lt"/>
              <a:buAutoNum type="arabicParenR"/>
              <a:tabLst>
                <a:tab pos="457200" algn="l"/>
              </a:tabLst>
            </a:pP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 algn="just">
              <a:buSzPts val="1000"/>
              <a:tabLst>
                <a:tab pos="914400" algn="l"/>
              </a:tabLst>
            </a:pP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¿Es suficiente con rendir el examen para aprobar? </a:t>
            </a:r>
            <a:endParaRPr lang="en-US" dirty="0">
              <a:effectLst/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699792" y="3066370"/>
            <a:ext cx="2884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Retomando otros ejemplos…</a:t>
            </a:r>
            <a:endParaRPr lang="en-US" dirty="0"/>
          </a:p>
        </p:txBody>
      </p:sp>
      <p:pic>
        <p:nvPicPr>
          <p:cNvPr id="4100" name="Picture 4" descr="Lluvia Imágenes, Fotos y Fondos de pantalla para Descargar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09212"/>
            <a:ext cx="2026033" cy="1350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Estudiantes haciendo un examen en un aula llena de estudiantes Concepto de  aprendizaje y educación | Imagen Premium generada con 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042" y="5209087"/>
            <a:ext cx="2033446" cy="1353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232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5536" y="404664"/>
            <a:ext cx="84969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Definiciones simples</a:t>
            </a:r>
            <a:r>
              <a:rPr lang="es-E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/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>
                <a:latin typeface="Segoe UI Symbol" panose="020B0502040204020203" pitchFamily="34" charset="0"/>
                <a:ea typeface="Times New Roman" panose="02020603050405020304" pitchFamily="18" charset="0"/>
                <a:cs typeface="Segoe UI Symbol" panose="020B0502040204020203" pitchFamily="34" charset="0"/>
              </a:rPr>
              <a:t>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Condición necesaria:</a:t>
            </a:r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Algo que </a:t>
            </a:r>
            <a:r>
              <a:rPr lang="es-E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debe</a:t>
            </a:r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cumplirse, pero por sí solo no garantiza el resultado</a:t>
            </a:r>
            <a:r>
              <a:rPr lang="es-E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/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>
                <a:latin typeface="Segoe UI Symbol" panose="020B0502040204020203" pitchFamily="34" charset="0"/>
                <a:ea typeface="Times New Roman" panose="02020603050405020304" pitchFamily="18" charset="0"/>
                <a:cs typeface="Segoe UI Symbol" panose="020B0502040204020203" pitchFamily="34" charset="0"/>
              </a:rPr>
              <a:t>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Condición suficiente:</a:t>
            </a:r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Algo que, si ocurre, </a:t>
            </a:r>
            <a:r>
              <a:rPr lang="es-E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garantiza</a:t>
            </a:r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el resultado, aunque puede haber otras maneras de lograrlo.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39552" y="2852936"/>
            <a:ext cx="82089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Ejemplos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/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tabLst>
                <a:tab pos="457200" algn="l"/>
              </a:tabLst>
            </a:pPr>
            <a:r>
              <a:rPr lang="es-E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Tener oxígeno es necesario para vivir</a:t>
            </a:r>
            <a:r>
              <a:rPr lang="es-ES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 algn="just">
              <a:tabLst>
                <a:tab pos="457200" algn="l"/>
              </a:tabLs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Pero </a:t>
            </a:r>
            <a:r>
              <a:rPr lang="es-E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es suficiente</a:t>
            </a:r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(también necesitamos agua, comida, etc</a:t>
            </a:r>
            <a:r>
              <a:rPr lang="es-E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 marL="742950" lvl="1" indent="-285750" algn="just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tabLst>
                <a:tab pos="457200" algn="l"/>
              </a:tabLst>
            </a:pPr>
            <a:r>
              <a:rPr lang="es-E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Ganar la lotería es suficiente para ser rico</a:t>
            </a:r>
            <a:r>
              <a:rPr lang="es-ES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 algn="just">
              <a:tabLst>
                <a:tab pos="457200" algn="l"/>
              </a:tabLs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Pero </a:t>
            </a:r>
            <a:r>
              <a:rPr lang="es-E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es necesario</a:t>
            </a:r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(se puede ser rico de otras maneras).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Imágenes de Oxigeno Dibujo - Descarga gratuita en Freepi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3679" y="2276872"/>
            <a:ext cx="2410321" cy="1763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Quini 6: resultados del sorteo del miércoles 29 de ene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134" y="5264470"/>
            <a:ext cx="2304257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325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5535" y="773996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lvl="0" indent="-285750" algn="just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Si A es una </a:t>
            </a:r>
            <a:r>
              <a:rPr lang="es-ES" b="1" dirty="0">
                <a:latin typeface="Cambria Math" panose="02040503050406030204" pitchFamily="18" charset="0"/>
                <a:ea typeface="Cambria Math" panose="02040503050406030204" pitchFamily="18" charset="0"/>
              </a:rPr>
              <a:t>condición suficiente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 para B  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      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s-E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0" algn="just">
              <a:buSzPts val="1000"/>
              <a:tabLst>
                <a:tab pos="457200" algn="l"/>
              </a:tabLst>
            </a:pP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                                                                         A </a:t>
            </a:r>
            <a:r>
              <a:rPr lang="es-ES" b="1" dirty="0">
                <a:latin typeface="Cambria Math" panose="02040503050406030204" pitchFamily="18" charset="0"/>
                <a:ea typeface="Cambria Math" panose="02040503050406030204" pitchFamily="18" charset="0"/>
              </a:rPr>
              <a:t>garantiza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 B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Si A es una </a:t>
            </a:r>
            <a:r>
              <a:rPr lang="es-E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condición necesaria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para B </a:t>
            </a:r>
            <a:endParaRPr lang="es-ES" dirty="0" smtClean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just"/>
            <a:endParaRPr lang="es-ES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s-ES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B </a:t>
            </a:r>
            <a:r>
              <a:rPr lang="es-E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no puede ocurrir sin 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A.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960789" y="404664"/>
            <a:ext cx="3222421" cy="369332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pPr algn="just"/>
            <a:r>
              <a:rPr lang="es-ES" b="1" dirty="0">
                <a:latin typeface="Cambria Math" panose="02040503050406030204" pitchFamily="18" charset="0"/>
                <a:ea typeface="Cambria Math" panose="02040503050406030204" pitchFamily="18" charset="0"/>
              </a:rPr>
              <a:t>Conexión con "Si A, entonces B“</a:t>
            </a:r>
          </a:p>
        </p:txBody>
      </p:sp>
      <p:sp>
        <p:nvSpPr>
          <p:cNvPr id="4" name="Rectángulo 3"/>
          <p:cNvSpPr/>
          <p:nvPr/>
        </p:nvSpPr>
        <p:spPr>
          <a:xfrm>
            <a:off x="395535" y="3809364"/>
            <a:ext cx="849694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tabLst>
                <a:tab pos="457200" algn="l"/>
              </a:tabLst>
            </a:pPr>
            <a:r>
              <a:rPr lang="es-E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Para </a:t>
            </a:r>
            <a:r>
              <a:rPr lang="es-ES" b="1" dirty="0">
                <a:latin typeface="Cambria Math" panose="02040503050406030204" pitchFamily="18" charset="0"/>
                <a:ea typeface="Cambria Math" panose="02040503050406030204" pitchFamily="18" charset="0"/>
              </a:rPr>
              <a:t>acceder a una cuenta bancaria online, es necesario ingresar la contraseña.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742950" lvl="1" indent="-285750" algn="just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¿Es suficiente? </a:t>
            </a:r>
            <a:endParaRPr lang="es-ES" dirty="0" smtClean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en-US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tabLst>
                <a:tab pos="457200" algn="l"/>
              </a:tabLst>
            </a:pPr>
            <a:endParaRPr lang="es-ES" b="1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42900" lvl="0" indent="-342900" algn="just">
              <a:tabLst>
                <a:tab pos="457200" algn="l"/>
              </a:tabLst>
            </a:pPr>
            <a:r>
              <a:rPr lang="es-E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Para </a:t>
            </a:r>
            <a:r>
              <a:rPr lang="es-ES" b="1" dirty="0">
                <a:latin typeface="Cambria Math" panose="02040503050406030204" pitchFamily="18" charset="0"/>
                <a:ea typeface="Cambria Math" panose="02040503050406030204" pitchFamily="18" charset="0"/>
              </a:rPr>
              <a:t>que una app tenga éxito, es suficiente con que tenga muchos usuarios activos.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742950" lvl="1" indent="-285750" algn="just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¿Es necesario? </a:t>
            </a:r>
            <a:endParaRPr lang="en-US" dirty="0">
              <a:effectLst/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39552" y="3093353"/>
            <a:ext cx="119936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s-E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Actividad: </a:t>
            </a:r>
            <a:endParaRPr lang="en-US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285998" y="4224862"/>
            <a:ext cx="54543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  <a:cs typeface="Segoe UI Symbol" panose="020B0502040204020203" pitchFamily="34" charset="0"/>
              </a:rPr>
              <a:t>❌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No, también necesitas un usuario válido.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2358006" y="5515491"/>
            <a:ext cx="60304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  <a:cs typeface="Segoe UI Symbol" panose="020B0502040204020203" pitchFamily="34" charset="0"/>
              </a:rPr>
              <a:t>❌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No siempre (puede haber apps con menos usuarios pero más ingresos).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Flecha derecha 7"/>
          <p:cNvSpPr/>
          <p:nvPr/>
        </p:nvSpPr>
        <p:spPr>
          <a:xfrm>
            <a:off x="7259844" y="482334"/>
            <a:ext cx="504055" cy="3063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uadroTexto 8"/>
          <p:cNvSpPr txBox="1"/>
          <p:nvPr/>
        </p:nvSpPr>
        <p:spPr>
          <a:xfrm>
            <a:off x="6876256" y="404664"/>
            <a:ext cx="298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A</a:t>
            </a:r>
            <a:endParaRPr lang="en-US" sz="2400" b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7782767" y="404663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/>
              <a:t>B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8190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11560" y="620688"/>
            <a:ext cx="119936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s-E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Actividad: </a:t>
            </a:r>
            <a:endParaRPr lang="en-US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11560" y="1268760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¿Puedes pensar en un ejemplo de tu vida diaria donde haya una condición necesaria pero no suficiente?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42900" lvl="0" indent="-342900" algn="just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¿Y un ejemplo donde haya una condición suficiente pero no necesaria?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69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442</Words>
  <Application>Microsoft Office PowerPoint</Application>
  <PresentationFormat>Presentación en pantalla (4:3)</PresentationFormat>
  <Paragraphs>79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7" baseType="lpstr">
      <vt:lpstr>Arial</vt:lpstr>
      <vt:lpstr>Calibri</vt:lpstr>
      <vt:lpstr>Cambria Math</vt:lpstr>
      <vt:lpstr>Chiller</vt:lpstr>
      <vt:lpstr>Courier New</vt:lpstr>
      <vt:lpstr>Segoe UI Symbol</vt:lpstr>
      <vt:lpstr>Symbol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Equipo</dc:creator>
  <cp:lastModifiedBy>Usuario</cp:lastModifiedBy>
  <cp:revision>119</cp:revision>
  <dcterms:created xsi:type="dcterms:W3CDTF">2022-03-22T15:59:34Z</dcterms:created>
  <dcterms:modified xsi:type="dcterms:W3CDTF">2025-03-28T20:43:22Z</dcterms:modified>
</cp:coreProperties>
</file>