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5" r:id="rId5"/>
    <p:sldId id="259" r:id="rId6"/>
    <p:sldId id="276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1445-23FA-4CAE-B9F9-7CDE4F716543}" type="datetimeFigureOut">
              <a:rPr lang="es-ES" smtClean="0"/>
              <a:pPr/>
              <a:t>28/03/2025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2C080-36E6-4E0C-92C9-1B5F8826A87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wmf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21186328">
            <a:off x="1120713" y="1575509"/>
            <a:ext cx="55859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b="1" dirty="0" smtClean="0">
                <a:solidFill>
                  <a:srgbClr val="FF0000"/>
                </a:solidFill>
                <a:latin typeface="Chiller" pitchFamily="82" charset="0"/>
              </a:rPr>
              <a:t>Razonamiento matemático…y otros felices padecimientos</a:t>
            </a:r>
            <a:endParaRPr lang="es-ES" sz="4000" b="1" dirty="0">
              <a:solidFill>
                <a:srgbClr val="FF0000"/>
              </a:solidFill>
              <a:latin typeface="Chiller" pitchFamily="82" charset="0"/>
            </a:endParaRPr>
          </a:p>
        </p:txBody>
      </p:sp>
      <p:pic>
        <p:nvPicPr>
          <p:cNvPr id="16386" name="Picture 2" descr="10 ideas para ayudar a tu hijo a aprender matemátic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400" y="3263960"/>
            <a:ext cx="5400600" cy="3594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47667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El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razonamiento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utilizado en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la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matemática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no es diferente al utilizado en la vida cotidiana. </a:t>
            </a:r>
            <a:endParaRPr lang="es-E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96752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La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única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diferencia es que no toda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afirmación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de la vida cotidiana es </a:t>
            </a:r>
            <a:r>
              <a:rPr lang="es-ES" b="1" dirty="0" smtClean="0">
                <a:latin typeface="Cambria Math" pitchFamily="18" charset="0"/>
                <a:ea typeface="Cambria Math" pitchFamily="18" charset="0"/>
              </a:rPr>
              <a:t>verdadera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 o </a:t>
            </a:r>
            <a:r>
              <a:rPr lang="es-ES" b="1" dirty="0">
                <a:latin typeface="Cambria Math" pitchFamily="18" charset="0"/>
                <a:ea typeface="Cambria Math" pitchFamily="18" charset="0"/>
              </a:rPr>
              <a:t>falsa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, pues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depende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de cada 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persona.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812677" y="2420888"/>
            <a:ext cx="295869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¡Qué hermosa esa pintura!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 ¡Riquísimo este vino!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¿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Q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uién viene?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Pare, mire y escuche.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4 es un número impar.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6 es un número perfecto.</a:t>
            </a:r>
          </a:p>
          <a:p>
            <a:pPr algn="just">
              <a:buFont typeface="Wingdings" pitchFamily="2" charset="2"/>
              <a:buChar char="ü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Silvana ama la música.</a:t>
            </a:r>
          </a:p>
        </p:txBody>
      </p:sp>
      <p:sp>
        <p:nvSpPr>
          <p:cNvPr id="5122" name="AutoShape 2" descr="Vino Luigi Bosca Gala 4 Blend Cabernet Franc Malbec Pack X6 | 01Mercad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5124" name="Picture 4" descr="Luigi Bosca, el sabor del terroir argentino"/>
          <p:cNvPicPr>
            <a:picLocks noChangeAspect="1" noChangeArrowheads="1"/>
          </p:cNvPicPr>
          <p:nvPr/>
        </p:nvPicPr>
        <p:blipFill>
          <a:blip r:embed="rId2" cstate="print"/>
          <a:srcRect l="44296" r="15837"/>
          <a:stretch>
            <a:fillRect/>
          </a:stretch>
        </p:blipFill>
        <p:spPr bwMode="auto">
          <a:xfrm>
            <a:off x="6372200" y="1844824"/>
            <a:ext cx="1944216" cy="2981326"/>
          </a:xfrm>
          <a:prstGeom prst="rect">
            <a:avLst/>
          </a:prstGeom>
          <a:noFill/>
        </p:spPr>
      </p:pic>
      <p:pic>
        <p:nvPicPr>
          <p:cNvPr id="5126" name="Picture 6" descr="Pinturas abstractas: &quot;¿Qué les puede gustar?&quot; : : El Litoral - Noticias -  Santa Fe - Argentina - ellitoral.com : 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76873"/>
            <a:ext cx="2411760" cy="160156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3491880" y="1988840"/>
            <a:ext cx="1156086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Cambria Math" pitchFamily="18" charset="0"/>
                <a:ea typeface="Cambria Math" pitchFamily="18" charset="0"/>
              </a:rPr>
              <a:t>Ejemplos: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1510" name="Picture 6" descr="Las Personas, La Tecnología Y El Concepto De Ocio - Feliz Mujer Joven  Afroamericano Que Se Sienta En El Sofá Con El Teléfono Inteligente Y Los  Auriculares Escuchando Música En Casa Sobr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950" y="4941168"/>
            <a:ext cx="2120099" cy="141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uriosidades del número 6 | SuryS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85" y="5373216"/>
            <a:ext cx="1393843" cy="1314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Brændende tal fotos de stock, imágenes de Brændende tal sin royalties |  Depositphot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12" descr="Brændende tal fotos de stock, imágenes de Brændende tal sin royalties |  Depositphot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1518" name="Picture 14" descr="210,323 Números Fotos de stock - Fotos libres de regalías de Dreamstim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13" y="4941168"/>
            <a:ext cx="1648392" cy="1557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83671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>
                <a:latin typeface="Cambria Math" pitchFamily="18" charset="0"/>
                <a:ea typeface="Cambria Math" pitchFamily="18" charset="0"/>
              </a:rPr>
              <a:t>En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matemática,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en cambio, se trabaja con oraciones que son enunciados. </a:t>
            </a:r>
            <a:endParaRPr lang="es-AR" dirty="0" smtClean="0">
              <a:latin typeface="Cambria Math" pitchFamily="18" charset="0"/>
              <a:ea typeface="Cambria Math" pitchFamily="18" charset="0"/>
            </a:endParaRPr>
          </a:p>
          <a:p>
            <a:pPr algn="just"/>
            <a:endParaRPr lang="es-AR" dirty="0">
              <a:latin typeface="Cambria Math" pitchFamily="18" charset="0"/>
              <a:ea typeface="Cambria Math" pitchFamily="18" charset="0"/>
            </a:endParaRPr>
          </a:p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Un </a:t>
            </a:r>
            <a:r>
              <a:rPr lang="es-AR" b="1" i="1" dirty="0" smtClean="0">
                <a:latin typeface="Cambria Math" pitchFamily="18" charset="0"/>
                <a:ea typeface="Cambria Math" pitchFamily="18" charset="0"/>
              </a:rPr>
              <a:t>enunciado </a:t>
            </a:r>
            <a:r>
              <a:rPr lang="es-AR" b="1" i="1" dirty="0">
                <a:latin typeface="Cambria Math" pitchFamily="18" charset="0"/>
                <a:ea typeface="Cambria Math" pitchFamily="18" charset="0"/>
              </a:rPr>
              <a:t>o </a:t>
            </a:r>
            <a:r>
              <a:rPr lang="es-AR" b="1" i="1" dirty="0" smtClean="0">
                <a:latin typeface="Cambria Math" pitchFamily="18" charset="0"/>
                <a:ea typeface="Cambria Math" pitchFamily="18" charset="0"/>
              </a:rPr>
              <a:t>proposición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es una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oración declarativa que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admite uno y solo un valor de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verdad: verdadero o falso.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064321" y="332656"/>
            <a:ext cx="3303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ambria Math" pitchFamily="18" charset="0"/>
                <a:ea typeface="Cambria Math" pitchFamily="18" charset="0"/>
              </a:rPr>
              <a:t>¿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Pero qué pasa en matemática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?</a:t>
            </a:r>
          </a:p>
          <a:p>
            <a:endParaRPr lang="es-AR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467544" y="2204864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Pare, mire y escuche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. </a:t>
            </a:r>
            <a:r>
              <a:rPr lang="es-E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(comando)</a:t>
            </a:r>
            <a:endParaRPr lang="es-ES" dirty="0">
              <a:solidFill>
                <a:srgbClr val="FF0000"/>
              </a:solidFill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 ¡Riquísimo este vino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!</a:t>
            </a:r>
            <a:r>
              <a:rPr lang="es-E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(exclamación)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¿Quién viene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?</a:t>
            </a:r>
            <a:r>
              <a:rPr lang="es-E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s-E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(pregunta)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ES" dirty="0" err="1" smtClean="0">
                <a:latin typeface="Cambria Math" pitchFamily="18" charset="0"/>
                <a:ea typeface="Cambria Math" pitchFamily="18" charset="0"/>
              </a:rPr>
              <a:t>JessyeiNorman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 es mejor soprano que María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C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alas </a:t>
            </a:r>
            <a:r>
              <a:rPr lang="es-E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(opinión)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Esta oración es falsa. </a:t>
            </a:r>
            <a:r>
              <a:rPr lang="es-E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(paradoja</a:t>
            </a:r>
            <a:r>
              <a:rPr lang="es-ES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62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05458" y="62068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arenR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Todos los triángulos tienen tres lados.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El </a:t>
            </a:r>
            <a:r>
              <a:rPr lang="es-ES" dirty="0">
                <a:latin typeface="Cambria Math" pitchFamily="18" charset="0"/>
                <a:ea typeface="Cambria Math" pitchFamily="18" charset="0"/>
              </a:rPr>
              <a:t>correo electrónico proporciona un medio de comunicación.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5 – 12 = 7.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4 es un número impar.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>
                <a:latin typeface="Cambria Math" pitchFamily="18" charset="0"/>
                <a:ea typeface="Cambria Math" pitchFamily="18" charset="0"/>
              </a:rPr>
              <a:t>6 es un número perfecto</a:t>
            </a:r>
            <a:r>
              <a:rPr lang="es-ES" dirty="0" smtClean="0">
                <a:latin typeface="Cambria Math" pitchFamily="18" charset="0"/>
                <a:ea typeface="Cambria Math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Todas las aves vuelan.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Existen personas reacias a las tecnologías emergentes.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es-ES" dirty="0" smtClean="0">
                <a:latin typeface="Cambria Math" pitchFamily="18" charset="0"/>
                <a:ea typeface="Cambria Math" pitchFamily="18" charset="0"/>
              </a:rPr>
              <a:t>El cociente de dos números cualesquiera es otro número. </a:t>
            </a:r>
            <a:endParaRPr lang="es-ES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35968" y="3861048"/>
            <a:ext cx="848702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AR" dirty="0" smtClean="0">
              <a:latin typeface="Cambria Math" pitchFamily="18" charset="0"/>
              <a:ea typeface="Cambria Math" pitchFamily="18" charset="0"/>
            </a:endParaRPr>
          </a:p>
          <a:p>
            <a:pPr algn="just"/>
            <a:endParaRPr lang="es-AR" dirty="0">
              <a:latin typeface="Cambria Math" pitchFamily="18" charset="0"/>
              <a:ea typeface="Cambria Math" pitchFamily="18" charset="0"/>
            </a:endParaRPr>
          </a:p>
          <a:p>
            <a:pPr algn="just"/>
            <a:r>
              <a:rPr lang="es-AR" dirty="0" smtClean="0">
                <a:latin typeface="Cambria Math" pitchFamily="18" charset="0"/>
                <a:ea typeface="Cambria Math" pitchFamily="18" charset="0"/>
              </a:rPr>
              <a:t>No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existe una receta de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cómo demostrar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la veracidad o falsedad de un enunciado, sino que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dependerá de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la forma en la que el mismo este expresado.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Es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necesario razonar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de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manera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lógica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en cada caso, para determinar si se necesita dar una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s-AR" b="1" dirty="0" smtClean="0">
                <a:latin typeface="Cambria Math" pitchFamily="18" charset="0"/>
                <a:ea typeface="Cambria Math" pitchFamily="18" charset="0"/>
              </a:rPr>
              <a:t>demostración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mediante propiedades, un contraejemplo o un ejemplo,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independientemente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de que la </a:t>
            </a:r>
            <a:r>
              <a:rPr lang="es-AR" dirty="0" smtClean="0">
                <a:latin typeface="Cambria Math" pitchFamily="18" charset="0"/>
                <a:ea typeface="Cambria Math" pitchFamily="18" charset="0"/>
              </a:rPr>
              <a:t>afirmación </a:t>
            </a:r>
            <a:r>
              <a:rPr lang="es-AR" dirty="0">
                <a:latin typeface="Cambria Math" pitchFamily="18" charset="0"/>
                <a:ea typeface="Cambria Math" pitchFamily="18" charset="0"/>
              </a:rPr>
              <a:t>sea verdadera o falsa.</a:t>
            </a:r>
          </a:p>
        </p:txBody>
      </p:sp>
      <p:pic>
        <p:nvPicPr>
          <p:cNvPr id="4" name="Picture 6" descr="Una Persona Está Pensando, Junto A Un Signo De Azul Fotos, Retratos,  Imágenes Y Fotografía De Archivo Libres De Derecho. Image 4813637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268760"/>
            <a:ext cx="2231848" cy="2231848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3203848" y="3254727"/>
            <a:ext cx="45720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/>
            <a:r>
              <a:rPr lang="es-ES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rPr>
              <a:t>¿Cómo justificar la veracidad o falsedad de un enunciado?</a:t>
            </a:r>
          </a:p>
        </p:txBody>
      </p:sp>
    </p:spTree>
    <p:extLst>
      <p:ext uri="{BB962C8B-B14F-4D97-AF65-F5344CB8AC3E}">
        <p14:creationId xmlns:p14="http://schemas.microsoft.com/office/powerpoint/2010/main" val="7271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692696"/>
            <a:ext cx="1176925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>
                <a:latin typeface="Cambria Math" pitchFamily="18" charset="0"/>
                <a:ea typeface="Cambria Math" pitchFamily="18" charset="0"/>
              </a:rPr>
              <a:t>Actividad:</a:t>
            </a: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539552" y="2204864"/>
          <a:ext cx="4340226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2" name="Equation" r:id="rId3" imgW="2755800" imgH="228600" progId="Equation.DSMT4">
                  <p:embed/>
                </p:oleObj>
              </mc:Choice>
              <mc:Fallback>
                <p:oleObj name="Equation" r:id="rId3" imgW="27558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204864"/>
                        <a:ext cx="4340226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9552" y="1268760"/>
          <a:ext cx="50815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3" name="Equation" r:id="rId5" imgW="3225600" imgH="228600" progId="Equation.DSMT4">
                  <p:embed/>
                </p:oleObj>
              </mc:Choice>
              <mc:Fallback>
                <p:oleObj name="Equation" r:id="rId5" imgW="32256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268760"/>
                        <a:ext cx="50815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300192" y="2132856"/>
            <a:ext cx="32092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/>
              <a:t>V</a:t>
            </a:r>
            <a:endParaRPr lang="es-ES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228184" y="1268760"/>
            <a:ext cx="29046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/>
              <a:t>F</a:t>
            </a:r>
            <a:endParaRPr lang="es-ES" b="1" dirty="0"/>
          </a:p>
        </p:txBody>
      </p:sp>
      <p:pic>
        <p:nvPicPr>
          <p:cNvPr id="3078" name="Picture 6" descr="Una Persona Está Pensando, Junto A Un Signo De Azul Fotos, Retratos,  Imágenes Y Fotografía De Archivo Libres De Derecho. Image 4813637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63816" y="1165394"/>
            <a:ext cx="2016224" cy="2016224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179512" y="12687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1)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9512" y="220486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2)</a:t>
            </a:r>
            <a:endParaRPr lang="es-ES" dirty="0"/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539552" y="3068960"/>
          <a:ext cx="56610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Equation" r:id="rId8" imgW="3593880" imgH="228600" progId="Equation.DSMT4">
                  <p:embed/>
                </p:oleObj>
              </mc:Choice>
              <mc:Fallback>
                <p:oleObj name="Equation" r:id="rId8" imgW="35938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68960"/>
                        <a:ext cx="56610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12 CuadroTexto"/>
          <p:cNvSpPr txBox="1"/>
          <p:nvPr/>
        </p:nvSpPr>
        <p:spPr>
          <a:xfrm>
            <a:off x="6300192" y="2996952"/>
            <a:ext cx="320922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s-ES" b="1" dirty="0" smtClean="0"/>
              <a:t>V</a:t>
            </a:r>
            <a:endParaRPr lang="es-ES" b="1" dirty="0"/>
          </a:p>
        </p:txBody>
      </p:sp>
      <p:sp>
        <p:nvSpPr>
          <p:cNvPr id="14" name="13 CuadroTexto"/>
          <p:cNvSpPr txBox="1"/>
          <p:nvPr/>
        </p:nvSpPr>
        <p:spPr>
          <a:xfrm>
            <a:off x="179512" y="306896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3)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131" y="476672"/>
            <a:ext cx="5724525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555255" y="692696"/>
            <a:ext cx="1154483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es-ES" b="1" dirty="0">
                <a:latin typeface="Cambria Math" pitchFamily="18" charset="0"/>
                <a:ea typeface="Cambria Math" pitchFamily="18" charset="0"/>
              </a:rPr>
              <a:t>Actividad: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598" r="17530"/>
          <a:stretch/>
        </p:blipFill>
        <p:spPr bwMode="auto">
          <a:xfrm>
            <a:off x="89718" y="3768452"/>
            <a:ext cx="5829187" cy="1388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555255" y="1079838"/>
            <a:ext cx="293662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AR" sz="1400" dirty="0" smtClean="0">
                <a:latin typeface="Cambria Math" pitchFamily="18" charset="0"/>
                <a:ea typeface="Cambria Math" pitchFamily="18" charset="0"/>
              </a:rPr>
              <a:t>Considera la ilustración sobre conjuntos numéricos y determina si los siguientes enunciados son verdaderos o falsos. Justifica por qué. </a:t>
            </a:r>
            <a:endParaRPr lang="es-AR" sz="1400" dirty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35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339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8" baseType="lpstr">
      <vt:lpstr>Tema de Office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</dc:creator>
  <cp:lastModifiedBy>ACER</cp:lastModifiedBy>
  <cp:revision>123</cp:revision>
  <dcterms:created xsi:type="dcterms:W3CDTF">2022-03-22T15:59:34Z</dcterms:created>
  <dcterms:modified xsi:type="dcterms:W3CDTF">2025-03-28T13:12:52Z</dcterms:modified>
</cp:coreProperties>
</file>