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5" r:id="rId5"/>
    <p:sldId id="259" r:id="rId6"/>
    <p:sldId id="276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 rot="21186328">
            <a:off x="1120713" y="1575509"/>
            <a:ext cx="55859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solidFill>
                  <a:srgbClr val="FF0000"/>
                </a:solidFill>
                <a:latin typeface="Chiller" pitchFamily="82" charset="0"/>
              </a:rPr>
              <a:t>Razonamiento matemático…y otros felices padecimientos</a:t>
            </a:r>
            <a:endParaRPr lang="es-ES" sz="4000" b="1" dirty="0">
              <a:solidFill>
                <a:srgbClr val="FF0000"/>
              </a:solidFill>
              <a:latin typeface="Chiller" pitchFamily="82" charset="0"/>
            </a:endParaRPr>
          </a:p>
        </p:txBody>
      </p:sp>
      <p:pic>
        <p:nvPicPr>
          <p:cNvPr id="16386" name="Picture 2" descr="10 ideas para ayudar a tu hijo a aprender matemátic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3400" y="3263960"/>
            <a:ext cx="5400600" cy="3594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476672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ES" dirty="0" smtClean="0">
                <a:latin typeface="Cambria Math" pitchFamily="18" charset="0"/>
                <a:ea typeface="Cambria Math" pitchFamily="18" charset="0"/>
              </a:rPr>
              <a:t>El </a:t>
            </a:r>
            <a:r>
              <a:rPr lang="es-ES" dirty="0">
                <a:latin typeface="Cambria Math" pitchFamily="18" charset="0"/>
                <a:ea typeface="Cambria Math" pitchFamily="18" charset="0"/>
              </a:rPr>
              <a:t>razonamiento 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utilizado en </a:t>
            </a:r>
            <a:r>
              <a:rPr lang="es-ES" dirty="0">
                <a:latin typeface="Cambria Math" pitchFamily="18" charset="0"/>
                <a:ea typeface="Cambria Math" pitchFamily="18" charset="0"/>
              </a:rPr>
              <a:t>la 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matemática </a:t>
            </a:r>
            <a:r>
              <a:rPr lang="es-ES" dirty="0">
                <a:latin typeface="Cambria Math" pitchFamily="18" charset="0"/>
                <a:ea typeface="Cambria Math" pitchFamily="18" charset="0"/>
              </a:rPr>
              <a:t>no es diferente al utilizado en la vida cotidiana. </a:t>
            </a:r>
            <a:endParaRPr lang="es-ES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1196752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ES" dirty="0">
                <a:latin typeface="Cambria Math" pitchFamily="18" charset="0"/>
                <a:ea typeface="Cambria Math" pitchFamily="18" charset="0"/>
              </a:rPr>
              <a:t>La 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única </a:t>
            </a:r>
            <a:r>
              <a:rPr lang="es-ES" dirty="0">
                <a:latin typeface="Cambria Math" pitchFamily="18" charset="0"/>
                <a:ea typeface="Cambria Math" pitchFamily="18" charset="0"/>
              </a:rPr>
              <a:t>diferencia es que no toda 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afirmación </a:t>
            </a:r>
            <a:r>
              <a:rPr lang="es-ES" dirty="0">
                <a:latin typeface="Cambria Math" pitchFamily="18" charset="0"/>
                <a:ea typeface="Cambria Math" pitchFamily="18" charset="0"/>
              </a:rPr>
              <a:t>de la vida cotidiana es </a:t>
            </a:r>
            <a:r>
              <a:rPr lang="es-ES" b="1" dirty="0" smtClean="0">
                <a:latin typeface="Cambria Math" pitchFamily="18" charset="0"/>
                <a:ea typeface="Cambria Math" pitchFamily="18" charset="0"/>
              </a:rPr>
              <a:t>verdadera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 o </a:t>
            </a:r>
            <a:r>
              <a:rPr lang="es-ES" b="1" dirty="0">
                <a:latin typeface="Cambria Math" pitchFamily="18" charset="0"/>
                <a:ea typeface="Cambria Math" pitchFamily="18" charset="0"/>
              </a:rPr>
              <a:t>falsa</a:t>
            </a:r>
            <a:r>
              <a:rPr lang="es-ES" dirty="0">
                <a:latin typeface="Cambria Math" pitchFamily="18" charset="0"/>
                <a:ea typeface="Cambria Math" pitchFamily="18" charset="0"/>
              </a:rPr>
              <a:t>, pues 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depende </a:t>
            </a:r>
            <a:r>
              <a:rPr lang="es-ES" dirty="0">
                <a:latin typeface="Cambria Math" pitchFamily="18" charset="0"/>
                <a:ea typeface="Cambria Math" pitchFamily="18" charset="0"/>
              </a:rPr>
              <a:t>de cada 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persona.</a:t>
            </a:r>
            <a:endParaRPr lang="es-E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12677" y="2420888"/>
            <a:ext cx="295869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ES" dirty="0" smtClean="0">
                <a:latin typeface="Cambria Math" pitchFamily="18" charset="0"/>
                <a:ea typeface="Cambria Math" pitchFamily="18" charset="0"/>
              </a:rPr>
              <a:t>¡Qué hermosa esa pintura!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 smtClean="0">
                <a:latin typeface="Cambria Math" pitchFamily="18" charset="0"/>
                <a:ea typeface="Cambria Math" pitchFamily="18" charset="0"/>
              </a:rPr>
              <a:t> ¡Riquísimo este vino!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 smtClean="0">
                <a:latin typeface="Cambria Math" pitchFamily="18" charset="0"/>
                <a:ea typeface="Cambria Math" pitchFamily="18" charset="0"/>
              </a:rPr>
              <a:t>¿</a:t>
            </a:r>
            <a:r>
              <a:rPr lang="es-ES" dirty="0">
                <a:latin typeface="Cambria Math" pitchFamily="18" charset="0"/>
                <a:ea typeface="Cambria Math" pitchFamily="18" charset="0"/>
              </a:rPr>
              <a:t>Q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uién viene?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 smtClean="0">
                <a:latin typeface="Cambria Math" pitchFamily="18" charset="0"/>
                <a:ea typeface="Cambria Math" pitchFamily="18" charset="0"/>
              </a:rPr>
              <a:t>Pare, mire y escuche.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 smtClean="0">
                <a:latin typeface="Cambria Math" pitchFamily="18" charset="0"/>
                <a:ea typeface="Cambria Math" pitchFamily="18" charset="0"/>
              </a:rPr>
              <a:t>4 es un número impar.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 smtClean="0">
                <a:latin typeface="Cambria Math" pitchFamily="18" charset="0"/>
                <a:ea typeface="Cambria Math" pitchFamily="18" charset="0"/>
              </a:rPr>
              <a:t>6 es un número perfecto.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 smtClean="0">
                <a:latin typeface="Cambria Math" pitchFamily="18" charset="0"/>
                <a:ea typeface="Cambria Math" pitchFamily="18" charset="0"/>
              </a:rPr>
              <a:t>Silvana ama la música.</a:t>
            </a:r>
          </a:p>
        </p:txBody>
      </p:sp>
      <p:sp>
        <p:nvSpPr>
          <p:cNvPr id="5122" name="AutoShape 2" descr="Vino Luigi Bosca Gala 4 Blend Cabernet Franc Malbec Pack X6 | 01Merca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5124" name="Picture 4" descr="Luigi Bosca, el sabor del terroir argentino"/>
          <p:cNvPicPr>
            <a:picLocks noChangeAspect="1" noChangeArrowheads="1"/>
          </p:cNvPicPr>
          <p:nvPr/>
        </p:nvPicPr>
        <p:blipFill>
          <a:blip r:embed="rId2" cstate="print"/>
          <a:srcRect l="44296" r="15837"/>
          <a:stretch>
            <a:fillRect/>
          </a:stretch>
        </p:blipFill>
        <p:spPr bwMode="auto">
          <a:xfrm>
            <a:off x="6372200" y="1844824"/>
            <a:ext cx="1944216" cy="2981326"/>
          </a:xfrm>
          <a:prstGeom prst="rect">
            <a:avLst/>
          </a:prstGeom>
          <a:noFill/>
        </p:spPr>
      </p:pic>
      <p:pic>
        <p:nvPicPr>
          <p:cNvPr id="5126" name="Picture 6" descr="Pinturas abstractas: &quot;¿Qué les puede gustar?&quot; : : El Litoral - Noticias -  Santa Fe - Argentina - ellitoral.com : 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6873"/>
            <a:ext cx="2411760" cy="1601560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3491880" y="1988840"/>
            <a:ext cx="115608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Cambria Math" pitchFamily="18" charset="0"/>
                <a:ea typeface="Cambria Math" pitchFamily="18" charset="0"/>
              </a:rPr>
              <a:t>Ejemplos:</a:t>
            </a:r>
            <a:endParaRPr lang="es-ES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1510" name="Picture 6" descr="Las Personas, La Tecnología Y El Concepto De Ocio - Feliz Mujer Joven  Afroamericano Que Se Sienta En El Sofá Con El Teléfono Inteligente Y Los  Auriculares Escuchando Música En Casa Sob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" y="4941168"/>
            <a:ext cx="2120099" cy="141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uriosidades del número 6 | SurySu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085" y="5373216"/>
            <a:ext cx="1393843" cy="131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0" descr="Brændende tal fotos de stock, imágenes de Brændende tal sin royalties | 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6" name="AutoShape 12" descr="Brændende tal fotos de stock, imágenes de Brændende tal sin royalties | 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21518" name="Picture 14" descr="210,323 Números Fotos de stock - Fotos libres de regalías de Dreamstim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13" y="4941168"/>
            <a:ext cx="1648392" cy="1557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836712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mbria Math" pitchFamily="18" charset="0"/>
                <a:ea typeface="Cambria Math" pitchFamily="18" charset="0"/>
              </a:rPr>
              <a:t>En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matemática,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en cambio, se trabaja con oraciones que son enunciados. </a:t>
            </a:r>
            <a:endParaRPr lang="es-AR" dirty="0" smtClean="0">
              <a:latin typeface="Cambria Math" pitchFamily="18" charset="0"/>
              <a:ea typeface="Cambria Math" pitchFamily="18" charset="0"/>
            </a:endParaRPr>
          </a:p>
          <a:p>
            <a:pPr algn="just"/>
            <a:endParaRPr lang="es-AR" dirty="0">
              <a:latin typeface="Cambria Math" pitchFamily="18" charset="0"/>
              <a:ea typeface="Cambria Math" pitchFamily="18" charset="0"/>
            </a:endParaRPr>
          </a:p>
          <a:p>
            <a:pPr algn="just"/>
            <a:r>
              <a:rPr lang="es-AR" dirty="0" smtClean="0">
                <a:latin typeface="Cambria Math" pitchFamily="18" charset="0"/>
                <a:ea typeface="Cambria Math" pitchFamily="18" charset="0"/>
              </a:rPr>
              <a:t>Un </a:t>
            </a:r>
            <a:r>
              <a:rPr lang="es-AR" b="1" i="1" dirty="0" smtClean="0">
                <a:latin typeface="Cambria Math" pitchFamily="18" charset="0"/>
                <a:ea typeface="Cambria Math" pitchFamily="18" charset="0"/>
              </a:rPr>
              <a:t>enunciado </a:t>
            </a:r>
            <a:r>
              <a:rPr lang="es-AR" b="1" i="1" dirty="0">
                <a:latin typeface="Cambria Math" pitchFamily="18" charset="0"/>
                <a:ea typeface="Cambria Math" pitchFamily="18" charset="0"/>
              </a:rPr>
              <a:t>o </a:t>
            </a:r>
            <a:r>
              <a:rPr lang="es-AR" b="1" i="1" dirty="0" smtClean="0">
                <a:latin typeface="Cambria Math" pitchFamily="18" charset="0"/>
                <a:ea typeface="Cambria Math" pitchFamily="18" charset="0"/>
              </a:rPr>
              <a:t>proposición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es una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oración declarativa que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admite uno y solo un valor de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verdad: verdadero o falso.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064321" y="332656"/>
            <a:ext cx="3303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Cambria Math" pitchFamily="18" charset="0"/>
                <a:ea typeface="Cambria Math" pitchFamily="18" charset="0"/>
              </a:rPr>
              <a:t>¿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Pero qué pasa en matemática</a:t>
            </a:r>
            <a:r>
              <a:rPr lang="es-ES" dirty="0">
                <a:latin typeface="Cambria Math" pitchFamily="18" charset="0"/>
                <a:ea typeface="Cambria Math" pitchFamily="18" charset="0"/>
              </a:rPr>
              <a:t>?</a:t>
            </a:r>
          </a:p>
          <a:p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67687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arenR"/>
            </a:pPr>
            <a:r>
              <a:rPr lang="es-ES" dirty="0">
                <a:latin typeface="Cambria Math" pitchFamily="18" charset="0"/>
                <a:ea typeface="Cambria Math" pitchFamily="18" charset="0"/>
              </a:rPr>
              <a:t>Pare, mire y escuche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. </a:t>
            </a:r>
            <a:r>
              <a:rPr lang="es-E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(comando)</a:t>
            </a:r>
            <a:endParaRPr lang="es-ES" dirty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es-ES" dirty="0">
                <a:latin typeface="Cambria Math" pitchFamily="18" charset="0"/>
                <a:ea typeface="Cambria Math" pitchFamily="18" charset="0"/>
              </a:rPr>
              <a:t> ¡Riquísimo este vino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!</a:t>
            </a:r>
            <a:r>
              <a:rPr lang="es-ES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s-E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(exclamación)</a:t>
            </a:r>
            <a:endParaRPr lang="es-ES" dirty="0">
              <a:latin typeface="Cambria Math" pitchFamily="18" charset="0"/>
              <a:ea typeface="Cambria Math" pitchFamily="18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es-ES" dirty="0">
                <a:latin typeface="Cambria Math" pitchFamily="18" charset="0"/>
                <a:ea typeface="Cambria Math" pitchFamily="18" charset="0"/>
              </a:rPr>
              <a:t>¿Quién viene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?</a:t>
            </a:r>
            <a:r>
              <a:rPr lang="es-ES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s-E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(pregunta)</a:t>
            </a:r>
            <a:endParaRPr lang="es-ES" dirty="0">
              <a:latin typeface="Cambria Math" pitchFamily="18" charset="0"/>
              <a:ea typeface="Cambria Math" pitchFamily="18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es-ES" dirty="0" err="1" smtClean="0">
                <a:latin typeface="Cambria Math" pitchFamily="18" charset="0"/>
                <a:ea typeface="Cambria Math" pitchFamily="18" charset="0"/>
              </a:rPr>
              <a:t>JessyeiNorman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 es mejor soprano que María </a:t>
            </a:r>
            <a:r>
              <a:rPr lang="es-ES" dirty="0">
                <a:latin typeface="Cambria Math" pitchFamily="18" charset="0"/>
                <a:ea typeface="Cambria Math" pitchFamily="18" charset="0"/>
              </a:rPr>
              <a:t>C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alas </a:t>
            </a:r>
            <a:r>
              <a:rPr lang="es-E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(opinión)</a:t>
            </a:r>
            <a:endParaRPr lang="es-ES" dirty="0">
              <a:latin typeface="Cambria Math" pitchFamily="18" charset="0"/>
              <a:ea typeface="Cambria Math" pitchFamily="18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es-ES" dirty="0">
                <a:latin typeface="Cambria Math" pitchFamily="18" charset="0"/>
                <a:ea typeface="Cambria Math" pitchFamily="18" charset="0"/>
              </a:rPr>
              <a:t>Esta oración es falsa. </a:t>
            </a:r>
            <a:r>
              <a:rPr lang="es-ES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(paradoja</a:t>
            </a:r>
            <a:r>
              <a:rPr lang="es-E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)</a:t>
            </a:r>
            <a:endParaRPr lang="es-ES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62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05458" y="620688"/>
            <a:ext cx="6840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arenR"/>
            </a:pPr>
            <a:r>
              <a:rPr lang="es-ES" dirty="0" smtClean="0">
                <a:latin typeface="Cambria Math" pitchFamily="18" charset="0"/>
                <a:ea typeface="Cambria Math" pitchFamily="18" charset="0"/>
              </a:rPr>
              <a:t>Todos los triángulos tienen tres lados.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es-ES" dirty="0" smtClean="0">
                <a:latin typeface="Cambria Math" pitchFamily="18" charset="0"/>
                <a:ea typeface="Cambria Math" pitchFamily="18" charset="0"/>
              </a:rPr>
              <a:t>El </a:t>
            </a:r>
            <a:r>
              <a:rPr lang="es-ES" dirty="0">
                <a:latin typeface="Cambria Math" pitchFamily="18" charset="0"/>
                <a:ea typeface="Cambria Math" pitchFamily="18" charset="0"/>
              </a:rPr>
              <a:t>correo electrónico proporciona un medio de comunicación.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es-ES" dirty="0">
                <a:latin typeface="Cambria Math" pitchFamily="18" charset="0"/>
                <a:ea typeface="Cambria Math" pitchFamily="18" charset="0"/>
              </a:rPr>
              <a:t>5 – 12 = 7.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es-ES" dirty="0">
                <a:latin typeface="Cambria Math" pitchFamily="18" charset="0"/>
                <a:ea typeface="Cambria Math" pitchFamily="18" charset="0"/>
              </a:rPr>
              <a:t>4 es un número impar.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es-ES" dirty="0">
                <a:latin typeface="Cambria Math" pitchFamily="18" charset="0"/>
                <a:ea typeface="Cambria Math" pitchFamily="18" charset="0"/>
              </a:rPr>
              <a:t>6 es un número perfecto</a:t>
            </a:r>
            <a:r>
              <a:rPr lang="es-ES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es-ES" dirty="0" smtClean="0">
                <a:latin typeface="Cambria Math" pitchFamily="18" charset="0"/>
                <a:ea typeface="Cambria Math" pitchFamily="18" charset="0"/>
              </a:rPr>
              <a:t>Todas las aves vuelan.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es-ES" dirty="0" smtClean="0">
                <a:latin typeface="Cambria Math" pitchFamily="18" charset="0"/>
                <a:ea typeface="Cambria Math" pitchFamily="18" charset="0"/>
              </a:rPr>
              <a:t>Existen personas reacias a las tecnologías emergentes.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es-ES" dirty="0" smtClean="0">
                <a:latin typeface="Cambria Math" pitchFamily="18" charset="0"/>
                <a:ea typeface="Cambria Math" pitchFamily="18" charset="0"/>
              </a:rPr>
              <a:t>El cociente de dos números cualesquiera es otro número. </a:t>
            </a:r>
            <a:endParaRPr lang="es-E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35968" y="3861048"/>
            <a:ext cx="84870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AR" dirty="0" smtClean="0">
              <a:latin typeface="Cambria Math" pitchFamily="18" charset="0"/>
              <a:ea typeface="Cambria Math" pitchFamily="18" charset="0"/>
            </a:endParaRPr>
          </a:p>
          <a:p>
            <a:pPr algn="just"/>
            <a:endParaRPr lang="es-AR" dirty="0">
              <a:latin typeface="Cambria Math" pitchFamily="18" charset="0"/>
              <a:ea typeface="Cambria Math" pitchFamily="18" charset="0"/>
            </a:endParaRPr>
          </a:p>
          <a:p>
            <a:pPr algn="just"/>
            <a:r>
              <a:rPr lang="es-AR" dirty="0" smtClean="0">
                <a:latin typeface="Cambria Math" pitchFamily="18" charset="0"/>
                <a:ea typeface="Cambria Math" pitchFamily="18" charset="0"/>
              </a:rPr>
              <a:t>No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existe una receta de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cómo demostrar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la veracidad o falsedad de un enunciado, sino que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dependerá de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la forma en la que el mismo este expresado.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Es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necesario razonar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de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manera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lógica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en cada caso, para determinar si se necesita dar una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demostración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mediante propiedades, un contraejemplo o un ejemplo,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independientemente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de que la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afirmación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sea verdadera o falsa.</a:t>
            </a:r>
          </a:p>
        </p:txBody>
      </p:sp>
      <p:pic>
        <p:nvPicPr>
          <p:cNvPr id="4" name="Picture 6" descr="Una Persona Está Pensando, Junto A Un Signo De Azul Fotos, Retratos,  Imágenes Y Fotografía De Archivo Libres De Derecho. Image 4813637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1268760"/>
            <a:ext cx="2231848" cy="223184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3203848" y="3254727"/>
            <a:ext cx="4572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es-ES" dirty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¿Cómo justificar la veracidad o falsedad de un enunciado?</a:t>
            </a:r>
          </a:p>
        </p:txBody>
      </p:sp>
    </p:spTree>
    <p:extLst>
      <p:ext uri="{BB962C8B-B14F-4D97-AF65-F5344CB8AC3E}">
        <p14:creationId xmlns:p14="http://schemas.microsoft.com/office/powerpoint/2010/main" val="72718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692696"/>
            <a:ext cx="117692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Cambria Math" pitchFamily="18" charset="0"/>
                <a:ea typeface="Cambria Math" pitchFamily="18" charset="0"/>
              </a:rPr>
              <a:t>Actividad:</a:t>
            </a:r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539552" y="2204864"/>
          <a:ext cx="4340226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2" name="Equation" r:id="rId3" imgW="2755800" imgH="228600" progId="Equation.DSMT4">
                  <p:embed/>
                </p:oleObj>
              </mc:Choice>
              <mc:Fallback>
                <p:oleObj name="Equation" r:id="rId3" imgW="275580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204864"/>
                        <a:ext cx="4340226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9552" y="1268760"/>
          <a:ext cx="508158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3" name="Equation" r:id="rId5" imgW="3225600" imgH="228600" progId="Equation.DSMT4">
                  <p:embed/>
                </p:oleObj>
              </mc:Choice>
              <mc:Fallback>
                <p:oleObj name="Equation" r:id="rId5" imgW="32256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268760"/>
                        <a:ext cx="508158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6300192" y="2132856"/>
            <a:ext cx="320922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s-ES" b="1" dirty="0" smtClean="0"/>
              <a:t>V</a:t>
            </a:r>
            <a:endParaRPr lang="es-ES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6228184" y="1268760"/>
            <a:ext cx="29046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s-ES" b="1" dirty="0" smtClean="0"/>
              <a:t>F</a:t>
            </a:r>
            <a:endParaRPr lang="es-ES" b="1" dirty="0"/>
          </a:p>
        </p:txBody>
      </p:sp>
      <p:pic>
        <p:nvPicPr>
          <p:cNvPr id="3078" name="Picture 6" descr="Una Persona Está Pensando, Junto A Un Signo De Azul Fotos, Retratos,  Imágenes Y Fotografía De Archivo Libres De Derecho. Image 4813637.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63816" y="1165394"/>
            <a:ext cx="2016224" cy="2016224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179512" y="126876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1)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79512" y="220486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2)</a:t>
            </a:r>
            <a:endParaRPr lang="es-ES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39552" y="3068960"/>
          <a:ext cx="56610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4" name="Equation" r:id="rId8" imgW="3593880" imgH="228600" progId="Equation.DSMT4">
                  <p:embed/>
                </p:oleObj>
              </mc:Choice>
              <mc:Fallback>
                <p:oleObj name="Equation" r:id="rId8" imgW="359388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068960"/>
                        <a:ext cx="566102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CuadroTexto"/>
          <p:cNvSpPr txBox="1"/>
          <p:nvPr/>
        </p:nvSpPr>
        <p:spPr>
          <a:xfrm>
            <a:off x="6300192" y="2996952"/>
            <a:ext cx="320922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s-ES" b="1" dirty="0" smtClean="0"/>
              <a:t>V</a:t>
            </a:r>
            <a:endParaRPr lang="es-ES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79512" y="306896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131" y="476672"/>
            <a:ext cx="5724525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55255" y="692696"/>
            <a:ext cx="1154483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s-ES" b="1" dirty="0">
                <a:latin typeface="Cambria Math" pitchFamily="18" charset="0"/>
                <a:ea typeface="Cambria Math" pitchFamily="18" charset="0"/>
              </a:rPr>
              <a:t>Actividad: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598" r="17530"/>
          <a:stretch/>
        </p:blipFill>
        <p:spPr bwMode="auto">
          <a:xfrm>
            <a:off x="89718" y="3768452"/>
            <a:ext cx="5829187" cy="1388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55255" y="1079838"/>
            <a:ext cx="29366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400" dirty="0" smtClean="0">
                <a:latin typeface="Cambria Math" pitchFamily="18" charset="0"/>
                <a:ea typeface="Cambria Math" pitchFamily="18" charset="0"/>
              </a:rPr>
              <a:t>Considera la ilustración sobre conjuntos numéricos y determina si los siguientes enunciados son verdaderos o falsos. Justifica por qué. </a:t>
            </a:r>
            <a:endParaRPr lang="es-AR" sz="14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1351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339</Words>
  <Application>Microsoft Office PowerPoint</Application>
  <PresentationFormat>Presentación en pantalla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Equation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Equipo</dc:creator>
  <cp:lastModifiedBy>ACER</cp:lastModifiedBy>
  <cp:revision>123</cp:revision>
  <dcterms:created xsi:type="dcterms:W3CDTF">2022-03-22T15:59:34Z</dcterms:created>
  <dcterms:modified xsi:type="dcterms:W3CDTF">2025-03-28T13:12:52Z</dcterms:modified>
</cp:coreProperties>
</file>