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96220A2-3719-4C88-BEC6-D85464DD00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FE7F27-2662-43F6-B052-8899EDE03B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6F8C3-AA81-4E15-877A-9FD96AB82D17}" type="datetimeFigureOut">
              <a:rPr lang="es-ES" smtClean="0"/>
              <a:t>02/07/2023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D079AF-5F4C-4691-899B-98C7B0BD90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F8AE69-314E-47C5-A1F7-0FFB037386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4BF42-734C-4FC5-8C2C-167BCC675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629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FA5B-05DC-473C-8C97-F3293A49B41A}" type="datetimeFigureOut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1D3E8-ADE8-4E11-B73D-9565CAA5C05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31604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1D3E8-ADE8-4E11-B73D-9565CAA5C05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65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D6D00BB4-A5B4-4C63-8C80-B57D903D630E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765577-69FD-4A0C-BA79-E8EA03975F01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835AD3-9E5A-4237-B465-930C23E83C8F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B14B42-B2F8-4D54-83D9-52FA8D6FE3AE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7CD8E296-C932-44F5-88C2-4EB579D77AE4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4C0183-6DA9-47DD-89A2-4654E1953BD9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BBE9AC-3536-4D38-9E8F-17FBD9618845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01FE8-BD30-4E2A-8DC3-BA96EED6C8D1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6F9842-778F-4C0E-97FE-34B9FD1B7B2D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5558E0B9-60A9-4FAD-B645-FB808A4A3884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11E44E7F-99AE-4595-B986-640A568F4626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8E85FD5C-851D-4478-BE04-C0632DB4061C}" type="datetime1">
              <a:rPr lang="es-ES" noProof="0" smtClean="0"/>
              <a:t>02/07/2023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a imagen de una radiación electromagnética">
            <a:extLst>
              <a:ext uri="{FF2B5EF4-FFF2-40B4-BE49-F238E27FC236}">
                <a16:creationId xmlns:a16="http://schemas.microsoft.com/office/drawing/2014/main" id="{1BCFA42A-241A-9475-AE34-9DAF3F736E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579" b="64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3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>
            <a:normAutofit/>
          </a:bodyPr>
          <a:lstStyle/>
          <a:p>
            <a:r>
              <a:rPr lang="es-ES" sz="6000" dirty="0">
                <a:solidFill>
                  <a:schemeClr val="bg2"/>
                </a:solidFill>
              </a:rPr>
              <a:t>SERIES CRONOLOGICAS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s-ES">
                <a:solidFill>
                  <a:schemeClr val="bg2"/>
                </a:solidFill>
              </a:rPr>
              <a:t>ESTADÍSTICA BÁSICA</a:t>
            </a:r>
          </a:p>
          <a:p>
            <a:pPr>
              <a:spcAft>
                <a:spcPts val="600"/>
              </a:spcAft>
            </a:pPr>
            <a:r>
              <a:rPr lang="es-ES">
                <a:solidFill>
                  <a:schemeClr val="bg2"/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28FBA-83FF-09DD-9DD4-4E8DD983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SERIES CRONOLOGICAS O TEMPORALES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5B1E26-AF17-FB94-CA11-8202F5FBB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935" y="2171700"/>
            <a:ext cx="10152529" cy="208429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Implica la predicción de valores futuros de la variable, basándose por completo en observaciones pasadas y presentes de dicha variable.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Modelo Clásico Multiplicativo</a:t>
            </a:r>
            <a:endParaRPr lang="es-E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s-E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a 3">
                <a:extLst>
                  <a:ext uri="{FF2B5EF4-FFF2-40B4-BE49-F238E27FC236}">
                    <a16:creationId xmlns:a16="http://schemas.microsoft.com/office/drawing/2014/main" id="{DC45E930-5D23-DF52-722A-1A64F72FF5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4539490"/>
                  </p:ext>
                </p:extLst>
              </p:nvPr>
            </p:nvGraphicFramePr>
            <p:xfrm>
              <a:off x="1627094" y="4255993"/>
              <a:ext cx="9170894" cy="1870202"/>
            </p:xfrm>
            <a:graphic>
              <a:graphicData uri="http://schemas.openxmlformats.org/drawingml/2006/table">
                <a:tbl>
                  <a:tblPr firstRow="1" firstCol="1" bandRow="1">
                    <a:tableStyleId>{9D7B26C5-4107-4FEC-AEDC-1716B250A1EF}</a:tableStyleId>
                  </a:tblPr>
                  <a:tblGrid>
                    <a:gridCol w="4585447">
                      <a:extLst>
                        <a:ext uri="{9D8B030D-6E8A-4147-A177-3AD203B41FA5}">
                          <a16:colId xmlns:a16="http://schemas.microsoft.com/office/drawing/2014/main" val="2486332860"/>
                        </a:ext>
                      </a:extLst>
                    </a:gridCol>
                    <a:gridCol w="4585447">
                      <a:extLst>
                        <a:ext uri="{9D8B030D-6E8A-4147-A177-3AD203B41FA5}">
                          <a16:colId xmlns:a16="http://schemas.microsoft.com/office/drawing/2014/main" val="3160017076"/>
                        </a:ext>
                      </a:extLst>
                    </a:gridCol>
                  </a:tblGrid>
                  <a:tr h="178173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Datos registrados anualmente o en períodos mayores a un año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ES" sz="24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2400">
                                        <a:effectLst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s-ES" sz="2400">
                                        <a:effectLst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s-ES" sz="2400">
                                    <a:effectLst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s-ES" sz="24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2400">
                                        <a:effectLst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s-ES" sz="2400">
                                        <a:effectLst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s-ES" sz="2400">
                                    <a:effectLst/>
                                  </a:rPr>
                                  <m:t>×</m:t>
                                </m:r>
                                <m:sSub>
                                  <m:sSubPr>
                                    <m:ctrlPr>
                                      <a:rPr lang="es-ES" sz="24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2400">
                                        <a:effectLst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s-ES" sz="2400">
                                        <a:effectLst/>
                                      </a:rPr>
                                      <m:t>𝑖</m:t>
                                    </m:r>
                                    <m:r>
                                      <a:rPr lang="es-ES" sz="2400">
                                        <a:effectLst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es-ES" sz="2400">
                                    <a:effectLst/>
                                  </a:rPr>
                                  <m:t>× </m:t>
                                </m:r>
                                <m:sSub>
                                  <m:sSubPr>
                                    <m:ctrlPr>
                                      <a:rPr lang="es-ES" sz="24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2400">
                                        <a:effectLst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s-ES" sz="2400">
                                        <a:effectLst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 dirty="0">
                              <a:effectLst/>
                            </a:rPr>
                            <a:t>Datos registrados en períodos menores a un año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 dirty="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ES" sz="24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2400">
                                        <a:effectLst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s-ES" sz="2400">
                                        <a:effectLst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s-ES" sz="2400">
                                    <a:effectLst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s-ES" sz="24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2400">
                                        <a:effectLst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s-ES" sz="2400">
                                        <a:effectLst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s-ES" sz="2400">
                                    <a:effectLst/>
                                  </a:rPr>
                                  <m:t>×</m:t>
                                </m:r>
                                <m:sSub>
                                  <m:sSubPr>
                                    <m:ctrlPr>
                                      <a:rPr lang="es-ES" sz="24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s-ES" sz="24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sz="2400">
                                            <a:effectLst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s-ES" sz="2400">
                                            <a:effectLst/>
                                          </a:rPr>
                                          <m:t>𝑖</m:t>
                                        </m:r>
                                        <m:r>
                                          <a:rPr lang="es-ES" sz="2400">
                                            <a:effectLst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es-ES" sz="2400">
                                        <a:effectLst/>
                                      </a:rPr>
                                      <m:t>×</m:t>
                                    </m:r>
                                    <m:r>
                                      <a:rPr lang="es-ES" sz="2400">
                                        <a:effectLst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s-ES" sz="2400">
                                        <a:effectLst/>
                                      </a:rPr>
                                      <m:t>𝑖</m:t>
                                    </m:r>
                                    <m:r>
                                      <a:rPr lang="es-ES" sz="2400">
                                        <a:effectLst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es-ES" sz="2400">
                                    <a:effectLst/>
                                  </a:rPr>
                                  <m:t>× </m:t>
                                </m:r>
                                <m:sSub>
                                  <m:sSubPr>
                                    <m:ctrlPr>
                                      <a:rPr lang="es-ES" sz="24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2400">
                                        <a:effectLst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s-ES" sz="2400">
                                        <a:effectLst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s-ES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2154771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a 3">
                <a:extLst>
                  <a:ext uri="{FF2B5EF4-FFF2-40B4-BE49-F238E27FC236}">
                    <a16:creationId xmlns:a16="http://schemas.microsoft.com/office/drawing/2014/main" id="{DC45E930-5D23-DF52-722A-1A64F72FF5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4539490"/>
                  </p:ext>
                </p:extLst>
              </p:nvPr>
            </p:nvGraphicFramePr>
            <p:xfrm>
              <a:off x="1627094" y="4255993"/>
              <a:ext cx="9170894" cy="1870202"/>
            </p:xfrm>
            <a:graphic>
              <a:graphicData uri="http://schemas.openxmlformats.org/drawingml/2006/table">
                <a:tbl>
                  <a:tblPr firstRow="1" firstCol="1" bandRow="1">
                    <a:tableStyleId>{9D7B26C5-4107-4FEC-AEDC-1716B250A1EF}</a:tableStyleId>
                  </a:tblPr>
                  <a:tblGrid>
                    <a:gridCol w="4585447">
                      <a:extLst>
                        <a:ext uri="{9D8B030D-6E8A-4147-A177-3AD203B41FA5}">
                          <a16:colId xmlns:a16="http://schemas.microsoft.com/office/drawing/2014/main" val="2486332860"/>
                        </a:ext>
                      </a:extLst>
                    </a:gridCol>
                    <a:gridCol w="4585447">
                      <a:extLst>
                        <a:ext uri="{9D8B030D-6E8A-4147-A177-3AD203B41FA5}">
                          <a16:colId xmlns:a16="http://schemas.microsoft.com/office/drawing/2014/main" val="3160017076"/>
                        </a:ext>
                      </a:extLst>
                    </a:gridCol>
                  </a:tblGrid>
                  <a:tr h="1870202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t="-4886" r="-100133" b="-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000" t="-4886" r="-133" b="-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154771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1772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30B4AD5D-416D-3849-68A0-301526756D0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/>
                        </m:ctrlPr>
                      </m:sSubPr>
                      <m:e>
                        <m:r>
                          <a:rPr lang="es-ES" i="1"/>
                          <m:t>𝑇</m:t>
                        </m:r>
                      </m:e>
                      <m:sub>
                        <m:r>
                          <a:rPr lang="es-ES" i="1"/>
                          <m:t>𝑖</m:t>
                        </m:r>
                      </m:sub>
                    </m:sSub>
                  </m:oMath>
                </a14:m>
                <a:r>
                  <a:rPr lang="es-ES" dirty="0"/>
                  <a:t> : Tendencia	 </a:t>
                </a:r>
                <a14:m>
                  <m:oMath xmlns:m="http://schemas.openxmlformats.org/officeDocument/2006/math">
                    <m:r>
                      <a:rPr lang="es-E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es-ES" b="0" i="0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/>
                          </m:ctrlPr>
                        </m:sSubPr>
                        <m:e>
                          <m:r>
                            <a:rPr lang="es-ES" i="1"/>
                            <m:t>𝑇</m:t>
                          </m:r>
                        </m:e>
                        <m:sub>
                          <m:r>
                            <a:rPr lang="es-ES" i="1"/>
                            <m:t>𝑖</m:t>
                          </m:r>
                        </m:sub>
                      </m:sSub>
                      <m:r>
                        <a:rPr lang="es-ES" i="1"/>
                        <m:t>:</m:t>
                      </m:r>
                      <m:acc>
                        <m:accPr>
                          <m:chr m:val="̂"/>
                          <m:ctrlPr>
                            <a:rPr lang="es-ES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br>
                  <a:rPr lang="es-E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s-ES" dirty="0"/>
              </a:p>
            </p:txBody>
          </p:sp>
        </mc:Choice>
        <mc:Fallback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30B4AD5D-416D-3849-68A0-301526756D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1851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E4A822-6A5A-2E1C-415E-331922FC6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267635"/>
            <a:ext cx="9601200" cy="874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la tendencia secular o a largo plazo de una serie, resultado de factores a largo plazo.</a:t>
            </a:r>
          </a:p>
        </p:txBody>
      </p:sp>
    </p:spTree>
    <p:extLst>
      <p:ext uri="{BB962C8B-B14F-4D97-AF65-F5344CB8AC3E}">
        <p14:creationId xmlns:p14="http://schemas.microsoft.com/office/powerpoint/2010/main" val="420602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30B4AD5D-416D-3849-68A0-301526756D0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/>
                        </m:ctrlPr>
                      </m:sSubPr>
                      <m:e>
                        <m:r>
                          <a:rPr lang="es-ES" i="1"/>
                          <m:t>𝐶</m:t>
                        </m:r>
                      </m:e>
                      <m:sub>
                        <m:r>
                          <a:rPr lang="es-ES" i="1"/>
                          <m:t>𝑖</m:t>
                        </m:r>
                      </m:sub>
                    </m:sSub>
                  </m:oMath>
                </a14:m>
                <a:r>
                  <a:rPr lang="es-ES" dirty="0"/>
                  <a:t> : Componente Cíclico </a:t>
                </a:r>
                <a:br>
                  <a:rPr lang="es-ES" dirty="0"/>
                </a:br>
                <a:r>
                  <a:rPr lang="es-ES" dirty="0"/>
                  <a:t>	</a:t>
                </a:r>
                <a:br>
                  <a:rPr lang="es-E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s-ES" dirty="0"/>
              </a:p>
            </p:txBody>
          </p:sp>
        </mc:Choice>
        <mc:Fallback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30B4AD5D-416D-3849-68A0-301526756D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E4A822-6A5A-2E1C-415E-331922FC6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000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el que persiste luego de eliminar la tendencia lineal.</a:t>
            </a: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a 3">
                <a:extLst>
                  <a:ext uri="{FF2B5EF4-FFF2-40B4-BE49-F238E27FC236}">
                    <a16:creationId xmlns:a16="http://schemas.microsoft.com/office/drawing/2014/main" id="{77120E51-7C35-3D4F-163B-6F452AAEDAE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2485946"/>
                  </p:ext>
                </p:extLst>
              </p:nvPr>
            </p:nvGraphicFramePr>
            <p:xfrm>
              <a:off x="1371600" y="2998694"/>
              <a:ext cx="9345706" cy="2259106"/>
            </p:xfrm>
            <a:graphic>
              <a:graphicData uri="http://schemas.openxmlformats.org/drawingml/2006/table">
                <a:tbl>
                  <a:tblPr firstRow="1" firstCol="1" bandRow="1">
                    <a:tableStyleId>{9D7B26C5-4107-4FEC-AEDC-1716B250A1EF}</a:tableStyleId>
                  </a:tblPr>
                  <a:tblGrid>
                    <a:gridCol w="4672853">
                      <a:extLst>
                        <a:ext uri="{9D8B030D-6E8A-4147-A177-3AD203B41FA5}">
                          <a16:colId xmlns:a16="http://schemas.microsoft.com/office/drawing/2014/main" val="3750353703"/>
                        </a:ext>
                      </a:extLst>
                    </a:gridCol>
                    <a:gridCol w="4672853">
                      <a:extLst>
                        <a:ext uri="{9D8B030D-6E8A-4147-A177-3AD203B41FA5}">
                          <a16:colId xmlns:a16="http://schemas.microsoft.com/office/drawing/2014/main" val="476518555"/>
                        </a:ext>
                      </a:extLst>
                    </a:gridCol>
                  </a:tblGrid>
                  <a:tr h="225910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800">
                              <a:effectLst/>
                            </a:rPr>
                            <a:t>Porcentaje de Tendencia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sz="2800">
                                        <a:effectLst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s-ES" sz="28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sz="2800">
                                            <a:effectLst/>
                                          </a:rPr>
                                          <m:t>𝑌</m:t>
                                        </m:r>
                                      </m:e>
                                      <m:sub>
                                        <m:r>
                                          <a:rPr lang="es-ES" sz="2800">
                                            <a:effectLst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num>
                                  <m:den>
                                    <m:acc>
                                      <m:accPr>
                                        <m:chr m:val="̂"/>
                                        <m:ctrlPr>
                                          <a:rPr lang="es-ES" sz="2800">
                                            <a:effectLst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s-ES" sz="28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ES" sz="2800">
                                                <a:effectLst/>
                                              </a:rPr>
                                              <m:t>𝑌</m:t>
                                            </m:r>
                                          </m:e>
                                          <m:sub>
                                            <m:r>
                                              <a:rPr lang="es-ES" sz="2800">
                                                <a:effectLst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den>
                                </m:f>
                                <m:r>
                                  <a:rPr lang="es-ES" sz="2800">
                                    <a:effectLst/>
                                  </a:rPr>
                                  <m:t>×100%</m:t>
                                </m:r>
                              </m:oMath>
                            </m:oMathPara>
                          </a14:m>
                          <a:endParaRPr lang="es-ES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800" dirty="0">
                              <a:effectLst/>
                            </a:rPr>
                            <a:t>Residuo Cíclico Relativo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sz="2800">
                                        <a:effectLst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s-ES" sz="28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sz="2800">
                                            <a:effectLst/>
                                          </a:rPr>
                                          <m:t>𝑌</m:t>
                                        </m:r>
                                      </m:e>
                                      <m:sub>
                                        <m:r>
                                          <a:rPr lang="es-ES" sz="2800">
                                            <a:effectLst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s-ES" sz="2800">
                                        <a:effectLst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es-ES" sz="2800">
                                            <a:effectLst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s-ES" sz="28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ES" sz="2800">
                                                <a:effectLst/>
                                              </a:rPr>
                                              <m:t>𝑌</m:t>
                                            </m:r>
                                          </m:e>
                                          <m:sub>
                                            <m:r>
                                              <a:rPr lang="es-ES" sz="2800">
                                                <a:effectLst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num>
                                  <m:den>
                                    <m:acc>
                                      <m:accPr>
                                        <m:chr m:val="̂"/>
                                        <m:ctrlPr>
                                          <a:rPr lang="es-ES" sz="2800">
                                            <a:effectLst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s-ES" sz="28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ES" sz="2800">
                                                <a:effectLst/>
                                              </a:rPr>
                                              <m:t>𝑌</m:t>
                                            </m:r>
                                          </m:e>
                                          <m:sub>
                                            <m:r>
                                              <a:rPr lang="es-ES" sz="2800">
                                                <a:effectLst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den>
                                </m:f>
                              </m:oMath>
                            </m:oMathPara>
                          </a14:m>
                          <a:endParaRPr lang="es-E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2723562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a 3">
                <a:extLst>
                  <a:ext uri="{FF2B5EF4-FFF2-40B4-BE49-F238E27FC236}">
                    <a16:creationId xmlns:a16="http://schemas.microsoft.com/office/drawing/2014/main" id="{77120E51-7C35-3D4F-163B-6F452AAEDAE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2485946"/>
                  </p:ext>
                </p:extLst>
              </p:nvPr>
            </p:nvGraphicFramePr>
            <p:xfrm>
              <a:off x="1371600" y="2998694"/>
              <a:ext cx="9345706" cy="2259106"/>
            </p:xfrm>
            <a:graphic>
              <a:graphicData uri="http://schemas.openxmlformats.org/drawingml/2006/table">
                <a:tbl>
                  <a:tblPr firstRow="1" firstCol="1" bandRow="1">
                    <a:tableStyleId>{9D7B26C5-4107-4FEC-AEDC-1716B250A1EF}</a:tableStyleId>
                  </a:tblPr>
                  <a:tblGrid>
                    <a:gridCol w="4672853">
                      <a:extLst>
                        <a:ext uri="{9D8B030D-6E8A-4147-A177-3AD203B41FA5}">
                          <a16:colId xmlns:a16="http://schemas.microsoft.com/office/drawing/2014/main" val="3750353703"/>
                        </a:ext>
                      </a:extLst>
                    </a:gridCol>
                    <a:gridCol w="4672853">
                      <a:extLst>
                        <a:ext uri="{9D8B030D-6E8A-4147-A177-3AD203B41FA5}">
                          <a16:colId xmlns:a16="http://schemas.microsoft.com/office/drawing/2014/main" val="476518555"/>
                        </a:ext>
                      </a:extLst>
                    </a:gridCol>
                  </a:tblGrid>
                  <a:tr h="2259106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t="-4570" r="-100130" b="-2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000" t="-4570" r="-130" b="-2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2723562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2752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9785B0D3-FED3-ED7F-6A90-A1CF158CC83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sz="4000"/>
                        </m:ctrlPr>
                      </m:sSubPr>
                      <m:e>
                        <m:r>
                          <a:rPr lang="es-ES" sz="4000"/>
                          <m:t>𝐼</m:t>
                        </m:r>
                      </m:e>
                      <m:sub>
                        <m:r>
                          <a:rPr lang="es-ES" sz="4000"/>
                          <m:t>𝑖</m:t>
                        </m:r>
                      </m:sub>
                    </m:sSub>
                  </m:oMath>
                </a14:m>
                <a:r>
                  <a:rPr lang="es-ES" sz="4000" dirty="0"/>
                  <a:t> : Componente Irregular o aleatorio </a:t>
                </a:r>
              </a:p>
            </p:txBody>
          </p:sp>
        </mc:Choice>
        <mc:Fallback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9785B0D3-FED3-ED7F-6A90-A1CF158CC8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19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E30C24-5CD2-6600-BD26-13019AAEE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Corresponde a cualquier dato observado que no siga la curva de tendencia por el componente cíclico. </a:t>
            </a:r>
            <a:endParaRPr lang="es-E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 factores a corto plazo, imprevisibles y no recurrentes que afecten la serie de tiempo.</a:t>
            </a:r>
            <a:endParaRPr lang="es-E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4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8D81CB95-DDFD-A3CE-DA81-24B0FAD9EBF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sz="4000"/>
                        </m:ctrlPr>
                      </m:sSubPr>
                      <m:e>
                        <m:r>
                          <a:rPr lang="es-ES" sz="4000"/>
                          <m:t>𝑆</m:t>
                        </m:r>
                      </m:e>
                      <m:sub>
                        <m:r>
                          <a:rPr lang="es-ES" sz="4000"/>
                          <m:t>𝑖</m:t>
                        </m:r>
                        <m:r>
                          <a:rPr lang="es-ES" sz="4000"/>
                          <m:t> </m:t>
                        </m:r>
                      </m:sub>
                    </m:sSub>
                    <m:r>
                      <a:rPr lang="es-ES" sz="4000"/>
                      <m:t>:</m:t>
                    </m:r>
                  </m:oMath>
                </a14:m>
                <a:r>
                  <a:rPr lang="es-ES" sz="4000" dirty="0"/>
                  <a:t> Componente Estacional </a:t>
                </a:r>
              </a:p>
            </p:txBody>
          </p:sp>
        </mc:Choice>
        <mc:Fallback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8D81CB95-DDFD-A3CE-DA81-24B0FAD9EB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19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21DAF-FE16-022D-315E-458E1A6CC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estudia a través de índices de variación estacional (IVE), que recogen el incremento o la disminución porcentual que el componente estacional produce en cada estación anual (mes, trimestre, bimestre, …) </a:t>
            </a:r>
          </a:p>
          <a:p>
            <a:pPr marL="0" indent="0" algn="just">
              <a:buNone/>
            </a:pPr>
            <a:r>
              <a:rPr lang="es-E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índices de variación estacional no deben incidir en la serie anual, por lo tanto, su promedio debe ser igual a 1 (uno).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99482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4D432-3CCE-FB3E-81DD-E7AD9EA2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Usos del Índice de Variación Estacional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257D429-660E-F6D4-FA9C-3A9959EDA1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286000"/>
                <a:ext cx="9587753" cy="3805518"/>
              </a:xfrm>
            </p:spPr>
            <p:txBody>
              <a:bodyPr>
                <a:noAutofit/>
              </a:bodyPr>
              <a:lstStyle/>
              <a:p>
                <a:r>
                  <a:rPr lang="es-ES" dirty="0"/>
                  <a:t>PRONÓSTICOS</a:t>
                </a:r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𝑉𝑎𝑙𝑜𝑟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𝑃𝑟𝑜𝑛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𝑠𝑡𝑖𝑐𝑜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𝑌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𝑉𝑎𝑙𝑜𝑟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𝑑𝑒𝑠𝑒𝑠𝑡𝑎𝑐𝑖𝑜𝑛𝑎𝑙𝑖𝑧𝑎𝑑𝑜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×Í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𝑛𝑑𝑖𝑐𝑒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𝑉𝑎𝑟𝑖𝑎𝑐𝑖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𝐸𝑠𝑡𝑎𝑐𝑖𝑜𝑛𝑎𝑙</m:t>
                      </m:r>
                    </m:oMath>
                  </m:oMathPara>
                </a14:m>
                <a:endParaRPr lang="es-E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𝑉𝑎𝑙𝑜𝑟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𝑃𝑟𝑜𝑛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𝑠𝑡𝑖𝑐𝑜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𝑌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E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×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𝐼𝑉𝐸</m:t>
                      </m:r>
                    </m:oMath>
                  </m:oMathPara>
                </a14:m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ES" sz="1800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257D429-660E-F6D4-FA9C-3A9959EDA1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286000"/>
                <a:ext cx="9587753" cy="3805518"/>
              </a:xfrm>
              <a:blipFill>
                <a:blip r:embed="rId2"/>
                <a:stretch>
                  <a:fillRect l="-572" t="-128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99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32BE0-E820-0C2F-8E49-8163F5719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dirty="0"/>
              <a:t>Usos del Índice de Variación Estacional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D1F0C79-D61F-D728-7E02-8700615D7A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S" dirty="0"/>
                  <a:t>DESESTACIONALIZAR</a:t>
                </a:r>
              </a:p>
              <a:p>
                <a:pPr marL="0" indent="0">
                  <a:buNone/>
                </a:pPr>
                <a:endParaRPr lang="es-ES" sz="1800" dirty="0"/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𝑉𝑎𝑙𝑜𝑟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𝑃𝑟𝑜𝑛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ó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𝑠𝑡𝑖𝑐𝑜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𝑑𝑒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num>
                        <m:den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Í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𝑛𝑑𝑖𝑐𝑒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𝑑𝑒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𝑉𝑎𝑟𝑖𝑎𝑐𝑖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ó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𝐸𝑠𝑡𝑎𝑐𝑖𝑜𝑛𝑎𝑙</m:t>
                          </m:r>
                        </m:den>
                      </m:f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𝑉𝑎𝑙𝑜𝑟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𝑑𝑒𝑠𝑒𝑠𝑡𝑎𝑐𝑖𝑜𝑛𝑎𝑙𝑖𝑧𝑎𝑑𝑜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E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𝐼𝑉𝐸</m:t>
                          </m:r>
                        </m:den>
                      </m:f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𝑉𝑎𝑙𝑜𝑟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𝑑𝑒𝑠𝑒𝑠𝑡𝑎𝑐𝑖𝑜𝑛𝑎𝑙𝑖𝑧𝑎𝑑𝑜</m:t>
                      </m:r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s-E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D1F0C79-D61F-D728-7E02-8700615D7A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9746583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332</TotalTime>
  <Words>290</Words>
  <Application>Microsoft Office PowerPoint</Application>
  <PresentationFormat>Panorámica</PresentationFormat>
  <Paragraphs>39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Calibri</vt:lpstr>
      <vt:lpstr>Cambria Math</vt:lpstr>
      <vt:lpstr>Franklin Gothic Book</vt:lpstr>
      <vt:lpstr>Recorte</vt:lpstr>
      <vt:lpstr>SERIES CRONOLOGICAS</vt:lpstr>
      <vt:lpstr>SERIES CRONOLOGICAS O TEMPORALES</vt:lpstr>
      <vt:lpstr>T_i : Tendencia    T_i:y ̂=a+b. x </vt:lpstr>
      <vt:lpstr>C_i : Componente Cíclico    </vt:lpstr>
      <vt:lpstr>I_i : Componente Irregular o aleatorio </vt:lpstr>
      <vt:lpstr>S_(i ): Componente Estacional </vt:lpstr>
      <vt:lpstr>Usos del Índice de Variación Estacional</vt:lpstr>
      <vt:lpstr>Usos del Índice de Variación Estacional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 Muchiut</dc:creator>
  <cp:lastModifiedBy>Juli Muchiut</cp:lastModifiedBy>
  <cp:revision>276</cp:revision>
  <dcterms:created xsi:type="dcterms:W3CDTF">2023-05-28T22:29:19Z</dcterms:created>
  <dcterms:modified xsi:type="dcterms:W3CDTF">2023-07-02T15:54:05Z</dcterms:modified>
</cp:coreProperties>
</file>