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02/07/2023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02/07/2023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imagen de una radiación electromagnética">
            <a:extLst>
              <a:ext uri="{FF2B5EF4-FFF2-40B4-BE49-F238E27FC236}">
                <a16:creationId xmlns:a16="http://schemas.microsoft.com/office/drawing/2014/main" id="{1BCFA42A-241A-9475-AE34-9DAF3F736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79" b="6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r>
              <a:rPr lang="es-ES" sz="6000" dirty="0">
                <a:solidFill>
                  <a:schemeClr val="bg2"/>
                </a:solidFill>
              </a:rPr>
              <a:t>SERIES CRONOLOGICAS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ESTADÍSTICA BÁSICA</a:t>
            </a:r>
          </a:p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28FBA-83FF-09DD-9DD4-4E8DD983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SERIES CRONOLOGICAS O TEMPORALES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5B1E26-AF17-FB94-CA11-8202F5FB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935" y="2171700"/>
            <a:ext cx="10152529" cy="20842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 la predicción de valores futuros de la variable, basándose por completo en observaciones pasadas y presentes de dicha variable.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Clásico Multiplicativo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DC45E930-5D23-DF52-722A-1A64F72FF5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539490"/>
                  </p:ext>
                </p:extLst>
              </p:nvPr>
            </p:nvGraphicFramePr>
            <p:xfrm>
              <a:off x="1627094" y="4255993"/>
              <a:ext cx="9170894" cy="187020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4585447">
                      <a:extLst>
                        <a:ext uri="{9D8B030D-6E8A-4147-A177-3AD203B41FA5}">
                          <a16:colId xmlns:a16="http://schemas.microsoft.com/office/drawing/2014/main" val="2486332860"/>
                        </a:ext>
                      </a:extLst>
                    </a:gridCol>
                    <a:gridCol w="4585447">
                      <a:extLst>
                        <a:ext uri="{9D8B030D-6E8A-4147-A177-3AD203B41FA5}">
                          <a16:colId xmlns:a16="http://schemas.microsoft.com/office/drawing/2014/main" val="3160017076"/>
                        </a:ext>
                      </a:extLst>
                    </a:gridCol>
                  </a:tblGrid>
                  <a:tr h="17817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Datos registrados anualmente o en períodos mayores a un año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  <m:r>
                                      <a:rPr lang="es-ES" sz="2400">
                                        <a:effectLst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× 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 dirty="0">
                              <a:effectLst/>
                            </a:rPr>
                            <a:t>Datos registrados en períodos menores a un año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s-ES" sz="24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2400">
                                            <a:effectLst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s-ES" sz="2400">
                                            <a:effectLst/>
                                          </a:rPr>
                                          <m:t>𝑖</m:t>
                                        </m:r>
                                        <m:r>
                                          <a:rPr lang="es-ES" sz="2400">
                                            <a:effectLst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es-ES" sz="2400">
                                        <a:effectLst/>
                                      </a:rPr>
                                      <m:t>×</m:t>
                                    </m:r>
                                    <m:r>
                                      <a:rPr lang="es-ES" sz="2400">
                                        <a:effectLst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  <m:r>
                                      <a:rPr lang="es-ES" sz="2400">
                                        <a:effectLst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s-ES" sz="2400">
                                    <a:effectLst/>
                                  </a:rPr>
                                  <m:t>× </m:t>
                                </m:r>
                                <m:sSub>
                                  <m:sSubPr>
                                    <m:ctrlPr>
                                      <a:rPr lang="es-ES" sz="24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>
                                        <a:effectLst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ES" sz="2400">
                                        <a:effectLst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215477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DC45E930-5D23-DF52-722A-1A64F72FF5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539490"/>
                  </p:ext>
                </p:extLst>
              </p:nvPr>
            </p:nvGraphicFramePr>
            <p:xfrm>
              <a:off x="1627094" y="4255993"/>
              <a:ext cx="9170894" cy="187020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4585447">
                      <a:extLst>
                        <a:ext uri="{9D8B030D-6E8A-4147-A177-3AD203B41FA5}">
                          <a16:colId xmlns:a16="http://schemas.microsoft.com/office/drawing/2014/main" val="2486332860"/>
                        </a:ext>
                      </a:extLst>
                    </a:gridCol>
                    <a:gridCol w="4585447">
                      <a:extLst>
                        <a:ext uri="{9D8B030D-6E8A-4147-A177-3AD203B41FA5}">
                          <a16:colId xmlns:a16="http://schemas.microsoft.com/office/drawing/2014/main" val="3160017076"/>
                        </a:ext>
                      </a:extLst>
                    </a:gridCol>
                  </a:tblGrid>
                  <a:tr h="1870202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t="-4886" r="-100133" b="-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00000" t="-4886" r="-133" b="-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1547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1772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/>
                        </m:ctrlPr>
                      </m:sSubPr>
                      <m:e>
                        <m:r>
                          <a:rPr lang="es-ES" i="1"/>
                          <m:t>𝑇</m:t>
                        </m:r>
                      </m:e>
                      <m:sub>
                        <m:r>
                          <a:rPr lang="es-ES" i="1"/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 : Tendencia	 </a:t>
                </a:r>
                <a14:m>
                  <m:oMath xmlns:m="http://schemas.openxmlformats.org/officeDocument/2006/math">
                    <m:r>
                      <a:rPr lang="es-E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s-ES" b="0" i="0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/>
                          </m:ctrlPr>
                        </m:sSubPr>
                        <m:e>
                          <m:r>
                            <a:rPr lang="es-ES" i="1"/>
                            <m:t>𝑇</m:t>
                          </m:r>
                        </m:e>
                        <m:sub>
                          <m:r>
                            <a:rPr lang="es-ES" i="1"/>
                            <m:t>𝑖</m:t>
                          </m:r>
                        </m:sub>
                      </m:sSub>
                      <m:r>
                        <a:rPr lang="es-ES" i="1"/>
                        <m:t>:</m:t>
                      </m:r>
                      <m:acc>
                        <m:accPr>
                          <m:chr m:val="̂"/>
                          <m:ctrlPr>
                            <a:rPr lang="es-ES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s-E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s-ES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851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E4A822-6A5A-2E1C-415E-331922FC6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67635"/>
            <a:ext cx="9601200" cy="874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tendencia secular o a largo plazo de una serie, resultado de factores a largo plazo.</a:t>
            </a:r>
          </a:p>
        </p:txBody>
      </p:sp>
    </p:spTree>
    <p:extLst>
      <p:ext uri="{BB962C8B-B14F-4D97-AF65-F5344CB8AC3E}">
        <p14:creationId xmlns:p14="http://schemas.microsoft.com/office/powerpoint/2010/main" val="420602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/>
                        </m:ctrlPr>
                      </m:sSubPr>
                      <m:e>
                        <m:r>
                          <a:rPr lang="es-ES" i="1"/>
                          <m:t>𝐶</m:t>
                        </m:r>
                      </m:e>
                      <m:sub>
                        <m:r>
                          <a:rPr lang="es-ES" i="1"/>
                          <m:t>𝑖</m:t>
                        </m:r>
                      </m:sub>
                    </m:sSub>
                  </m:oMath>
                </a14:m>
                <a:r>
                  <a:rPr lang="es-ES" dirty="0"/>
                  <a:t> : Componente Cíclico </a:t>
                </a:r>
                <a:br>
                  <a:rPr lang="es-ES" dirty="0"/>
                </a:br>
                <a:r>
                  <a:rPr lang="es-ES" dirty="0"/>
                  <a:t>	</a:t>
                </a:r>
                <a:br>
                  <a:rPr lang="es-E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s-ES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30B4AD5D-416D-3849-68A0-301526756D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E4A822-6A5A-2E1C-415E-331922FC6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000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el que persiste luego de eliminar la tendencia lineal.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77120E51-7C35-3D4F-163B-6F452AAEDA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2485946"/>
                  </p:ext>
                </p:extLst>
              </p:nvPr>
            </p:nvGraphicFramePr>
            <p:xfrm>
              <a:off x="1371600" y="2998694"/>
              <a:ext cx="9345706" cy="2259106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4672853">
                      <a:extLst>
                        <a:ext uri="{9D8B030D-6E8A-4147-A177-3AD203B41FA5}">
                          <a16:colId xmlns:a16="http://schemas.microsoft.com/office/drawing/2014/main" val="3750353703"/>
                        </a:ext>
                      </a:extLst>
                    </a:gridCol>
                    <a:gridCol w="4672853">
                      <a:extLst>
                        <a:ext uri="{9D8B030D-6E8A-4147-A177-3AD203B41FA5}">
                          <a16:colId xmlns:a16="http://schemas.microsoft.com/office/drawing/2014/main" val="476518555"/>
                        </a:ext>
                      </a:extLst>
                    </a:gridCol>
                  </a:tblGrid>
                  <a:tr h="22591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800">
                              <a:effectLst/>
                            </a:rPr>
                            <a:t>Porcentaje de Tendencia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sz="2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ES" sz="28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2800">
                                            <a:effectLst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s-ES" sz="28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acc>
                                      <m:accPr>
                                        <m:chr m:val="̂"/>
                                        <m:ctrlPr>
                                          <a:rPr lang="es-ES" sz="28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s-ES" sz="2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den>
                                </m:f>
                                <m:r>
                                  <a:rPr lang="es-ES" sz="2800">
                                    <a:effectLst/>
                                  </a:rPr>
                                  <m:t>×100%</m:t>
                                </m:r>
                              </m:oMath>
                            </m:oMathPara>
                          </a14:m>
                          <a:endParaRPr lang="es-E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800" dirty="0">
                              <a:effectLst/>
                            </a:rPr>
                            <a:t>Residuo Cíclico Relativo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sz="2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ES" sz="28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2800">
                                            <a:effectLst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s-ES" sz="28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ES" sz="2800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es-ES" sz="28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s-ES" sz="2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num>
                                  <m:den>
                                    <m:acc>
                                      <m:accPr>
                                        <m:chr m:val="̂"/>
                                        <m:ctrlPr>
                                          <a:rPr lang="es-ES" sz="28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s-ES" sz="2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ES" sz="2800">
                                                <a:effectLst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den>
                                </m:f>
                              </m:oMath>
                            </m:oMathPara>
                          </a14:m>
                          <a:endParaRPr lang="es-E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2723562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77120E51-7C35-3D4F-163B-6F452AAEDA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2485946"/>
                  </p:ext>
                </p:extLst>
              </p:nvPr>
            </p:nvGraphicFramePr>
            <p:xfrm>
              <a:off x="1371600" y="2998694"/>
              <a:ext cx="9345706" cy="2259106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4672853">
                      <a:extLst>
                        <a:ext uri="{9D8B030D-6E8A-4147-A177-3AD203B41FA5}">
                          <a16:colId xmlns:a16="http://schemas.microsoft.com/office/drawing/2014/main" val="3750353703"/>
                        </a:ext>
                      </a:extLst>
                    </a:gridCol>
                    <a:gridCol w="4672853">
                      <a:extLst>
                        <a:ext uri="{9D8B030D-6E8A-4147-A177-3AD203B41FA5}">
                          <a16:colId xmlns:a16="http://schemas.microsoft.com/office/drawing/2014/main" val="476518555"/>
                        </a:ext>
                      </a:extLst>
                    </a:gridCol>
                  </a:tblGrid>
                  <a:tr h="2259106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t="-4570" r="-100130" b="-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000" t="-4570" r="-130" b="-2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72356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752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785B0D3-FED3-ED7F-6A90-A1CF158CC83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4000"/>
                        </m:ctrlPr>
                      </m:sSubPr>
                      <m:e>
                        <m:r>
                          <a:rPr lang="es-ES" sz="4000"/>
                          <m:t>𝐼</m:t>
                        </m:r>
                      </m:e>
                      <m:sub>
                        <m:r>
                          <a:rPr lang="es-ES" sz="4000"/>
                          <m:t>𝑖</m:t>
                        </m:r>
                      </m:sub>
                    </m:sSub>
                  </m:oMath>
                </a14:m>
                <a:r>
                  <a:rPr lang="es-ES" sz="4000" dirty="0"/>
                  <a:t> : Componente Irregular o aleatorio 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785B0D3-FED3-ED7F-6A90-A1CF158CC8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193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30C24-5CD2-6600-BD26-13019AAE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Corresponde a cualquier dato observado que no siga la curva de tendencia por el componente cíclico. </a:t>
            </a:r>
            <a:endParaRPr lang="es-E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factores a corto plazo, imprevisibles y no recurrentes que afecten la serie de tiempo.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8D81CB95-DDFD-A3CE-DA81-24B0FAD9EBF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4000"/>
                        </m:ctrlPr>
                      </m:sSubPr>
                      <m:e>
                        <m:r>
                          <a:rPr lang="es-ES" sz="4000"/>
                          <m:t>𝑆</m:t>
                        </m:r>
                      </m:e>
                      <m:sub>
                        <m:r>
                          <a:rPr lang="es-ES" sz="4000"/>
                          <m:t>𝑖</m:t>
                        </m:r>
                        <m:r>
                          <a:rPr lang="es-ES" sz="4000"/>
                          <m:t> </m:t>
                        </m:r>
                      </m:sub>
                    </m:sSub>
                    <m:r>
                      <a:rPr lang="es-ES" sz="4000"/>
                      <m:t>:</m:t>
                    </m:r>
                  </m:oMath>
                </a14:m>
                <a:r>
                  <a:rPr lang="es-ES" sz="4000" dirty="0"/>
                  <a:t> Componente Estacional 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8D81CB95-DDFD-A3CE-DA81-24B0FAD9EB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193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21DAF-FE16-022D-315E-458E1A6C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estudia a través de índices de variación estacional (IVE), que recogen el incremento o la disminución porcentual que el componente estacional produce en cada estación anual (mes, trimestre, bimestre, …) </a:t>
            </a:r>
          </a:p>
          <a:p>
            <a:pPr marL="0" indent="0" algn="just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índices de variación estacional no deben incidir en la serie anual, por lo tanto, su promedio debe ser igual a 1 (uno).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948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4D432-3CCE-FB3E-81DD-E7AD9EA2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Usos del Índice de Variación Estacional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57D429-660E-F6D4-FA9C-3A9959EDA1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587753" cy="3805518"/>
              </a:xfrm>
            </p:spPr>
            <p:txBody>
              <a:bodyPr>
                <a:noAutofit/>
              </a:bodyPr>
              <a:lstStyle/>
              <a:p>
                <a:r>
                  <a:rPr lang="es-ES" dirty="0"/>
                  <a:t>PRONÓSTICOS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𝑉𝑎𝑙𝑜𝑟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𝑃𝑟𝑜𝑛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𝑠𝑡𝑖𝑐𝑜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𝑉𝑎𝑙𝑜𝑟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𝑑𝑒𝑠𝑒𝑠𝑡𝑎𝑐𝑖𝑜𝑛𝑎𝑙𝑖𝑧𝑎𝑑𝑜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×Í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𝑛𝑑𝑖𝑐𝑒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𝑉𝑎𝑟𝑖𝑎𝑐𝑖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𝐸𝑠𝑡𝑎𝑐𝑖𝑜𝑛𝑎𝑙</m:t>
                      </m:r>
                    </m:oMath>
                  </m:oMathPara>
                </a14:m>
                <a:endParaRPr lang="es-E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𝑉𝑎𝑙𝑜𝑟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𝑃𝑟𝑜𝑛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𝑠𝑡𝑖𝑐𝑜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×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𝐼𝑉𝐸</m:t>
                      </m:r>
                    </m:oMath>
                  </m:oMathPara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sz="18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57D429-660E-F6D4-FA9C-3A9959EDA1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587753" cy="3805518"/>
              </a:xfrm>
              <a:blipFill>
                <a:blip r:embed="rId2"/>
                <a:stretch>
                  <a:fillRect l="-572" t="-128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99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32BE0-E820-0C2F-8E49-8163F5719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Usos del Índice de Variación Estacional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D1F0C79-D61F-D728-7E02-8700615D7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/>
                  <a:t>DESESTACIONALIZAR</a:t>
                </a:r>
              </a:p>
              <a:p>
                <a:pPr marL="0" indent="0">
                  <a:buNone/>
                </a:pPr>
                <a:endParaRPr lang="es-ES" sz="1800" dirty="0"/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𝑉𝑎𝑙𝑜𝑟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𝑃𝑟𝑜𝑛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ó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𝑠𝑡𝑖𝑐𝑜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Í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𝑛𝑑𝑖𝑐𝑒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𝑉𝑎𝑟𝑖𝑎𝑐𝑖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ó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𝐸𝑠𝑡𝑎𝑐𝑖𝑜𝑛𝑎𝑙</m:t>
                          </m:r>
                        </m:den>
                      </m:f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𝑉𝑎𝑙𝑜𝑟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𝑑𝑒𝑠𝑒𝑠𝑡𝑎𝑐𝑖𝑜𝑛𝑎𝑙𝑖𝑧𝑎𝑑𝑜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𝐼𝑉𝐸</m:t>
                          </m:r>
                        </m:den>
                      </m:f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𝑉𝑎𝑙𝑜𝑟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𝑑𝑒𝑠𝑒𝑠𝑡𝑎𝑐𝑖𝑜𝑛𝑎𝑙𝑖𝑧𝑎𝑑𝑜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D1F0C79-D61F-D728-7E02-8700615D7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974658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332</TotalTime>
  <Words>290</Words>
  <Application>Microsoft Office PowerPoint</Application>
  <PresentationFormat>Panorámica</PresentationFormat>
  <Paragraphs>39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Franklin Gothic Book</vt:lpstr>
      <vt:lpstr>Recorte</vt:lpstr>
      <vt:lpstr>SERIES CRONOLOGICAS</vt:lpstr>
      <vt:lpstr>SERIES CRONOLOGICAS O TEMPORALES</vt:lpstr>
      <vt:lpstr>T_i : Tendencia    T_i:y ̂=a+b. x </vt:lpstr>
      <vt:lpstr>C_i : Componente Cíclico    </vt:lpstr>
      <vt:lpstr>I_i : Componente Irregular o aleatorio </vt:lpstr>
      <vt:lpstr>S_(i ): Componente Estacional </vt:lpstr>
      <vt:lpstr>Usos del Índice de Variación Estacional</vt:lpstr>
      <vt:lpstr>Usos del Índice de Variación Estacional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 Muchiut</dc:creator>
  <cp:lastModifiedBy>Juli Muchiut</cp:lastModifiedBy>
  <cp:revision>276</cp:revision>
  <dcterms:created xsi:type="dcterms:W3CDTF">2023-05-28T22:29:19Z</dcterms:created>
  <dcterms:modified xsi:type="dcterms:W3CDTF">2023-07-02T15:54:05Z</dcterms:modified>
</cp:coreProperties>
</file>