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96220A2-3719-4C88-BEC6-D85464DD00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FE7F27-2662-43F6-B052-8899EDE03B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6F8C3-AA81-4E15-877A-9FD96AB82D17}" type="datetimeFigureOut">
              <a:rPr lang="es-ES" smtClean="0"/>
              <a:t>25/03/2025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DD079AF-5F4C-4691-899B-98C7B0BD90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F8AE69-314E-47C5-A1F7-0FFB037386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4BF42-734C-4FC5-8C2C-167BCC675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629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3FA5B-05DC-473C-8C97-F3293A49B41A}" type="datetimeFigureOut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1D3E8-ADE8-4E11-B73D-9565CAA5C05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31604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41D3E8-ADE8-4E11-B73D-9565CAA5C05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365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D6D00BB4-A5B4-4C63-8C80-B57D903D630E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grpSp>
        <p:nvGrpSpPr>
          <p:cNvPr id="7" name="Grupo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orma libre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orma libre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765577-69FD-4A0C-BA79-E8EA03975F01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835AD3-9E5A-4237-B465-930C23E83C8F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B14B42-B2F8-4D54-83D9-52FA8D6FE3AE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7CD8E296-C932-44F5-88C2-4EB579D77AE4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7" name="Forma libre 6" title="Marca de recorte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4C0183-6DA9-47DD-89A2-4654E1953BD9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BBE9AC-3536-4D38-9E8F-17FBD9618845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601FE8-BD30-4E2A-8DC3-BA96EED6C8D1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6F9842-778F-4C0E-97FE-34B9FD1B7B2D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5558E0B9-60A9-4FAD-B645-FB808A4A3884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11E44E7F-99AE-4595-B986-640A568F4626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8E85FD5C-851D-4478-BE04-C0632DB4061C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lateral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a imagen de una radiación electromagnética">
            <a:extLst>
              <a:ext uri="{FF2B5EF4-FFF2-40B4-BE49-F238E27FC236}">
                <a16:creationId xmlns:a16="http://schemas.microsoft.com/office/drawing/2014/main" id="{1BCFA42A-241A-9475-AE34-9DAF3F736E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579" b="644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Rectangle 13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>
            <a:normAutofit/>
          </a:bodyPr>
          <a:lstStyle/>
          <a:p>
            <a:r>
              <a:rPr lang="es-ES" sz="6000" dirty="0">
                <a:solidFill>
                  <a:schemeClr val="bg2"/>
                </a:solidFill>
              </a:rPr>
              <a:t>Regresión lineal simple y correlación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s-ES" dirty="0">
                <a:solidFill>
                  <a:schemeClr val="bg2"/>
                </a:solidFill>
              </a:rPr>
              <a:t>ESTADÍSTICA BÁSICA</a:t>
            </a:r>
          </a:p>
          <a:p>
            <a:pPr>
              <a:spcAft>
                <a:spcPts val="600"/>
              </a:spcAft>
            </a:pPr>
            <a:endParaRPr lang="es-E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28FBA-83FF-09DD-9DD4-4E8DD9836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REGRESION LINEAL SIMPLE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5B1E26-AF17-FB94-CA11-8202F5FBB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aplica a problemas de 2 o más variables numéricas y buscamos considerar las relaciones entre ellas.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Consiste en buscar un modelo matemático, una ecuación lineal, con el objetivo de estimar, predecir, pronosticar el valor de la variable dependiente (y) en función de la variable independiente (x)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METODO DE MINIMOS CUADRADOS ORDINARIOS - </a:t>
            </a: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772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30B4AD5D-416D-3849-68A0-301526756D0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s-ES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br>
                  <a:rPr lang="es-E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s-ES" dirty="0"/>
              </a:p>
            </p:txBody>
          </p:sp>
        </mc:Choice>
        <mc:Fallback xmlns="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30B4AD5D-416D-3849-68A0-301526756D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7E4A822-6A5A-2E1C-415E-331922FC6A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ES" sz="24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E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s-E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valor predicho de </a:t>
                </a:r>
                <a14:m>
                  <m:oMath xmlns:m="http://schemas.openxmlformats.org/officeDocument/2006/math">
                    <m:r>
                      <a:rPr lang="es-E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s-E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para la observación </a:t>
                </a:r>
                <a14:m>
                  <m:oMath xmlns:m="http://schemas.openxmlformats.org/officeDocument/2006/math">
                    <m:r>
                      <a:rPr lang="es-E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es-E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s-E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s-E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valor promedio de </a:t>
                </a:r>
                <a14:m>
                  <m:oMath xmlns:m="http://schemas.openxmlformats.org/officeDocument/2006/math">
                    <m:r>
                      <a:rPr lang="es-E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s-E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cuando </a:t>
                </a:r>
                <a14:m>
                  <m:oMath xmlns:m="http://schemas.openxmlformats.org/officeDocument/2006/math">
                    <m:r>
                      <a:rPr lang="es-E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s-E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es igual a cero</a:t>
                </a:r>
                <a:endParaRPr lang="es-E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s-E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s-E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cambio esperado en </a:t>
                </a:r>
                <a14:m>
                  <m:oMath xmlns:m="http://schemas.openxmlformats.org/officeDocument/2006/math">
                    <m:r>
                      <a:rPr lang="es-E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s-E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por unidad de cambio en </a:t>
                </a:r>
                <a14:m>
                  <m:oMath xmlns:m="http://schemas.openxmlformats.org/officeDocument/2006/math">
                    <m:r>
                      <a:rPr lang="es-E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s-E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s-E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7E4A822-6A5A-2E1C-415E-331922FC6A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9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602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BCD6F-04AD-EAD6-B401-740EC7DF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Mediciones de variación en regresión y correlación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92D68319-69A0-72D8-85FB-825D35CA2F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ES" dirty="0"/>
                  <a:t>SUMA TOTAL DE CUADRADOS (SST)</a:t>
                </a:r>
              </a:p>
              <a:p>
                <a:pPr marL="0" indent="0">
                  <a:buNone/>
                </a:pPr>
                <a:r>
                  <a:rPr lang="es-ES" dirty="0"/>
                  <a:t>Es una medida de la variación de los valores</a:t>
                </a:r>
                <a14:m>
                  <m:oMath xmlns:m="http://schemas.openxmlformats.org/officeDocument/2006/math">
                    <m:r>
                      <a:rPr lang="es-E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ES" dirty="0"/>
                  <a:t>, alrededor de su media</a:t>
                </a:r>
                <a14:m>
                  <m:oMath xmlns:m="http://schemas.openxmlformats.org/officeDocument/2006/math">
                    <m:r>
                      <a:rPr lang="es-ES" b="0" i="0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s-ES" dirty="0"/>
                  <a:t>.</a:t>
                </a:r>
              </a:p>
              <a:p>
                <a:r>
                  <a:rPr lang="es-ES" dirty="0"/>
                  <a:t>SUMA DE CUADRADOS DEBIDO A LA REGRESION (SSR)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ES" dirty="0"/>
              </a:p>
              <a:p>
                <a:pPr marL="0" indent="0">
                  <a:buNone/>
                </a:pPr>
                <a:r>
                  <a:rPr lang="es-ES" dirty="0"/>
                  <a:t>Es la variación explicada, la que se puede atribuir a la relación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" dirty="0"/>
                  <a:t>e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s-ES" dirty="0"/>
                  <a:t>.</a:t>
                </a:r>
              </a:p>
              <a:p>
                <a:r>
                  <a:rPr lang="es-ES" dirty="0"/>
                  <a:t>SUMA DE CUADRADOS DE ERROR O RESIDUALES (SSE)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b="0" i="0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̂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ES" dirty="0"/>
              </a:p>
              <a:p>
                <a:pPr marL="0" indent="0">
                  <a:buNone/>
                </a:pPr>
                <a:r>
                  <a:rPr lang="es-ES" dirty="0"/>
                  <a:t>Es la variación no explicada, aquella que se atribuye a factores diferentes a la relación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" dirty="0"/>
                  <a:t> e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s-ES" dirty="0"/>
                  <a:t>.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92D68319-69A0-72D8-85FB-825D35CA2F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 t="-136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4218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26796117-6948-DBBA-C31C-A66EFD03E76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s-ES" dirty="0"/>
                  <a:t>CORRELACION 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E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endParaRPr lang="es-ES" dirty="0"/>
              </a:p>
            </p:txBody>
          </p:sp>
        </mc:Choice>
        <mc:Fallback xmlns="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26796117-6948-DBBA-C31C-A66EFD03E7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E549B4D-63AA-63AE-8015-482FA39F7A0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0" algn="just">
                  <a:lnSpc>
                    <a:spcPct val="107000"/>
                  </a:lnSpc>
                  <a:buFont typeface="Wingdings" panose="05000000000000000000" pitchFamily="2" charset="2"/>
                  <a:buChar char="Ø"/>
                </a:pPr>
                <a:r>
                  <a:rPr lang="es-E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una medida estandarizada de la relación lineal entre dos variables. El coeficiente de correlación de Pearson, que es el más comúnmente utilizado, varía entre -1 y 1</a:t>
                </a:r>
              </a:p>
              <a:p>
                <a:pPr lvl="0" algn="just">
                  <a:lnSpc>
                    <a:spcPct val="107000"/>
                  </a:lnSpc>
                  <a:buFont typeface="Wingdings" panose="05000000000000000000" pitchFamily="2" charset="2"/>
                  <a:buChar char="Ø"/>
                </a:pPr>
                <a:r>
                  <a:rPr lang="es-E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Mide la intensidad de asociación lineal entre entre las variables </a:t>
                </a:r>
                <a14:m>
                  <m:oMath xmlns:m="http://schemas.openxmlformats.org/officeDocument/2006/math">
                    <m:r>
                      <a:rPr lang="es-E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s-E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14:m>
                  <m:oMath xmlns:m="http://schemas.openxmlformats.org/officeDocument/2006/math">
                    <m:r>
                      <a:rPr lang="es-E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endParaRPr lang="es-ES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Ø"/>
                </a:pPr>
                <a:r>
                  <a:rPr lang="es-E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s-E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ide la dirección, es decir, si la relación es directa (+); inversa (-); o constante (=0)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E549B4D-63AA-63AE-8015-482FA39F7A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25" t="-1190" r="-95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636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FEB5C8D0-1A25-C973-46DC-116B500B0F2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>
                  <a:lnSpc>
                    <a:spcPct val="150000"/>
                  </a:lnSpc>
                </a:pPr>
                <a:r>
                  <a:rPr lang="es-ES" dirty="0"/>
                  <a:t>DETERMINACIÓN 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s-E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p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ES" dirty="0"/>
              </a:p>
            </p:txBody>
          </p:sp>
        </mc:Choice>
        <mc:Fallback xmlns="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FEB5C8D0-1A25-C973-46DC-116B500B0F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3050FB1-1DF3-DC24-3F1A-57398DA8C3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algn="just">
                  <a:lnSpc>
                    <a:spcPct val="107000"/>
                  </a:lnSpc>
                  <a:buFont typeface="Wingdings" panose="05000000000000000000" pitchFamily="2" charset="2"/>
                  <a:buChar char="Ø"/>
                </a:pPr>
                <a:r>
                  <a:rPr lang="es-E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Mide la porción de la variación de </a:t>
                </a:r>
                <a14:m>
                  <m:oMath xmlns:m="http://schemas.openxmlformats.org/officeDocument/2006/math">
                    <m:r>
                      <a:rPr lang="es-E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s-E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explicada por la </a:t>
                </a:r>
                <a14:m>
                  <m:oMath xmlns:m="http://schemas.openxmlformats.org/officeDocument/2006/math">
                    <m:r>
                      <a:rPr lang="es-E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s-E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del modelo de regresión. </a:t>
                </a:r>
              </a:p>
              <a:p>
                <a:pPr lvl="0" algn="just">
                  <a:lnSpc>
                    <a:spcPct val="107000"/>
                  </a:lnSpc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E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ES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p>
                        <m:r>
                          <a:rPr lang="es-ES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E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∙100%</m:t>
                    </m:r>
                  </m:oMath>
                </a14:m>
                <a:r>
                  <a:rPr lang="es-E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 la variabilidad de los valores de </a:t>
                </a:r>
                <a14:m>
                  <m:oMath xmlns:m="http://schemas.openxmlformats.org/officeDocument/2006/math">
                    <m:r>
                      <a:rPr lang="es-E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s-E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pueden explicarse por la variabilidad de los valores de </a:t>
                </a:r>
                <a14:m>
                  <m:oMath xmlns:m="http://schemas.openxmlformats.org/officeDocument/2006/math">
                    <m:r>
                      <a:rPr lang="es-E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s-E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s-E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(1−</m:t>
                    </m:r>
                    <m:sSup>
                      <m:sSupPr>
                        <m:ctrlPr>
                          <a:rPr lang="es-E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ES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p>
                        <m:r>
                          <a:rPr lang="es-ES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E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)∙100%</m:t>
                    </m:r>
                  </m:oMath>
                </a14:m>
                <a:r>
                  <a:rPr lang="es-E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 la variabilidad de los valores de </a:t>
                </a:r>
                <a14:m>
                  <m:oMath xmlns:m="http://schemas.openxmlformats.org/officeDocument/2006/math">
                    <m:r>
                      <a:rPr lang="es-E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s-E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pueden explicarse mediante factores diferentes a los del modelo de regresión lineal. </a:t>
                </a:r>
              </a:p>
              <a:p>
                <a:pPr lvl="0" algn="just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Ø"/>
                </a:pPr>
                <a:r>
                  <a:rPr lang="es-E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Permite interpretar la bondad de ajuste al modelo. </a:t>
                </a:r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3050FB1-1DF3-DC24-3F1A-57398DA8C3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25" t="-1190" r="-95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5511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FB868D55-BECF-913B-C91B-D0C7E66E2C2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>
                  <a:lnSpc>
                    <a:spcPct val="100000"/>
                  </a:lnSpc>
                </a:pPr>
                <a:r>
                  <a:rPr lang="es-ES" sz="4000" dirty="0"/>
                  <a:t>ERROR ESTANDAR MUESTRAL DE LA REGRESION </a:t>
                </a:r>
                <a14:m>
                  <m:oMath xmlns:m="http://schemas.openxmlformats.org/officeDocument/2006/math">
                    <m:r>
                      <a:rPr lang="es-ES" sz="4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s-ES" sz="400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400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s-ES" sz="4000">
                            <a:latin typeface="Cambria Math" panose="02040503050406030204" pitchFamily="18" charset="0"/>
                          </a:rPr>
                          <m:t>𝑋𝑌</m:t>
                        </m:r>
                      </m:sub>
                    </m:sSub>
                  </m:oMath>
                </a14:m>
                <a:endParaRPr lang="es-ES" sz="4000" dirty="0"/>
              </a:p>
            </p:txBody>
          </p:sp>
        </mc:Choice>
        <mc:Fallback xmlns="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FB868D55-BECF-913B-C91B-D0C7E66E2C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7407" b="-576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947FCA-774C-CD20-0463-AFAAFDFD5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29583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Es una medida que indica cuánto se alejan los valores observados de una variable respecto a los valores predichos por un modelo de regresión.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Cuanto menor sea el error estándar, más precisa será la estimación del modelo.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Se calcula utilizando la variabilidad de los residuos, que son las diferencias entre los valores observados y los valores predichos. 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363531B-3E41-4184-C965-FB5F434522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5006" y="5244353"/>
            <a:ext cx="4914387" cy="111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422718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314</TotalTime>
  <Words>435</Words>
  <Application>Microsoft Office PowerPoint</Application>
  <PresentationFormat>Panorámica</PresentationFormat>
  <Paragraphs>30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Calibri</vt:lpstr>
      <vt:lpstr>Cambria Math</vt:lpstr>
      <vt:lpstr>Franklin Gothic Book</vt:lpstr>
      <vt:lpstr>Wingdings</vt:lpstr>
      <vt:lpstr>Recorte</vt:lpstr>
      <vt:lpstr>Regresión lineal simple y correlación</vt:lpstr>
      <vt:lpstr>REGRESION LINEAL SIMPLE</vt:lpstr>
      <vt:lpstr>y ̂=a+b. x </vt:lpstr>
      <vt:lpstr>Mediciones de variación en regresión y correlación</vt:lpstr>
      <vt:lpstr>CORRELACION →  r</vt:lpstr>
      <vt:lpstr>DETERMINACIÓN →     r^2</vt:lpstr>
      <vt:lpstr>ERROR ESTANDAR MUESTRAL DE LA REGRESION →  s_XY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 Muchiut</dc:creator>
  <cp:lastModifiedBy>Julieta Muchiut</cp:lastModifiedBy>
  <cp:revision>268</cp:revision>
  <dcterms:created xsi:type="dcterms:W3CDTF">2023-05-28T22:29:19Z</dcterms:created>
  <dcterms:modified xsi:type="dcterms:W3CDTF">2025-03-25T16:00:21Z</dcterms:modified>
</cp:coreProperties>
</file>