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68" r:id="rId3"/>
    <p:sldId id="269" r:id="rId4"/>
    <p:sldId id="265" r:id="rId5"/>
    <p:sldId id="276" r:id="rId6"/>
    <p:sldId id="264" r:id="rId7"/>
    <p:sldId id="266" r:id="rId8"/>
    <p:sldId id="275" r:id="rId9"/>
    <p:sldId id="277" r:id="rId10"/>
    <p:sldId id="278" r:id="rId11"/>
    <p:sldId id="279" r:id="rId12"/>
    <p:sldId id="280" r:id="rId13"/>
    <p:sldId id="267" r:id="rId14"/>
    <p:sldId id="270" r:id="rId15"/>
    <p:sldId id="273" r:id="rId16"/>
    <p:sldId id="271" r:id="rId17"/>
    <p:sldId id="274" r:id="rId18"/>
    <p:sldId id="272" r:id="rId19"/>
  </p:sldIdLst>
  <p:sldSz cx="12192000" cy="6858000"/>
  <p:notesSz cx="6858000" cy="9144000"/>
  <p:defaultTextStyle>
    <a:defPPr rtl="0"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71" d="100"/>
          <a:sy n="71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1" d="100"/>
          <a:sy n="71" d="100"/>
        </p:scale>
        <p:origin x="4188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ulie\CLASES\UCSF-ESTADISTICA%20BASICA\NORMAL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ulie\CLASES\UCSF-ESTADISTICA%20BASICA\NORMAL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ulie\CLASES\UCSF-ESTADISTICA%20BASICA\NORMAL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Hoja1!$D$4</c:f>
              <c:strCache>
                <c:ptCount val="1"/>
                <c:pt idx="0">
                  <c:v>A</c:v>
                </c:pt>
              </c:strCache>
            </c:strRef>
          </c:tx>
          <c:spPr>
            <a:ln w="571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Hoja1!$C$5:$C$18</c:f>
              <c:numCache>
                <c:formatCode>General</c:formatCode>
                <c:ptCount val="14"/>
                <c:pt idx="0">
                  <c:v>-4</c:v>
                </c:pt>
                <c:pt idx="1">
                  <c:v>-3</c:v>
                </c:pt>
                <c:pt idx="2">
                  <c:v>-2</c:v>
                </c:pt>
                <c:pt idx="3">
                  <c:v>-1</c:v>
                </c:pt>
                <c:pt idx="4">
                  <c:v>-0.5</c:v>
                </c:pt>
                <c:pt idx="5">
                  <c:v>0</c:v>
                </c:pt>
                <c:pt idx="6">
                  <c:v>0.5</c:v>
                </c:pt>
                <c:pt idx="7">
                  <c:v>1</c:v>
                </c:pt>
                <c:pt idx="8">
                  <c:v>2</c:v>
                </c:pt>
                <c:pt idx="9">
                  <c:v>3</c:v>
                </c:pt>
                <c:pt idx="10">
                  <c:v>4</c:v>
                </c:pt>
                <c:pt idx="11">
                  <c:v>5</c:v>
                </c:pt>
                <c:pt idx="12">
                  <c:v>6</c:v>
                </c:pt>
                <c:pt idx="13">
                  <c:v>7</c:v>
                </c:pt>
              </c:numCache>
            </c:numRef>
          </c:xVal>
          <c:yVal>
            <c:numRef>
              <c:f>Hoja1!$D$5:$D$18</c:f>
              <c:numCache>
                <c:formatCode>0.0000</c:formatCode>
                <c:ptCount val="14"/>
                <c:pt idx="0">
                  <c:v>1.3383022576488537E-4</c:v>
                </c:pt>
                <c:pt idx="1">
                  <c:v>4.4318484119380075E-3</c:v>
                </c:pt>
                <c:pt idx="2">
                  <c:v>5.3990966513188063E-2</c:v>
                </c:pt>
                <c:pt idx="3">
                  <c:v>0.24197072451914337</c:v>
                </c:pt>
                <c:pt idx="4">
                  <c:v>0.35206532676429952</c:v>
                </c:pt>
                <c:pt idx="5">
                  <c:v>0.3989422804014327</c:v>
                </c:pt>
                <c:pt idx="6">
                  <c:v>0.35206532676429952</c:v>
                </c:pt>
                <c:pt idx="7">
                  <c:v>0.24197072451914337</c:v>
                </c:pt>
                <c:pt idx="8">
                  <c:v>5.3990966513188063E-2</c:v>
                </c:pt>
                <c:pt idx="9">
                  <c:v>4.4318484119380075E-3</c:v>
                </c:pt>
                <c:pt idx="10">
                  <c:v>1.3383022576488537E-4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9879-4907-849E-F079DDFB47A2}"/>
            </c:ext>
          </c:extLst>
        </c:ser>
        <c:ser>
          <c:idx val="1"/>
          <c:order val="1"/>
          <c:tx>
            <c:strRef>
              <c:f>Hoja1!$E$4</c:f>
              <c:strCache>
                <c:ptCount val="1"/>
                <c:pt idx="0">
                  <c:v>B</c:v>
                </c:pt>
              </c:strCache>
            </c:strRef>
          </c:tx>
          <c:spPr>
            <a:ln w="571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Hoja1!$C$5:$C$18</c:f>
              <c:numCache>
                <c:formatCode>General</c:formatCode>
                <c:ptCount val="14"/>
                <c:pt idx="0">
                  <c:v>-4</c:v>
                </c:pt>
                <c:pt idx="1">
                  <c:v>-3</c:v>
                </c:pt>
                <c:pt idx="2">
                  <c:v>-2</c:v>
                </c:pt>
                <c:pt idx="3">
                  <c:v>-1</c:v>
                </c:pt>
                <c:pt idx="4">
                  <c:v>-0.5</c:v>
                </c:pt>
                <c:pt idx="5">
                  <c:v>0</c:v>
                </c:pt>
                <c:pt idx="6">
                  <c:v>0.5</c:v>
                </c:pt>
                <c:pt idx="7">
                  <c:v>1</c:v>
                </c:pt>
                <c:pt idx="8">
                  <c:v>2</c:v>
                </c:pt>
                <c:pt idx="9">
                  <c:v>3</c:v>
                </c:pt>
                <c:pt idx="10">
                  <c:v>4</c:v>
                </c:pt>
                <c:pt idx="11">
                  <c:v>5</c:v>
                </c:pt>
                <c:pt idx="12">
                  <c:v>6</c:v>
                </c:pt>
                <c:pt idx="13">
                  <c:v>7</c:v>
                </c:pt>
              </c:numCache>
            </c:numRef>
          </c:xVal>
          <c:yVal>
            <c:numRef>
              <c:f>Hoja1!$E$5:$E$18</c:f>
              <c:numCache>
                <c:formatCode>General</c:formatCode>
                <c:ptCount val="14"/>
                <c:pt idx="3" formatCode="0.0000">
                  <c:v>1.3383022576488537E-4</c:v>
                </c:pt>
                <c:pt idx="4" formatCode="0.0000">
                  <c:v>8.7268269504576015E-4</c:v>
                </c:pt>
                <c:pt idx="5" formatCode="0.0000">
                  <c:v>4.4318484119380075E-3</c:v>
                </c:pt>
                <c:pt idx="6" formatCode="0.0000">
                  <c:v>1.752830049356854E-2</c:v>
                </c:pt>
                <c:pt idx="7" formatCode="0.0000">
                  <c:v>5.3990966513188063E-2</c:v>
                </c:pt>
                <c:pt idx="8" formatCode="0.0000">
                  <c:v>0.24197072451914337</c:v>
                </c:pt>
                <c:pt idx="9" formatCode="0.0000">
                  <c:v>0.3989422804014327</c:v>
                </c:pt>
                <c:pt idx="10" formatCode="0.0000">
                  <c:v>0.24197072451914337</c:v>
                </c:pt>
                <c:pt idx="11" formatCode="0.0000">
                  <c:v>5.3990966513188063E-2</c:v>
                </c:pt>
                <c:pt idx="12" formatCode="0.0000">
                  <c:v>4.4318484119380075E-3</c:v>
                </c:pt>
                <c:pt idx="13" formatCode="0.0000">
                  <c:v>1.3383022576488537E-4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9879-4907-849E-F079DDFB47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5167056"/>
        <c:axId val="215169136"/>
      </c:scatterChart>
      <c:valAx>
        <c:axId val="215167056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215169136"/>
        <c:crosses val="autoZero"/>
        <c:crossBetween val="midCat"/>
      </c:valAx>
      <c:valAx>
        <c:axId val="21516913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00" sourceLinked="1"/>
        <c:majorTickMark val="out"/>
        <c:minorTickMark val="none"/>
        <c:tickLblPos val="nextTo"/>
        <c:crossAx val="21516705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Hoja1!$D$4</c:f>
              <c:strCache>
                <c:ptCount val="1"/>
                <c:pt idx="0">
                  <c:v>A</c:v>
                </c:pt>
              </c:strCache>
            </c:strRef>
          </c:tx>
          <c:spPr>
            <a:ln w="571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Hoja1!$C$8:$C$21</c:f>
              <c:numCache>
                <c:formatCode>General</c:formatCode>
                <c:ptCount val="14"/>
                <c:pt idx="0">
                  <c:v>-4</c:v>
                </c:pt>
                <c:pt idx="1">
                  <c:v>-3</c:v>
                </c:pt>
                <c:pt idx="2">
                  <c:v>-2</c:v>
                </c:pt>
                <c:pt idx="3">
                  <c:v>-1</c:v>
                </c:pt>
                <c:pt idx="4">
                  <c:v>-0.5</c:v>
                </c:pt>
                <c:pt idx="5">
                  <c:v>0</c:v>
                </c:pt>
                <c:pt idx="6">
                  <c:v>0.5</c:v>
                </c:pt>
                <c:pt idx="7">
                  <c:v>1</c:v>
                </c:pt>
                <c:pt idx="8">
                  <c:v>2</c:v>
                </c:pt>
                <c:pt idx="9">
                  <c:v>3</c:v>
                </c:pt>
                <c:pt idx="10">
                  <c:v>4</c:v>
                </c:pt>
                <c:pt idx="11">
                  <c:v>5</c:v>
                </c:pt>
                <c:pt idx="12">
                  <c:v>6</c:v>
                </c:pt>
                <c:pt idx="13">
                  <c:v>7</c:v>
                </c:pt>
              </c:numCache>
            </c:numRef>
          </c:xVal>
          <c:yVal>
            <c:numRef>
              <c:f>Hoja1!$D$8:$D$21</c:f>
              <c:numCache>
                <c:formatCode>0.0000</c:formatCode>
                <c:ptCount val="14"/>
                <c:pt idx="0">
                  <c:v>1.3383022576488537E-4</c:v>
                </c:pt>
                <c:pt idx="1">
                  <c:v>4.4318484119380075E-3</c:v>
                </c:pt>
                <c:pt idx="2">
                  <c:v>5.3990966513188063E-2</c:v>
                </c:pt>
                <c:pt idx="3">
                  <c:v>0.24197072451914337</c:v>
                </c:pt>
                <c:pt idx="4">
                  <c:v>0.35206532676429952</c:v>
                </c:pt>
                <c:pt idx="5">
                  <c:v>0.3989422804014327</c:v>
                </c:pt>
                <c:pt idx="6">
                  <c:v>0.35206532676429952</c:v>
                </c:pt>
                <c:pt idx="7">
                  <c:v>0.24197072451914337</c:v>
                </c:pt>
                <c:pt idx="8">
                  <c:v>5.3990966513188063E-2</c:v>
                </c:pt>
                <c:pt idx="9">
                  <c:v>4.4318484119380075E-3</c:v>
                </c:pt>
                <c:pt idx="10">
                  <c:v>1.3383022576488537E-4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1BCC-421C-9273-EA532DC56E6E}"/>
            </c:ext>
          </c:extLst>
        </c:ser>
        <c:ser>
          <c:idx val="1"/>
          <c:order val="1"/>
          <c:tx>
            <c:strRef>
              <c:f>Hoja1!$E$4</c:f>
              <c:strCache>
                <c:ptCount val="1"/>
                <c:pt idx="0">
                  <c:v>B</c:v>
                </c:pt>
              </c:strCache>
            </c:strRef>
          </c:tx>
          <c:spPr>
            <a:ln w="571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Hoja1!$C$8:$C$21</c:f>
              <c:numCache>
                <c:formatCode>General</c:formatCode>
                <c:ptCount val="14"/>
                <c:pt idx="0">
                  <c:v>-4</c:v>
                </c:pt>
                <c:pt idx="1">
                  <c:v>-3</c:v>
                </c:pt>
                <c:pt idx="2">
                  <c:v>-2</c:v>
                </c:pt>
                <c:pt idx="3">
                  <c:v>-1</c:v>
                </c:pt>
                <c:pt idx="4">
                  <c:v>-0.5</c:v>
                </c:pt>
                <c:pt idx="5">
                  <c:v>0</c:v>
                </c:pt>
                <c:pt idx="6">
                  <c:v>0.5</c:v>
                </c:pt>
                <c:pt idx="7">
                  <c:v>1</c:v>
                </c:pt>
                <c:pt idx="8">
                  <c:v>2</c:v>
                </c:pt>
                <c:pt idx="9">
                  <c:v>3</c:v>
                </c:pt>
                <c:pt idx="10">
                  <c:v>4</c:v>
                </c:pt>
                <c:pt idx="11">
                  <c:v>5</c:v>
                </c:pt>
                <c:pt idx="12">
                  <c:v>6</c:v>
                </c:pt>
                <c:pt idx="13">
                  <c:v>7</c:v>
                </c:pt>
              </c:numCache>
            </c:numRef>
          </c:xVal>
          <c:yVal>
            <c:numRef>
              <c:f>Hoja1!$E$8:$E$21</c:f>
              <c:numCache>
                <c:formatCode>General</c:formatCode>
                <c:ptCount val="14"/>
                <c:pt idx="6" formatCode="0.0000">
                  <c:v>8.7268269504576015E-4</c:v>
                </c:pt>
                <c:pt idx="7" formatCode="0.0000">
                  <c:v>4.4318484119380075E-3</c:v>
                </c:pt>
                <c:pt idx="8" formatCode="0.0000">
                  <c:v>5.3990966513188063E-2</c:v>
                </c:pt>
                <c:pt idx="9" formatCode="0.0000">
                  <c:v>0.24197072451914337</c:v>
                </c:pt>
                <c:pt idx="10" formatCode="0.0000">
                  <c:v>0.3989422804014327</c:v>
                </c:pt>
                <c:pt idx="11" formatCode="0.0000">
                  <c:v>0.24197072451914337</c:v>
                </c:pt>
                <c:pt idx="12" formatCode="0.0000">
                  <c:v>5.3990966513188063E-2</c:v>
                </c:pt>
                <c:pt idx="13" formatCode="0.0000">
                  <c:v>4.4318484119380075E-3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1BCC-421C-9273-EA532DC56E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5167056"/>
        <c:axId val="215169136"/>
      </c:scatterChart>
      <c:valAx>
        <c:axId val="215167056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215169136"/>
        <c:crosses val="autoZero"/>
        <c:crossBetween val="midCat"/>
      </c:valAx>
      <c:valAx>
        <c:axId val="21516913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00" sourceLinked="1"/>
        <c:majorTickMark val="out"/>
        <c:minorTickMark val="none"/>
        <c:tickLblPos val="nextTo"/>
        <c:crossAx val="21516705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Hoja1!$D$4</c:f>
              <c:strCache>
                <c:ptCount val="1"/>
                <c:pt idx="0">
                  <c:v>A</c:v>
                </c:pt>
              </c:strCache>
            </c:strRef>
          </c:tx>
          <c:spPr>
            <a:ln w="571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Hoja1!$C$5:$C$21</c:f>
              <c:numCache>
                <c:formatCode>General</c:formatCode>
                <c:ptCount val="17"/>
                <c:pt idx="0">
                  <c:v>-7</c:v>
                </c:pt>
                <c:pt idx="1">
                  <c:v>-6</c:v>
                </c:pt>
                <c:pt idx="2">
                  <c:v>-5</c:v>
                </c:pt>
                <c:pt idx="3">
                  <c:v>-4</c:v>
                </c:pt>
                <c:pt idx="4">
                  <c:v>-3</c:v>
                </c:pt>
                <c:pt idx="5">
                  <c:v>-2</c:v>
                </c:pt>
                <c:pt idx="6">
                  <c:v>-1</c:v>
                </c:pt>
                <c:pt idx="7">
                  <c:v>-0.5</c:v>
                </c:pt>
                <c:pt idx="8">
                  <c:v>0</c:v>
                </c:pt>
                <c:pt idx="9">
                  <c:v>0.5</c:v>
                </c:pt>
                <c:pt idx="10">
                  <c:v>1</c:v>
                </c:pt>
                <c:pt idx="11">
                  <c:v>2</c:v>
                </c:pt>
                <c:pt idx="12">
                  <c:v>3</c:v>
                </c:pt>
                <c:pt idx="13">
                  <c:v>4</c:v>
                </c:pt>
                <c:pt idx="14">
                  <c:v>5</c:v>
                </c:pt>
                <c:pt idx="15">
                  <c:v>6</c:v>
                </c:pt>
                <c:pt idx="16">
                  <c:v>7</c:v>
                </c:pt>
              </c:numCache>
            </c:numRef>
          </c:xVal>
          <c:yVal>
            <c:numRef>
              <c:f>Hoja1!$D$5:$D$21</c:f>
              <c:numCache>
                <c:formatCode>General</c:formatCode>
                <c:ptCount val="17"/>
                <c:pt idx="3" formatCode="0.0000">
                  <c:v>1.3383022576488537E-4</c:v>
                </c:pt>
                <c:pt idx="4" formatCode="0.0000">
                  <c:v>4.4318484119380075E-3</c:v>
                </c:pt>
                <c:pt idx="5" formatCode="0.0000">
                  <c:v>5.3990966513188063E-2</c:v>
                </c:pt>
                <c:pt idx="6" formatCode="0.0000">
                  <c:v>0.24197072451914337</c:v>
                </c:pt>
                <c:pt idx="7" formatCode="0.0000">
                  <c:v>0.35206532676429952</c:v>
                </c:pt>
                <c:pt idx="8" formatCode="0.0000">
                  <c:v>0.3989422804014327</c:v>
                </c:pt>
                <c:pt idx="9" formatCode="0.0000">
                  <c:v>0.35206532676429952</c:v>
                </c:pt>
                <c:pt idx="10" formatCode="0.0000">
                  <c:v>0.24197072451914337</c:v>
                </c:pt>
                <c:pt idx="11" formatCode="0.0000">
                  <c:v>5.3990966513188063E-2</c:v>
                </c:pt>
                <c:pt idx="12" formatCode="0.0000">
                  <c:v>4.4318484119380075E-3</c:v>
                </c:pt>
                <c:pt idx="13" formatCode="0.0000">
                  <c:v>1.3383022576488537E-4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DFE8-4453-8CFF-506110598CA7}"/>
            </c:ext>
          </c:extLst>
        </c:ser>
        <c:ser>
          <c:idx val="1"/>
          <c:order val="1"/>
          <c:tx>
            <c:strRef>
              <c:f>Hoja1!$E$4</c:f>
              <c:strCache>
                <c:ptCount val="1"/>
                <c:pt idx="0">
                  <c:v>B</c:v>
                </c:pt>
              </c:strCache>
            </c:strRef>
          </c:tx>
          <c:spPr>
            <a:ln w="571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Hoja1!$C$5:$C$21</c:f>
              <c:numCache>
                <c:formatCode>General</c:formatCode>
                <c:ptCount val="17"/>
                <c:pt idx="0">
                  <c:v>-7</c:v>
                </c:pt>
                <c:pt idx="1">
                  <c:v>-6</c:v>
                </c:pt>
                <c:pt idx="2">
                  <c:v>-5</c:v>
                </c:pt>
                <c:pt idx="3">
                  <c:v>-4</c:v>
                </c:pt>
                <c:pt idx="4">
                  <c:v>-3</c:v>
                </c:pt>
                <c:pt idx="5">
                  <c:v>-2</c:v>
                </c:pt>
                <c:pt idx="6">
                  <c:v>-1</c:v>
                </c:pt>
                <c:pt idx="7">
                  <c:v>-0.5</c:v>
                </c:pt>
                <c:pt idx="8">
                  <c:v>0</c:v>
                </c:pt>
                <c:pt idx="9">
                  <c:v>0.5</c:v>
                </c:pt>
                <c:pt idx="10">
                  <c:v>1</c:v>
                </c:pt>
                <c:pt idx="11">
                  <c:v>2</c:v>
                </c:pt>
                <c:pt idx="12">
                  <c:v>3</c:v>
                </c:pt>
                <c:pt idx="13">
                  <c:v>4</c:v>
                </c:pt>
                <c:pt idx="14">
                  <c:v>5</c:v>
                </c:pt>
                <c:pt idx="15">
                  <c:v>6</c:v>
                </c:pt>
                <c:pt idx="16">
                  <c:v>7</c:v>
                </c:pt>
              </c:numCache>
            </c:numRef>
          </c:xVal>
          <c:yVal>
            <c:numRef>
              <c:f>Hoja1!$E$5:$E$21</c:f>
              <c:numCache>
                <c:formatCode>General</c:formatCode>
                <c:ptCount val="17"/>
                <c:pt idx="9" formatCode="0.0000">
                  <c:v>8.7268269504576015E-4</c:v>
                </c:pt>
                <c:pt idx="10" formatCode="0.0000">
                  <c:v>4.4318484119380075E-3</c:v>
                </c:pt>
                <c:pt idx="11" formatCode="0.0000">
                  <c:v>5.3990966513188063E-2</c:v>
                </c:pt>
                <c:pt idx="12" formatCode="0.0000">
                  <c:v>0.24197072451914337</c:v>
                </c:pt>
                <c:pt idx="13" formatCode="0.0000">
                  <c:v>0.3989422804014327</c:v>
                </c:pt>
                <c:pt idx="14" formatCode="0.0000">
                  <c:v>0.24197072451914337</c:v>
                </c:pt>
                <c:pt idx="15" formatCode="0.0000">
                  <c:v>5.3990966513188063E-2</c:v>
                </c:pt>
                <c:pt idx="16" formatCode="0.0000">
                  <c:v>4.4318484119380075E-3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DFE8-4453-8CFF-506110598CA7}"/>
            </c:ext>
          </c:extLst>
        </c:ser>
        <c:ser>
          <c:idx val="2"/>
          <c:order val="2"/>
          <c:tx>
            <c:strRef>
              <c:f>Hoja1!$F$4</c:f>
              <c:strCache>
                <c:ptCount val="1"/>
                <c:pt idx="0">
                  <c:v>C</c:v>
                </c:pt>
              </c:strCache>
            </c:strRef>
          </c:tx>
          <c:spPr>
            <a:ln w="571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Hoja1!$C$5:$C$21</c:f>
              <c:numCache>
                <c:formatCode>General</c:formatCode>
                <c:ptCount val="17"/>
                <c:pt idx="0">
                  <c:v>-7</c:v>
                </c:pt>
                <c:pt idx="1">
                  <c:v>-6</c:v>
                </c:pt>
                <c:pt idx="2">
                  <c:v>-5</c:v>
                </c:pt>
                <c:pt idx="3">
                  <c:v>-4</c:v>
                </c:pt>
                <c:pt idx="4">
                  <c:v>-3</c:v>
                </c:pt>
                <c:pt idx="5">
                  <c:v>-2</c:v>
                </c:pt>
                <c:pt idx="6">
                  <c:v>-1</c:v>
                </c:pt>
                <c:pt idx="7">
                  <c:v>-0.5</c:v>
                </c:pt>
                <c:pt idx="8">
                  <c:v>0</c:v>
                </c:pt>
                <c:pt idx="9">
                  <c:v>0.5</c:v>
                </c:pt>
                <c:pt idx="10">
                  <c:v>1</c:v>
                </c:pt>
                <c:pt idx="11">
                  <c:v>2</c:v>
                </c:pt>
                <c:pt idx="12">
                  <c:v>3</c:v>
                </c:pt>
                <c:pt idx="13">
                  <c:v>4</c:v>
                </c:pt>
                <c:pt idx="14">
                  <c:v>5</c:v>
                </c:pt>
                <c:pt idx="15">
                  <c:v>6</c:v>
                </c:pt>
                <c:pt idx="16">
                  <c:v>7</c:v>
                </c:pt>
              </c:numCache>
            </c:numRef>
          </c:xVal>
          <c:yVal>
            <c:numRef>
              <c:f>Hoja1!$F$5:$F$21</c:f>
              <c:numCache>
                <c:formatCode>0.0000</c:formatCode>
                <c:ptCount val="17"/>
                <c:pt idx="0">
                  <c:v>4.4318484119380075E-3</c:v>
                </c:pt>
                <c:pt idx="1">
                  <c:v>5.3990966513188063E-2</c:v>
                </c:pt>
                <c:pt idx="2">
                  <c:v>0.24197072451914337</c:v>
                </c:pt>
                <c:pt idx="3">
                  <c:v>0.3989422804014327</c:v>
                </c:pt>
                <c:pt idx="4">
                  <c:v>0.24197072451914337</c:v>
                </c:pt>
                <c:pt idx="5">
                  <c:v>5.3990966513188063E-2</c:v>
                </c:pt>
                <c:pt idx="6">
                  <c:v>4.4318484119380075E-3</c:v>
                </c:pt>
                <c:pt idx="7">
                  <c:v>8.7268269504576015E-4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2-DFE8-4453-8CFF-506110598C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5167056"/>
        <c:axId val="215169136"/>
      </c:scatterChart>
      <c:valAx>
        <c:axId val="215167056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215169136"/>
        <c:crosses val="autoZero"/>
        <c:crossBetween val="midCat"/>
      </c:valAx>
      <c:valAx>
        <c:axId val="21516913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21516705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7A1265-F89B-4740-BF29-EC2F58057958}" type="doc">
      <dgm:prSet loTypeId="urn:microsoft.com/office/officeart/2005/8/layout/hierarchy2" loCatId="hierarchy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s-ES"/>
        </a:p>
      </dgm:t>
    </dgm:pt>
    <dgm:pt modelId="{9DBE14DA-663B-440F-9CD3-98B7CA84516C}">
      <dgm:prSet phldrT="[Texto]" custT="1"/>
      <dgm:spPr/>
      <dgm:t>
        <a:bodyPr/>
        <a:lstStyle/>
        <a:p>
          <a:r>
            <a:rPr lang="es-ES" sz="2400" dirty="0"/>
            <a:t>INFERENCIA ESTADISTICA</a:t>
          </a:r>
        </a:p>
      </dgm:t>
    </dgm:pt>
    <dgm:pt modelId="{88DCC0F7-4AF9-424C-91CE-25C9753CA203}" type="parTrans" cxnId="{2C18FCD6-7B4D-4FD3-A601-C45CDE763C3E}">
      <dgm:prSet/>
      <dgm:spPr/>
      <dgm:t>
        <a:bodyPr/>
        <a:lstStyle/>
        <a:p>
          <a:endParaRPr lang="es-ES" sz="2400"/>
        </a:p>
      </dgm:t>
    </dgm:pt>
    <dgm:pt modelId="{2FCE9195-1A18-4A22-98F3-C1793D4A2B39}" type="sibTrans" cxnId="{2C18FCD6-7B4D-4FD3-A601-C45CDE763C3E}">
      <dgm:prSet/>
      <dgm:spPr/>
      <dgm:t>
        <a:bodyPr/>
        <a:lstStyle/>
        <a:p>
          <a:endParaRPr lang="es-ES" sz="2400"/>
        </a:p>
      </dgm:t>
    </dgm:pt>
    <dgm:pt modelId="{EAE60D3D-76DF-4905-AD56-29D6731DD196}">
      <dgm:prSet phldrT="[Texto]" custT="1"/>
      <dgm:spPr/>
      <dgm:t>
        <a:bodyPr/>
        <a:lstStyle/>
        <a:p>
          <a:r>
            <a:rPr lang="es-ES" sz="2400" dirty="0"/>
            <a:t>ESTIMACION DE PARAMETROS</a:t>
          </a:r>
        </a:p>
      </dgm:t>
    </dgm:pt>
    <dgm:pt modelId="{7E68039B-3DD6-4426-AF1F-80189F04CB11}" type="parTrans" cxnId="{3680329D-FD12-4AC1-A133-3C6DF20D678C}">
      <dgm:prSet custT="1"/>
      <dgm:spPr/>
      <dgm:t>
        <a:bodyPr/>
        <a:lstStyle/>
        <a:p>
          <a:endParaRPr lang="es-ES" sz="2400"/>
        </a:p>
      </dgm:t>
    </dgm:pt>
    <dgm:pt modelId="{C0785EC8-DC5D-4872-942F-E7C6E1B919ED}" type="sibTrans" cxnId="{3680329D-FD12-4AC1-A133-3C6DF20D678C}">
      <dgm:prSet/>
      <dgm:spPr/>
      <dgm:t>
        <a:bodyPr/>
        <a:lstStyle/>
        <a:p>
          <a:endParaRPr lang="es-ES" sz="2400"/>
        </a:p>
      </dgm:t>
    </dgm:pt>
    <dgm:pt modelId="{2B7C4CA2-9B49-409A-88D4-24D44F68D187}">
      <dgm:prSet phldrT="[Texto]" custT="1"/>
      <dgm:spPr/>
      <dgm:t>
        <a:bodyPr/>
        <a:lstStyle/>
        <a:p>
          <a:r>
            <a:rPr lang="es-ES" sz="2400" dirty="0"/>
            <a:t>ESTIMACION PUNTUAL</a:t>
          </a:r>
        </a:p>
      </dgm:t>
    </dgm:pt>
    <dgm:pt modelId="{6968A000-974D-45E7-919D-B5213409B8C3}" type="parTrans" cxnId="{AFB4D98A-1F24-41F8-BB36-0F1102BED32B}">
      <dgm:prSet custT="1"/>
      <dgm:spPr/>
      <dgm:t>
        <a:bodyPr/>
        <a:lstStyle/>
        <a:p>
          <a:endParaRPr lang="es-ES" sz="2400"/>
        </a:p>
      </dgm:t>
    </dgm:pt>
    <dgm:pt modelId="{AD9DF9EF-E213-448D-87E0-E60109CBDCFA}" type="sibTrans" cxnId="{AFB4D98A-1F24-41F8-BB36-0F1102BED32B}">
      <dgm:prSet/>
      <dgm:spPr/>
      <dgm:t>
        <a:bodyPr/>
        <a:lstStyle/>
        <a:p>
          <a:endParaRPr lang="es-ES" sz="2400"/>
        </a:p>
      </dgm:t>
    </dgm:pt>
    <dgm:pt modelId="{CAB436DD-8137-44C7-808B-12DCCD54256C}">
      <dgm:prSet phldrT="[Texto]" custT="1"/>
      <dgm:spPr/>
      <dgm:t>
        <a:bodyPr/>
        <a:lstStyle/>
        <a:p>
          <a:r>
            <a:rPr lang="es-ES" sz="2400" dirty="0"/>
            <a:t>ESTIMACION POR INTERVALO</a:t>
          </a:r>
        </a:p>
      </dgm:t>
    </dgm:pt>
    <dgm:pt modelId="{2B58958B-9A46-4754-BE1A-0254421D1CA3}" type="parTrans" cxnId="{FAD458D7-4E97-407E-BAC3-1DE33CB897BF}">
      <dgm:prSet custT="1"/>
      <dgm:spPr/>
      <dgm:t>
        <a:bodyPr/>
        <a:lstStyle/>
        <a:p>
          <a:endParaRPr lang="es-ES" sz="2400"/>
        </a:p>
      </dgm:t>
    </dgm:pt>
    <dgm:pt modelId="{589614E5-4CB2-41D5-A376-E300439D35F2}" type="sibTrans" cxnId="{FAD458D7-4E97-407E-BAC3-1DE33CB897BF}">
      <dgm:prSet/>
      <dgm:spPr/>
      <dgm:t>
        <a:bodyPr/>
        <a:lstStyle/>
        <a:p>
          <a:endParaRPr lang="es-ES" sz="2400"/>
        </a:p>
      </dgm:t>
    </dgm:pt>
    <dgm:pt modelId="{F2CE38CC-EFC6-47E7-A21E-E76FA025E432}">
      <dgm:prSet phldrT="[Texto]" custT="1"/>
      <dgm:spPr/>
      <dgm:t>
        <a:bodyPr/>
        <a:lstStyle/>
        <a:p>
          <a:r>
            <a:rPr lang="es-ES" sz="2400" dirty="0"/>
            <a:t>TEST DE HIPOTESIS</a:t>
          </a:r>
        </a:p>
      </dgm:t>
    </dgm:pt>
    <dgm:pt modelId="{DAFFE37F-E8DD-4ECA-A2D8-085D96C26954}" type="parTrans" cxnId="{0BF0730F-11EC-4B7E-B441-CCFB9134CBA2}">
      <dgm:prSet custT="1"/>
      <dgm:spPr/>
      <dgm:t>
        <a:bodyPr/>
        <a:lstStyle/>
        <a:p>
          <a:endParaRPr lang="es-ES" sz="2400"/>
        </a:p>
      </dgm:t>
    </dgm:pt>
    <dgm:pt modelId="{B0FCFDAF-0152-4077-9D5E-E21CCE5D991F}" type="sibTrans" cxnId="{0BF0730F-11EC-4B7E-B441-CCFB9134CBA2}">
      <dgm:prSet/>
      <dgm:spPr/>
      <dgm:t>
        <a:bodyPr/>
        <a:lstStyle/>
        <a:p>
          <a:endParaRPr lang="es-ES" sz="2400"/>
        </a:p>
      </dgm:t>
    </dgm:pt>
    <dgm:pt modelId="{55B7968A-4E4E-4AEC-93DE-3826ACC7DF7A}" type="pres">
      <dgm:prSet presAssocID="{6C7A1265-F89B-4740-BF29-EC2F5805795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D7EAF2DB-CF67-43F2-BE91-B952D4872996}" type="pres">
      <dgm:prSet presAssocID="{9DBE14DA-663B-440F-9CD3-98B7CA84516C}" presName="root1" presStyleCnt="0"/>
      <dgm:spPr/>
    </dgm:pt>
    <dgm:pt modelId="{87AA09D0-17A3-41B3-9582-35A775009AEE}" type="pres">
      <dgm:prSet presAssocID="{9DBE14DA-663B-440F-9CD3-98B7CA84516C}" presName="LevelOneTextNode" presStyleLbl="node0" presStyleIdx="0" presStyleCnt="1">
        <dgm:presLayoutVars>
          <dgm:chPref val="3"/>
        </dgm:presLayoutVars>
      </dgm:prSet>
      <dgm:spPr/>
    </dgm:pt>
    <dgm:pt modelId="{8DDC0238-A99E-4815-B6AB-F8775DE51BF5}" type="pres">
      <dgm:prSet presAssocID="{9DBE14DA-663B-440F-9CD3-98B7CA84516C}" presName="level2hierChild" presStyleCnt="0"/>
      <dgm:spPr/>
    </dgm:pt>
    <dgm:pt modelId="{0C30910E-19A4-4C60-A774-3437B862A989}" type="pres">
      <dgm:prSet presAssocID="{7E68039B-3DD6-4426-AF1F-80189F04CB11}" presName="conn2-1" presStyleLbl="parChTrans1D2" presStyleIdx="0" presStyleCnt="2"/>
      <dgm:spPr/>
    </dgm:pt>
    <dgm:pt modelId="{38E18B6B-A5A2-4905-81CC-8E309F4B42A3}" type="pres">
      <dgm:prSet presAssocID="{7E68039B-3DD6-4426-AF1F-80189F04CB11}" presName="connTx" presStyleLbl="parChTrans1D2" presStyleIdx="0" presStyleCnt="2"/>
      <dgm:spPr/>
    </dgm:pt>
    <dgm:pt modelId="{95A4DD1B-2480-491E-A52E-9A8590331977}" type="pres">
      <dgm:prSet presAssocID="{EAE60D3D-76DF-4905-AD56-29D6731DD196}" presName="root2" presStyleCnt="0"/>
      <dgm:spPr/>
    </dgm:pt>
    <dgm:pt modelId="{CC23CE0A-3524-4C50-AD22-B19A077F609D}" type="pres">
      <dgm:prSet presAssocID="{EAE60D3D-76DF-4905-AD56-29D6731DD196}" presName="LevelTwoTextNode" presStyleLbl="node2" presStyleIdx="0" presStyleCnt="2">
        <dgm:presLayoutVars>
          <dgm:chPref val="3"/>
        </dgm:presLayoutVars>
      </dgm:prSet>
      <dgm:spPr/>
    </dgm:pt>
    <dgm:pt modelId="{F9ED2140-70E5-48D6-B227-5BB98C4D70BB}" type="pres">
      <dgm:prSet presAssocID="{EAE60D3D-76DF-4905-AD56-29D6731DD196}" presName="level3hierChild" presStyleCnt="0"/>
      <dgm:spPr/>
    </dgm:pt>
    <dgm:pt modelId="{36204957-0F4B-4BB3-820D-6D3D5D0B6C2C}" type="pres">
      <dgm:prSet presAssocID="{6968A000-974D-45E7-919D-B5213409B8C3}" presName="conn2-1" presStyleLbl="parChTrans1D3" presStyleIdx="0" presStyleCnt="2"/>
      <dgm:spPr/>
    </dgm:pt>
    <dgm:pt modelId="{3F6D65F6-4AE7-496A-8B62-77B916834476}" type="pres">
      <dgm:prSet presAssocID="{6968A000-974D-45E7-919D-B5213409B8C3}" presName="connTx" presStyleLbl="parChTrans1D3" presStyleIdx="0" presStyleCnt="2"/>
      <dgm:spPr/>
    </dgm:pt>
    <dgm:pt modelId="{501FD1EA-B2DD-4E4D-9004-B0380A74236A}" type="pres">
      <dgm:prSet presAssocID="{2B7C4CA2-9B49-409A-88D4-24D44F68D187}" presName="root2" presStyleCnt="0"/>
      <dgm:spPr/>
    </dgm:pt>
    <dgm:pt modelId="{2A5E1082-A587-4561-A5A1-910FDFEEFB66}" type="pres">
      <dgm:prSet presAssocID="{2B7C4CA2-9B49-409A-88D4-24D44F68D187}" presName="LevelTwoTextNode" presStyleLbl="node3" presStyleIdx="0" presStyleCnt="2">
        <dgm:presLayoutVars>
          <dgm:chPref val="3"/>
        </dgm:presLayoutVars>
      </dgm:prSet>
      <dgm:spPr/>
    </dgm:pt>
    <dgm:pt modelId="{9165733D-E782-47DF-99D9-FA9DDD9AAC43}" type="pres">
      <dgm:prSet presAssocID="{2B7C4CA2-9B49-409A-88D4-24D44F68D187}" presName="level3hierChild" presStyleCnt="0"/>
      <dgm:spPr/>
    </dgm:pt>
    <dgm:pt modelId="{69F1F861-7380-4AC1-BBCA-B7576A610D3E}" type="pres">
      <dgm:prSet presAssocID="{2B58958B-9A46-4754-BE1A-0254421D1CA3}" presName="conn2-1" presStyleLbl="parChTrans1D3" presStyleIdx="1" presStyleCnt="2"/>
      <dgm:spPr/>
    </dgm:pt>
    <dgm:pt modelId="{ED8C8E25-6869-4751-9D84-D4743404178A}" type="pres">
      <dgm:prSet presAssocID="{2B58958B-9A46-4754-BE1A-0254421D1CA3}" presName="connTx" presStyleLbl="parChTrans1D3" presStyleIdx="1" presStyleCnt="2"/>
      <dgm:spPr/>
    </dgm:pt>
    <dgm:pt modelId="{8FE57A14-DE32-4812-9ABF-33DADEBFFD67}" type="pres">
      <dgm:prSet presAssocID="{CAB436DD-8137-44C7-808B-12DCCD54256C}" presName="root2" presStyleCnt="0"/>
      <dgm:spPr/>
    </dgm:pt>
    <dgm:pt modelId="{C576D28A-E9A2-4BBB-8FCB-AE8B6D64AADE}" type="pres">
      <dgm:prSet presAssocID="{CAB436DD-8137-44C7-808B-12DCCD54256C}" presName="LevelTwoTextNode" presStyleLbl="node3" presStyleIdx="1" presStyleCnt="2">
        <dgm:presLayoutVars>
          <dgm:chPref val="3"/>
        </dgm:presLayoutVars>
      </dgm:prSet>
      <dgm:spPr/>
    </dgm:pt>
    <dgm:pt modelId="{222ED788-AC7A-4107-AC8E-3E5E856A4609}" type="pres">
      <dgm:prSet presAssocID="{CAB436DD-8137-44C7-808B-12DCCD54256C}" presName="level3hierChild" presStyleCnt="0"/>
      <dgm:spPr/>
    </dgm:pt>
    <dgm:pt modelId="{7C729FE5-2248-4A37-8AA4-8CC924C77D2C}" type="pres">
      <dgm:prSet presAssocID="{DAFFE37F-E8DD-4ECA-A2D8-085D96C26954}" presName="conn2-1" presStyleLbl="parChTrans1D2" presStyleIdx="1" presStyleCnt="2"/>
      <dgm:spPr/>
    </dgm:pt>
    <dgm:pt modelId="{94D38C8F-8B35-4431-A008-9E281128E7A2}" type="pres">
      <dgm:prSet presAssocID="{DAFFE37F-E8DD-4ECA-A2D8-085D96C26954}" presName="connTx" presStyleLbl="parChTrans1D2" presStyleIdx="1" presStyleCnt="2"/>
      <dgm:spPr/>
    </dgm:pt>
    <dgm:pt modelId="{1ED412FA-A844-46E0-8429-026A71684E25}" type="pres">
      <dgm:prSet presAssocID="{F2CE38CC-EFC6-47E7-A21E-E76FA025E432}" presName="root2" presStyleCnt="0"/>
      <dgm:spPr/>
    </dgm:pt>
    <dgm:pt modelId="{5C6779E6-945E-4C77-B939-F6D7CB851150}" type="pres">
      <dgm:prSet presAssocID="{F2CE38CC-EFC6-47E7-A21E-E76FA025E432}" presName="LevelTwoTextNode" presStyleLbl="node2" presStyleIdx="1" presStyleCnt="2">
        <dgm:presLayoutVars>
          <dgm:chPref val="3"/>
        </dgm:presLayoutVars>
      </dgm:prSet>
      <dgm:spPr/>
    </dgm:pt>
    <dgm:pt modelId="{8FEFC4F2-46D2-4D59-A256-87C1AB01CC29}" type="pres">
      <dgm:prSet presAssocID="{F2CE38CC-EFC6-47E7-A21E-E76FA025E432}" presName="level3hierChild" presStyleCnt="0"/>
      <dgm:spPr/>
    </dgm:pt>
  </dgm:ptLst>
  <dgm:cxnLst>
    <dgm:cxn modelId="{8806A408-03AE-4C7E-9C76-B74A349FE4AF}" type="presOf" srcId="{DAFFE37F-E8DD-4ECA-A2D8-085D96C26954}" destId="{7C729FE5-2248-4A37-8AA4-8CC924C77D2C}" srcOrd="0" destOrd="0" presId="urn:microsoft.com/office/officeart/2005/8/layout/hierarchy2"/>
    <dgm:cxn modelId="{0BF0730F-11EC-4B7E-B441-CCFB9134CBA2}" srcId="{9DBE14DA-663B-440F-9CD3-98B7CA84516C}" destId="{F2CE38CC-EFC6-47E7-A21E-E76FA025E432}" srcOrd="1" destOrd="0" parTransId="{DAFFE37F-E8DD-4ECA-A2D8-085D96C26954}" sibTransId="{B0FCFDAF-0152-4077-9D5E-E21CCE5D991F}"/>
    <dgm:cxn modelId="{66F9901E-CCCF-430D-BC36-EB6E0C406482}" type="presOf" srcId="{7E68039B-3DD6-4426-AF1F-80189F04CB11}" destId="{0C30910E-19A4-4C60-A774-3437B862A989}" srcOrd="0" destOrd="0" presId="urn:microsoft.com/office/officeart/2005/8/layout/hierarchy2"/>
    <dgm:cxn modelId="{2BDED43B-4A75-4771-A25A-0DFEC9041A57}" type="presOf" srcId="{DAFFE37F-E8DD-4ECA-A2D8-085D96C26954}" destId="{94D38C8F-8B35-4431-A008-9E281128E7A2}" srcOrd="1" destOrd="0" presId="urn:microsoft.com/office/officeart/2005/8/layout/hierarchy2"/>
    <dgm:cxn modelId="{1C57235B-00D8-4486-8351-09F305310381}" type="presOf" srcId="{2B58958B-9A46-4754-BE1A-0254421D1CA3}" destId="{69F1F861-7380-4AC1-BBCA-B7576A610D3E}" srcOrd="0" destOrd="0" presId="urn:microsoft.com/office/officeart/2005/8/layout/hierarchy2"/>
    <dgm:cxn modelId="{1420625B-3F33-407D-A9A9-C175D4C8340C}" type="presOf" srcId="{2B7C4CA2-9B49-409A-88D4-24D44F68D187}" destId="{2A5E1082-A587-4561-A5A1-910FDFEEFB66}" srcOrd="0" destOrd="0" presId="urn:microsoft.com/office/officeart/2005/8/layout/hierarchy2"/>
    <dgm:cxn modelId="{5117885D-1579-480B-AC8B-AF9BD60D4BBD}" type="presOf" srcId="{7E68039B-3DD6-4426-AF1F-80189F04CB11}" destId="{38E18B6B-A5A2-4905-81CC-8E309F4B42A3}" srcOrd="1" destOrd="0" presId="urn:microsoft.com/office/officeart/2005/8/layout/hierarchy2"/>
    <dgm:cxn modelId="{E54D6161-4EB7-4039-9BE5-FFD5245CC86B}" type="presOf" srcId="{6C7A1265-F89B-4740-BF29-EC2F58057958}" destId="{55B7968A-4E4E-4AEC-93DE-3826ACC7DF7A}" srcOrd="0" destOrd="0" presId="urn:microsoft.com/office/officeart/2005/8/layout/hierarchy2"/>
    <dgm:cxn modelId="{F8451068-6E8A-4513-8B3F-C528828EB642}" type="presOf" srcId="{6968A000-974D-45E7-919D-B5213409B8C3}" destId="{3F6D65F6-4AE7-496A-8B62-77B916834476}" srcOrd="1" destOrd="0" presId="urn:microsoft.com/office/officeart/2005/8/layout/hierarchy2"/>
    <dgm:cxn modelId="{CC1CFE4E-07AA-4D1A-ABD7-D6BDDC0E9901}" type="presOf" srcId="{EAE60D3D-76DF-4905-AD56-29D6731DD196}" destId="{CC23CE0A-3524-4C50-AD22-B19A077F609D}" srcOrd="0" destOrd="0" presId="urn:microsoft.com/office/officeart/2005/8/layout/hierarchy2"/>
    <dgm:cxn modelId="{784A9F83-6511-455E-8B2F-5AF93932EE3E}" type="presOf" srcId="{CAB436DD-8137-44C7-808B-12DCCD54256C}" destId="{C576D28A-E9A2-4BBB-8FCB-AE8B6D64AADE}" srcOrd="0" destOrd="0" presId="urn:microsoft.com/office/officeart/2005/8/layout/hierarchy2"/>
    <dgm:cxn modelId="{0D35F088-DABA-4C7A-9608-5A6D4BB8CAA0}" type="presOf" srcId="{9DBE14DA-663B-440F-9CD3-98B7CA84516C}" destId="{87AA09D0-17A3-41B3-9582-35A775009AEE}" srcOrd="0" destOrd="0" presId="urn:microsoft.com/office/officeart/2005/8/layout/hierarchy2"/>
    <dgm:cxn modelId="{AFB4D98A-1F24-41F8-BB36-0F1102BED32B}" srcId="{EAE60D3D-76DF-4905-AD56-29D6731DD196}" destId="{2B7C4CA2-9B49-409A-88D4-24D44F68D187}" srcOrd="0" destOrd="0" parTransId="{6968A000-974D-45E7-919D-B5213409B8C3}" sibTransId="{AD9DF9EF-E213-448D-87E0-E60109CBDCFA}"/>
    <dgm:cxn modelId="{3680329D-FD12-4AC1-A133-3C6DF20D678C}" srcId="{9DBE14DA-663B-440F-9CD3-98B7CA84516C}" destId="{EAE60D3D-76DF-4905-AD56-29D6731DD196}" srcOrd="0" destOrd="0" parTransId="{7E68039B-3DD6-4426-AF1F-80189F04CB11}" sibTransId="{C0785EC8-DC5D-4872-942F-E7C6E1B919ED}"/>
    <dgm:cxn modelId="{0F5E8EA2-FB5A-4B2F-A626-9494D75D1E27}" type="presOf" srcId="{F2CE38CC-EFC6-47E7-A21E-E76FA025E432}" destId="{5C6779E6-945E-4C77-B939-F6D7CB851150}" srcOrd="0" destOrd="0" presId="urn:microsoft.com/office/officeart/2005/8/layout/hierarchy2"/>
    <dgm:cxn modelId="{0E8861A7-183C-4C51-8548-E04930E4FE4C}" type="presOf" srcId="{6968A000-974D-45E7-919D-B5213409B8C3}" destId="{36204957-0F4B-4BB3-820D-6D3D5D0B6C2C}" srcOrd="0" destOrd="0" presId="urn:microsoft.com/office/officeart/2005/8/layout/hierarchy2"/>
    <dgm:cxn modelId="{2002FFC2-49DA-4033-849D-A163F2A9EF4D}" type="presOf" srcId="{2B58958B-9A46-4754-BE1A-0254421D1CA3}" destId="{ED8C8E25-6869-4751-9D84-D4743404178A}" srcOrd="1" destOrd="0" presId="urn:microsoft.com/office/officeart/2005/8/layout/hierarchy2"/>
    <dgm:cxn modelId="{2C18FCD6-7B4D-4FD3-A601-C45CDE763C3E}" srcId="{6C7A1265-F89B-4740-BF29-EC2F58057958}" destId="{9DBE14DA-663B-440F-9CD3-98B7CA84516C}" srcOrd="0" destOrd="0" parTransId="{88DCC0F7-4AF9-424C-91CE-25C9753CA203}" sibTransId="{2FCE9195-1A18-4A22-98F3-C1793D4A2B39}"/>
    <dgm:cxn modelId="{FAD458D7-4E97-407E-BAC3-1DE33CB897BF}" srcId="{EAE60D3D-76DF-4905-AD56-29D6731DD196}" destId="{CAB436DD-8137-44C7-808B-12DCCD54256C}" srcOrd="1" destOrd="0" parTransId="{2B58958B-9A46-4754-BE1A-0254421D1CA3}" sibTransId="{589614E5-4CB2-41D5-A376-E300439D35F2}"/>
    <dgm:cxn modelId="{D520B49C-AD6D-4C99-80AE-DA62478F2F3F}" type="presParOf" srcId="{55B7968A-4E4E-4AEC-93DE-3826ACC7DF7A}" destId="{D7EAF2DB-CF67-43F2-BE91-B952D4872996}" srcOrd="0" destOrd="0" presId="urn:microsoft.com/office/officeart/2005/8/layout/hierarchy2"/>
    <dgm:cxn modelId="{76DEE235-A295-4CFA-AA13-81AD5836D72C}" type="presParOf" srcId="{D7EAF2DB-CF67-43F2-BE91-B952D4872996}" destId="{87AA09D0-17A3-41B3-9582-35A775009AEE}" srcOrd="0" destOrd="0" presId="urn:microsoft.com/office/officeart/2005/8/layout/hierarchy2"/>
    <dgm:cxn modelId="{BC08E536-B278-4FC3-9D9E-EC6B20B47D77}" type="presParOf" srcId="{D7EAF2DB-CF67-43F2-BE91-B952D4872996}" destId="{8DDC0238-A99E-4815-B6AB-F8775DE51BF5}" srcOrd="1" destOrd="0" presId="urn:microsoft.com/office/officeart/2005/8/layout/hierarchy2"/>
    <dgm:cxn modelId="{5F423524-38E7-44EE-B3D1-3C6184598286}" type="presParOf" srcId="{8DDC0238-A99E-4815-B6AB-F8775DE51BF5}" destId="{0C30910E-19A4-4C60-A774-3437B862A989}" srcOrd="0" destOrd="0" presId="urn:microsoft.com/office/officeart/2005/8/layout/hierarchy2"/>
    <dgm:cxn modelId="{7274A2E8-5279-4D8E-8CDC-E487BE9C36A7}" type="presParOf" srcId="{0C30910E-19A4-4C60-A774-3437B862A989}" destId="{38E18B6B-A5A2-4905-81CC-8E309F4B42A3}" srcOrd="0" destOrd="0" presId="urn:microsoft.com/office/officeart/2005/8/layout/hierarchy2"/>
    <dgm:cxn modelId="{E5D0873A-E759-4E05-982A-BF94514AD5D5}" type="presParOf" srcId="{8DDC0238-A99E-4815-B6AB-F8775DE51BF5}" destId="{95A4DD1B-2480-491E-A52E-9A8590331977}" srcOrd="1" destOrd="0" presId="urn:microsoft.com/office/officeart/2005/8/layout/hierarchy2"/>
    <dgm:cxn modelId="{FD4FE92B-9265-424A-9F7E-1D8AD4B457B2}" type="presParOf" srcId="{95A4DD1B-2480-491E-A52E-9A8590331977}" destId="{CC23CE0A-3524-4C50-AD22-B19A077F609D}" srcOrd="0" destOrd="0" presId="urn:microsoft.com/office/officeart/2005/8/layout/hierarchy2"/>
    <dgm:cxn modelId="{023C837D-1B45-4007-BB03-685C43148FF9}" type="presParOf" srcId="{95A4DD1B-2480-491E-A52E-9A8590331977}" destId="{F9ED2140-70E5-48D6-B227-5BB98C4D70BB}" srcOrd="1" destOrd="0" presId="urn:microsoft.com/office/officeart/2005/8/layout/hierarchy2"/>
    <dgm:cxn modelId="{FA6A1CF5-BA97-4CDE-AD61-E84F956A4F63}" type="presParOf" srcId="{F9ED2140-70E5-48D6-B227-5BB98C4D70BB}" destId="{36204957-0F4B-4BB3-820D-6D3D5D0B6C2C}" srcOrd="0" destOrd="0" presId="urn:microsoft.com/office/officeart/2005/8/layout/hierarchy2"/>
    <dgm:cxn modelId="{95FC6EB6-D144-413C-B663-F789BA06F836}" type="presParOf" srcId="{36204957-0F4B-4BB3-820D-6D3D5D0B6C2C}" destId="{3F6D65F6-4AE7-496A-8B62-77B916834476}" srcOrd="0" destOrd="0" presId="urn:microsoft.com/office/officeart/2005/8/layout/hierarchy2"/>
    <dgm:cxn modelId="{697B980A-E9EC-48AD-97D0-8959715D0DDF}" type="presParOf" srcId="{F9ED2140-70E5-48D6-B227-5BB98C4D70BB}" destId="{501FD1EA-B2DD-4E4D-9004-B0380A74236A}" srcOrd="1" destOrd="0" presId="urn:microsoft.com/office/officeart/2005/8/layout/hierarchy2"/>
    <dgm:cxn modelId="{407A7F99-B975-495B-85D7-D9856A5F4B9E}" type="presParOf" srcId="{501FD1EA-B2DD-4E4D-9004-B0380A74236A}" destId="{2A5E1082-A587-4561-A5A1-910FDFEEFB66}" srcOrd="0" destOrd="0" presId="urn:microsoft.com/office/officeart/2005/8/layout/hierarchy2"/>
    <dgm:cxn modelId="{1CE57973-3B76-4D62-BCD4-5FB9A61DEC42}" type="presParOf" srcId="{501FD1EA-B2DD-4E4D-9004-B0380A74236A}" destId="{9165733D-E782-47DF-99D9-FA9DDD9AAC43}" srcOrd="1" destOrd="0" presId="urn:microsoft.com/office/officeart/2005/8/layout/hierarchy2"/>
    <dgm:cxn modelId="{15AB4B40-DBE3-4F5A-AB19-70ACFE5D25D9}" type="presParOf" srcId="{F9ED2140-70E5-48D6-B227-5BB98C4D70BB}" destId="{69F1F861-7380-4AC1-BBCA-B7576A610D3E}" srcOrd="2" destOrd="0" presId="urn:microsoft.com/office/officeart/2005/8/layout/hierarchy2"/>
    <dgm:cxn modelId="{3F679637-3D10-4EEF-9AEF-55E456B09690}" type="presParOf" srcId="{69F1F861-7380-4AC1-BBCA-B7576A610D3E}" destId="{ED8C8E25-6869-4751-9D84-D4743404178A}" srcOrd="0" destOrd="0" presId="urn:microsoft.com/office/officeart/2005/8/layout/hierarchy2"/>
    <dgm:cxn modelId="{49AAE4E8-4DEB-4FAB-B2D5-15C66BC14C41}" type="presParOf" srcId="{F9ED2140-70E5-48D6-B227-5BB98C4D70BB}" destId="{8FE57A14-DE32-4812-9ABF-33DADEBFFD67}" srcOrd="3" destOrd="0" presId="urn:microsoft.com/office/officeart/2005/8/layout/hierarchy2"/>
    <dgm:cxn modelId="{42C4383B-51CF-434E-A07B-15856ECB1A48}" type="presParOf" srcId="{8FE57A14-DE32-4812-9ABF-33DADEBFFD67}" destId="{C576D28A-E9A2-4BBB-8FCB-AE8B6D64AADE}" srcOrd="0" destOrd="0" presId="urn:microsoft.com/office/officeart/2005/8/layout/hierarchy2"/>
    <dgm:cxn modelId="{0DFF83B2-532E-47D1-AE58-907D22380967}" type="presParOf" srcId="{8FE57A14-DE32-4812-9ABF-33DADEBFFD67}" destId="{222ED788-AC7A-4107-AC8E-3E5E856A4609}" srcOrd="1" destOrd="0" presId="urn:microsoft.com/office/officeart/2005/8/layout/hierarchy2"/>
    <dgm:cxn modelId="{3041221A-98EB-4152-BBB4-BCB581AB81F1}" type="presParOf" srcId="{8DDC0238-A99E-4815-B6AB-F8775DE51BF5}" destId="{7C729FE5-2248-4A37-8AA4-8CC924C77D2C}" srcOrd="2" destOrd="0" presId="urn:microsoft.com/office/officeart/2005/8/layout/hierarchy2"/>
    <dgm:cxn modelId="{84BC0684-3B70-45B6-8EC6-546DFEEFBC1F}" type="presParOf" srcId="{7C729FE5-2248-4A37-8AA4-8CC924C77D2C}" destId="{94D38C8F-8B35-4431-A008-9E281128E7A2}" srcOrd="0" destOrd="0" presId="urn:microsoft.com/office/officeart/2005/8/layout/hierarchy2"/>
    <dgm:cxn modelId="{647FDB82-B403-4C4D-B4ED-86DCC8ACD03E}" type="presParOf" srcId="{8DDC0238-A99E-4815-B6AB-F8775DE51BF5}" destId="{1ED412FA-A844-46E0-8429-026A71684E25}" srcOrd="3" destOrd="0" presId="urn:microsoft.com/office/officeart/2005/8/layout/hierarchy2"/>
    <dgm:cxn modelId="{D20ACEBE-9BE7-4DBD-91F3-EB6BB4174507}" type="presParOf" srcId="{1ED412FA-A844-46E0-8429-026A71684E25}" destId="{5C6779E6-945E-4C77-B939-F6D7CB851150}" srcOrd="0" destOrd="0" presId="urn:microsoft.com/office/officeart/2005/8/layout/hierarchy2"/>
    <dgm:cxn modelId="{33B4357E-0CBE-4C02-B69A-7D2102D6219D}" type="presParOf" srcId="{1ED412FA-A844-46E0-8429-026A71684E25}" destId="{8FEFC4F2-46D2-4D59-A256-87C1AB01CC29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AA09D0-17A3-41B3-9582-35A775009AEE}">
      <dsp:nvSpPr>
        <dsp:cNvPr id="0" name=""/>
        <dsp:cNvSpPr/>
      </dsp:nvSpPr>
      <dsp:spPr>
        <a:xfrm>
          <a:off x="1483" y="2337003"/>
          <a:ext cx="2515234" cy="125761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/>
            <a:t>INFERENCIA ESTADISTICA</a:t>
          </a:r>
        </a:p>
      </dsp:txBody>
      <dsp:txXfrm>
        <a:off x="38317" y="2373837"/>
        <a:ext cx="2441566" cy="1183949"/>
      </dsp:txXfrm>
    </dsp:sp>
    <dsp:sp modelId="{0C30910E-19A4-4C60-A774-3437B862A989}">
      <dsp:nvSpPr>
        <dsp:cNvPr id="0" name=""/>
        <dsp:cNvSpPr/>
      </dsp:nvSpPr>
      <dsp:spPr>
        <a:xfrm rot="19457599">
          <a:off x="2400261" y="2582516"/>
          <a:ext cx="1239008" cy="43461"/>
        </a:xfrm>
        <a:custGeom>
          <a:avLst/>
          <a:gdLst/>
          <a:ahLst/>
          <a:cxnLst/>
          <a:rect l="0" t="0" r="0" b="0"/>
          <a:pathLst>
            <a:path>
              <a:moveTo>
                <a:pt x="0" y="21730"/>
              </a:moveTo>
              <a:lnTo>
                <a:pt x="1239008" y="21730"/>
              </a:lnTo>
            </a:path>
          </a:pathLst>
        </a:custGeom>
        <a:noFill/>
        <a:ln w="34925" cap="flat" cmpd="sng" algn="in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2400" kern="1200"/>
        </a:p>
      </dsp:txBody>
      <dsp:txXfrm>
        <a:off x="2988790" y="2573271"/>
        <a:ext cx="61950" cy="61950"/>
      </dsp:txXfrm>
    </dsp:sp>
    <dsp:sp modelId="{CC23CE0A-3524-4C50-AD22-B19A077F609D}">
      <dsp:nvSpPr>
        <dsp:cNvPr id="0" name=""/>
        <dsp:cNvSpPr/>
      </dsp:nvSpPr>
      <dsp:spPr>
        <a:xfrm>
          <a:off x="3522812" y="1613873"/>
          <a:ext cx="2515234" cy="125761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/>
            <a:t>ESTIMACION DE PARAMETROS</a:t>
          </a:r>
        </a:p>
      </dsp:txBody>
      <dsp:txXfrm>
        <a:off x="3559646" y="1650707"/>
        <a:ext cx="2441566" cy="1183949"/>
      </dsp:txXfrm>
    </dsp:sp>
    <dsp:sp modelId="{36204957-0F4B-4BB3-820D-6D3D5D0B6C2C}">
      <dsp:nvSpPr>
        <dsp:cNvPr id="0" name=""/>
        <dsp:cNvSpPr/>
      </dsp:nvSpPr>
      <dsp:spPr>
        <a:xfrm rot="19457599">
          <a:off x="5921589" y="1859386"/>
          <a:ext cx="1239008" cy="43461"/>
        </a:xfrm>
        <a:custGeom>
          <a:avLst/>
          <a:gdLst/>
          <a:ahLst/>
          <a:cxnLst/>
          <a:rect l="0" t="0" r="0" b="0"/>
          <a:pathLst>
            <a:path>
              <a:moveTo>
                <a:pt x="0" y="21730"/>
              </a:moveTo>
              <a:lnTo>
                <a:pt x="1239008" y="21730"/>
              </a:lnTo>
            </a:path>
          </a:pathLst>
        </a:custGeom>
        <a:noFill/>
        <a:ln w="34925" cap="flat" cmpd="sng" algn="in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2400" kern="1200"/>
        </a:p>
      </dsp:txBody>
      <dsp:txXfrm>
        <a:off x="6510118" y="1850141"/>
        <a:ext cx="61950" cy="61950"/>
      </dsp:txXfrm>
    </dsp:sp>
    <dsp:sp modelId="{2A5E1082-A587-4561-A5A1-910FDFEEFB66}">
      <dsp:nvSpPr>
        <dsp:cNvPr id="0" name=""/>
        <dsp:cNvSpPr/>
      </dsp:nvSpPr>
      <dsp:spPr>
        <a:xfrm>
          <a:off x="7044140" y="890743"/>
          <a:ext cx="2515234" cy="125761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/>
            <a:t>ESTIMACION PUNTUAL</a:t>
          </a:r>
        </a:p>
      </dsp:txBody>
      <dsp:txXfrm>
        <a:off x="7080974" y="927577"/>
        <a:ext cx="2441566" cy="1183949"/>
      </dsp:txXfrm>
    </dsp:sp>
    <dsp:sp modelId="{69F1F861-7380-4AC1-BBCA-B7576A610D3E}">
      <dsp:nvSpPr>
        <dsp:cNvPr id="0" name=""/>
        <dsp:cNvSpPr/>
      </dsp:nvSpPr>
      <dsp:spPr>
        <a:xfrm rot="2142401">
          <a:off x="5921589" y="2582516"/>
          <a:ext cx="1239008" cy="43461"/>
        </a:xfrm>
        <a:custGeom>
          <a:avLst/>
          <a:gdLst/>
          <a:ahLst/>
          <a:cxnLst/>
          <a:rect l="0" t="0" r="0" b="0"/>
          <a:pathLst>
            <a:path>
              <a:moveTo>
                <a:pt x="0" y="21730"/>
              </a:moveTo>
              <a:lnTo>
                <a:pt x="1239008" y="21730"/>
              </a:lnTo>
            </a:path>
          </a:pathLst>
        </a:custGeom>
        <a:noFill/>
        <a:ln w="34925" cap="flat" cmpd="sng" algn="in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2400" kern="1200"/>
        </a:p>
      </dsp:txBody>
      <dsp:txXfrm>
        <a:off x="6510118" y="2573271"/>
        <a:ext cx="61950" cy="61950"/>
      </dsp:txXfrm>
    </dsp:sp>
    <dsp:sp modelId="{C576D28A-E9A2-4BBB-8FCB-AE8B6D64AADE}">
      <dsp:nvSpPr>
        <dsp:cNvPr id="0" name=""/>
        <dsp:cNvSpPr/>
      </dsp:nvSpPr>
      <dsp:spPr>
        <a:xfrm>
          <a:off x="7044140" y="2337003"/>
          <a:ext cx="2515234" cy="125761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/>
            <a:t>ESTIMACION POR INTERVALO</a:t>
          </a:r>
        </a:p>
      </dsp:txBody>
      <dsp:txXfrm>
        <a:off x="7080974" y="2373837"/>
        <a:ext cx="2441566" cy="1183949"/>
      </dsp:txXfrm>
    </dsp:sp>
    <dsp:sp modelId="{7C729FE5-2248-4A37-8AA4-8CC924C77D2C}">
      <dsp:nvSpPr>
        <dsp:cNvPr id="0" name=""/>
        <dsp:cNvSpPr/>
      </dsp:nvSpPr>
      <dsp:spPr>
        <a:xfrm rot="2142401">
          <a:off x="2400261" y="3305646"/>
          <a:ext cx="1239008" cy="43461"/>
        </a:xfrm>
        <a:custGeom>
          <a:avLst/>
          <a:gdLst/>
          <a:ahLst/>
          <a:cxnLst/>
          <a:rect l="0" t="0" r="0" b="0"/>
          <a:pathLst>
            <a:path>
              <a:moveTo>
                <a:pt x="0" y="21730"/>
              </a:moveTo>
              <a:lnTo>
                <a:pt x="1239008" y="21730"/>
              </a:lnTo>
            </a:path>
          </a:pathLst>
        </a:custGeom>
        <a:noFill/>
        <a:ln w="34925" cap="flat" cmpd="sng" algn="in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2400" kern="1200"/>
        </a:p>
      </dsp:txBody>
      <dsp:txXfrm>
        <a:off x="2988790" y="3296401"/>
        <a:ext cx="61950" cy="61950"/>
      </dsp:txXfrm>
    </dsp:sp>
    <dsp:sp modelId="{5C6779E6-945E-4C77-B939-F6D7CB851150}">
      <dsp:nvSpPr>
        <dsp:cNvPr id="0" name=""/>
        <dsp:cNvSpPr/>
      </dsp:nvSpPr>
      <dsp:spPr>
        <a:xfrm>
          <a:off x="3522812" y="3060133"/>
          <a:ext cx="2515234" cy="125761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/>
            <a:t>TEST DE HIPOTESIS</a:t>
          </a:r>
        </a:p>
      </dsp:txBody>
      <dsp:txXfrm>
        <a:off x="3559646" y="3096967"/>
        <a:ext cx="2441566" cy="11839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396220A2-3719-4C88-BEC6-D85464DD00E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FE7F27-2662-43F6-B052-8899EDE03B6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36F8C3-AA81-4E15-877A-9FD96AB82D17}" type="datetimeFigureOut">
              <a:rPr lang="es-ES" smtClean="0"/>
              <a:t>02/07/2023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DD079AF-5F4C-4691-899B-98C7B0BD900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5F8AE69-314E-47C5-A1F7-0FFB0373867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F4BF42-734C-4FC5-8C2C-167BCC6750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262942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noProof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13FA5B-05DC-473C-8C97-F3293A49B41A}" type="datetimeFigureOut">
              <a:rPr lang="es-ES" noProof="0" smtClean="0"/>
              <a:t>02/07/2023</a:t>
            </a:fld>
            <a:endParaRPr lang="es-ES" noProof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noProof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/>
              <a:t>Haga clic para modificar los estilos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noProof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41D3E8-ADE8-4E11-B73D-9565CAA5C054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5316045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41D3E8-ADE8-4E11-B73D-9565CAA5C054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436518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rtlCol="0"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 rtlCol="0"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s-ES" noProof="0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D6D00BB4-A5B4-4C63-8C80-B57D903D630E}" type="datetime1">
              <a:rPr lang="es-ES" noProof="0" smtClean="0"/>
              <a:t>02/07/2023</a:t>
            </a:fld>
            <a:endParaRPr lang="es-E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 rtlCol="0"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pPr rtl="0"/>
            <a:endParaRPr lang="es-ES" noProof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69E57DC2-970A-4B3E-BB1C-7A09969E49DF}" type="slidenum">
              <a:rPr lang="es-ES" noProof="0" smtClean="0"/>
              <a:pPr rtl="0"/>
              <a:t>‹Nº›</a:t>
            </a:fld>
            <a:endParaRPr lang="es-ES" noProof="0"/>
          </a:p>
        </p:txBody>
      </p:sp>
      <p:grpSp>
        <p:nvGrpSpPr>
          <p:cNvPr id="7" name="Grupo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orma libre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orma libre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1371600" y="2295525"/>
            <a:ext cx="9601200" cy="3571875"/>
          </a:xfrm>
        </p:spPr>
        <p:txBody>
          <a:bodyPr vert="eaVert" rtlCol="0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B765577-69FD-4A0C-BA79-E8EA03975F01}" type="datetime1">
              <a:rPr lang="es-ES" noProof="0" smtClean="0"/>
              <a:t>02/07/2023</a:t>
            </a:fld>
            <a:endParaRPr lang="es-E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es-ES" noProof="0" smtClean="0"/>
              <a:t>‹Nº›</a:t>
            </a:fld>
            <a:endParaRPr lang="es-ES" noProof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1371600" y="624156"/>
            <a:ext cx="8179641" cy="5243244"/>
          </a:xfrm>
        </p:spPr>
        <p:txBody>
          <a:bodyPr vert="eaVert" rtlCol="0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8835AD3-9E5A-4237-B465-930C23E83C8F}" type="datetime1">
              <a:rPr lang="es-ES" noProof="0" smtClean="0"/>
              <a:t>02/07/2023</a:t>
            </a:fld>
            <a:endParaRPr lang="es-E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es-ES" noProof="0" smtClean="0"/>
              <a:t>‹Nº›</a:t>
            </a:fld>
            <a:endParaRPr lang="es-E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6B14B42-B2F8-4D54-83D9-52FA8D6FE3AE}" type="datetime1">
              <a:rPr lang="es-ES" noProof="0" smtClean="0"/>
              <a:t>02/07/2023</a:t>
            </a:fld>
            <a:endParaRPr lang="es-E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es-ES" noProof="0" smtClean="0"/>
              <a:t>‹Nº›</a:t>
            </a:fld>
            <a:endParaRPr lang="es-ES" noProof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rtlCol="0"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 hasCustomPrompt="1"/>
          </p:nvPr>
        </p:nvSpPr>
        <p:spPr>
          <a:xfrm>
            <a:off x="765025" y="4216328"/>
            <a:ext cx="9612971" cy="1143324"/>
          </a:xfrm>
        </p:spPr>
        <p:txBody>
          <a:bodyPr rtlCol="0"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7CD8E296-C932-44F5-88C2-4EB579D77AE4}" type="datetime1">
              <a:rPr lang="es-ES" noProof="0" smtClean="0"/>
              <a:t>02/07/2023</a:t>
            </a:fld>
            <a:endParaRPr lang="es-E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 rtlCol="0"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pPr rtl="0"/>
            <a:endParaRPr lang="es-ES" noProof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69E57DC2-970A-4B3E-BB1C-7A09969E49DF}" type="slidenum">
              <a:rPr lang="es-ES" noProof="0" smtClean="0"/>
              <a:pPr rtl="0"/>
              <a:t>‹Nº›</a:t>
            </a:fld>
            <a:endParaRPr lang="es-ES" noProof="0"/>
          </a:p>
        </p:txBody>
      </p:sp>
      <p:sp>
        <p:nvSpPr>
          <p:cNvPr id="7" name="Forma libre 6" title="Marca de recorte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 hasCustomPrompt="1"/>
          </p:nvPr>
        </p:nvSpPr>
        <p:spPr>
          <a:xfrm>
            <a:off x="1371600" y="2285999"/>
            <a:ext cx="4447786" cy="3581401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 hasCustomPrompt="1"/>
          </p:nvPr>
        </p:nvSpPr>
        <p:spPr>
          <a:xfrm>
            <a:off x="6525403" y="2285999"/>
            <a:ext cx="4447786" cy="3581401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14C0183-6DA9-47DD-89A2-4654E1953BD9}" type="datetime1">
              <a:rPr lang="es-ES" noProof="0" smtClean="0"/>
              <a:t>02/07/2023</a:t>
            </a:fld>
            <a:endParaRPr lang="es-ES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es-ES" noProof="0" smtClean="0"/>
              <a:t>‹Nº›</a:t>
            </a:fld>
            <a:endParaRPr lang="es-ES" noProof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 hasCustomPrompt="1"/>
          </p:nvPr>
        </p:nvSpPr>
        <p:spPr>
          <a:xfrm>
            <a:off x="1371600" y="2340864"/>
            <a:ext cx="4443984" cy="823912"/>
          </a:xfrm>
        </p:spPr>
        <p:txBody>
          <a:bodyPr rtlCol="0"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 hasCustomPrompt="1"/>
          </p:nvPr>
        </p:nvSpPr>
        <p:spPr>
          <a:xfrm>
            <a:off x="1371600" y="3305207"/>
            <a:ext cx="4443984" cy="2562193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6525014" y="2340864"/>
            <a:ext cx="4443984" cy="823912"/>
          </a:xfrm>
        </p:spPr>
        <p:txBody>
          <a:bodyPr rtlCol="0"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 hasCustomPrompt="1"/>
          </p:nvPr>
        </p:nvSpPr>
        <p:spPr>
          <a:xfrm>
            <a:off x="6525014" y="3305207"/>
            <a:ext cx="4443984" cy="2562193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CBBE9AC-3536-4D38-9E8F-17FBD9618845}" type="datetime1">
              <a:rPr lang="es-ES" noProof="0" smtClean="0"/>
              <a:t>02/07/2023</a:t>
            </a:fld>
            <a:endParaRPr lang="es-ES" noProof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es-ES" noProof="0" smtClean="0"/>
              <a:t>‹Nº›</a:t>
            </a:fld>
            <a:endParaRPr lang="es-ES" noProof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7601FE8-BD30-4E2A-8DC3-BA96EED6C8D1}" type="datetime1">
              <a:rPr lang="es-ES" noProof="0" smtClean="0"/>
              <a:t>02/07/2023</a:t>
            </a:fld>
            <a:endParaRPr lang="es-ES" noProof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es-ES" noProof="0" smtClean="0"/>
              <a:t>‹Nº›</a:t>
            </a:fld>
            <a:endParaRPr lang="es-ES" noProof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06F9842-778F-4C0E-97FE-34B9FD1B7B2D}" type="datetime1">
              <a:rPr lang="es-ES" noProof="0" smtClean="0"/>
              <a:t>02/07/2023</a:t>
            </a:fld>
            <a:endParaRPr lang="es-ES" noProof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es-ES" noProof="0" smtClean="0"/>
              <a:t>‹Nº›</a:t>
            </a:fld>
            <a:endParaRPr lang="es-ES" noProof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 title="Forma de fondo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rtlCol="0"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 hasCustomPrompt="1"/>
          </p:nvPr>
        </p:nvSpPr>
        <p:spPr>
          <a:xfrm>
            <a:off x="6256020" y="685801"/>
            <a:ext cx="5212080" cy="5175250"/>
          </a:xfrm>
        </p:spPr>
        <p:txBody>
          <a:bodyPr rtlCol="0"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723900" y="2856344"/>
            <a:ext cx="3855720" cy="3011056"/>
          </a:xfrm>
        </p:spPr>
        <p:txBody>
          <a:bodyPr rtlCol="0"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5558E0B9-60A9-4FAD-B645-FB808A4A3884}" type="datetime1">
              <a:rPr lang="es-ES" noProof="0" smtClean="0"/>
              <a:t>02/07/2023</a:t>
            </a:fld>
            <a:endParaRPr lang="es-ES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endParaRPr lang="es-ES" noProof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69E57DC2-970A-4B3E-BB1C-7A09969E49DF}" type="slidenum">
              <a:rPr lang="es-ES" noProof="0" smtClean="0"/>
              <a:pPr rtl="0"/>
              <a:t>‹Nº›</a:t>
            </a:fld>
            <a:endParaRPr lang="es-ES" noProof="0"/>
          </a:p>
        </p:txBody>
      </p:sp>
      <p:sp>
        <p:nvSpPr>
          <p:cNvPr id="9" name="Rectángulo 8" title="Barra de división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 title="Forma de fondo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rtlCol="0"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rtlCol="0"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723900" y="2855968"/>
            <a:ext cx="3855720" cy="3011432"/>
          </a:xfrm>
        </p:spPr>
        <p:txBody>
          <a:bodyPr rtlCol="0"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11E44E7F-99AE-4595-B986-640A568F4626}" type="datetime1">
              <a:rPr lang="es-ES" noProof="0" smtClean="0"/>
              <a:t>02/07/2023</a:t>
            </a:fld>
            <a:endParaRPr lang="es-ES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endParaRPr lang="es-ES" noProof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69E57DC2-970A-4B3E-BB1C-7A09969E49DF}" type="slidenum">
              <a:rPr lang="es-ES" noProof="0" smtClean="0"/>
              <a:pPr rtl="0"/>
              <a:t>‹Nº›</a:t>
            </a:fld>
            <a:endParaRPr lang="es-ES" noProof="0"/>
          </a:p>
        </p:txBody>
      </p:sp>
      <p:sp>
        <p:nvSpPr>
          <p:cNvPr id="9" name="Rectángulo 8" title="Barra de división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rtl="0"/>
            <a:fld id="{8E85FD5C-851D-4478-BE04-C0632DB4061C}" type="datetime1">
              <a:rPr lang="es-ES" noProof="0" smtClean="0"/>
              <a:t>02/07/2023</a:t>
            </a:fld>
            <a:endParaRPr lang="es-E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rtl="0"/>
            <a:endParaRPr lang="es-ES" noProof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pPr rtl="0"/>
            <a:fld id="{69E57DC2-970A-4B3E-BB1C-7A09969E49DF}" type="slidenum">
              <a:rPr lang="es-ES" noProof="0" smtClean="0"/>
              <a:pPr rtl="0"/>
              <a:t>‹Nº›</a:t>
            </a:fld>
            <a:endParaRPr lang="es-ES" noProof="0"/>
          </a:p>
        </p:txBody>
      </p:sp>
      <p:sp>
        <p:nvSpPr>
          <p:cNvPr id="9" name="Rectángulo 8" title="Barra lateral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Una imagen de una radiación electromagnética">
            <a:extLst>
              <a:ext uri="{FF2B5EF4-FFF2-40B4-BE49-F238E27FC236}">
                <a16:creationId xmlns:a16="http://schemas.microsoft.com/office/drawing/2014/main" id="{1BCFA42A-241A-9475-AE34-9DAF3F736ED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9579" b="644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0" name="Rectangle 13">
            <a:extLst>
              <a:ext uri="{FF2B5EF4-FFF2-40B4-BE49-F238E27FC236}">
                <a16:creationId xmlns:a16="http://schemas.microsoft.com/office/drawing/2014/main" id="{310B1DD0-264A-47E3-A16A-C87AFA51E6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-258" y="0"/>
            <a:ext cx="12192000" cy="6858000"/>
          </a:xfrm>
          <a:prstGeom prst="rect">
            <a:avLst/>
          </a:prstGeom>
          <a:gradFill flip="none" rotWithShape="1">
            <a:gsLst>
              <a:gs pos="20000">
                <a:schemeClr val="tx2">
                  <a:alpha val="70000"/>
                </a:schemeClr>
              </a:gs>
              <a:gs pos="10000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6">
            <a:extLst>
              <a:ext uri="{FF2B5EF4-FFF2-40B4-BE49-F238E27FC236}">
                <a16:creationId xmlns:a16="http://schemas.microsoft.com/office/drawing/2014/main" id="{69C1BB7B-F21E-41A2-B30C-D8507B9602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752858" y="744469"/>
            <a:ext cx="3275668" cy="4408488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2" name="Freeform 6">
            <a:extLst>
              <a:ext uri="{FF2B5EF4-FFF2-40B4-BE49-F238E27FC236}">
                <a16:creationId xmlns:a16="http://schemas.microsoft.com/office/drawing/2014/main" id="{DF6D7DDE-F8A1-4105-9729-F9EB5F81A3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l" t="t" r="r" b="b"/>
            <a:pathLst>
              <a:path w="10000" h="10000">
                <a:moveTo>
                  <a:pt x="8761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9126"/>
                </a:lnTo>
                <a:lnTo>
                  <a:pt x="8761" y="9127"/>
                </a:lnTo>
                <a:lnTo>
                  <a:pt x="8761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rtlCol="0">
            <a:normAutofit/>
          </a:bodyPr>
          <a:lstStyle/>
          <a:p>
            <a:r>
              <a:rPr lang="es-ES" dirty="0">
                <a:solidFill>
                  <a:schemeClr val="bg2"/>
                </a:solidFill>
              </a:rPr>
              <a:t>INFERENCIA ESTADISTICA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spcAft>
                <a:spcPts val="600"/>
              </a:spcAft>
            </a:pPr>
            <a:r>
              <a:rPr lang="es-ES">
                <a:solidFill>
                  <a:schemeClr val="bg2"/>
                </a:solidFill>
              </a:rPr>
              <a:t>ESTADÍSTICA BÁSICA</a:t>
            </a:r>
          </a:p>
          <a:p>
            <a:pPr>
              <a:spcAft>
                <a:spcPts val="600"/>
              </a:spcAft>
            </a:pPr>
            <a:r>
              <a:rPr lang="es-ES">
                <a:solidFill>
                  <a:schemeClr val="bg2"/>
                </a:solidFill>
              </a:rPr>
              <a:t>2023</a:t>
            </a:r>
          </a:p>
        </p:txBody>
      </p:sp>
    </p:spTree>
    <p:extLst>
      <p:ext uri="{BB962C8B-B14F-4D97-AF65-F5344CB8AC3E}">
        <p14:creationId xmlns:p14="http://schemas.microsoft.com/office/powerpoint/2010/main" val="3601082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87563D-BD1C-4C1D-19E0-62AEC94AD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INTERVALO DE CONFIANZA</a:t>
            </a:r>
            <a:br>
              <a:rPr lang="es-ES" dirty="0"/>
            </a:br>
            <a:r>
              <a:rPr lang="es-ES" sz="2800" dirty="0"/>
              <a:t>CON </a:t>
            </a:r>
            <a:r>
              <a:rPr lang="es-ES" sz="3200" b="1" dirty="0"/>
              <a:t>σ</a:t>
            </a:r>
            <a:r>
              <a:rPr lang="es-ES" sz="2800" dirty="0"/>
              <a:t> DESCONOCIDO</a:t>
            </a:r>
            <a:endParaRPr lang="es-E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FA8C3E96-84D0-B815-D3C1-6A9EFC84C7B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≤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≤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=1−</m:t>
                      </m:r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s-ES" b="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≤</m:t>
                          </m:r>
                          <m:f>
                            <m:f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acc>
                                <m:accPr>
                                  <m:chr m:val="̅"/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</m:acc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</m:num>
                            <m:den>
                              <m:f>
                                <m:f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𝑆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𝑛</m:t>
                                      </m:r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−1</m:t>
                                      </m:r>
                                    </m:sub>
                                  </m:sSub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</m:rad>
                                </m:den>
                              </m:f>
                            </m:den>
                          </m:f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≤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=1−</m:t>
                      </m:r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s-ES" b="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f>
                            <m:fPr>
                              <m:ctrlPr>
                                <a:rPr lang="es-E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s-E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s-E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s-E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−1</m:t>
                                  </m:r>
                                </m:sub>
                              </m:sSub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s-E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s-E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</m:rad>
                            </m:den>
                          </m:f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≤</m:t>
                          </m:r>
                          <m:acc>
                            <m:accPr>
                              <m:chr m:val="̅"/>
                              <m:ctrlPr>
                                <a:rPr lang="es-E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𝑋</m:t>
                              </m:r>
                            </m:e>
                          </m:acc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E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≤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f>
                            <m:fPr>
                              <m:ctrlPr>
                                <a:rPr lang="es-E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s-E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s-E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s-E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−1</m:t>
                                  </m:r>
                                </m:sub>
                              </m:sSub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s-E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s-E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</m:rad>
                            </m:den>
                          </m:f>
                        </m:e>
                      </m:d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=1−</m:t>
                      </m:r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s-E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acc>
                            <m:accPr>
                              <m:chr m:val="̅"/>
                              <m:ctrlPr>
                                <a:rPr lang="es-E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𝑋</m:t>
                              </m:r>
                            </m:e>
                          </m:acc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f>
                            <m:fPr>
                              <m:ctrlPr>
                                <a:rPr lang="es-E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s-E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s-E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s-E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−1</m:t>
                                  </m:r>
                                </m:sub>
                              </m:sSub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s-E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s-E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</m:rad>
                            </m:den>
                          </m:f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≤</m:t>
                          </m:r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E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≤−</m:t>
                          </m:r>
                          <m:acc>
                            <m:accPr>
                              <m:chr m:val="̅"/>
                              <m:ctrlPr>
                                <a:rPr lang="es-E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𝑋</m:t>
                              </m:r>
                            </m:e>
                          </m:acc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f>
                            <m:fPr>
                              <m:ctrlPr>
                                <a:rPr lang="es-E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s-E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s-E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s-E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−1</m:t>
                                  </m:r>
                                </m:sub>
                              </m:sSub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s-E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s-E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</m:rad>
                            </m:den>
                          </m:f>
                        </m:e>
                      </m:d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=1−</m:t>
                      </m:r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s-E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acc>
                            <m:accPr>
                              <m:chr m:val="̅"/>
                              <m:ctrlPr>
                                <a:rPr lang="es-E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𝑋</m:t>
                              </m:r>
                            </m:e>
                          </m:acc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f>
                            <m:fPr>
                              <m:ctrlPr>
                                <a:rPr lang="es-E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s-E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s-E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s-E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−1</m:t>
                                  </m:r>
                                </m:sub>
                              </m:sSub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s-E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s-E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</m:rad>
                            </m:den>
                          </m:f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≤</m:t>
                          </m:r>
                          <m:sSub>
                            <m:sSubPr>
                              <m:ctrlPr>
                                <a:rPr lang="es-E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≤</m:t>
                          </m:r>
                          <m:acc>
                            <m:accPr>
                              <m:chr m:val="̅"/>
                              <m:ctrlPr>
                                <a:rPr lang="es-E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𝑋</m:t>
                              </m:r>
                            </m:e>
                          </m:acc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f>
                            <m:fPr>
                              <m:ctrlPr>
                                <a:rPr lang="es-E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s-E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s-E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s-E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−1</m:t>
                                  </m:r>
                                </m:sub>
                              </m:sSub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s-E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s-E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</m:rad>
                            </m:den>
                          </m:f>
                        </m:e>
                      </m:d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=1−</m:t>
                      </m:r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s-ES" dirty="0"/>
              </a:p>
              <a:p>
                <a:pPr marL="0" indent="0">
                  <a:buNone/>
                </a:pPr>
                <a:endParaRPr lang="es-ES" dirty="0"/>
              </a:p>
              <a:p>
                <a:pPr marL="0" indent="0">
                  <a:buNone/>
                </a:pPr>
                <a:endParaRPr lang="es-ES" dirty="0"/>
              </a:p>
              <a:p>
                <a:pPr marL="0" indent="0">
                  <a:buNone/>
                </a:pPr>
                <a:endParaRPr lang="es-ES" dirty="0"/>
              </a:p>
              <a:p>
                <a:pPr marL="0" indent="0">
                  <a:buNone/>
                </a:pPr>
                <a:endParaRPr lang="es-ES" dirty="0"/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FA8C3E96-84D0-B815-D3C1-6A9EFC84C7B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749152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C58032-8907-9DD1-4983-02CE9B93E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INTERVALO DE CONFIANZA</a:t>
            </a:r>
            <a:br>
              <a:rPr lang="es-ES" dirty="0"/>
            </a:br>
            <a:r>
              <a:rPr lang="es-ES" sz="2800" dirty="0"/>
              <a:t>CON </a:t>
            </a:r>
            <a:r>
              <a:rPr lang="es-ES" sz="3200" b="1" dirty="0"/>
              <a:t>σ</a:t>
            </a:r>
            <a:r>
              <a:rPr lang="es-ES" sz="2800" dirty="0"/>
              <a:t> DESCONOCIDO</a:t>
            </a:r>
            <a:endParaRPr lang="es-E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6C3D2899-FCED-3368-119A-5871A548041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385047" y="2286000"/>
                <a:ext cx="9601200" cy="3581400"/>
              </a:xfrm>
            </p:spPr>
            <p:txBody>
              <a:bodyPr/>
              <a:lstStyle/>
              <a:p>
                <a:pPr marL="0" indent="0" algn="ctr">
                  <a:buNone/>
                </a:pPr>
                <a:endParaRPr lang="es-ES" sz="2800" i="1" dirty="0">
                  <a:latin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s-E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s-ES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d>
                        <m:dPr>
                          <m:begChr m:val="["/>
                          <m:endChr m:val="]"/>
                          <m:ctrlPr>
                            <a:rPr lang="es-E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̅"/>
                              <m:ctrlPr>
                                <a:rPr lang="es-E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E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𝑋</m:t>
                              </m:r>
                            </m:e>
                          </m:acc>
                          <m:r>
                            <a:rPr lang="es-E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s-E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s-E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f>
                            <m:fPr>
                              <m:ctrlPr>
                                <a:rPr lang="es-E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s-ES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s-ES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s-ES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−1</m:t>
                                  </m:r>
                                </m:sub>
                              </m:sSub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s-ES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s-ES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</m:rad>
                            </m:den>
                          </m:f>
                          <m:r>
                            <a:rPr lang="es-E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;</m:t>
                          </m:r>
                          <m:acc>
                            <m:accPr>
                              <m:chr m:val="̅"/>
                              <m:ctrlPr>
                                <a:rPr lang="es-E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E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𝑋</m:t>
                              </m:r>
                            </m:e>
                          </m:acc>
                          <m:r>
                            <a:rPr lang="es-E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s-E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s-E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f>
                            <m:fPr>
                              <m:ctrlPr>
                                <a:rPr lang="es-E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s-ES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s-ES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s-ES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−1</m:t>
                                  </m:r>
                                </m:sub>
                              </m:sSub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s-ES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s-ES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</m:rad>
                            </m:den>
                          </m:f>
                        </m:e>
                      </m:d>
                      <m:r>
                        <a:rPr lang="es-E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s-E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𝑐𝑜𝑛</m:t>
                      </m:r>
                      <m:r>
                        <a:rPr lang="es-E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s-E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E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r>
                            <a:rPr lang="es-E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</m:d>
                      <m:r>
                        <a:rPr lang="es-E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%  </m:t>
                      </m:r>
                      <m:r>
                        <a:rPr lang="es-E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𝑑𝑒</m:t>
                      </m:r>
                      <m:r>
                        <a:rPr lang="es-E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s-E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𝑐𝑜𝑛𝑓𝑖𝑎𝑛𝑧𝑎</m:t>
                      </m:r>
                    </m:oMath>
                  </m:oMathPara>
                </a14:m>
                <a:endParaRPr lang="es-ES" sz="2800" dirty="0"/>
              </a:p>
              <a:p>
                <a:pPr marL="0" indent="0" algn="ctr">
                  <a:buNone/>
                </a:pPr>
                <a:endParaRPr lang="es-ES" dirty="0"/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6C3D2899-FCED-3368-119A-5871A548041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85047" y="2286000"/>
                <a:ext cx="9601200" cy="358140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136788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03E7EB-160D-FC03-3EB8-E3FF548AB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TEST DE HIPOTESIS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B927A71-49A0-5CD9-A97D-61C64D3951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s-ES" dirty="0"/>
              <a:t>Nos permitirá hacer inferencias con respecto a un valor especifico de un parámetro de población, mediante el análisis de diferencias entre los resultados que en realidad observamos, y los resultados que esperaríamos obtener si alguna hipótesis subyacente fuera realmente verdadera. </a:t>
            </a:r>
          </a:p>
          <a:p>
            <a:pPr algn="just"/>
            <a:r>
              <a:rPr lang="es-ES" dirty="0"/>
              <a:t>HIPOTESIS NULA: Es una afirmación con respecto al parámetro poblacional que siempre contiene un signo de igualdad con respecto al valor especificado. Es la hipótesis que se va a probar. </a:t>
            </a:r>
          </a:p>
          <a:p>
            <a:pPr algn="just"/>
            <a:r>
              <a:rPr lang="es-ES" dirty="0"/>
              <a:t>HIPOTESIS ALTERNATIVA: Es lo opuesto a la hipótesis nula y representa la conclusión a la que se llegaría si la hipótesis nula fuera rechazada.</a:t>
            </a:r>
          </a:p>
          <a:p>
            <a:pPr algn="just"/>
            <a:r>
              <a:rPr lang="es-ES" dirty="0"/>
              <a:t>El no rechazar la hipótesis nula no es una prueba de que esta sea verdadera. Si no se puede rechazar la hipótesis nula la evidencia estadística fue insuficiente. </a:t>
            </a:r>
          </a:p>
        </p:txBody>
      </p:sp>
    </p:spTree>
    <p:extLst>
      <p:ext uri="{BB962C8B-B14F-4D97-AF65-F5344CB8AC3E}">
        <p14:creationId xmlns:p14="http://schemas.microsoft.com/office/powerpoint/2010/main" val="14402196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3FA67A-287A-3EEF-1147-3E4E6D5A2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TEST DE HIPÓTESIS</a:t>
            </a:r>
          </a:p>
        </p:txBody>
      </p:sp>
      <p:graphicFrame>
        <p:nvGraphicFramePr>
          <p:cNvPr id="9" name="Marcador de contenido 8">
            <a:extLst>
              <a:ext uri="{FF2B5EF4-FFF2-40B4-BE49-F238E27FC236}">
                <a16:creationId xmlns:a16="http://schemas.microsoft.com/office/drawing/2014/main" id="{4476DBE5-6F5F-71BD-E113-E8759F5985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8827604"/>
              </p:ext>
            </p:extLst>
          </p:nvPr>
        </p:nvGraphicFramePr>
        <p:xfrm>
          <a:off x="1371599" y="2985246"/>
          <a:ext cx="9964272" cy="28821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0" name="Marcador de contenido 2">
                <a:extLst>
                  <a:ext uri="{FF2B5EF4-FFF2-40B4-BE49-F238E27FC236}">
                    <a16:creationId xmlns:a16="http://schemas.microsoft.com/office/drawing/2014/main" id="{5341DFAC-47B6-BC28-119C-E0A1D13DE0E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479176" y="1600199"/>
                <a:ext cx="9695330" cy="13850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84048" indent="-384048" algn="l" defTabSz="914400" rtl="0" eaLnBrk="1" latinLnBrk="0" hangingPunct="1">
                  <a:lnSpc>
                    <a:spcPct val="94000"/>
                  </a:lnSpc>
                  <a:spcBef>
                    <a:spcPts val="10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■"/>
                  <a:defRPr sz="20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1pPr>
                <a:lvl2pPr marL="9144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–"/>
                  <a:defRPr sz="2000" i="1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2pPr>
                <a:lvl3pPr marL="13716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■"/>
                  <a:defRPr sz="18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3pPr>
                <a:lvl4pPr marL="18288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–"/>
                  <a:defRPr sz="1800" i="1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4pPr>
                <a:lvl5pPr marL="22860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■"/>
                  <a:defRPr sz="16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5pPr>
                <a:lvl6pPr marL="27432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–"/>
                  <a:defRPr sz="1600" i="1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32004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■"/>
                  <a:defRPr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36576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–"/>
                  <a:defRPr sz="1400" i="1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41148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■"/>
                  <a:defRPr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s-ES" dirty="0"/>
                  <a:t>CASO 1: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: </m:t>
                      </m:r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s-ES" b="0" dirty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: </m:t>
                      </m:r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&gt;</m:t>
                      </m:r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s-ES" dirty="0"/>
              </a:p>
            </p:txBody>
          </p:sp>
        </mc:Choice>
        <mc:Fallback xmlns="">
          <p:sp>
            <p:nvSpPr>
              <p:cNvPr id="10" name="Marcador de contenido 2">
                <a:extLst>
                  <a:ext uri="{FF2B5EF4-FFF2-40B4-BE49-F238E27FC236}">
                    <a16:creationId xmlns:a16="http://schemas.microsoft.com/office/drawing/2014/main" id="{5341DFAC-47B6-BC28-119C-E0A1D13DE0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9176" y="1600199"/>
                <a:ext cx="9695330" cy="1385047"/>
              </a:xfrm>
              <a:prstGeom prst="rect">
                <a:avLst/>
              </a:prstGeom>
              <a:blipFill>
                <a:blip r:embed="rId3"/>
                <a:stretch>
                  <a:fillRect l="-692" t="-3509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354807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F5CD2E-B244-728F-2CCB-58AA43C55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TEST DE HIPÓTESIS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AA32969A-9B1E-611C-DCE5-1948028B55C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 algn="ctr">
                  <a:buNone/>
                </a:pPr>
                <a:r>
                  <a:rPr lang="es-ES" b="1" u="sng" dirty="0"/>
                  <a:t>Formas para probar un Contraste de hipótesis</a:t>
                </a:r>
              </a:p>
              <a:p>
                <a:pPr marL="0" indent="0">
                  <a:buNone/>
                </a:pPr>
                <a:r>
                  <a:rPr lang="es-ES" dirty="0"/>
                  <a:t>Rechazo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s-ES" dirty="0"/>
                  <a:t> si: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s-E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acc>
                    <m:r>
                      <a:rPr lang="es-ES" b="0" i="1" smtClean="0">
                        <a:latin typeface="Cambria Math" panose="02040503050406030204" pitchFamily="18" charset="0"/>
                      </a:rPr>
                      <m:t>&gt;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𝑃𝐶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s-ES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sub>
                    </m:sSub>
                    <m:r>
                      <a:rPr lang="es-E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es-E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s-E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es-E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num>
                      <m:den>
                        <m:rad>
                          <m:radPr>
                            <m:degHide m:val="on"/>
                            <m:ctrlPr>
                              <a:rPr lang="es-E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s-E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e>
                        </m:rad>
                      </m:den>
                    </m:f>
                  </m:oMath>
                </a14:m>
                <a:endParaRPr lang="es-ES" dirty="0">
                  <a:ea typeface="Cambria Math" panose="02040503050406030204" pitchFamily="18" charset="0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s-E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acc>
                    <m:r>
                      <a:rPr lang="es-E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d>
                      <m:dPr>
                        <m:ctrlP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𝑃𝐶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; ∞</m:t>
                        </m:r>
                      </m:e>
                    </m:d>
                  </m:oMath>
                </a14:m>
                <a:endParaRPr lang="es-ES" b="0" dirty="0">
                  <a:ea typeface="Cambria Math" panose="02040503050406030204" pitchFamily="18" charset="0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s-E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𝑐𝑎𝑙𝑐𝑢𝑙𝑎𝑑𝑜</m:t>
                        </m:r>
                      </m:sub>
                    </m:sSub>
                    <m:r>
                      <a:rPr lang="es-E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acc>
                          <m:accPr>
                            <m:chr m:val="̅"/>
                            <m:ctrlPr>
                              <a:rPr lang="es-E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</m:acc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s-E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𝜇</m:t>
                            </m:r>
                          </m:e>
                          <m:sub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num>
                      <m:den>
                        <m:f>
                          <m:fPr>
                            <m:ctrlPr>
                              <a:rPr lang="es-E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s-E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E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𝜎</m:t>
                                </m:r>
                              </m:e>
                              <m:sub>
                                <m:r>
                                  <a:rPr lang="es-E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sub>
                            </m:sSub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s-E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s-E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rad>
                          </m:den>
                        </m:f>
                      </m:den>
                    </m:f>
                    <m:r>
                      <a:rPr lang="es-ES" b="0" i="1" smtClean="0">
                        <a:latin typeface="Cambria Math" panose="02040503050406030204" pitchFamily="18" charset="0"/>
                      </a:rPr>
                      <m:t>&gt;</m:t>
                    </m:r>
                    <m:sSub>
                      <m:sSubPr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𝑇𝑎𝑏𝑙𝑎</m:t>
                        </m:r>
                      </m:sub>
                    </m:sSub>
                  </m:oMath>
                </a14:m>
                <a:endParaRPr lang="es-ES" dirty="0"/>
              </a:p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s-E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s-ES" dirty="0"/>
                  <a:t>           </a:t>
                </a:r>
                <a14:m>
                  <m:oMath xmlns:m="http://schemas.openxmlformats.org/officeDocument/2006/math">
                    <m:r>
                      <a:rPr lang="es-ES" b="0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s-ES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ES" b="0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s-ES" b="0" i="1" dirty="0" smtClean="0">
                        <a:latin typeface="Cambria Math" panose="02040503050406030204" pitchFamily="18" charset="0"/>
                      </a:rPr>
                      <m:t>(</m:t>
                    </m:r>
                    <m:acc>
                      <m:accPr>
                        <m:chr m:val="̅"/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acc>
                  </m:oMath>
                </a14:m>
                <a:r>
                  <a:rPr lang="es-ES" dirty="0"/>
                  <a:t>&gt;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es-ES" b="0" i="1" smtClean="0">
                        <a:latin typeface="Cambria Math" panose="02040503050406030204" pitchFamily="18" charset="0"/>
                      </a:rPr>
                      <m:t>)=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𝑍</m:t>
                        </m:r>
                        <m:r>
                          <a:rPr lang="es-ES" i="1">
                            <a:latin typeface="Cambria Math" panose="02040503050406030204" pitchFamily="18" charset="0"/>
                          </a:rPr>
                          <m:t>&gt;</m:t>
                        </m:r>
                        <m:f>
                          <m:fPr>
                            <m:ctrlPr>
                              <a:rPr lang="es-E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acc>
                              <m:accPr>
                                <m:chr m:val="̅"/>
                                <m:ctrlPr>
                                  <a:rPr lang="es-ES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s-ES" i="1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</m:acc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s-E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E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𝜇</m:t>
                                </m:r>
                              </m:e>
                              <m:sub>
                                <m:r>
                                  <a:rPr lang="es-E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num>
                          <m:den>
                            <m:f>
                              <m:fPr>
                                <m:ctrlPr>
                                  <a:rPr lang="es-E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s-E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E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𝜎</m:t>
                                    </m:r>
                                  </m:e>
                                  <m:sub>
                                    <m:r>
                                      <a:rPr lang="es-E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</m:num>
                              <m:den>
                                <m:rad>
                                  <m:radPr>
                                    <m:degHide m:val="on"/>
                                    <m:ctrlPr>
                                      <a:rPr lang="es-E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s-E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rad>
                              </m:den>
                            </m:f>
                          </m:den>
                        </m:f>
                      </m:e>
                    </m:d>
                  </m:oMath>
                </a14:m>
                <a:endParaRPr lang="es-ES" dirty="0"/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AA32969A-9B1E-611C-DCE5-1948028B55C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35" t="-1361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153873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3FA67A-287A-3EEF-1147-3E4E6D5A2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TEST DE HIPÓTESIS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Marcador de contenido 2">
                <a:extLst>
                  <a:ext uri="{FF2B5EF4-FFF2-40B4-BE49-F238E27FC236}">
                    <a16:creationId xmlns:a16="http://schemas.microsoft.com/office/drawing/2014/main" id="{5341DFAC-47B6-BC28-119C-E0A1D13DE0E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479176" y="1600199"/>
                <a:ext cx="9695330" cy="13850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84048" indent="-384048" algn="l" defTabSz="914400" rtl="0" eaLnBrk="1" latinLnBrk="0" hangingPunct="1">
                  <a:lnSpc>
                    <a:spcPct val="94000"/>
                  </a:lnSpc>
                  <a:spcBef>
                    <a:spcPts val="10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■"/>
                  <a:defRPr sz="20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1pPr>
                <a:lvl2pPr marL="9144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–"/>
                  <a:defRPr sz="2000" i="1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2pPr>
                <a:lvl3pPr marL="13716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■"/>
                  <a:defRPr sz="18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3pPr>
                <a:lvl4pPr marL="18288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–"/>
                  <a:defRPr sz="1800" i="1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4pPr>
                <a:lvl5pPr marL="22860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■"/>
                  <a:defRPr sz="16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5pPr>
                <a:lvl6pPr marL="27432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–"/>
                  <a:defRPr sz="1600" i="1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32004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■"/>
                  <a:defRPr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36576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–"/>
                  <a:defRPr sz="1400" i="1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41148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■"/>
                  <a:defRPr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s-ES" dirty="0"/>
                  <a:t>CASO 2: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: </m:t>
                      </m:r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s-ES" b="0" dirty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: </m:t>
                      </m:r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&lt;</m:t>
                      </m:r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s-ES" dirty="0"/>
              </a:p>
            </p:txBody>
          </p:sp>
        </mc:Choice>
        <mc:Fallback xmlns="">
          <p:sp>
            <p:nvSpPr>
              <p:cNvPr id="10" name="Marcador de contenido 2">
                <a:extLst>
                  <a:ext uri="{FF2B5EF4-FFF2-40B4-BE49-F238E27FC236}">
                    <a16:creationId xmlns:a16="http://schemas.microsoft.com/office/drawing/2014/main" id="{5341DFAC-47B6-BC28-119C-E0A1D13DE0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9176" y="1600199"/>
                <a:ext cx="9695330" cy="1385047"/>
              </a:xfrm>
              <a:prstGeom prst="rect">
                <a:avLst/>
              </a:prstGeom>
              <a:blipFill>
                <a:blip r:embed="rId2"/>
                <a:stretch>
                  <a:fillRect l="-692" t="-3509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4476DBE5-6F5F-71BD-E113-E8759F5985A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7566106"/>
              </p:ext>
            </p:extLst>
          </p:nvPr>
        </p:nvGraphicFramePr>
        <p:xfrm>
          <a:off x="1479175" y="3294529"/>
          <a:ext cx="9910483" cy="28776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8890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F5CD2E-B244-728F-2CCB-58AA43C55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TEST DE HIPÓTESIS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AA32969A-9B1E-611C-DCE5-1948028B55C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 algn="ctr">
                  <a:buNone/>
                </a:pPr>
                <a:r>
                  <a:rPr lang="es-ES" b="1" u="sng" dirty="0"/>
                  <a:t>Formas para probar un Contraste de hipótesis</a:t>
                </a:r>
              </a:p>
              <a:p>
                <a:pPr marL="0" indent="0">
                  <a:buNone/>
                </a:pPr>
                <a:r>
                  <a:rPr lang="es-ES" dirty="0"/>
                  <a:t>Rechazo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s-ES" dirty="0"/>
                  <a:t> si: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s-E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acc>
                    <m:r>
                      <a:rPr lang="es-ES" b="0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𝑃𝐶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s-ES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sub>
                    </m:sSub>
                    <m:r>
                      <a:rPr lang="es-E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es-E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s-E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es-E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num>
                      <m:den>
                        <m:rad>
                          <m:radPr>
                            <m:degHide m:val="on"/>
                            <m:ctrlPr>
                              <a:rPr lang="es-E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s-E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e>
                        </m:rad>
                      </m:den>
                    </m:f>
                  </m:oMath>
                </a14:m>
                <a:endParaRPr lang="es-ES" dirty="0">
                  <a:ea typeface="Cambria Math" panose="02040503050406030204" pitchFamily="18" charset="0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s-E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acc>
                    <m:r>
                      <a:rPr lang="es-E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d>
                      <m:dPr>
                        <m:ctrlP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∞;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𝑃𝐶</m:t>
                        </m:r>
                      </m:e>
                    </m:d>
                  </m:oMath>
                </a14:m>
                <a:endParaRPr lang="es-ES" b="0" dirty="0">
                  <a:ea typeface="Cambria Math" panose="02040503050406030204" pitchFamily="18" charset="0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s-E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𝑐𝑎𝑙𝑐𝑢𝑙𝑎𝑑𝑜</m:t>
                        </m:r>
                      </m:sub>
                    </m:sSub>
                    <m:r>
                      <a:rPr lang="es-E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acc>
                          <m:accPr>
                            <m:chr m:val="̅"/>
                            <m:ctrlPr>
                              <a:rPr lang="es-E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</m:acc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s-E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𝜇</m:t>
                            </m:r>
                          </m:e>
                          <m:sub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num>
                      <m:den>
                        <m:f>
                          <m:fPr>
                            <m:ctrlPr>
                              <a:rPr lang="es-E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s-E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E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𝜎</m:t>
                                </m:r>
                              </m:e>
                              <m:sub>
                                <m:r>
                                  <a:rPr lang="es-E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sub>
                            </m:sSub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s-E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s-E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rad>
                          </m:den>
                        </m:f>
                      </m:den>
                    </m:f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sSub>
                      <m:sSubPr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s-ES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𝑇𝑎𝑏𝑙𝑎</m:t>
                        </m:r>
                      </m:sub>
                    </m:sSub>
                  </m:oMath>
                </a14:m>
                <a:endParaRPr lang="es-ES" dirty="0"/>
              </a:p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s-E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s-ES" dirty="0"/>
                  <a:t>           </a:t>
                </a:r>
                <a14:m>
                  <m:oMath xmlns:m="http://schemas.openxmlformats.org/officeDocument/2006/math">
                    <m:r>
                      <a:rPr lang="es-ES" b="0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s-ES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ES" b="0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s-ES" b="0" i="1" dirty="0" smtClean="0">
                        <a:latin typeface="Cambria Math" panose="02040503050406030204" pitchFamily="18" charset="0"/>
                      </a:rPr>
                      <m:t>(</m:t>
                    </m:r>
                    <m:acc>
                      <m:accPr>
                        <m:chr m:val="̅"/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acc>
                    <m:r>
                      <a:rPr lang="es-ES" b="0" i="0" smtClean="0">
                        <a:latin typeface="Cambria Math" panose="02040503050406030204" pitchFamily="18" charset="0"/>
                      </a:rPr>
                      <m:t>&lt;</m:t>
                    </m:r>
                  </m:oMath>
                </a14:m>
                <a:r>
                  <a:rPr lang="es-ES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es-ES" b="0" i="1" smtClean="0">
                        <a:latin typeface="Cambria Math" panose="02040503050406030204" pitchFamily="18" charset="0"/>
                      </a:rPr>
                      <m:t>)=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𝑍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&lt;</m:t>
                        </m:r>
                        <m:f>
                          <m:fPr>
                            <m:ctrlPr>
                              <a:rPr lang="es-E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acc>
                              <m:accPr>
                                <m:chr m:val="̅"/>
                                <m:ctrlPr>
                                  <a:rPr lang="es-ES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s-ES" i="1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</m:acc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s-E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E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𝜇</m:t>
                                </m:r>
                              </m:e>
                              <m:sub>
                                <m:r>
                                  <a:rPr lang="es-E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num>
                          <m:den>
                            <m:f>
                              <m:fPr>
                                <m:ctrlPr>
                                  <a:rPr lang="es-E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s-E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E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𝜎</m:t>
                                    </m:r>
                                  </m:e>
                                  <m:sub>
                                    <m:r>
                                      <a:rPr lang="es-E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</m:num>
                              <m:den>
                                <m:rad>
                                  <m:radPr>
                                    <m:degHide m:val="on"/>
                                    <m:ctrlPr>
                                      <a:rPr lang="es-E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s-E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rad>
                              </m:den>
                            </m:f>
                          </m:den>
                        </m:f>
                      </m:e>
                    </m:d>
                  </m:oMath>
                </a14:m>
                <a:endParaRPr lang="es-ES" dirty="0"/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AA32969A-9B1E-611C-DCE5-1948028B55C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35" t="-1361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358237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3FA67A-287A-3EEF-1147-3E4E6D5A2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TEST DE HIPÓTESIS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Marcador de contenido 2">
                <a:extLst>
                  <a:ext uri="{FF2B5EF4-FFF2-40B4-BE49-F238E27FC236}">
                    <a16:creationId xmlns:a16="http://schemas.microsoft.com/office/drawing/2014/main" id="{5341DFAC-47B6-BC28-119C-E0A1D13DE0E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479176" y="1600199"/>
                <a:ext cx="9695330" cy="13850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84048" indent="-384048" algn="l" defTabSz="914400" rtl="0" eaLnBrk="1" latinLnBrk="0" hangingPunct="1">
                  <a:lnSpc>
                    <a:spcPct val="94000"/>
                  </a:lnSpc>
                  <a:spcBef>
                    <a:spcPts val="10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■"/>
                  <a:defRPr sz="20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1pPr>
                <a:lvl2pPr marL="9144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–"/>
                  <a:defRPr sz="2000" i="1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2pPr>
                <a:lvl3pPr marL="13716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■"/>
                  <a:defRPr sz="18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3pPr>
                <a:lvl4pPr marL="18288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–"/>
                  <a:defRPr sz="1800" i="1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4pPr>
                <a:lvl5pPr marL="22860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■"/>
                  <a:defRPr sz="16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5pPr>
                <a:lvl6pPr marL="27432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–"/>
                  <a:defRPr sz="1600" i="1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32004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■"/>
                  <a:defRPr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36576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–"/>
                  <a:defRPr sz="1400" i="1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41148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■"/>
                  <a:defRPr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s-ES" dirty="0"/>
                  <a:t>CASO 3: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: </m:t>
                      </m:r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s-ES" b="0" dirty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: </m:t>
                      </m:r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s-E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s-ES" dirty="0"/>
              </a:p>
            </p:txBody>
          </p:sp>
        </mc:Choice>
        <mc:Fallback xmlns="">
          <p:sp>
            <p:nvSpPr>
              <p:cNvPr id="10" name="Marcador de contenido 2">
                <a:extLst>
                  <a:ext uri="{FF2B5EF4-FFF2-40B4-BE49-F238E27FC236}">
                    <a16:creationId xmlns:a16="http://schemas.microsoft.com/office/drawing/2014/main" id="{5341DFAC-47B6-BC28-119C-E0A1D13DE0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9176" y="1600199"/>
                <a:ext cx="9695330" cy="1385047"/>
              </a:xfrm>
              <a:prstGeom prst="rect">
                <a:avLst/>
              </a:prstGeom>
              <a:blipFill>
                <a:blip r:embed="rId2"/>
                <a:stretch>
                  <a:fillRect l="-692" t="-3509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4476DBE5-6F5F-71BD-E113-E8759F5985A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7009661"/>
              </p:ext>
            </p:extLst>
          </p:nvPr>
        </p:nvGraphicFramePr>
        <p:xfrm>
          <a:off x="1586753" y="3086099"/>
          <a:ext cx="9587753" cy="3207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298528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F5CD2E-B244-728F-2CCB-58AA43C55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TEST DE HIPÓTESIS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AA32969A-9B1E-611C-DCE5-1948028B55C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s-ES" b="1" u="sng" dirty="0"/>
                  <a:t>Formas para probar un Contraste de hipótesis</a:t>
                </a:r>
              </a:p>
              <a:p>
                <a:pPr marL="0" indent="0">
                  <a:buNone/>
                </a:pPr>
                <a:r>
                  <a:rPr lang="es-ES" dirty="0"/>
                  <a:t>Rechazo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s-ES" dirty="0"/>
                  <a:t> si: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s-E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acc>
                    <m:r>
                      <a:rPr lang="es-ES" b="0" i="1" smtClean="0">
                        <a:latin typeface="Cambria Math" panose="02040503050406030204" pitchFamily="18" charset="0"/>
                      </a:rPr>
                      <m:t>&lt;</m:t>
                    </m:r>
                    <m:sSub>
                      <m:sSub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𝑃𝐶</m:t>
                        </m:r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s-E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s-ES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sub>
                    </m:sSub>
                    <m:r>
                      <a:rPr lang="es-E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es-E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s-E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es-E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num>
                      <m:den>
                        <m:rad>
                          <m:radPr>
                            <m:degHide m:val="on"/>
                            <m:ctrlPr>
                              <a:rPr lang="es-E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s-E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e>
                        </m:rad>
                      </m:den>
                    </m:f>
                  </m:oMath>
                </a14:m>
                <a:r>
                  <a:rPr lang="es-ES" dirty="0">
                    <a:ea typeface="Cambria Math" panose="02040503050406030204" pitchFamily="18" charset="0"/>
                  </a:rPr>
                  <a:t>    o    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acc>
                    <m:r>
                      <a:rPr lang="es-ES" b="0" i="1" smtClean="0">
                        <a:latin typeface="Cambria Math" panose="02040503050406030204" pitchFamily="18" charset="0"/>
                      </a:rPr>
                      <m:t>&gt;</m:t>
                    </m:r>
                    <m:sSub>
                      <m:sSubPr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𝑃𝐶</m:t>
                        </m:r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s-ES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s-ES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sub>
                    </m:sSub>
                    <m:r>
                      <a:rPr lang="es-E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es-E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s-E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es-E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num>
                      <m:den>
                        <m:rad>
                          <m:radPr>
                            <m:degHide m:val="on"/>
                            <m:ctrlPr>
                              <a:rPr lang="es-E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s-E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e>
                        </m:rad>
                      </m:den>
                    </m:f>
                  </m:oMath>
                </a14:m>
                <a:endParaRPr lang="es-ES" dirty="0">
                  <a:ea typeface="Cambria Math" panose="02040503050406030204" pitchFamily="18" charset="0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s-E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acc>
                    <m:r>
                      <a:rPr lang="es-E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d>
                      <m:dPr>
                        <m:ctrlP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∞;</m:t>
                        </m:r>
                        <m:sSub>
                          <m:sSubPr>
                            <m:ctrlPr>
                              <a:rPr lang="es-E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𝑃𝐶</m:t>
                            </m:r>
                          </m:e>
                          <m:sub>
                            <m:r>
                              <a:rPr lang="es-E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∪(</m:t>
                    </m:r>
                    <m:sSub>
                      <m:sSubPr>
                        <m:ctrlP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𝑃𝐶</m:t>
                        </m:r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;∞)</m:t>
                    </m:r>
                  </m:oMath>
                </a14:m>
                <a:endParaRPr lang="es-ES" b="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s-ES" b="0" dirty="0">
                  <a:ea typeface="Cambria Math" panose="02040503050406030204" pitchFamily="18" charset="0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s-E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𝑐𝑎𝑙𝑐𝑢𝑙𝑎𝑑𝑜</m:t>
                        </m:r>
                      </m:sub>
                    </m:sSub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sSub>
                      <m:sSubPr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s-ES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𝑇𝑎𝑏𝑙𝑎</m:t>
                        </m:r>
                      </m:sub>
                    </m:sSub>
                  </m:oMath>
                </a14:m>
                <a:r>
                  <a:rPr lang="es-ES" dirty="0"/>
                  <a:t>       o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𝑐𝑎𝑙𝑐𝑢𝑙𝑎𝑑𝑜</m:t>
                        </m:r>
                      </m:sub>
                    </m:sSub>
                    <m:r>
                      <a:rPr lang="es-ES" b="0" i="1" smtClean="0">
                        <a:latin typeface="Cambria Math" panose="02040503050406030204" pitchFamily="18" charset="0"/>
                      </a:rPr>
                      <m:t>&gt;</m:t>
                    </m:r>
                    <m:sSub>
                      <m:sSubPr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   </m:t>
                        </m:r>
                        <m:r>
                          <a:rPr lang="es-ES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𝑇𝑎𝑏𝑙𝑎</m:t>
                        </m:r>
                      </m:sub>
                    </m:sSub>
                  </m:oMath>
                </a14:m>
                <a:endParaRPr lang="es-ES" dirty="0"/>
              </a:p>
              <a:p>
                <a:pPr marL="0" indent="0">
                  <a:buNone/>
                </a:pPr>
                <a:endParaRPr lang="es-ES" dirty="0"/>
              </a:p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s-E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s-ES" dirty="0"/>
                  <a:t>           </a:t>
                </a:r>
                <a14:m>
                  <m:oMath xmlns:m="http://schemas.openxmlformats.org/officeDocument/2006/math">
                    <m:r>
                      <a:rPr lang="es-ES" b="0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s-ES" b="0" i="1" dirty="0" smtClean="0">
                        <a:latin typeface="Cambria Math" panose="02040503050406030204" pitchFamily="18" charset="0"/>
                      </a:rPr>
                      <m:t>=2∙</m:t>
                    </m:r>
                    <m:r>
                      <a:rPr lang="es-ES" b="0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s-ES" b="0" i="1" dirty="0" smtClean="0">
                        <a:latin typeface="Cambria Math" panose="02040503050406030204" pitchFamily="18" charset="0"/>
                      </a:rPr>
                      <m:t>(</m:t>
                    </m:r>
                    <m:acc>
                      <m:accPr>
                        <m:chr m:val="̅"/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acc>
                    <m:r>
                      <a:rPr lang="es-ES" b="0" i="0" smtClean="0">
                        <a:latin typeface="Cambria Math" panose="02040503050406030204" pitchFamily="18" charset="0"/>
                      </a:rPr>
                      <m:t>&lt;</m:t>
                    </m:r>
                  </m:oMath>
                </a14:m>
                <a:r>
                  <a:rPr lang="es-ES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es-E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s-ES" dirty="0"/>
                  <a:t>       o         </a:t>
                </a:r>
                <a14:m>
                  <m:oMath xmlns:m="http://schemas.openxmlformats.org/officeDocument/2006/math">
                    <m:r>
                      <a:rPr lang="es-ES" i="1" dirty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s-ES" i="1" dirty="0">
                        <a:latin typeface="Cambria Math" panose="02040503050406030204" pitchFamily="18" charset="0"/>
                      </a:rPr>
                      <m:t>=2∙</m:t>
                    </m:r>
                    <m:r>
                      <a:rPr lang="es-ES" i="1" dirty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s-ES" i="1" dirty="0">
                        <a:latin typeface="Cambria Math" panose="02040503050406030204" pitchFamily="18" charset="0"/>
                      </a:rPr>
                      <m:t>(</m:t>
                    </m:r>
                    <m:acc>
                      <m:accPr>
                        <m:chr m:val="̅"/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acc>
                    <m:r>
                      <a:rPr lang="es-ES" b="0" i="0" smtClean="0">
                        <a:latin typeface="Cambria Math" panose="02040503050406030204" pitchFamily="18" charset="0"/>
                      </a:rPr>
                      <m:t>&gt;</m:t>
                    </m:r>
                  </m:oMath>
                </a14:m>
                <a:r>
                  <a:rPr lang="es-ES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es-E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s-ES" dirty="0"/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AA32969A-9B1E-611C-DCE5-1948028B55C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35" t="-1361" b="-2891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40189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4E3FEE-9007-B2C3-6FE2-769BD2ADA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DISTRIBUCIONES DE MUESTREO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7F28D6F7-CEDE-FD31-9FCD-21E7B98A27C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371600" y="2286000"/>
                <a:ext cx="9601200" cy="3886200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s-ES" b="1" i="1" u="sng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Formas de la distribución de muestreo de la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s-ES" b="1" i="1" u="sng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s-ES" b="1" i="1" u="sng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𝑿</m:t>
                        </m:r>
                      </m:e>
                    </m:acc>
                  </m:oMath>
                </a14:m>
                <a:endParaRPr lang="es-E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es-ES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𝑋</m:t>
                    </m:r>
                    <m:r>
                      <a:rPr lang="es-ES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~ </m:t>
                    </m:r>
                    <m:r>
                      <a:rPr lang="es-ES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𝑁𝑜𝑟𝑚𝑎𝑙</m:t>
                    </m:r>
                    <m:r>
                      <a:rPr lang="es-ES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d>
                      <m:dPr>
                        <m:ctrlPr>
                          <a:rPr lang="es-ES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s-ES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s-ES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𝜇</m:t>
                        </m:r>
                        <m:r>
                          <a:rPr lang="es-ES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;</m:t>
                        </m:r>
                        <m:r>
                          <a:rPr lang="es-ES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𝜎</m:t>
                        </m:r>
                      </m:e>
                    </m:d>
                    <m:r>
                      <a:rPr lang="es-ES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→</m:t>
                    </m:r>
                    <m:acc>
                      <m:accPr>
                        <m:chr m:val="̅"/>
                        <m:ctrlPr>
                          <a:rPr lang="es-ES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s-ES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𝑋</m:t>
                        </m:r>
                      </m:e>
                    </m:acc>
                    <m:r>
                      <a:rPr lang="es-ES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≅ </m:t>
                    </m:r>
                    <m:r>
                      <a:rPr lang="es-ES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𝑁𝑜𝑟𝑚𝑎𝑙</m:t>
                    </m:r>
                    <m:r>
                      <a:rPr lang="es-ES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d>
                      <m:dPr>
                        <m:ctrlPr>
                          <a:rPr lang="es-ES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s-ES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s-ES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𝜇</m:t>
                            </m:r>
                          </m:e>
                          <m:sub>
                            <m:acc>
                              <m:accPr>
                                <m:chr m:val="̅"/>
                                <m:ctrlPr>
                                  <a:rPr lang="es-ES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s-ES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</m:acc>
                          </m:sub>
                        </m:sSub>
                        <m:r>
                          <a:rPr lang="es-ES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lang="es-ES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𝜇</m:t>
                        </m:r>
                        <m:r>
                          <a:rPr lang="es-ES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;</m:t>
                        </m:r>
                        <m:sSub>
                          <m:sSubPr>
                            <m:ctrlPr>
                              <a:rPr lang="es-ES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s-ES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𝜎</m:t>
                            </m:r>
                          </m:e>
                          <m:sub>
                            <m:acc>
                              <m:accPr>
                                <m:chr m:val="̅"/>
                                <m:ctrlPr>
                                  <a:rPr lang="es-ES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s-ES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</m:acc>
                          </m:sub>
                        </m:sSub>
                        <m:r>
                          <a:rPr lang="es-ES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s-ES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s-ES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𝜎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s-ES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s-ES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𝑛</m:t>
                                </m:r>
                              </m:e>
                            </m:rad>
                          </m:den>
                        </m:f>
                      </m:e>
                    </m:d>
                    <m:r>
                      <a:rPr lang="es-ES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s-E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s-ES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mPr>
                      <m:mr>
                        <m:e>
                          <m:r>
                            <a:rPr lang="es-ES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𝑋</m:t>
                          </m:r>
                          <m:r>
                            <a:rPr lang="es-ES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 ¿?</m:t>
                          </m:r>
                        </m:e>
                      </m:mr>
                      <m:mr>
                        <m:e>
                          <m:r>
                            <a:rPr lang="es-ES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𝑛</m:t>
                          </m:r>
                          <m:r>
                            <a:rPr lang="es-ES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≥30</m:t>
                          </m:r>
                        </m:e>
                      </m:mr>
                    </m:m>
                    <m:r>
                      <a:rPr lang="es-ES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                        →</m:t>
                    </m:r>
                    <m:acc>
                      <m:accPr>
                        <m:chr m:val="̅"/>
                        <m:ctrlPr>
                          <a:rPr lang="es-ES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s-ES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𝑋</m:t>
                        </m:r>
                      </m:e>
                    </m:acc>
                    <m:r>
                      <a:rPr lang="es-ES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≅</m:t>
                    </m:r>
                    <m:r>
                      <a:rPr lang="es-ES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𝑁𝑜𝑟𝑚𝑎𝑙</m:t>
                    </m:r>
                    <m:r>
                      <a:rPr lang="es-ES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d>
                      <m:dPr>
                        <m:ctrlPr>
                          <a:rPr lang="es-ES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s-ES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s-ES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𝜇</m:t>
                            </m:r>
                          </m:e>
                          <m:sub>
                            <m:acc>
                              <m:accPr>
                                <m:chr m:val="̅"/>
                                <m:ctrlPr>
                                  <a:rPr lang="es-ES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s-ES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</m:acc>
                          </m:sub>
                        </m:sSub>
                        <m:r>
                          <a:rPr lang="es-ES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lang="es-ES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𝜇</m:t>
                        </m:r>
                        <m:r>
                          <a:rPr lang="es-ES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;</m:t>
                        </m:r>
                        <m:sSub>
                          <m:sSubPr>
                            <m:ctrlPr>
                              <a:rPr lang="es-ES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s-ES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𝜎</m:t>
                            </m:r>
                          </m:e>
                          <m:sub>
                            <m:acc>
                              <m:accPr>
                                <m:chr m:val="̅"/>
                                <m:ctrlPr>
                                  <a:rPr lang="es-ES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s-ES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</m:acc>
                          </m:sub>
                        </m:sSub>
                        <m:r>
                          <a:rPr lang="es-ES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s-ES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s-ES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𝜎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s-ES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s-ES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𝑛</m:t>
                                </m:r>
                              </m:e>
                            </m:rad>
                          </m:den>
                        </m:f>
                      </m:e>
                    </m:d>
                    <m:r>
                      <a:rPr lang="es-ES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s-E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s-ES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mPr>
                      <m:mr>
                        <m:e>
                          <m:r>
                            <a:rPr lang="es-ES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𝑋</m:t>
                          </m:r>
                          <m:r>
                            <a:rPr lang="es-ES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 ¿?</m:t>
                          </m:r>
                        </m:e>
                      </m:mr>
                      <m:mr>
                        <m:e>
                          <m:r>
                            <a:rPr lang="es-ES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15≤</m:t>
                          </m:r>
                          <m:r>
                            <a:rPr lang="es-ES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𝑛</m:t>
                          </m:r>
                          <m:r>
                            <a:rPr lang="es-ES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&lt;30</m:t>
                          </m:r>
                        </m:e>
                      </m:mr>
                      <m:mr>
                        <m:e>
                          <m:r>
                            <a:rPr lang="es-ES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𝑎𝑝𝑟𝑜𝑥</m:t>
                          </m:r>
                          <m:r>
                            <a:rPr lang="es-ES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s-ES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𝑠𝑖𝑚𝑒𝑡𝑟𝑖𝑐𝑎</m:t>
                          </m:r>
                        </m:e>
                      </m:mr>
                    </m:m>
                    <m:r>
                      <a:rPr lang="es-ES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      →</m:t>
                    </m:r>
                    <m:acc>
                      <m:accPr>
                        <m:chr m:val="̅"/>
                        <m:ctrlPr>
                          <a:rPr lang="es-ES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s-ES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𝑋</m:t>
                        </m:r>
                      </m:e>
                    </m:acc>
                    <m:r>
                      <a:rPr lang="es-ES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≅ </m:t>
                    </m:r>
                    <m:r>
                      <a:rPr lang="es-ES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𝑁𝑜𝑟𝑚𝑎𝑙</m:t>
                    </m:r>
                    <m:r>
                      <a:rPr lang="es-ES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d>
                      <m:dPr>
                        <m:ctrlPr>
                          <a:rPr lang="es-ES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s-ES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s-ES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𝜇</m:t>
                            </m:r>
                          </m:e>
                          <m:sub>
                            <m:acc>
                              <m:accPr>
                                <m:chr m:val="̅"/>
                                <m:ctrlPr>
                                  <a:rPr lang="es-ES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s-ES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</m:acc>
                          </m:sub>
                        </m:sSub>
                        <m:r>
                          <a:rPr lang="es-ES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lang="es-ES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𝜇</m:t>
                        </m:r>
                        <m:r>
                          <a:rPr lang="es-ES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;</m:t>
                        </m:r>
                        <m:sSub>
                          <m:sSubPr>
                            <m:ctrlPr>
                              <a:rPr lang="es-ES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s-ES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𝜎</m:t>
                            </m:r>
                          </m:e>
                          <m:sub>
                            <m:acc>
                              <m:accPr>
                                <m:chr m:val="̅"/>
                                <m:ctrlPr>
                                  <a:rPr lang="es-ES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s-ES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</m:acc>
                          </m:sub>
                        </m:sSub>
                        <m:r>
                          <a:rPr lang="es-ES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s-ES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s-ES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𝜎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s-ES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s-ES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𝑛</m:t>
                                </m:r>
                              </m:e>
                            </m:rad>
                          </m:den>
                        </m:f>
                      </m:e>
                    </m:d>
                  </m:oMath>
                </a14:m>
                <a:endParaRPr lang="es-E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s-ES" dirty="0"/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7F28D6F7-CEDE-FD31-9FCD-21E7B98A27C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71600" y="2286000"/>
                <a:ext cx="9601200" cy="3886200"/>
              </a:xfrm>
              <a:blipFill>
                <a:blip r:embed="rId2"/>
                <a:stretch>
                  <a:fillRect l="-635" t="-1254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78856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4E3FEE-9007-B2C3-6FE2-769BD2ADA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DISTRIBUCIONES DE MUESTREO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7F28D6F7-CEDE-FD31-9FCD-21E7B98A27C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344706" y="2245659"/>
                <a:ext cx="9628094" cy="3926541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s-ES" b="1" i="1" u="sng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Formas de la distribución de muestreo de la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s-ES" b="1" i="1" u="sng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s-ES" b="1" i="1" u="sng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𝑷</m:t>
                        </m:r>
                      </m:e>
                    </m:acc>
                  </m:oMath>
                </a14:m>
                <a:endParaRPr lang="es-E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s-E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s-ES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mPr>
                        <m:mr>
                          <m:e>
                            <m:r>
                              <a:rPr lang="es-E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𝑋</m:t>
                            </m:r>
                            <m:r>
                              <a:rPr lang="es-E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~</m:t>
                            </m:r>
                            <m:r>
                              <a:rPr lang="es-E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𝐵𝑖𝑛</m:t>
                            </m:r>
                            <m:r>
                              <a:rPr lang="es-E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 (</m:t>
                            </m:r>
                            <m:r>
                              <a:rPr lang="es-E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  <m:r>
                              <a:rPr lang="es-E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;</m:t>
                            </m:r>
                            <m:r>
                              <a:rPr lang="es-E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𝑝</m:t>
                            </m:r>
                            <m:r>
                              <a:rPr lang="es-E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)</m:t>
                            </m:r>
                          </m:e>
                        </m:mr>
                        <m:mr>
                          <m:e>
                            <m:r>
                              <a:rPr lang="es-E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  <m:r>
                              <a:rPr lang="es-E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∗</m:t>
                            </m:r>
                            <m:r>
                              <a:rPr lang="es-E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𝑝</m:t>
                            </m:r>
                            <m:r>
                              <a:rPr lang="es-E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≥5</m:t>
                            </m:r>
                          </m:e>
                        </m:mr>
                        <m:mr>
                          <m:e>
                            <m:r>
                              <a:rPr lang="es-E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  <m:r>
                              <a:rPr lang="es-E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∗(1−</m:t>
                            </m:r>
                            <m:r>
                              <a:rPr lang="es-E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𝑝</m:t>
                            </m:r>
                            <m:r>
                              <a:rPr lang="es-E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)≥5</m:t>
                            </m:r>
                          </m:e>
                        </m:mr>
                      </m:m>
                      <m:r>
                        <a:rPr lang="es-ES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     </m:t>
                      </m:r>
                      <m:r>
                        <a:rPr lang="es-ES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→</m:t>
                      </m:r>
                      <m:r>
                        <a:rPr lang="es-ES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        </m:t>
                      </m:r>
                      <m:r>
                        <a:rPr lang="es-ES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s-ES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mPr>
                        <m:mr>
                          <m:e>
                            <m:r>
                              <a:rPr lang="es-ES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𝑋</m:t>
                            </m:r>
                            <m:r>
                              <a:rPr lang="es-ES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 ≅ </m:t>
                            </m:r>
                            <m:r>
                              <a:rPr lang="es-ES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𝑁𝑜𝑟𝑚𝑎𝑙</m:t>
                            </m:r>
                            <m:r>
                              <a:rPr lang="es-ES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 </m:t>
                            </m:r>
                          </m:e>
                        </m:mr>
                        <m:mr>
                          <m:e>
                            <m:r>
                              <a:rPr lang="es-ES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𝜇</m:t>
                            </m:r>
                            <m:r>
                              <a:rPr lang="es-ES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=</m:t>
                            </m:r>
                            <m:r>
                              <a:rPr lang="es-ES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  <m:r>
                              <a:rPr lang="es-ES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∗</m:t>
                            </m:r>
                            <m:r>
                              <a:rPr lang="es-ES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𝑝</m:t>
                            </m:r>
                          </m:e>
                        </m:mr>
                        <m:mr>
                          <m:e>
                            <m:r>
                              <a:rPr lang="es-ES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𝜎</m:t>
                            </m:r>
                            <m:r>
                              <a:rPr lang="es-ES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=</m:t>
                            </m:r>
                            <m:rad>
                              <m:radPr>
                                <m:degHide m:val="on"/>
                                <m:ctrlPr>
                                  <a:rPr lang="es-ES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s-ES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𝑛</m:t>
                                </m:r>
                                <m:r>
                                  <a:rPr lang="es-ES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∗</m:t>
                                </m:r>
                                <m:r>
                                  <a:rPr lang="es-ES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𝑝</m:t>
                                </m:r>
                                <m:r>
                                  <a:rPr lang="es-ES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∗(1−</m:t>
                                </m:r>
                                <m:r>
                                  <a:rPr lang="es-ES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𝑝</m:t>
                                </m:r>
                                <m:r>
                                  <a:rPr lang="es-ES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)</m:t>
                                </m:r>
                              </m:e>
                            </m:rad>
                          </m:e>
                        </m:mr>
                      </m:m>
                      <m:r>
                        <a:rPr lang="es-ES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    </m:t>
                      </m:r>
                      <m:r>
                        <a:rPr lang="es-ES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→</m:t>
                      </m:r>
                      <m:r>
                        <a:rPr lang="es-ES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       </m:t>
                      </m:r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s-ES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mPr>
                        <m:mr>
                          <m:e>
                            <m:acc>
                              <m:accPr>
                                <m:chr m:val="̅"/>
                                <m:ctrlPr>
                                  <a:rPr lang="es-ES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s-ES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𝑃</m:t>
                                </m:r>
                              </m:e>
                            </m:acc>
                            <m:r>
                              <a:rPr lang="es-ES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≅</m:t>
                            </m:r>
                            <m:r>
                              <a:rPr lang="es-ES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𝑁𝑜𝑟𝑚𝑎𝑙</m:t>
                            </m:r>
                          </m:e>
                        </m:mr>
                        <m:mr>
                          <m:e>
                            <m:sSub>
                              <m:sSubPr>
                                <m:ctrlPr>
                                  <a:rPr lang="es-ES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ES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𝜇</m:t>
                                </m:r>
                              </m:e>
                              <m:sub>
                                <m:acc>
                                  <m:accPr>
                                    <m:chr m:val="̅"/>
                                    <m:ctrlPr>
                                      <a:rPr lang="es-ES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s-ES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𝑝</m:t>
                                    </m:r>
                                  </m:e>
                                </m:acc>
                              </m:sub>
                            </m:sSub>
                            <m:r>
                              <a:rPr lang="es-ES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=</m:t>
                            </m:r>
                            <m:r>
                              <a:rPr lang="es-ES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𝑝</m:t>
                            </m:r>
                          </m:e>
                        </m:mr>
                        <m:mr>
                          <m:e>
                            <m:sSub>
                              <m:sSubPr>
                                <m:ctrlPr>
                                  <a:rPr lang="es-ES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ES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𝜎</m:t>
                                </m:r>
                              </m:e>
                              <m:sub>
                                <m:acc>
                                  <m:accPr>
                                    <m:chr m:val="̅"/>
                                    <m:ctrlPr>
                                      <a:rPr lang="es-ES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s-ES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𝑝</m:t>
                                    </m:r>
                                  </m:e>
                                </m:acc>
                              </m:sub>
                            </m:sSub>
                            <m:r>
                              <a:rPr lang="es-ES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=</m:t>
                            </m:r>
                            <m:rad>
                              <m:radPr>
                                <m:degHide m:val="on"/>
                                <m:ctrlPr>
                                  <a:rPr lang="es-ES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radPr>
                              <m:deg/>
                              <m:e>
                                <m:f>
                                  <m:fPr>
                                    <m:ctrlPr>
                                      <a:rPr lang="es-ES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ES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𝑝</m:t>
                                    </m:r>
                                    <m:r>
                                      <a:rPr lang="es-ES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(1−</m:t>
                                    </m:r>
                                    <m:r>
                                      <a:rPr lang="es-ES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𝑝</m:t>
                                    </m:r>
                                    <m:r>
                                      <a:rPr lang="es-ES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)</m:t>
                                    </m:r>
                                  </m:num>
                                  <m:den>
                                    <m:r>
                                      <a:rPr lang="es-ES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𝑛</m:t>
                                    </m:r>
                                  </m:den>
                                </m:f>
                              </m:e>
                            </m:rad>
                          </m:e>
                        </m:mr>
                      </m:m>
                    </m:oMath>
                  </m:oMathPara>
                </a14:m>
                <a:endParaRPr lang="es-E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s-ES" dirty="0"/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7F28D6F7-CEDE-FD31-9FCD-21E7B98A27C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44706" y="2245659"/>
                <a:ext cx="9628094" cy="3926541"/>
              </a:xfrm>
              <a:blipFill>
                <a:blip r:embed="rId2"/>
                <a:stretch>
                  <a:fillRect l="-697" t="-1240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06638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Marcador de contenido 6">
            <a:extLst>
              <a:ext uri="{FF2B5EF4-FFF2-40B4-BE49-F238E27FC236}">
                <a16:creationId xmlns:a16="http://schemas.microsoft.com/office/drawing/2014/main" id="{1F5A3E48-81C5-5BBC-9828-70DE5AE1642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2330960"/>
              </p:ext>
            </p:extLst>
          </p:nvPr>
        </p:nvGraphicFramePr>
        <p:xfrm>
          <a:off x="1411940" y="658907"/>
          <a:ext cx="9560859" cy="52084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46820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ECADD9-B0F7-1CF2-FB30-F8D0D458D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INFERENCIA ESTADÍSTICA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81CA91D-36F5-BF97-3FBA-7E6DCB9537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" sz="2800" dirty="0"/>
              <a:t>Proceso por el cual de resultados muestrales se obtienen conclusiones sobre las características de la población. </a:t>
            </a:r>
          </a:p>
        </p:txBody>
      </p:sp>
    </p:spTree>
    <p:extLst>
      <p:ext uri="{BB962C8B-B14F-4D97-AF65-F5344CB8AC3E}">
        <p14:creationId xmlns:p14="http://schemas.microsoft.com/office/powerpoint/2010/main" val="5492952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83F936-F119-4AA2-10D2-18DA1F051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ESTIMACION PUNTUAL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B2D9FBC5-7348-BA58-F928-77D65E551B4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s-ES" dirty="0"/>
                  <a:t>Un estadístico muestral se usa para estimar un parámetro poblacional.</a:t>
                </a:r>
              </a:p>
              <a:p>
                <a:endParaRPr lang="es-E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̅"/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</m:acc>
                        </m:e>
                      </m:d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</m:oMath>
                  </m:oMathPara>
                </a14:m>
                <a:endParaRPr lang="es-ES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s-ES" b="0" i="1" smtClean="0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es-ES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</m:acc>
                      </m:e>
                    </m:d>
                    <m:r>
                      <a:rPr lang="es-E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s-ES" dirty="0"/>
                  <a:t>  </a:t>
                </a:r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B2D9FBC5-7348-BA58-F928-77D65E551B4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71" t="-1361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89435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0855E3-79C3-252C-DDD9-E51790B1D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ESTIMACION POR INTERVALO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227B8E35-0FE0-69C3-BF30-72B7F30454E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371600" y="2285999"/>
                <a:ext cx="9601200" cy="3644153"/>
              </a:xfrm>
            </p:spPr>
            <p:txBody>
              <a:bodyPr/>
              <a:lstStyle/>
              <a:p>
                <a:r>
                  <a:rPr lang="es-ES" dirty="0"/>
                  <a:t>Significa obtener un intervalo tal que haya una determinada probabilidad de que dicho intervalo, llamado INTERVALO DE CONFIANZA, contenga dentro de sus limites al valor del parámetro poblacional. </a:t>
                </a:r>
              </a:p>
              <a:p>
                <a:r>
                  <a:rPr lang="es-ES" dirty="0"/>
                  <a:t>Se suma y se resta a la estimación puntual el “margen de error”:  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𝐸𝑆𝑇𝐼𝑀𝐴𝐶𝐼𝑂𝑁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𝑃𝑈𝑁𝑇𝑈𝐴𝐿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  ± </m:t>
                      </m:r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𝑀𝐴𝑅𝐺𝐸𝑁</m:t>
                      </m:r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𝐷𝐸</m:t>
                      </m:r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𝐸𝑅𝑅𝑂𝑅</m:t>
                      </m:r>
                    </m:oMath>
                  </m:oMathPara>
                </a14:m>
                <a:endParaRPr lang="es-ES" b="0" dirty="0">
                  <a:ea typeface="Cambria Math" panose="02040503050406030204" pitchFamily="18" charset="0"/>
                </a:endParaRPr>
              </a:p>
              <a:p>
                <a:pPr marL="0" indent="0" algn="just">
                  <a:buNone/>
                </a:pPr>
                <a:r>
                  <a:rPr lang="es-ES" dirty="0"/>
                  <a:t>NIVEL DE CONFIANZA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d>
                  </m:oMath>
                </a14:m>
                <a:endParaRPr lang="es-ES" dirty="0"/>
              </a:p>
              <a:p>
                <a:pPr marL="0" indent="0" algn="just">
                  <a:buNone/>
                </a:pPr>
                <a:r>
                  <a:rPr lang="es-ES" dirty="0"/>
                  <a:t>Es el porcentaje de confianza o probabilidad de el intervalo contenga 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es-ES" dirty="0"/>
                  <a:t>.</a:t>
                </a:r>
              </a:p>
              <a:p>
                <a:pPr marL="0" indent="0" algn="just">
                  <a:buNone/>
                </a:pPr>
                <a:r>
                  <a:rPr lang="es-ES" dirty="0"/>
                  <a:t>NIVEL DE SIGNIFICANCIA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d>
                  </m:oMath>
                </a14:m>
                <a:endParaRPr lang="es-ES" dirty="0"/>
              </a:p>
              <a:p>
                <a:pPr marL="0" indent="0" algn="just">
                  <a:buNone/>
                </a:pPr>
                <a:r>
                  <a:rPr lang="es-ES" dirty="0"/>
                  <a:t>Es la probabilidad de el intervalo no incluya al </a:t>
                </a:r>
                <a:r>
                  <a:rPr lang="es-ES"/>
                  <a:t>parámetro poblacional,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es-ES" dirty="0"/>
                  <a:t>.</a:t>
                </a:r>
              </a:p>
              <a:p>
                <a:pPr marL="0" indent="0" algn="just">
                  <a:buNone/>
                </a:pPr>
                <a:endParaRPr lang="es-ES" dirty="0"/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227B8E35-0FE0-69C3-BF30-72B7F30454E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71600" y="2285999"/>
                <a:ext cx="9601200" cy="3644153"/>
              </a:xfrm>
              <a:blipFill>
                <a:blip r:embed="rId2"/>
                <a:stretch>
                  <a:fillRect l="-635" t="-1338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170425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87563D-BD1C-4C1D-19E0-62AEC94AD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INTERVALO DE CONFIANZA</a:t>
            </a:r>
            <a:br>
              <a:rPr lang="es-ES" dirty="0"/>
            </a:br>
            <a:r>
              <a:rPr lang="es-ES" sz="2800" dirty="0"/>
              <a:t>CON </a:t>
            </a:r>
            <a:r>
              <a:rPr lang="es-ES" sz="3200" b="1" dirty="0"/>
              <a:t>σ</a:t>
            </a:r>
            <a:r>
              <a:rPr lang="es-ES" sz="2800" dirty="0"/>
              <a:t> CONOCIDO</a:t>
            </a:r>
            <a:endParaRPr lang="es-E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FA8C3E96-84D0-B815-D3C1-6A9EFC84C7B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≤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𝑍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≤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=1−</m:t>
                      </m:r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s-ES" b="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≤</m:t>
                          </m:r>
                          <m:f>
                            <m:f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acc>
                                <m:accPr>
                                  <m:chr m:val="̅"/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</m:acc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</m:num>
                            <m:den>
                              <m:f>
                                <m:f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𝜎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sub>
                                  </m:sSub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</m:rad>
                                </m:den>
                              </m:f>
                            </m:den>
                          </m:f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≤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=1−</m:t>
                      </m:r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s-ES" b="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f>
                            <m:fPr>
                              <m:ctrlPr>
                                <a:rPr lang="es-E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s-E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𝜎</m:t>
                                  </m:r>
                                </m:e>
                                <m:sub>
                                  <m:r>
                                    <a:rPr lang="es-E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s-E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s-E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</m:rad>
                            </m:den>
                          </m:f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≤</m:t>
                          </m:r>
                          <m:acc>
                            <m:accPr>
                              <m:chr m:val="̅"/>
                              <m:ctrlPr>
                                <a:rPr lang="es-E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𝑋</m:t>
                              </m:r>
                            </m:e>
                          </m:acc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E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≤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f>
                            <m:fPr>
                              <m:ctrlPr>
                                <a:rPr lang="es-E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s-E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𝜎</m:t>
                                  </m:r>
                                </m:e>
                                <m:sub>
                                  <m:r>
                                    <a:rPr lang="es-E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s-E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s-E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</m:rad>
                            </m:den>
                          </m:f>
                        </m:e>
                      </m:d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=1−</m:t>
                      </m:r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s-E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acc>
                            <m:accPr>
                              <m:chr m:val="̅"/>
                              <m:ctrlPr>
                                <a:rPr lang="es-E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𝑋</m:t>
                              </m:r>
                            </m:e>
                          </m:acc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f>
                            <m:fPr>
                              <m:ctrlPr>
                                <a:rPr lang="es-E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s-E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𝜎</m:t>
                                  </m:r>
                                </m:e>
                                <m:sub>
                                  <m:r>
                                    <a:rPr lang="es-E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s-E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s-E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</m:rad>
                            </m:den>
                          </m:f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≤</m:t>
                          </m:r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E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≤−</m:t>
                          </m:r>
                          <m:acc>
                            <m:accPr>
                              <m:chr m:val="̅"/>
                              <m:ctrlPr>
                                <a:rPr lang="es-E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𝑋</m:t>
                              </m:r>
                            </m:e>
                          </m:acc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f>
                            <m:fPr>
                              <m:ctrlPr>
                                <a:rPr lang="es-E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s-E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𝜎</m:t>
                                  </m:r>
                                </m:e>
                                <m:sub>
                                  <m:r>
                                    <a:rPr lang="es-E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s-E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s-E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</m:rad>
                            </m:den>
                          </m:f>
                        </m:e>
                      </m:d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=1−</m:t>
                      </m:r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s-E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acc>
                            <m:accPr>
                              <m:chr m:val="̅"/>
                              <m:ctrlPr>
                                <a:rPr lang="es-E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𝑋</m:t>
                              </m:r>
                            </m:e>
                          </m:acc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f>
                            <m:fPr>
                              <m:ctrlPr>
                                <a:rPr lang="es-E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s-E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𝜎</m:t>
                                  </m:r>
                                </m:e>
                                <m:sub>
                                  <m:r>
                                    <a:rPr lang="es-E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s-E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s-E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</m:rad>
                            </m:den>
                          </m:f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≤</m:t>
                          </m:r>
                          <m:sSub>
                            <m:sSubPr>
                              <m:ctrlPr>
                                <a:rPr lang="es-E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≤</m:t>
                          </m:r>
                          <m:acc>
                            <m:accPr>
                              <m:chr m:val="̅"/>
                              <m:ctrlPr>
                                <a:rPr lang="es-E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𝑋</m:t>
                              </m:r>
                            </m:e>
                          </m:acc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f>
                            <m:fPr>
                              <m:ctrlPr>
                                <a:rPr lang="es-E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s-E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𝜎</m:t>
                                  </m:r>
                                </m:e>
                                <m:sub>
                                  <m:r>
                                    <a:rPr lang="es-E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s-E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s-E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</m:rad>
                            </m:den>
                          </m:f>
                        </m:e>
                      </m:d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=1−</m:t>
                      </m:r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s-ES" dirty="0"/>
              </a:p>
              <a:p>
                <a:pPr marL="0" indent="0">
                  <a:buNone/>
                </a:pPr>
                <a:endParaRPr lang="es-ES" dirty="0"/>
              </a:p>
              <a:p>
                <a:pPr marL="0" indent="0">
                  <a:buNone/>
                </a:pPr>
                <a:endParaRPr lang="es-ES" dirty="0"/>
              </a:p>
              <a:p>
                <a:pPr marL="0" indent="0">
                  <a:buNone/>
                </a:pPr>
                <a:endParaRPr lang="es-ES" dirty="0"/>
              </a:p>
              <a:p>
                <a:pPr marL="0" indent="0">
                  <a:buNone/>
                </a:pPr>
                <a:endParaRPr lang="es-ES" dirty="0"/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FA8C3E96-84D0-B815-D3C1-6A9EFC84C7B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788636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C58032-8907-9DD1-4983-02CE9B93E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INTERVALO DE CONFIANZA</a:t>
            </a:r>
            <a:br>
              <a:rPr lang="es-ES" dirty="0"/>
            </a:br>
            <a:r>
              <a:rPr lang="es-ES" sz="2800" dirty="0"/>
              <a:t>CON </a:t>
            </a:r>
            <a:r>
              <a:rPr lang="es-ES" sz="3200" b="1" dirty="0"/>
              <a:t>σ</a:t>
            </a:r>
            <a:r>
              <a:rPr lang="es-ES" sz="2800" dirty="0"/>
              <a:t> CONOCIDO</a:t>
            </a:r>
            <a:endParaRPr lang="es-E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6C3D2899-FCED-3368-119A-5871A548041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385047" y="2286000"/>
                <a:ext cx="9601200" cy="3581400"/>
              </a:xfrm>
            </p:spPr>
            <p:txBody>
              <a:bodyPr/>
              <a:lstStyle/>
              <a:p>
                <a:pPr marL="0" indent="0" algn="ctr">
                  <a:buNone/>
                </a:pPr>
                <a:endParaRPr lang="es-ES" sz="2800" i="1" dirty="0">
                  <a:latin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s-E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s-ES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d>
                        <m:dPr>
                          <m:begChr m:val="["/>
                          <m:endChr m:val="]"/>
                          <m:ctrlPr>
                            <a:rPr lang="es-E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̅"/>
                              <m:ctrlPr>
                                <a:rPr lang="es-E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E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𝑋</m:t>
                              </m:r>
                            </m:e>
                          </m:acc>
                          <m:r>
                            <a:rPr lang="es-E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s-ES" sz="2800" i="1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s-E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f>
                            <m:fPr>
                              <m:ctrlPr>
                                <a:rPr lang="es-E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s-ES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𝜎</m:t>
                                  </m:r>
                                </m:e>
                                <m:sub>
                                  <m:r>
                                    <a:rPr lang="es-ES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s-ES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s-ES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</m:rad>
                            </m:den>
                          </m:f>
                          <m:r>
                            <a:rPr lang="es-E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;</m:t>
                          </m:r>
                          <m:acc>
                            <m:accPr>
                              <m:chr m:val="̅"/>
                              <m:ctrlPr>
                                <a:rPr lang="es-E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E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𝑋</m:t>
                              </m:r>
                            </m:e>
                          </m:acc>
                          <m:r>
                            <a:rPr lang="es-E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s-E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  <m:r>
                            <a:rPr lang="es-E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f>
                            <m:fPr>
                              <m:ctrlPr>
                                <a:rPr lang="es-E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s-ES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𝜎</m:t>
                                  </m:r>
                                </m:e>
                                <m:sub>
                                  <m:r>
                                    <a:rPr lang="es-ES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s-ES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s-ES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</m:rad>
                            </m:den>
                          </m:f>
                        </m:e>
                      </m:d>
                      <m:r>
                        <a:rPr lang="es-E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s-E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𝑐𝑜𝑛</m:t>
                      </m:r>
                      <m:r>
                        <a:rPr lang="es-E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s-E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E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r>
                            <a:rPr lang="es-E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</m:d>
                      <m:r>
                        <a:rPr lang="es-E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%  </m:t>
                      </m:r>
                      <m:r>
                        <a:rPr lang="es-E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𝑑𝑒</m:t>
                      </m:r>
                      <m:r>
                        <a:rPr lang="es-E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s-E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𝑐𝑜𝑛𝑓𝑖𝑎𝑛𝑧𝑎</m:t>
                      </m:r>
                    </m:oMath>
                  </m:oMathPara>
                </a14:m>
                <a:endParaRPr lang="es-ES" sz="2800" dirty="0"/>
              </a:p>
              <a:p>
                <a:pPr marL="0" indent="0" algn="ctr">
                  <a:buNone/>
                </a:pPr>
                <a:endParaRPr lang="es-ES" dirty="0"/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6C3D2899-FCED-3368-119A-5871A548041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85047" y="2286000"/>
                <a:ext cx="9601200" cy="358140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25023082"/>
      </p:ext>
    </p:extLst>
  </p:cSld>
  <p:clrMapOvr>
    <a:masterClrMapping/>
  </p:clrMapOvr>
</p:sld>
</file>

<file path=ppt/theme/theme1.xml><?xml version="1.0" encoding="utf-8"?>
<a:theme xmlns:a="http://schemas.openxmlformats.org/drawingml/2006/main" name="Recorte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TF00001241</Template>
  <TotalTime>372</TotalTime>
  <Words>648</Words>
  <Application>Microsoft Office PowerPoint</Application>
  <PresentationFormat>Panorámica</PresentationFormat>
  <Paragraphs>95</Paragraphs>
  <Slides>18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3" baseType="lpstr">
      <vt:lpstr>Arial</vt:lpstr>
      <vt:lpstr>Calibri</vt:lpstr>
      <vt:lpstr>Cambria Math</vt:lpstr>
      <vt:lpstr>Franklin Gothic Book</vt:lpstr>
      <vt:lpstr>Recorte</vt:lpstr>
      <vt:lpstr>INFERENCIA ESTADISTICA</vt:lpstr>
      <vt:lpstr>DISTRIBUCIONES DE MUESTREO</vt:lpstr>
      <vt:lpstr>DISTRIBUCIONES DE MUESTREO</vt:lpstr>
      <vt:lpstr>Presentación de PowerPoint</vt:lpstr>
      <vt:lpstr>INFERENCIA ESTADÍSTICA</vt:lpstr>
      <vt:lpstr>ESTIMACION PUNTUAL</vt:lpstr>
      <vt:lpstr>ESTIMACION POR INTERVALO</vt:lpstr>
      <vt:lpstr>INTERVALO DE CONFIANZA CON σ CONOCIDO</vt:lpstr>
      <vt:lpstr>INTERVALO DE CONFIANZA CON σ CONOCIDO</vt:lpstr>
      <vt:lpstr>INTERVALO DE CONFIANZA CON σ DESCONOCIDO</vt:lpstr>
      <vt:lpstr>INTERVALO DE CONFIANZA CON σ DESCONOCIDO</vt:lpstr>
      <vt:lpstr>TEST DE HIPOTESIS</vt:lpstr>
      <vt:lpstr>TEST DE HIPÓTESIS</vt:lpstr>
      <vt:lpstr>TEST DE HIPÓTESIS</vt:lpstr>
      <vt:lpstr>TEST DE HIPÓTESIS</vt:lpstr>
      <vt:lpstr>TEST DE HIPÓTESIS</vt:lpstr>
      <vt:lpstr>TEST DE HIPÓTESIS</vt:lpstr>
      <vt:lpstr>TEST DE HIPÓTESIS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Juli Muchiut</dc:creator>
  <cp:lastModifiedBy>Juli Muchiut</cp:lastModifiedBy>
  <cp:revision>260</cp:revision>
  <dcterms:created xsi:type="dcterms:W3CDTF">2023-05-28T22:29:19Z</dcterms:created>
  <dcterms:modified xsi:type="dcterms:W3CDTF">2023-07-02T15:55:53Z</dcterms:modified>
</cp:coreProperties>
</file>