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23A51-DEF9-4AA2-A070-11C3AC0FEA4F}" v="1596" dt="2023-05-28T23:25:05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96220A2-3719-4C88-BEC6-D85464DD0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E7F27-2662-43F6-B052-8899EDE03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6F8C3-AA81-4E15-877A-9FD96AB82D17}" type="datetimeFigureOut">
              <a:rPr lang="es-ES" smtClean="0"/>
              <a:t>25/03/2025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D079AF-5F4C-4691-899B-98C7B0BD90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F8AE69-314E-47C5-A1F7-0FFB037386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4BF42-734C-4FC5-8C2C-167BCC675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62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FA5B-05DC-473C-8C97-F3293A49B41A}" type="datetimeFigureOut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1D3E8-ADE8-4E11-B73D-9565CAA5C05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1604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1D3E8-ADE8-4E11-B73D-9565CAA5C0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6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6D00BB4-A5B4-4C63-8C80-B57D903D630E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65577-69FD-4A0C-BA79-E8EA03975F01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835AD3-9E5A-4237-B465-930C23E83C8F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B14B42-B2F8-4D54-83D9-52FA8D6FE3AE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CD8E296-C932-44F5-88C2-4EB579D77AE4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4C0183-6DA9-47DD-89A2-4654E1953BD9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BBE9AC-3536-4D38-9E8F-17FBD9618845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01FE8-BD30-4E2A-8DC3-BA96EED6C8D1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6F9842-778F-4C0E-97FE-34B9FD1B7B2D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5558E0B9-60A9-4FAD-B645-FB808A4A3884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1E44E7F-99AE-4595-B986-640A568F4626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8E85FD5C-851D-4478-BE04-C0632DB4061C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a imagen de una radiación electromagnética">
            <a:extLst>
              <a:ext uri="{FF2B5EF4-FFF2-40B4-BE49-F238E27FC236}">
                <a16:creationId xmlns:a16="http://schemas.microsoft.com/office/drawing/2014/main" id="{1BCFA42A-241A-9475-AE34-9DAF3F736E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579" b="6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>
            <a:normAutofit/>
          </a:bodyPr>
          <a:lstStyle/>
          <a:p>
            <a:r>
              <a:rPr lang="es-ES">
                <a:solidFill>
                  <a:schemeClr val="bg2"/>
                </a:solidFill>
              </a:rPr>
              <a:t>DISTRIBUCIONES DE PROBABILIDAD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s-ES">
                <a:solidFill>
                  <a:schemeClr val="bg2"/>
                </a:solidFill>
              </a:rPr>
              <a:t>ESTADÍSTICA BÁSICA</a:t>
            </a:r>
            <a:endParaRPr lang="es-E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779DA-CE4E-707D-BCFB-232C4C39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DISTRIBUCIÓN DE PROBABILIDAD DE BERNOULLI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F96BEF-B81A-CB37-1695-6DA766B13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s-ES" dirty="0"/>
              <a:t>Se aplica a una variable aleatoria x que puede tomar dos valores: 0;1.</a:t>
            </a:r>
          </a:p>
          <a:p>
            <a:pPr marL="383540" indent="-383540"/>
            <a:r>
              <a:rPr lang="es-ES" dirty="0"/>
              <a:t>Se presentan solo dos resultados posibles</a:t>
            </a:r>
          </a:p>
          <a:p>
            <a:pPr marL="383540" indent="-383540"/>
            <a:r>
              <a:rPr lang="es-ES" dirty="0"/>
              <a:t>El experimento se realiza una vez</a:t>
            </a:r>
          </a:p>
          <a:p>
            <a:pPr marL="383540" indent="-383540"/>
            <a:r>
              <a:rPr lang="es-ES" dirty="0"/>
              <a:t>La función de probabilidad es: </a:t>
            </a:r>
            <a:r>
              <a:rPr lang="es-ES" b="1" i="1" dirty="0"/>
              <a:t>X</a:t>
            </a:r>
            <a:r>
              <a:rPr lang="es-ES" dirty="0"/>
              <a:t> : Número de éxitos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5" descr="Tabla&#10;&#10;Descripción generada automáticamente">
            <a:extLst>
              <a:ext uri="{FF2B5EF4-FFF2-40B4-BE49-F238E27FC236}">
                <a16:creationId xmlns:a16="http://schemas.microsoft.com/office/drawing/2014/main" id="{5341A117-B7C6-2DB3-E2B9-AE0F65C93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343" y="3999416"/>
            <a:ext cx="5115464" cy="206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25ACB-9204-C7A6-9EE8-71772E5D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/>
              <a:t>DISTRIBUCION DE PROBABILIDAD BINOMIAL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72B061-EA45-62FC-B26E-483D2EF89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127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s-ES" dirty="0"/>
              <a:t>Muestra la probabilidad de </a:t>
            </a:r>
            <a:r>
              <a:rPr lang="es-ES" b="1" i="1" dirty="0"/>
              <a:t>x </a:t>
            </a:r>
            <a:r>
              <a:rPr lang="es-ES" dirty="0"/>
              <a:t>éxitos en </a:t>
            </a:r>
            <a:r>
              <a:rPr lang="es-ES" b="1" i="1" dirty="0"/>
              <a:t>n </a:t>
            </a:r>
            <a:r>
              <a:rPr lang="es-ES" dirty="0"/>
              <a:t>intentos en un experimento binomial. </a:t>
            </a:r>
          </a:p>
          <a:p>
            <a:pPr marL="383540" indent="-383540"/>
            <a:r>
              <a:rPr lang="es-ES" dirty="0"/>
              <a:t>El experimento binomial cumple con las siguientes características: </a:t>
            </a:r>
          </a:p>
          <a:p>
            <a:pPr lvl="1" indent="-383540">
              <a:buFont typeface="Arial" panose="020B0503020102020204" pitchFamily="34" charset="0"/>
              <a:buChar char="•"/>
            </a:pPr>
            <a:r>
              <a:rPr lang="es-ES" i="0" dirty="0"/>
              <a:t>El experimento es una sucesión de </a:t>
            </a:r>
            <a:r>
              <a:rPr lang="es-ES" b="1" dirty="0"/>
              <a:t>n</a:t>
            </a:r>
            <a:r>
              <a:rPr lang="es-ES" i="0" dirty="0"/>
              <a:t> intentos o ensayos idénticos. </a:t>
            </a:r>
          </a:p>
          <a:p>
            <a:pPr lvl="1" indent="-383540">
              <a:buFont typeface="Arial" panose="020B0503020102020204" pitchFamily="34" charset="0"/>
              <a:buChar char="•"/>
            </a:pPr>
            <a:r>
              <a:rPr lang="es-ES" i="0" dirty="0"/>
              <a:t>Existe Dicotomía, es decir, en cada intento o ensayo hay solo dos resultados posibles: éxito o fracaso. </a:t>
            </a:r>
          </a:p>
          <a:p>
            <a:pPr lvl="1" indent="-383540">
              <a:buFont typeface="Arial" panose="020B0503020102020204" pitchFamily="34" charset="0"/>
              <a:buChar char="•"/>
            </a:pPr>
            <a:r>
              <a:rPr lang="es-ES" i="0" dirty="0"/>
              <a:t>Estacionariedad: </a:t>
            </a:r>
            <a:r>
              <a:rPr lang="es-ES" b="1" dirty="0"/>
              <a:t>p</a:t>
            </a:r>
            <a:r>
              <a:rPr lang="es-ES" i="0" dirty="0"/>
              <a:t> no cambia de un experimento a otro. </a:t>
            </a:r>
          </a:p>
          <a:p>
            <a:pPr lvl="1" indent="-383540">
              <a:buFont typeface="Arial" panose="020B0503020102020204" pitchFamily="34" charset="0"/>
              <a:buChar char="•"/>
            </a:pPr>
            <a:r>
              <a:rPr lang="es-ES" i="0" dirty="0"/>
              <a:t>Resultados independientes, (hay reposición) </a:t>
            </a:r>
          </a:p>
          <a:p>
            <a:pPr marL="530860" lvl="1" indent="0">
              <a:buNone/>
            </a:pPr>
            <a:endParaRPr lang="es-ES" i="0" dirty="0"/>
          </a:p>
        </p:txBody>
      </p:sp>
      <p:pic>
        <p:nvPicPr>
          <p:cNvPr id="5" name="Imagen 5" descr="Texto&#10;&#10;Descripción generada automáticamente">
            <a:extLst>
              <a:ext uri="{FF2B5EF4-FFF2-40B4-BE49-F238E27FC236}">
                <a16:creationId xmlns:a16="http://schemas.microsoft.com/office/drawing/2014/main" id="{DE10BEEB-FF09-BB13-8BEE-962926EBC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928" y="5046453"/>
            <a:ext cx="3318294" cy="125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0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A9930-B9E1-88F4-E1F0-44A0DC251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DISTRIBUCION DE PROBABILIDAD DE POISSON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C6BAC2-FCB6-6D94-C572-419EEC19A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552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s-ES" dirty="0"/>
              <a:t>Muestra la probabilidad de </a:t>
            </a:r>
            <a:r>
              <a:rPr lang="es-ES" b="1" i="1" dirty="0"/>
              <a:t>x</a:t>
            </a:r>
            <a:r>
              <a:rPr lang="es-ES" dirty="0"/>
              <a:t> ocurrencias de un evento en un intervalo específico de tiempo o espacio. </a:t>
            </a:r>
          </a:p>
          <a:p>
            <a:pPr marL="383540" indent="-383540"/>
            <a:r>
              <a:rPr lang="es-ES" dirty="0"/>
              <a:t>La probabilidad de ocurrencia es igual en dos intervalos cualesquiera de igual longitud. </a:t>
            </a:r>
          </a:p>
          <a:p>
            <a:pPr marL="383540" indent="-383540"/>
            <a:r>
              <a:rPr lang="es-ES"/>
              <a:t>Existe independencia. La ocurrencia o no ocurrencia en cualquier </a:t>
            </a:r>
            <a:r>
              <a:rPr lang="es-ES" dirty="0"/>
              <a:t>intervalo es independiente de la ocurrencia o no ocurrencia en cualquier otro intervalo. 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05DDFB12-170E-064A-9273-732483591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925" y="4596443"/>
            <a:ext cx="3051773" cy="164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79FD5-FFDE-775E-C12A-37006584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DISTRIBUCION DE PROBABILIDAD HIPERGEOMÉTRICA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DD398D-0CAC-03AA-7256-6AEE367E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5734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s-ES" dirty="0"/>
              <a:t>Número de éxitos de una muestra aleatoria de tamaño </a:t>
            </a:r>
            <a:r>
              <a:rPr lang="es-ES" b="1" i="1" dirty="0"/>
              <a:t>n</a:t>
            </a:r>
            <a:r>
              <a:rPr lang="es-ES" dirty="0"/>
              <a:t>, seleccionada sin reposición de una población finita de tamaño </a:t>
            </a:r>
            <a:r>
              <a:rPr lang="es-ES" b="1" i="1" dirty="0"/>
              <a:t>N</a:t>
            </a:r>
            <a:r>
              <a:rPr lang="es-ES" dirty="0"/>
              <a:t> en la cual hay </a:t>
            </a:r>
            <a:r>
              <a:rPr lang="es-ES" b="1" i="1" dirty="0"/>
              <a:t>A </a:t>
            </a:r>
            <a:r>
              <a:rPr lang="es-ES" dirty="0"/>
              <a:t>éxitos.</a:t>
            </a:r>
          </a:p>
          <a:p>
            <a:pPr marL="383540" indent="-383540"/>
            <a:r>
              <a:rPr lang="es-ES" dirty="0"/>
              <a:t>Existe Dicotomía, es decir, en cada intento o ensayo hay solo dos resultados posibles: éxito o fracaso. </a:t>
            </a:r>
          </a:p>
          <a:p>
            <a:pPr marL="383540" indent="-383540"/>
            <a:r>
              <a:rPr lang="es-ES" dirty="0"/>
              <a:t>El tamaño de muestra, </a:t>
            </a:r>
            <a:r>
              <a:rPr lang="es-ES" b="1" i="1" dirty="0"/>
              <a:t>n</a:t>
            </a:r>
            <a:r>
              <a:rPr lang="es-ES" dirty="0"/>
              <a:t>, es mayor a 1</a:t>
            </a:r>
          </a:p>
          <a:p>
            <a:pPr marL="383540" indent="-383540"/>
            <a:r>
              <a:rPr lang="es-ES" dirty="0"/>
              <a:t>Los resultados son dependientes porque la selección es Sin Reposición. No existe independencia, por ende no existe equiprobabilidad.</a:t>
            </a:r>
          </a:p>
          <a:p>
            <a:pPr marL="0" indent="0">
              <a:buNone/>
            </a:pPr>
            <a:endParaRPr lang="es-ES" dirty="0"/>
          </a:p>
          <a:p>
            <a:pPr marL="383540" indent="-383540"/>
            <a:endParaRPr lang="es-ES" dirty="0"/>
          </a:p>
        </p:txBody>
      </p:sp>
      <p:pic>
        <p:nvPicPr>
          <p:cNvPr id="4" name="Imagen 4" descr="Texto&#10;&#10;Descripción generada automáticamente">
            <a:extLst>
              <a:ext uri="{FF2B5EF4-FFF2-40B4-BE49-F238E27FC236}">
                <a16:creationId xmlns:a16="http://schemas.microsoft.com/office/drawing/2014/main" id="{20C0E682-2028-7DB7-D761-ED5241B66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8112" y="5104951"/>
            <a:ext cx="3613928" cy="175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2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69F0A-A418-94AE-A5A5-2F3AC6D6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DISTRIBUCION DE PROBABILIDAD NORMAL</a:t>
            </a:r>
          </a:p>
        </p:txBody>
      </p:sp>
      <p:pic>
        <p:nvPicPr>
          <p:cNvPr id="4" name="Imagen 4" descr="Diagrama, Texto, Esquemático&#10;&#10;Descripción generada automáticamente">
            <a:extLst>
              <a:ext uri="{FF2B5EF4-FFF2-40B4-BE49-F238E27FC236}">
                <a16:creationId xmlns:a16="http://schemas.microsoft.com/office/drawing/2014/main" id="{9A73EA4E-69A1-B864-802B-B9EDDA1F20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6080" y="1581510"/>
            <a:ext cx="8092240" cy="4990380"/>
          </a:xfrm>
        </p:spPr>
      </p:pic>
    </p:spTree>
    <p:extLst>
      <p:ext uri="{BB962C8B-B14F-4D97-AF65-F5344CB8AC3E}">
        <p14:creationId xmlns:p14="http://schemas.microsoft.com/office/powerpoint/2010/main" val="115284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4A552-FA7E-1370-E786-22CB0BDDC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DISTRIBUCION DE PROBABILIDAD NORMAL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642908-FD66-4C39-D87D-7E42E93A4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s-ES" dirty="0"/>
              <a:t>Es la distribución más común, de allí su nombre. </a:t>
            </a:r>
          </a:p>
          <a:p>
            <a:pPr marL="383540" indent="-383540"/>
            <a:r>
              <a:rPr lang="es-ES" dirty="0"/>
              <a:t>Es simétrica y tiene forma de campana.</a:t>
            </a:r>
          </a:p>
          <a:p>
            <a:pPr marL="383540" indent="-383540"/>
            <a:r>
              <a:rPr lang="es-ES" dirty="0"/>
              <a:t>Sus medidas de tendencia central coinciden. </a:t>
            </a:r>
          </a:p>
          <a:p>
            <a:pPr marL="383540" indent="-383540"/>
            <a:r>
              <a:rPr lang="es-ES" dirty="0"/>
              <a:t>La dispersión media es 1,33</a:t>
            </a:r>
          </a:p>
          <a:p>
            <a:pPr marL="383540" indent="-383540"/>
            <a:r>
              <a:rPr lang="es-ES" dirty="0"/>
              <a:t>El Rango Intercuartílico está dentro de 2/3 desviaciones estándar de la media.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C9A7A8CA-BED1-B1E6-D7EB-C51A5D192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032" y="4637597"/>
            <a:ext cx="4285710" cy="90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5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Diagrama&#10;&#10;Descripción generada automáticamente">
            <a:extLst>
              <a:ext uri="{FF2B5EF4-FFF2-40B4-BE49-F238E27FC236}">
                <a16:creationId xmlns:a16="http://schemas.microsoft.com/office/drawing/2014/main" id="{124DD907-E544-D3B5-8CCC-96370E634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7836" y="1000496"/>
            <a:ext cx="7101897" cy="5321059"/>
          </a:xfrm>
        </p:spPr>
      </p:pic>
    </p:spTree>
    <p:extLst>
      <p:ext uri="{BB962C8B-B14F-4D97-AF65-F5344CB8AC3E}">
        <p14:creationId xmlns:p14="http://schemas.microsoft.com/office/powerpoint/2010/main" val="358610237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113</TotalTime>
  <Words>325</Words>
  <Application>Microsoft Office PowerPoint</Application>
  <PresentationFormat>Panorámica</PresentationFormat>
  <Paragraphs>31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Franklin Gothic Book</vt:lpstr>
      <vt:lpstr>Recorte</vt:lpstr>
      <vt:lpstr>DISTRIBUCIONES DE PROBABILIDAD</vt:lpstr>
      <vt:lpstr>DISTRIBUCIÓN DE PROBABILIDAD DE BERNOULLI</vt:lpstr>
      <vt:lpstr>DISTRIBUCION DE PROBABILIDAD BINOMIAL</vt:lpstr>
      <vt:lpstr>DISTRIBUCION DE PROBABILIDAD DE POISSON</vt:lpstr>
      <vt:lpstr>DISTRIBUCION DE PROBABILIDAD HIPERGEOMÉTRICA</vt:lpstr>
      <vt:lpstr>DISTRIBUCION DE PROBABILIDAD NORMAL</vt:lpstr>
      <vt:lpstr>DISTRIBUCION DE PROBABILIDAD NORMAL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 Muchiut</dc:creator>
  <cp:lastModifiedBy>Julieta Muchiut</cp:lastModifiedBy>
  <cp:revision>248</cp:revision>
  <dcterms:created xsi:type="dcterms:W3CDTF">2023-05-28T22:29:19Z</dcterms:created>
  <dcterms:modified xsi:type="dcterms:W3CDTF">2025-03-25T16:00:07Z</dcterms:modified>
</cp:coreProperties>
</file>