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63" r:id="rId3"/>
    <p:sldId id="264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65" r:id="rId18"/>
    <p:sldId id="279" r:id="rId19"/>
  </p:sldIdLst>
  <p:sldSz cx="12192000" cy="6858000"/>
  <p:notesSz cx="6858000" cy="9144000"/>
  <p:defaultTextStyle>
    <a:defPPr rtl="0"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6F5E3B4B-1B2C-4868-B18B-4D837E0D9D57}">
          <p14:sldIdLst>
            <p14:sldId id="256"/>
            <p14:sldId id="263"/>
            <p14:sldId id="264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65"/>
            <p14:sldId id="279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FBF8"/>
    <a:srgbClr val="E181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58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1" d="100"/>
          <a:sy n="71" d="100"/>
        </p:scale>
        <p:origin x="4188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4372E2-522B-488D-A1EC-62D5320B37F7}" type="doc">
      <dgm:prSet loTypeId="urn:microsoft.com/office/officeart/2005/8/layout/venn1" loCatId="relationship" qsTypeId="urn:microsoft.com/office/officeart/2005/8/quickstyle/simple3" qsCatId="simple" csTypeId="urn:microsoft.com/office/officeart/2005/8/colors/accent1_2" csCatId="accent1" phldr="1"/>
      <dgm:spPr/>
    </dgm:pt>
    <dgm:pt modelId="{692AFC6C-750B-49FA-8E85-6D587BE2A0F8}">
      <dgm:prSet phldrT="[Texto]" custT="1"/>
      <dgm:spPr/>
      <dgm:t>
        <a:bodyPr/>
        <a:lstStyle/>
        <a:p>
          <a:r>
            <a:rPr lang="es-ES" sz="1200"/>
            <a:t>B</a:t>
          </a:r>
        </a:p>
      </dgm:t>
    </dgm:pt>
    <dgm:pt modelId="{58441439-851F-469E-B783-AA08187A5D40}" type="parTrans" cxnId="{C896B64A-65CD-4475-B76E-7B47840A9BF2}">
      <dgm:prSet/>
      <dgm:spPr/>
      <dgm:t>
        <a:bodyPr/>
        <a:lstStyle/>
        <a:p>
          <a:endParaRPr lang="es-ES" sz="1200"/>
        </a:p>
      </dgm:t>
    </dgm:pt>
    <dgm:pt modelId="{7BEB2346-F3DB-49F7-B384-A1BD45700EB3}" type="sibTrans" cxnId="{C896B64A-65CD-4475-B76E-7B47840A9BF2}">
      <dgm:prSet/>
      <dgm:spPr/>
      <dgm:t>
        <a:bodyPr/>
        <a:lstStyle/>
        <a:p>
          <a:endParaRPr lang="es-ES" sz="1200"/>
        </a:p>
      </dgm:t>
    </dgm:pt>
    <dgm:pt modelId="{5B16D993-1A68-4565-9799-CD14DCCD155B}">
      <dgm:prSet phldrT="[Texto]" custT="1"/>
      <dgm:spPr/>
      <dgm:t>
        <a:bodyPr/>
        <a:lstStyle/>
        <a:p>
          <a:r>
            <a:rPr lang="es-ES" sz="1200"/>
            <a:t>A</a:t>
          </a:r>
        </a:p>
      </dgm:t>
    </dgm:pt>
    <dgm:pt modelId="{F69DCA4E-D117-4BDD-BB68-EB3629AFF2DE}" type="sibTrans" cxnId="{FFDE7CDA-B3BB-4B7F-AA3A-4F872271B23C}">
      <dgm:prSet/>
      <dgm:spPr/>
      <dgm:t>
        <a:bodyPr/>
        <a:lstStyle/>
        <a:p>
          <a:endParaRPr lang="es-ES" sz="1200"/>
        </a:p>
      </dgm:t>
    </dgm:pt>
    <dgm:pt modelId="{3E1A8EA4-0011-401F-A3E6-80184C35DB80}" type="parTrans" cxnId="{FFDE7CDA-B3BB-4B7F-AA3A-4F872271B23C}">
      <dgm:prSet/>
      <dgm:spPr/>
      <dgm:t>
        <a:bodyPr/>
        <a:lstStyle/>
        <a:p>
          <a:endParaRPr lang="es-ES" sz="1200"/>
        </a:p>
      </dgm:t>
    </dgm:pt>
    <dgm:pt modelId="{D7BAD905-4BB1-4791-AA46-13BD956076ED}" type="pres">
      <dgm:prSet presAssocID="{064372E2-522B-488D-A1EC-62D5320B37F7}" presName="compositeShape" presStyleCnt="0">
        <dgm:presLayoutVars>
          <dgm:chMax val="7"/>
          <dgm:dir/>
          <dgm:resizeHandles val="exact"/>
        </dgm:presLayoutVars>
      </dgm:prSet>
      <dgm:spPr/>
    </dgm:pt>
    <dgm:pt modelId="{6763F90F-3550-45CF-B8FD-4CAE58B62A0A}" type="pres">
      <dgm:prSet presAssocID="{5B16D993-1A68-4565-9799-CD14DCCD155B}" presName="circ1" presStyleLbl="vennNode1" presStyleIdx="0" presStyleCnt="2" custLinFactX="-184264" custLinFactNeighborX="-200000" custLinFactNeighborY="9660"/>
      <dgm:spPr/>
    </dgm:pt>
    <dgm:pt modelId="{AB2DD63B-ED04-4A10-AEC6-5B8FE3EDFF20}" type="pres">
      <dgm:prSet presAssocID="{5B16D993-1A68-4565-9799-CD14DCCD155B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6DF624C8-0199-4CE3-AED8-6AC0993E83D3}" type="pres">
      <dgm:prSet presAssocID="{692AFC6C-750B-49FA-8E85-6D587BE2A0F8}" presName="circ2" presStyleLbl="vennNode1" presStyleIdx="1" presStyleCnt="2"/>
      <dgm:spPr/>
    </dgm:pt>
    <dgm:pt modelId="{C2E99007-4D04-468A-8243-3F8FB17EC475}" type="pres">
      <dgm:prSet presAssocID="{692AFC6C-750B-49FA-8E85-6D587BE2A0F8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3F42BC11-E774-49B3-A98D-FE4D05EFD65E}" type="presOf" srcId="{5B16D993-1A68-4565-9799-CD14DCCD155B}" destId="{6763F90F-3550-45CF-B8FD-4CAE58B62A0A}" srcOrd="0" destOrd="0" presId="urn:microsoft.com/office/officeart/2005/8/layout/venn1"/>
    <dgm:cxn modelId="{DDC6E019-0B57-47DB-8C22-65F66643551B}" type="presOf" srcId="{692AFC6C-750B-49FA-8E85-6D587BE2A0F8}" destId="{6DF624C8-0199-4CE3-AED8-6AC0993E83D3}" srcOrd="0" destOrd="0" presId="urn:microsoft.com/office/officeart/2005/8/layout/venn1"/>
    <dgm:cxn modelId="{52D63D37-784E-477B-BF97-0BE2E5C53278}" type="presOf" srcId="{064372E2-522B-488D-A1EC-62D5320B37F7}" destId="{D7BAD905-4BB1-4791-AA46-13BD956076ED}" srcOrd="0" destOrd="0" presId="urn:microsoft.com/office/officeart/2005/8/layout/venn1"/>
    <dgm:cxn modelId="{C09B4545-B51A-4EF2-897E-13F730F386A3}" type="presOf" srcId="{692AFC6C-750B-49FA-8E85-6D587BE2A0F8}" destId="{C2E99007-4D04-468A-8243-3F8FB17EC475}" srcOrd="1" destOrd="0" presId="urn:microsoft.com/office/officeart/2005/8/layout/venn1"/>
    <dgm:cxn modelId="{C896B64A-65CD-4475-B76E-7B47840A9BF2}" srcId="{064372E2-522B-488D-A1EC-62D5320B37F7}" destId="{692AFC6C-750B-49FA-8E85-6D587BE2A0F8}" srcOrd="1" destOrd="0" parTransId="{58441439-851F-469E-B783-AA08187A5D40}" sibTransId="{7BEB2346-F3DB-49F7-B384-A1BD45700EB3}"/>
    <dgm:cxn modelId="{51B4D198-38F6-456C-B672-8788B13D1589}" type="presOf" srcId="{5B16D993-1A68-4565-9799-CD14DCCD155B}" destId="{AB2DD63B-ED04-4A10-AEC6-5B8FE3EDFF20}" srcOrd="1" destOrd="0" presId="urn:microsoft.com/office/officeart/2005/8/layout/venn1"/>
    <dgm:cxn modelId="{FFDE7CDA-B3BB-4B7F-AA3A-4F872271B23C}" srcId="{064372E2-522B-488D-A1EC-62D5320B37F7}" destId="{5B16D993-1A68-4565-9799-CD14DCCD155B}" srcOrd="0" destOrd="0" parTransId="{3E1A8EA4-0011-401F-A3E6-80184C35DB80}" sibTransId="{F69DCA4E-D117-4BDD-BB68-EB3629AFF2DE}"/>
    <dgm:cxn modelId="{2E548436-82AD-4F90-98E6-5081FE7BE510}" type="presParOf" srcId="{D7BAD905-4BB1-4791-AA46-13BD956076ED}" destId="{6763F90F-3550-45CF-B8FD-4CAE58B62A0A}" srcOrd="0" destOrd="0" presId="urn:microsoft.com/office/officeart/2005/8/layout/venn1"/>
    <dgm:cxn modelId="{A157E281-AAEE-4E9D-9FF4-D1AEAEB78C44}" type="presParOf" srcId="{D7BAD905-4BB1-4791-AA46-13BD956076ED}" destId="{AB2DD63B-ED04-4A10-AEC6-5B8FE3EDFF20}" srcOrd="1" destOrd="0" presId="urn:microsoft.com/office/officeart/2005/8/layout/venn1"/>
    <dgm:cxn modelId="{5B5CDBEF-FE05-4847-BF58-2BB9B3FA9F04}" type="presParOf" srcId="{D7BAD905-4BB1-4791-AA46-13BD956076ED}" destId="{6DF624C8-0199-4CE3-AED8-6AC0993E83D3}" srcOrd="2" destOrd="0" presId="urn:microsoft.com/office/officeart/2005/8/layout/venn1"/>
    <dgm:cxn modelId="{ECD0C934-8553-46D5-940E-167FFD50DB2D}" type="presParOf" srcId="{D7BAD905-4BB1-4791-AA46-13BD956076ED}" destId="{C2E99007-4D04-468A-8243-3F8FB17EC475}" srcOrd="3" destOrd="0" presId="urn:microsoft.com/office/officeart/2005/8/layout/venn1"/>
  </dgm:cxnLst>
  <dgm:bg/>
  <dgm:whole>
    <a:ln>
      <a:solidFill>
        <a:schemeClr val="tx1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64372E2-522B-488D-A1EC-62D5320B37F7}" type="doc">
      <dgm:prSet loTypeId="urn:microsoft.com/office/officeart/2005/8/layout/venn1" loCatId="relationship" qsTypeId="urn:microsoft.com/office/officeart/2005/8/quickstyle/simple3" qsCatId="simple" csTypeId="urn:microsoft.com/office/officeart/2005/8/colors/accent0_1" csCatId="mainScheme" phldr="1"/>
      <dgm:spPr/>
    </dgm:pt>
    <dgm:pt modelId="{5B16D993-1A68-4565-9799-CD14DCCD155B}">
      <dgm:prSet phldrT="[Texto]" custT="1"/>
      <dgm:spPr/>
      <dgm:t>
        <a:bodyPr/>
        <a:lstStyle/>
        <a:p>
          <a:r>
            <a:rPr lang="es-ES" sz="1200"/>
            <a:t>A</a:t>
          </a:r>
        </a:p>
      </dgm:t>
    </dgm:pt>
    <dgm:pt modelId="{3E1A8EA4-0011-401F-A3E6-80184C35DB80}" type="parTrans" cxnId="{FFDE7CDA-B3BB-4B7F-AA3A-4F872271B23C}">
      <dgm:prSet/>
      <dgm:spPr/>
      <dgm:t>
        <a:bodyPr/>
        <a:lstStyle/>
        <a:p>
          <a:endParaRPr lang="es-ES" sz="1200"/>
        </a:p>
      </dgm:t>
    </dgm:pt>
    <dgm:pt modelId="{F69DCA4E-D117-4BDD-BB68-EB3629AFF2DE}" type="sibTrans" cxnId="{FFDE7CDA-B3BB-4B7F-AA3A-4F872271B23C}">
      <dgm:prSet/>
      <dgm:spPr/>
      <dgm:t>
        <a:bodyPr/>
        <a:lstStyle/>
        <a:p>
          <a:endParaRPr lang="es-ES" sz="1200"/>
        </a:p>
      </dgm:t>
    </dgm:pt>
    <dgm:pt modelId="{692AFC6C-750B-49FA-8E85-6D587BE2A0F8}">
      <dgm:prSet phldrT="[Texto]" custT="1"/>
      <dgm:spPr/>
      <dgm:t>
        <a:bodyPr/>
        <a:lstStyle/>
        <a:p>
          <a:r>
            <a:rPr lang="es-ES" sz="1200"/>
            <a:t>B</a:t>
          </a:r>
        </a:p>
      </dgm:t>
    </dgm:pt>
    <dgm:pt modelId="{58441439-851F-469E-B783-AA08187A5D40}" type="parTrans" cxnId="{C896B64A-65CD-4475-B76E-7B47840A9BF2}">
      <dgm:prSet/>
      <dgm:spPr/>
      <dgm:t>
        <a:bodyPr/>
        <a:lstStyle/>
        <a:p>
          <a:endParaRPr lang="es-ES" sz="1200"/>
        </a:p>
      </dgm:t>
    </dgm:pt>
    <dgm:pt modelId="{7BEB2346-F3DB-49F7-B384-A1BD45700EB3}" type="sibTrans" cxnId="{C896B64A-65CD-4475-B76E-7B47840A9BF2}">
      <dgm:prSet/>
      <dgm:spPr/>
      <dgm:t>
        <a:bodyPr/>
        <a:lstStyle/>
        <a:p>
          <a:endParaRPr lang="es-ES" sz="1200"/>
        </a:p>
      </dgm:t>
    </dgm:pt>
    <dgm:pt modelId="{D7BAD905-4BB1-4791-AA46-13BD956076ED}" type="pres">
      <dgm:prSet presAssocID="{064372E2-522B-488D-A1EC-62D5320B37F7}" presName="compositeShape" presStyleCnt="0">
        <dgm:presLayoutVars>
          <dgm:chMax val="7"/>
          <dgm:dir/>
          <dgm:resizeHandles val="exact"/>
        </dgm:presLayoutVars>
      </dgm:prSet>
      <dgm:spPr/>
    </dgm:pt>
    <dgm:pt modelId="{6763F90F-3550-45CF-B8FD-4CAE58B62A0A}" type="pres">
      <dgm:prSet presAssocID="{5B16D993-1A68-4565-9799-CD14DCCD155B}" presName="circ1" presStyleLbl="vennNode1" presStyleIdx="0" presStyleCnt="2"/>
      <dgm:spPr/>
    </dgm:pt>
    <dgm:pt modelId="{AB2DD63B-ED04-4A10-AEC6-5B8FE3EDFF20}" type="pres">
      <dgm:prSet presAssocID="{5B16D993-1A68-4565-9799-CD14DCCD155B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6DF624C8-0199-4CE3-AED8-6AC0993E83D3}" type="pres">
      <dgm:prSet presAssocID="{692AFC6C-750B-49FA-8E85-6D587BE2A0F8}" presName="circ2" presStyleLbl="vennNode1" presStyleIdx="1" presStyleCnt="2" custScaleX="85611"/>
      <dgm:spPr/>
    </dgm:pt>
    <dgm:pt modelId="{C2E99007-4D04-468A-8243-3F8FB17EC475}" type="pres">
      <dgm:prSet presAssocID="{692AFC6C-750B-49FA-8E85-6D587BE2A0F8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3F42BC11-E774-49B3-A98D-FE4D05EFD65E}" type="presOf" srcId="{5B16D993-1A68-4565-9799-CD14DCCD155B}" destId="{6763F90F-3550-45CF-B8FD-4CAE58B62A0A}" srcOrd="0" destOrd="0" presId="urn:microsoft.com/office/officeart/2005/8/layout/venn1"/>
    <dgm:cxn modelId="{DDC6E019-0B57-47DB-8C22-65F66643551B}" type="presOf" srcId="{692AFC6C-750B-49FA-8E85-6D587BE2A0F8}" destId="{6DF624C8-0199-4CE3-AED8-6AC0993E83D3}" srcOrd="0" destOrd="0" presId="urn:microsoft.com/office/officeart/2005/8/layout/venn1"/>
    <dgm:cxn modelId="{52D63D37-784E-477B-BF97-0BE2E5C53278}" type="presOf" srcId="{064372E2-522B-488D-A1EC-62D5320B37F7}" destId="{D7BAD905-4BB1-4791-AA46-13BD956076ED}" srcOrd="0" destOrd="0" presId="urn:microsoft.com/office/officeart/2005/8/layout/venn1"/>
    <dgm:cxn modelId="{C09B4545-B51A-4EF2-897E-13F730F386A3}" type="presOf" srcId="{692AFC6C-750B-49FA-8E85-6D587BE2A0F8}" destId="{C2E99007-4D04-468A-8243-3F8FB17EC475}" srcOrd="1" destOrd="0" presId="urn:microsoft.com/office/officeart/2005/8/layout/venn1"/>
    <dgm:cxn modelId="{C896B64A-65CD-4475-B76E-7B47840A9BF2}" srcId="{064372E2-522B-488D-A1EC-62D5320B37F7}" destId="{692AFC6C-750B-49FA-8E85-6D587BE2A0F8}" srcOrd="1" destOrd="0" parTransId="{58441439-851F-469E-B783-AA08187A5D40}" sibTransId="{7BEB2346-F3DB-49F7-B384-A1BD45700EB3}"/>
    <dgm:cxn modelId="{51B4D198-38F6-456C-B672-8788B13D1589}" type="presOf" srcId="{5B16D993-1A68-4565-9799-CD14DCCD155B}" destId="{AB2DD63B-ED04-4A10-AEC6-5B8FE3EDFF20}" srcOrd="1" destOrd="0" presId="urn:microsoft.com/office/officeart/2005/8/layout/venn1"/>
    <dgm:cxn modelId="{FFDE7CDA-B3BB-4B7F-AA3A-4F872271B23C}" srcId="{064372E2-522B-488D-A1EC-62D5320B37F7}" destId="{5B16D993-1A68-4565-9799-CD14DCCD155B}" srcOrd="0" destOrd="0" parTransId="{3E1A8EA4-0011-401F-A3E6-80184C35DB80}" sibTransId="{F69DCA4E-D117-4BDD-BB68-EB3629AFF2DE}"/>
    <dgm:cxn modelId="{2E548436-82AD-4F90-98E6-5081FE7BE510}" type="presParOf" srcId="{D7BAD905-4BB1-4791-AA46-13BD956076ED}" destId="{6763F90F-3550-45CF-B8FD-4CAE58B62A0A}" srcOrd="0" destOrd="0" presId="urn:microsoft.com/office/officeart/2005/8/layout/venn1"/>
    <dgm:cxn modelId="{A157E281-AAEE-4E9D-9FF4-D1AEAEB78C44}" type="presParOf" srcId="{D7BAD905-4BB1-4791-AA46-13BD956076ED}" destId="{AB2DD63B-ED04-4A10-AEC6-5B8FE3EDFF20}" srcOrd="1" destOrd="0" presId="urn:microsoft.com/office/officeart/2005/8/layout/venn1"/>
    <dgm:cxn modelId="{5B5CDBEF-FE05-4847-BF58-2BB9B3FA9F04}" type="presParOf" srcId="{D7BAD905-4BB1-4791-AA46-13BD956076ED}" destId="{6DF624C8-0199-4CE3-AED8-6AC0993E83D3}" srcOrd="2" destOrd="0" presId="urn:microsoft.com/office/officeart/2005/8/layout/venn1"/>
    <dgm:cxn modelId="{ECD0C934-8553-46D5-940E-167FFD50DB2D}" type="presParOf" srcId="{D7BAD905-4BB1-4791-AA46-13BD956076ED}" destId="{C2E99007-4D04-468A-8243-3F8FB17EC475}" srcOrd="3" destOrd="0" presId="urn:microsoft.com/office/officeart/2005/8/layout/venn1"/>
  </dgm:cxnLst>
  <dgm:bg/>
  <dgm:whole>
    <a:ln>
      <a:solidFill>
        <a:schemeClr val="tx1"/>
      </a:solidFill>
    </a:ln>
  </dgm:whole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9F3F204-1EAE-4227-8D3A-97C43AE51A6C}" type="doc">
      <dgm:prSet loTypeId="urn:microsoft.com/office/officeart/2005/8/layout/process1" loCatId="process" qsTypeId="urn:microsoft.com/office/officeart/2005/8/quickstyle/simple5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88E6F388-816E-4C18-BAF6-0E2C777C2B24}">
      <dgm:prSet phldrT="[Texto]" custT="1"/>
      <dgm:spPr/>
      <dgm:t>
        <a:bodyPr/>
        <a:lstStyle/>
        <a:p>
          <a:pPr algn="ctr"/>
          <a:r>
            <a:rPr lang="es-ES" sz="2000"/>
            <a:t>Probabilidades a priori</a:t>
          </a:r>
        </a:p>
      </dgm:t>
    </dgm:pt>
    <dgm:pt modelId="{21D04E68-2B85-4578-8CB7-EA07A5CB3ABF}" type="parTrans" cxnId="{8A6CAC5D-A572-468A-9894-39E2F3BE02CB}">
      <dgm:prSet/>
      <dgm:spPr/>
      <dgm:t>
        <a:bodyPr/>
        <a:lstStyle/>
        <a:p>
          <a:pPr algn="ctr"/>
          <a:endParaRPr lang="es-ES" sz="2000"/>
        </a:p>
      </dgm:t>
    </dgm:pt>
    <dgm:pt modelId="{21F944C1-7780-4AA6-962B-312B3944B84D}" type="sibTrans" cxnId="{8A6CAC5D-A572-468A-9894-39E2F3BE02CB}">
      <dgm:prSet custT="1"/>
      <dgm:spPr/>
      <dgm:t>
        <a:bodyPr/>
        <a:lstStyle/>
        <a:p>
          <a:pPr algn="ctr"/>
          <a:endParaRPr lang="es-ES" sz="2000"/>
        </a:p>
      </dgm:t>
    </dgm:pt>
    <dgm:pt modelId="{441DCA9A-CAA3-4BE7-9B37-93343BDEA5C8}">
      <dgm:prSet phldrT="[Texto]" custT="1"/>
      <dgm:spPr/>
      <dgm:t>
        <a:bodyPr/>
        <a:lstStyle/>
        <a:p>
          <a:pPr algn="ctr"/>
          <a:r>
            <a:rPr lang="es-ES" sz="2000"/>
            <a:t>Informacion Nueva</a:t>
          </a:r>
        </a:p>
      </dgm:t>
    </dgm:pt>
    <dgm:pt modelId="{4F22393A-259B-4170-AA68-748F7DEB43FB}" type="parTrans" cxnId="{061670AB-E3A2-4E71-B982-0809D37CB30E}">
      <dgm:prSet/>
      <dgm:spPr/>
      <dgm:t>
        <a:bodyPr/>
        <a:lstStyle/>
        <a:p>
          <a:pPr algn="ctr"/>
          <a:endParaRPr lang="es-ES" sz="2000"/>
        </a:p>
      </dgm:t>
    </dgm:pt>
    <dgm:pt modelId="{59989E79-AA46-423F-AAC2-F6506CF1C4FC}" type="sibTrans" cxnId="{061670AB-E3A2-4E71-B982-0809D37CB30E}">
      <dgm:prSet custT="1"/>
      <dgm:spPr/>
      <dgm:t>
        <a:bodyPr/>
        <a:lstStyle/>
        <a:p>
          <a:pPr algn="ctr"/>
          <a:endParaRPr lang="es-ES" sz="2000"/>
        </a:p>
      </dgm:t>
    </dgm:pt>
    <dgm:pt modelId="{C511081A-6F5E-4192-B17D-36D632A85785}">
      <dgm:prSet phldrT="[Texto]" custT="1"/>
      <dgm:spPr/>
      <dgm:t>
        <a:bodyPr/>
        <a:lstStyle/>
        <a:p>
          <a:pPr algn="ctr"/>
          <a:r>
            <a:rPr lang="es-ES" sz="2000"/>
            <a:t>Aplicacion Teorema de Bayes</a:t>
          </a:r>
        </a:p>
      </dgm:t>
    </dgm:pt>
    <dgm:pt modelId="{EE963FF7-0874-4C70-9FA5-B62F0AFAB285}" type="parTrans" cxnId="{5EBCD5A6-E50B-4B01-8DD5-13BF40103AC5}">
      <dgm:prSet/>
      <dgm:spPr/>
      <dgm:t>
        <a:bodyPr/>
        <a:lstStyle/>
        <a:p>
          <a:pPr algn="ctr"/>
          <a:endParaRPr lang="es-ES" sz="2000"/>
        </a:p>
      </dgm:t>
    </dgm:pt>
    <dgm:pt modelId="{8EA6D21D-550F-44D7-BC7F-262A33DE94ED}" type="sibTrans" cxnId="{5EBCD5A6-E50B-4B01-8DD5-13BF40103AC5}">
      <dgm:prSet custT="1"/>
      <dgm:spPr/>
      <dgm:t>
        <a:bodyPr/>
        <a:lstStyle/>
        <a:p>
          <a:pPr algn="ctr"/>
          <a:endParaRPr lang="es-ES" sz="2000"/>
        </a:p>
      </dgm:t>
    </dgm:pt>
    <dgm:pt modelId="{A5A0D846-4E7D-4FFE-82D8-FAF3BC0252DD}">
      <dgm:prSet custT="1"/>
      <dgm:spPr/>
      <dgm:t>
        <a:bodyPr/>
        <a:lstStyle/>
        <a:p>
          <a:pPr algn="ctr"/>
          <a:r>
            <a:rPr lang="es-ES" sz="2000"/>
            <a:t>Probabilidades a posteriori</a:t>
          </a:r>
        </a:p>
      </dgm:t>
    </dgm:pt>
    <dgm:pt modelId="{95520444-89A6-4CE1-8C0E-F296CAEB45D7}" type="parTrans" cxnId="{130FA2E5-D16C-4DB8-A254-6DDF8A19DABB}">
      <dgm:prSet/>
      <dgm:spPr/>
      <dgm:t>
        <a:bodyPr/>
        <a:lstStyle/>
        <a:p>
          <a:pPr algn="ctr"/>
          <a:endParaRPr lang="es-ES" sz="2000"/>
        </a:p>
      </dgm:t>
    </dgm:pt>
    <dgm:pt modelId="{EC450A2F-221D-40FC-BDE4-AAA6B5FCEA97}" type="sibTrans" cxnId="{130FA2E5-D16C-4DB8-A254-6DDF8A19DABB}">
      <dgm:prSet/>
      <dgm:spPr/>
      <dgm:t>
        <a:bodyPr/>
        <a:lstStyle/>
        <a:p>
          <a:pPr algn="ctr"/>
          <a:endParaRPr lang="es-ES" sz="2000"/>
        </a:p>
      </dgm:t>
    </dgm:pt>
    <dgm:pt modelId="{14919E15-775C-4D03-8CCA-A0C91B83F82D}" type="pres">
      <dgm:prSet presAssocID="{B9F3F204-1EAE-4227-8D3A-97C43AE51A6C}" presName="Name0" presStyleCnt="0">
        <dgm:presLayoutVars>
          <dgm:dir/>
          <dgm:resizeHandles val="exact"/>
        </dgm:presLayoutVars>
      </dgm:prSet>
      <dgm:spPr/>
    </dgm:pt>
    <dgm:pt modelId="{A482701C-E8A9-4014-82D7-C42936F1AFB5}" type="pres">
      <dgm:prSet presAssocID="{88E6F388-816E-4C18-BAF6-0E2C777C2B24}" presName="node" presStyleLbl="node1" presStyleIdx="0" presStyleCnt="4">
        <dgm:presLayoutVars>
          <dgm:bulletEnabled val="1"/>
        </dgm:presLayoutVars>
      </dgm:prSet>
      <dgm:spPr/>
    </dgm:pt>
    <dgm:pt modelId="{1E63FF31-9E40-4554-92B9-E90F53D97C30}" type="pres">
      <dgm:prSet presAssocID="{21F944C1-7780-4AA6-962B-312B3944B84D}" presName="sibTrans" presStyleLbl="sibTrans2D1" presStyleIdx="0" presStyleCnt="3"/>
      <dgm:spPr/>
    </dgm:pt>
    <dgm:pt modelId="{C967D0FC-DCFB-4083-BF3C-D94CD8D120EC}" type="pres">
      <dgm:prSet presAssocID="{21F944C1-7780-4AA6-962B-312B3944B84D}" presName="connectorText" presStyleLbl="sibTrans2D1" presStyleIdx="0" presStyleCnt="3"/>
      <dgm:spPr/>
    </dgm:pt>
    <dgm:pt modelId="{AAC50703-ED7B-43D6-B66C-A8211CCBF127}" type="pres">
      <dgm:prSet presAssocID="{441DCA9A-CAA3-4BE7-9B37-93343BDEA5C8}" presName="node" presStyleLbl="node1" presStyleIdx="1" presStyleCnt="4">
        <dgm:presLayoutVars>
          <dgm:bulletEnabled val="1"/>
        </dgm:presLayoutVars>
      </dgm:prSet>
      <dgm:spPr/>
    </dgm:pt>
    <dgm:pt modelId="{E32F292A-AFBB-4588-968D-E73AD6F228B7}" type="pres">
      <dgm:prSet presAssocID="{59989E79-AA46-423F-AAC2-F6506CF1C4FC}" presName="sibTrans" presStyleLbl="sibTrans2D1" presStyleIdx="1" presStyleCnt="3"/>
      <dgm:spPr/>
    </dgm:pt>
    <dgm:pt modelId="{9F0AB99B-6409-4130-B74B-95941A9768DF}" type="pres">
      <dgm:prSet presAssocID="{59989E79-AA46-423F-AAC2-F6506CF1C4FC}" presName="connectorText" presStyleLbl="sibTrans2D1" presStyleIdx="1" presStyleCnt="3"/>
      <dgm:spPr/>
    </dgm:pt>
    <dgm:pt modelId="{36184290-8E70-4918-BB85-9AE4AC3A1614}" type="pres">
      <dgm:prSet presAssocID="{C511081A-6F5E-4192-B17D-36D632A85785}" presName="node" presStyleLbl="node1" presStyleIdx="2" presStyleCnt="4">
        <dgm:presLayoutVars>
          <dgm:bulletEnabled val="1"/>
        </dgm:presLayoutVars>
      </dgm:prSet>
      <dgm:spPr/>
    </dgm:pt>
    <dgm:pt modelId="{8CC6E7F7-0B6E-4990-B92E-A2E9B53EE95E}" type="pres">
      <dgm:prSet presAssocID="{8EA6D21D-550F-44D7-BC7F-262A33DE94ED}" presName="sibTrans" presStyleLbl="sibTrans2D1" presStyleIdx="2" presStyleCnt="3"/>
      <dgm:spPr/>
    </dgm:pt>
    <dgm:pt modelId="{07434301-DC89-41CD-81D8-04443E690142}" type="pres">
      <dgm:prSet presAssocID="{8EA6D21D-550F-44D7-BC7F-262A33DE94ED}" presName="connectorText" presStyleLbl="sibTrans2D1" presStyleIdx="2" presStyleCnt="3"/>
      <dgm:spPr/>
    </dgm:pt>
    <dgm:pt modelId="{DA1EC5D8-7BB7-4A96-B356-6F013022937F}" type="pres">
      <dgm:prSet presAssocID="{A5A0D846-4E7D-4FFE-82D8-FAF3BC0252DD}" presName="node" presStyleLbl="node1" presStyleIdx="3" presStyleCnt="4">
        <dgm:presLayoutVars>
          <dgm:bulletEnabled val="1"/>
        </dgm:presLayoutVars>
      </dgm:prSet>
      <dgm:spPr/>
    </dgm:pt>
  </dgm:ptLst>
  <dgm:cxnLst>
    <dgm:cxn modelId="{2BE9E82A-719C-4B93-8FC4-2EAFBD683C3D}" type="presOf" srcId="{441DCA9A-CAA3-4BE7-9B37-93343BDEA5C8}" destId="{AAC50703-ED7B-43D6-B66C-A8211CCBF127}" srcOrd="0" destOrd="0" presId="urn:microsoft.com/office/officeart/2005/8/layout/process1"/>
    <dgm:cxn modelId="{D200DF40-0C27-4AA8-A3BB-B9AC117BBE97}" type="presOf" srcId="{8EA6D21D-550F-44D7-BC7F-262A33DE94ED}" destId="{8CC6E7F7-0B6E-4990-B92E-A2E9B53EE95E}" srcOrd="0" destOrd="0" presId="urn:microsoft.com/office/officeart/2005/8/layout/process1"/>
    <dgm:cxn modelId="{8A6CAC5D-A572-468A-9894-39E2F3BE02CB}" srcId="{B9F3F204-1EAE-4227-8D3A-97C43AE51A6C}" destId="{88E6F388-816E-4C18-BAF6-0E2C777C2B24}" srcOrd="0" destOrd="0" parTransId="{21D04E68-2B85-4578-8CB7-EA07A5CB3ABF}" sibTransId="{21F944C1-7780-4AA6-962B-312B3944B84D}"/>
    <dgm:cxn modelId="{34442761-38A3-4937-B7CE-4596AA12E165}" type="presOf" srcId="{8EA6D21D-550F-44D7-BC7F-262A33DE94ED}" destId="{07434301-DC89-41CD-81D8-04443E690142}" srcOrd="1" destOrd="0" presId="urn:microsoft.com/office/officeart/2005/8/layout/process1"/>
    <dgm:cxn modelId="{FD9EE646-E784-47C6-8AC4-8157E8E4F339}" type="presOf" srcId="{A5A0D846-4E7D-4FFE-82D8-FAF3BC0252DD}" destId="{DA1EC5D8-7BB7-4A96-B356-6F013022937F}" srcOrd="0" destOrd="0" presId="urn:microsoft.com/office/officeart/2005/8/layout/process1"/>
    <dgm:cxn modelId="{4F9BE347-7220-4F81-B1C5-BB91F9BB7ADA}" type="presOf" srcId="{B9F3F204-1EAE-4227-8D3A-97C43AE51A6C}" destId="{14919E15-775C-4D03-8CCA-A0C91B83F82D}" srcOrd="0" destOrd="0" presId="urn:microsoft.com/office/officeart/2005/8/layout/process1"/>
    <dgm:cxn modelId="{DD49E65A-DF30-40A4-A1A9-0E619E905581}" type="presOf" srcId="{C511081A-6F5E-4192-B17D-36D632A85785}" destId="{36184290-8E70-4918-BB85-9AE4AC3A1614}" srcOrd="0" destOrd="0" presId="urn:microsoft.com/office/officeart/2005/8/layout/process1"/>
    <dgm:cxn modelId="{926D457E-06E3-449F-9D30-B1BD886D97D5}" type="presOf" srcId="{21F944C1-7780-4AA6-962B-312B3944B84D}" destId="{C967D0FC-DCFB-4083-BF3C-D94CD8D120EC}" srcOrd="1" destOrd="0" presId="urn:microsoft.com/office/officeart/2005/8/layout/process1"/>
    <dgm:cxn modelId="{E4491780-7BC8-41C0-A739-6AB302CA0CE7}" type="presOf" srcId="{21F944C1-7780-4AA6-962B-312B3944B84D}" destId="{1E63FF31-9E40-4554-92B9-E90F53D97C30}" srcOrd="0" destOrd="0" presId="urn:microsoft.com/office/officeart/2005/8/layout/process1"/>
    <dgm:cxn modelId="{5EBCD5A6-E50B-4B01-8DD5-13BF40103AC5}" srcId="{B9F3F204-1EAE-4227-8D3A-97C43AE51A6C}" destId="{C511081A-6F5E-4192-B17D-36D632A85785}" srcOrd="2" destOrd="0" parTransId="{EE963FF7-0874-4C70-9FA5-B62F0AFAB285}" sibTransId="{8EA6D21D-550F-44D7-BC7F-262A33DE94ED}"/>
    <dgm:cxn modelId="{1DFA4CA9-9363-4017-8CF5-EF87FC40E774}" type="presOf" srcId="{59989E79-AA46-423F-AAC2-F6506CF1C4FC}" destId="{E32F292A-AFBB-4588-968D-E73AD6F228B7}" srcOrd="0" destOrd="0" presId="urn:microsoft.com/office/officeart/2005/8/layout/process1"/>
    <dgm:cxn modelId="{061670AB-E3A2-4E71-B982-0809D37CB30E}" srcId="{B9F3F204-1EAE-4227-8D3A-97C43AE51A6C}" destId="{441DCA9A-CAA3-4BE7-9B37-93343BDEA5C8}" srcOrd="1" destOrd="0" parTransId="{4F22393A-259B-4170-AA68-748F7DEB43FB}" sibTransId="{59989E79-AA46-423F-AAC2-F6506CF1C4FC}"/>
    <dgm:cxn modelId="{90BBF1BB-E692-4C2B-BAC1-761FA20BFB8A}" type="presOf" srcId="{88E6F388-816E-4C18-BAF6-0E2C777C2B24}" destId="{A482701C-E8A9-4014-82D7-C42936F1AFB5}" srcOrd="0" destOrd="0" presId="urn:microsoft.com/office/officeart/2005/8/layout/process1"/>
    <dgm:cxn modelId="{992B0ABD-0C18-44D6-A9FA-540F2341DC80}" type="presOf" srcId="{59989E79-AA46-423F-AAC2-F6506CF1C4FC}" destId="{9F0AB99B-6409-4130-B74B-95941A9768DF}" srcOrd="1" destOrd="0" presId="urn:microsoft.com/office/officeart/2005/8/layout/process1"/>
    <dgm:cxn modelId="{130FA2E5-D16C-4DB8-A254-6DDF8A19DABB}" srcId="{B9F3F204-1EAE-4227-8D3A-97C43AE51A6C}" destId="{A5A0D846-4E7D-4FFE-82D8-FAF3BC0252DD}" srcOrd="3" destOrd="0" parTransId="{95520444-89A6-4CE1-8C0E-F296CAEB45D7}" sibTransId="{EC450A2F-221D-40FC-BDE4-AAA6B5FCEA97}"/>
    <dgm:cxn modelId="{C8A7666A-FE8C-445B-9F74-B880D19F67F5}" type="presParOf" srcId="{14919E15-775C-4D03-8CCA-A0C91B83F82D}" destId="{A482701C-E8A9-4014-82D7-C42936F1AFB5}" srcOrd="0" destOrd="0" presId="urn:microsoft.com/office/officeart/2005/8/layout/process1"/>
    <dgm:cxn modelId="{647BE594-9FD6-4D11-BE8D-6335A67D63CA}" type="presParOf" srcId="{14919E15-775C-4D03-8CCA-A0C91B83F82D}" destId="{1E63FF31-9E40-4554-92B9-E90F53D97C30}" srcOrd="1" destOrd="0" presId="urn:microsoft.com/office/officeart/2005/8/layout/process1"/>
    <dgm:cxn modelId="{AC36BC19-BDE6-4A31-8767-956B27442E55}" type="presParOf" srcId="{1E63FF31-9E40-4554-92B9-E90F53D97C30}" destId="{C967D0FC-DCFB-4083-BF3C-D94CD8D120EC}" srcOrd="0" destOrd="0" presId="urn:microsoft.com/office/officeart/2005/8/layout/process1"/>
    <dgm:cxn modelId="{8A3D119A-34DE-4DCC-8924-C68E6EAA137C}" type="presParOf" srcId="{14919E15-775C-4D03-8CCA-A0C91B83F82D}" destId="{AAC50703-ED7B-43D6-B66C-A8211CCBF127}" srcOrd="2" destOrd="0" presId="urn:microsoft.com/office/officeart/2005/8/layout/process1"/>
    <dgm:cxn modelId="{9F9BEFD6-EE84-4DC3-AEB1-BF32B048284B}" type="presParOf" srcId="{14919E15-775C-4D03-8CCA-A0C91B83F82D}" destId="{E32F292A-AFBB-4588-968D-E73AD6F228B7}" srcOrd="3" destOrd="0" presId="urn:microsoft.com/office/officeart/2005/8/layout/process1"/>
    <dgm:cxn modelId="{1CBE8D75-9158-49B7-9D3F-74C0F8DE8AE2}" type="presParOf" srcId="{E32F292A-AFBB-4588-968D-E73AD6F228B7}" destId="{9F0AB99B-6409-4130-B74B-95941A9768DF}" srcOrd="0" destOrd="0" presId="urn:microsoft.com/office/officeart/2005/8/layout/process1"/>
    <dgm:cxn modelId="{8A32789E-B54A-42F5-B3A0-8313784FA06B}" type="presParOf" srcId="{14919E15-775C-4D03-8CCA-A0C91B83F82D}" destId="{36184290-8E70-4918-BB85-9AE4AC3A1614}" srcOrd="4" destOrd="0" presId="urn:microsoft.com/office/officeart/2005/8/layout/process1"/>
    <dgm:cxn modelId="{D2E9B337-91D0-4A96-BAF9-73332E1E4B6A}" type="presParOf" srcId="{14919E15-775C-4D03-8CCA-A0C91B83F82D}" destId="{8CC6E7F7-0B6E-4990-B92E-A2E9B53EE95E}" srcOrd="5" destOrd="0" presId="urn:microsoft.com/office/officeart/2005/8/layout/process1"/>
    <dgm:cxn modelId="{019FDA2E-D251-4886-B830-9AE70DF217A2}" type="presParOf" srcId="{8CC6E7F7-0B6E-4990-B92E-A2E9B53EE95E}" destId="{07434301-DC89-41CD-81D8-04443E690142}" srcOrd="0" destOrd="0" presId="urn:microsoft.com/office/officeart/2005/8/layout/process1"/>
    <dgm:cxn modelId="{D3E481BD-B53B-47E5-8C4C-E5AC45DC8DEB}" type="presParOf" srcId="{14919E15-775C-4D03-8CCA-A0C91B83F82D}" destId="{DA1EC5D8-7BB7-4A96-B356-6F013022937F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63F90F-3550-45CF-B8FD-4CAE58B62A0A}">
      <dsp:nvSpPr>
        <dsp:cNvPr id="0" name=""/>
        <dsp:cNvSpPr/>
      </dsp:nvSpPr>
      <dsp:spPr>
        <a:xfrm>
          <a:off x="0" y="51946"/>
          <a:ext cx="651633" cy="651633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/>
            <a:t>A</a:t>
          </a:r>
        </a:p>
      </dsp:txBody>
      <dsp:txXfrm>
        <a:off x="90993" y="128787"/>
        <a:ext cx="375716" cy="497950"/>
      </dsp:txXfrm>
    </dsp:sp>
    <dsp:sp modelId="{6DF624C8-0199-4CE3-AED8-6AC0993E83D3}">
      <dsp:nvSpPr>
        <dsp:cNvPr id="0" name=""/>
        <dsp:cNvSpPr/>
      </dsp:nvSpPr>
      <dsp:spPr>
        <a:xfrm>
          <a:off x="496063" y="25973"/>
          <a:ext cx="651633" cy="651633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/>
            <a:t>B</a:t>
          </a:r>
        </a:p>
      </dsp:txBody>
      <dsp:txXfrm>
        <a:off x="680986" y="102814"/>
        <a:ext cx="375716" cy="4979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63F90F-3550-45CF-B8FD-4CAE58B62A0A}">
      <dsp:nvSpPr>
        <dsp:cNvPr id="0" name=""/>
        <dsp:cNvSpPr/>
      </dsp:nvSpPr>
      <dsp:spPr>
        <a:xfrm>
          <a:off x="49858" y="25973"/>
          <a:ext cx="651633" cy="651633"/>
        </a:xfrm>
        <a:prstGeom prst="ellipse">
          <a:avLst/>
        </a:prstGeom>
        <a:gradFill rotWithShape="0">
          <a:gsLst>
            <a:gs pos="0">
              <a:schemeClr val="lt1">
                <a:alpha val="50000"/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lt1">
                <a:alpha val="50000"/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lt1">
                <a:alpha val="50000"/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/>
            <a:t>A</a:t>
          </a:r>
        </a:p>
      </dsp:txBody>
      <dsp:txXfrm>
        <a:off x="140852" y="102814"/>
        <a:ext cx="375716" cy="497950"/>
      </dsp:txXfrm>
    </dsp:sp>
    <dsp:sp modelId="{6DF624C8-0199-4CE3-AED8-6AC0993E83D3}">
      <dsp:nvSpPr>
        <dsp:cNvPr id="0" name=""/>
        <dsp:cNvSpPr/>
      </dsp:nvSpPr>
      <dsp:spPr>
        <a:xfrm>
          <a:off x="566386" y="25973"/>
          <a:ext cx="557870" cy="651633"/>
        </a:xfrm>
        <a:prstGeom prst="ellipse">
          <a:avLst/>
        </a:prstGeom>
        <a:gradFill rotWithShape="0">
          <a:gsLst>
            <a:gs pos="0">
              <a:schemeClr val="lt1">
                <a:alpha val="50000"/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lt1">
                <a:alpha val="50000"/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lt1">
                <a:alpha val="50000"/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/>
            <a:t>B</a:t>
          </a:r>
        </a:p>
      </dsp:txBody>
      <dsp:txXfrm>
        <a:off x="724700" y="102814"/>
        <a:ext cx="321654" cy="4979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82701C-E8A9-4014-82D7-C42936F1AFB5}">
      <dsp:nvSpPr>
        <dsp:cNvPr id="0" name=""/>
        <dsp:cNvSpPr/>
      </dsp:nvSpPr>
      <dsp:spPr>
        <a:xfrm>
          <a:off x="4466" y="0"/>
          <a:ext cx="1952711" cy="11191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/>
            <a:t>Probabilidades a priori</a:t>
          </a:r>
        </a:p>
      </dsp:txBody>
      <dsp:txXfrm>
        <a:off x="37244" y="32778"/>
        <a:ext cx="1887155" cy="1053561"/>
      </dsp:txXfrm>
    </dsp:sp>
    <dsp:sp modelId="{1E63FF31-9E40-4554-92B9-E90F53D97C30}">
      <dsp:nvSpPr>
        <dsp:cNvPr id="0" name=""/>
        <dsp:cNvSpPr/>
      </dsp:nvSpPr>
      <dsp:spPr>
        <a:xfrm>
          <a:off x="2152449" y="317422"/>
          <a:ext cx="413974" cy="48427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1">
                <a:tint val="60000"/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dk1">
                <a:tint val="60000"/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dk1">
                <a:tint val="60000"/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2000" kern="1200"/>
        </a:p>
      </dsp:txBody>
      <dsp:txXfrm>
        <a:off x="2152449" y="414276"/>
        <a:ext cx="289782" cy="290564"/>
      </dsp:txXfrm>
    </dsp:sp>
    <dsp:sp modelId="{AAC50703-ED7B-43D6-B66C-A8211CCBF127}">
      <dsp:nvSpPr>
        <dsp:cNvPr id="0" name=""/>
        <dsp:cNvSpPr/>
      </dsp:nvSpPr>
      <dsp:spPr>
        <a:xfrm>
          <a:off x="2738262" y="0"/>
          <a:ext cx="1952711" cy="11191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/>
            <a:t>Informacion Nueva</a:t>
          </a:r>
        </a:p>
      </dsp:txBody>
      <dsp:txXfrm>
        <a:off x="2771040" y="32778"/>
        <a:ext cx="1887155" cy="1053561"/>
      </dsp:txXfrm>
    </dsp:sp>
    <dsp:sp modelId="{E32F292A-AFBB-4588-968D-E73AD6F228B7}">
      <dsp:nvSpPr>
        <dsp:cNvPr id="0" name=""/>
        <dsp:cNvSpPr/>
      </dsp:nvSpPr>
      <dsp:spPr>
        <a:xfrm>
          <a:off x="4886245" y="317422"/>
          <a:ext cx="413974" cy="48427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1">
                <a:tint val="60000"/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dk1">
                <a:tint val="60000"/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dk1">
                <a:tint val="60000"/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2000" kern="1200"/>
        </a:p>
      </dsp:txBody>
      <dsp:txXfrm>
        <a:off x="4886245" y="414276"/>
        <a:ext cx="289782" cy="290564"/>
      </dsp:txXfrm>
    </dsp:sp>
    <dsp:sp modelId="{36184290-8E70-4918-BB85-9AE4AC3A1614}">
      <dsp:nvSpPr>
        <dsp:cNvPr id="0" name=""/>
        <dsp:cNvSpPr/>
      </dsp:nvSpPr>
      <dsp:spPr>
        <a:xfrm>
          <a:off x="5472059" y="0"/>
          <a:ext cx="1952711" cy="11191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/>
            <a:t>Aplicacion Teorema de Bayes</a:t>
          </a:r>
        </a:p>
      </dsp:txBody>
      <dsp:txXfrm>
        <a:off x="5504837" y="32778"/>
        <a:ext cx="1887155" cy="1053561"/>
      </dsp:txXfrm>
    </dsp:sp>
    <dsp:sp modelId="{8CC6E7F7-0B6E-4990-B92E-A2E9B53EE95E}">
      <dsp:nvSpPr>
        <dsp:cNvPr id="0" name=""/>
        <dsp:cNvSpPr/>
      </dsp:nvSpPr>
      <dsp:spPr>
        <a:xfrm>
          <a:off x="7620042" y="317422"/>
          <a:ext cx="413974" cy="48427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1">
                <a:tint val="60000"/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dk1">
                <a:tint val="60000"/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dk1">
                <a:tint val="60000"/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2000" kern="1200"/>
        </a:p>
      </dsp:txBody>
      <dsp:txXfrm>
        <a:off x="7620042" y="414276"/>
        <a:ext cx="289782" cy="290564"/>
      </dsp:txXfrm>
    </dsp:sp>
    <dsp:sp modelId="{DA1EC5D8-7BB7-4A96-B356-6F013022937F}">
      <dsp:nvSpPr>
        <dsp:cNvPr id="0" name=""/>
        <dsp:cNvSpPr/>
      </dsp:nvSpPr>
      <dsp:spPr>
        <a:xfrm>
          <a:off x="8205855" y="0"/>
          <a:ext cx="1952711" cy="11191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/>
            <a:t>Probabilidades a posteriori</a:t>
          </a:r>
        </a:p>
      </dsp:txBody>
      <dsp:txXfrm>
        <a:off x="8238633" y="32778"/>
        <a:ext cx="1887155" cy="10535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396220A2-3719-4C88-BEC6-D85464DD00E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FE7F27-2662-43F6-B052-8899EDE03B6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36F8C3-AA81-4E15-877A-9FD96AB82D17}" type="datetimeFigureOut">
              <a:rPr lang="es-ES" smtClean="0"/>
              <a:t>25/03/2025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DD079AF-5F4C-4691-899B-98C7B0BD900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5F8AE69-314E-47C5-A1F7-0FFB0373867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F4BF42-734C-4FC5-8C2C-167BCC6750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26294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noProof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13FA5B-05DC-473C-8C97-F3293A49B41A}" type="datetimeFigureOut">
              <a:rPr lang="es-ES" noProof="0" smtClean="0"/>
              <a:t>25/03/2025</a:t>
            </a:fld>
            <a:endParaRPr lang="es-ES" noProof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los estilos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41D3E8-ADE8-4E11-B73D-9565CAA5C054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531604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41D3E8-ADE8-4E11-B73D-9565CAA5C054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3651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rtlCol="0"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 rtlCol="0"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0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D6D00BB4-A5B4-4C63-8C80-B57D903D630E}" type="datetime1">
              <a:rPr lang="es-ES" noProof="0" smtClean="0"/>
              <a:t>25/03/2025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 rtlCol="0"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69E57DC2-970A-4B3E-BB1C-7A09969E49DF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grpSp>
        <p:nvGrpSpPr>
          <p:cNvPr id="7" name="Grupo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orma libre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orma libre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1371600" y="2295525"/>
            <a:ext cx="9601200" cy="3571875"/>
          </a:xfrm>
        </p:spPr>
        <p:txBody>
          <a:bodyPr vert="eaVert"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B765577-69FD-4A0C-BA79-E8EA03975F01}" type="datetime1">
              <a:rPr lang="es-ES" noProof="0" smtClean="0"/>
              <a:t>25/03/2025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es-ES" noProof="0" smtClean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1371600" y="624156"/>
            <a:ext cx="8179641" cy="5243244"/>
          </a:xfrm>
        </p:spPr>
        <p:txBody>
          <a:bodyPr vert="eaVert"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8835AD3-9E5A-4237-B465-930C23E83C8F}" type="datetime1">
              <a:rPr lang="es-ES" noProof="0" smtClean="0"/>
              <a:t>25/03/2025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es-ES" noProof="0" smtClean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6B14B42-B2F8-4D54-83D9-52FA8D6FE3AE}" type="datetime1">
              <a:rPr lang="es-ES" noProof="0" smtClean="0"/>
              <a:t>25/03/2025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es-ES" noProof="0" smtClean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rtlCol="0"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765025" y="4216328"/>
            <a:ext cx="9612971" cy="1143324"/>
          </a:xfrm>
        </p:spPr>
        <p:txBody>
          <a:bodyPr rtlCol="0"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7CD8E296-C932-44F5-88C2-4EB579D77AE4}" type="datetime1">
              <a:rPr lang="es-ES" noProof="0" smtClean="0"/>
              <a:t>25/03/2025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 rtlCol="0"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69E57DC2-970A-4B3E-BB1C-7A09969E49DF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7" name="Forma libre 6" title="Marca de recorte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 hasCustomPrompt="1"/>
          </p:nvPr>
        </p:nvSpPr>
        <p:spPr>
          <a:xfrm>
            <a:off x="1371600" y="2285999"/>
            <a:ext cx="4447786" cy="3581401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6525403" y="2285999"/>
            <a:ext cx="4447786" cy="3581401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14C0183-6DA9-47DD-89A2-4654E1953BD9}" type="datetime1">
              <a:rPr lang="es-ES" noProof="0" smtClean="0"/>
              <a:t>25/03/2025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es-ES" noProof="0" smtClean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1371600" y="2340864"/>
            <a:ext cx="4443984" cy="823912"/>
          </a:xfrm>
        </p:spPr>
        <p:txBody>
          <a:bodyPr rtlCol="0"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1371600" y="3305207"/>
            <a:ext cx="4443984" cy="2562193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525014" y="2340864"/>
            <a:ext cx="4443984" cy="823912"/>
          </a:xfrm>
        </p:spPr>
        <p:txBody>
          <a:bodyPr rtlCol="0"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 hasCustomPrompt="1"/>
          </p:nvPr>
        </p:nvSpPr>
        <p:spPr>
          <a:xfrm>
            <a:off x="6525014" y="3305207"/>
            <a:ext cx="4443984" cy="2562193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CBBE9AC-3536-4D38-9E8F-17FBD9618845}" type="datetime1">
              <a:rPr lang="es-ES" noProof="0" smtClean="0"/>
              <a:t>25/03/2025</a:t>
            </a:fld>
            <a:endParaRPr lang="es-ES" noProof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es-ES" noProof="0" smtClean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7601FE8-BD30-4E2A-8DC3-BA96EED6C8D1}" type="datetime1">
              <a:rPr lang="es-ES" noProof="0" smtClean="0"/>
              <a:t>25/03/2025</a:t>
            </a:fld>
            <a:endParaRPr lang="es-ES" noProof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es-ES" noProof="0" smtClean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06F9842-778F-4C0E-97FE-34B9FD1B7B2D}" type="datetime1">
              <a:rPr lang="es-ES" noProof="0" smtClean="0"/>
              <a:t>25/03/2025</a:t>
            </a:fld>
            <a:endParaRPr lang="es-ES" noProof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es-ES" noProof="0" smtClean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 title="Forma de fondo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rtlCol="0"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6256020" y="685801"/>
            <a:ext cx="5212080" cy="5175250"/>
          </a:xfrm>
        </p:spPr>
        <p:txBody>
          <a:bodyPr rtlCol="0"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723900" y="2856344"/>
            <a:ext cx="3855720" cy="3011056"/>
          </a:xfrm>
        </p:spPr>
        <p:txBody>
          <a:bodyPr rtlCol="0"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5558E0B9-60A9-4FAD-B645-FB808A4A3884}" type="datetime1">
              <a:rPr lang="es-ES" noProof="0" smtClean="0"/>
              <a:t>25/03/2025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69E57DC2-970A-4B3E-BB1C-7A09969E49DF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9" name="Rectángulo 8" title="Barra de división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 title="Forma de fondo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rtlCol="0"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rtlCol="0"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723900" y="2855968"/>
            <a:ext cx="3855720" cy="3011432"/>
          </a:xfrm>
        </p:spPr>
        <p:txBody>
          <a:bodyPr rtlCol="0"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11E44E7F-99AE-4595-B986-640A568F4626}" type="datetime1">
              <a:rPr lang="es-ES" noProof="0" smtClean="0"/>
              <a:t>25/03/2025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69E57DC2-970A-4B3E-BB1C-7A09969E49DF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9" name="Rectángulo 8" title="Barra de división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rtl="0"/>
            <a:fld id="{8E85FD5C-851D-4478-BE04-C0632DB4061C}" type="datetime1">
              <a:rPr lang="es-ES" noProof="0" smtClean="0"/>
              <a:t>25/03/2025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 rtl="0"/>
            <a:fld id="{69E57DC2-970A-4B3E-BB1C-7A09969E49DF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9" name="Rectángulo 8" title="Barra lateral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3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na imagen de una radiación electromagnética">
            <a:extLst>
              <a:ext uri="{FF2B5EF4-FFF2-40B4-BE49-F238E27FC236}">
                <a16:creationId xmlns:a16="http://schemas.microsoft.com/office/drawing/2014/main" id="{1BCFA42A-241A-9475-AE34-9DAF3F736ED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9579" b="644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0" name="Rectangle 13">
            <a:extLst>
              <a:ext uri="{FF2B5EF4-FFF2-40B4-BE49-F238E27FC236}">
                <a16:creationId xmlns:a16="http://schemas.microsoft.com/office/drawing/2014/main" id="{310B1DD0-264A-47E3-A16A-C87AFA51E6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-258" y="0"/>
            <a:ext cx="12192000" cy="6858000"/>
          </a:xfrm>
          <a:prstGeom prst="rect">
            <a:avLst/>
          </a:prstGeom>
          <a:gradFill flip="none" rotWithShape="1">
            <a:gsLst>
              <a:gs pos="20000">
                <a:schemeClr val="tx2">
                  <a:alpha val="70000"/>
                </a:schemeClr>
              </a:gs>
              <a:gs pos="10000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6">
            <a:extLst>
              <a:ext uri="{FF2B5EF4-FFF2-40B4-BE49-F238E27FC236}">
                <a16:creationId xmlns:a16="http://schemas.microsoft.com/office/drawing/2014/main" id="{69C1BB7B-F21E-41A2-B30C-D8507B960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52858" y="744469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22" name="Freeform 6">
            <a:extLst>
              <a:ext uri="{FF2B5EF4-FFF2-40B4-BE49-F238E27FC236}">
                <a16:creationId xmlns:a16="http://schemas.microsoft.com/office/drawing/2014/main" id="{DF6D7DDE-F8A1-4105-9729-F9EB5F81A3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rtlCol="0">
            <a:normAutofit/>
          </a:bodyPr>
          <a:lstStyle/>
          <a:p>
            <a:r>
              <a:rPr lang="es-ES" dirty="0">
                <a:solidFill>
                  <a:schemeClr val="bg2"/>
                </a:solidFill>
              </a:rPr>
              <a:t>probabilidad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spcAft>
                <a:spcPts val="600"/>
              </a:spcAft>
            </a:pPr>
            <a:r>
              <a:rPr lang="es-ES" dirty="0">
                <a:solidFill>
                  <a:schemeClr val="bg2"/>
                </a:solidFill>
              </a:rPr>
              <a:t>ESTADÍSTICA BÁSICA</a:t>
            </a:r>
          </a:p>
          <a:p>
            <a:pPr>
              <a:spcAft>
                <a:spcPts val="600"/>
              </a:spcAft>
            </a:pPr>
            <a:r>
              <a:rPr lang="es-ES">
                <a:solidFill>
                  <a:schemeClr val="bg2"/>
                </a:solidFill>
              </a:rPr>
              <a:t>2025</a:t>
            </a:r>
            <a:endParaRPr lang="es-E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082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D682CD-CF07-8283-6A38-3C1603E23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75715"/>
          </a:xfrm>
        </p:spPr>
        <p:txBody>
          <a:bodyPr>
            <a:normAutofit fontScale="90000"/>
          </a:bodyPr>
          <a:lstStyle/>
          <a:p>
            <a:r>
              <a:rPr lang="es-ES" sz="4000" dirty="0"/>
              <a:t>LEY ADITIVA (Probabilidad de la adición)</a:t>
            </a:r>
            <a:br>
              <a:rPr lang="es-ES" sz="4000" dirty="0"/>
            </a:br>
            <a:br>
              <a:rPr lang="es-ES" sz="4000" dirty="0"/>
            </a:br>
            <a:endParaRPr lang="es-ES" sz="4000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314B91C-F957-7DAF-B347-C06C4CBE9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97000"/>
            <a:ext cx="9601200" cy="4775201"/>
          </a:xfrm>
          <a:noFill/>
          <a:ln>
            <a:noFill/>
            <a:prstDash val="solid"/>
          </a:ln>
        </p:spPr>
        <p:txBody>
          <a:bodyPr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UNIÓN DE DOS EVENTOS: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Dados dos eventos, </a:t>
            </a:r>
            <a:r>
              <a:rPr kumimoji="0" lang="es-ES" altLang="es-E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s-ES" altLang="es-E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kumimoji="0" lang="es-ES" altLang="es-E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kumimoji="0" lang="es-ES" altLang="es-E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la unión de </a:t>
            </a:r>
            <a:r>
              <a:rPr kumimoji="0" lang="es-ES" altLang="es-E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s-ES" altLang="es-E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kumimoji="0" lang="es-ES" altLang="es-E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kumimoji="0" lang="es-ES" altLang="es-E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es el evento que contiene todos los puntos muestrales que pertenecen a </a:t>
            </a:r>
            <a:r>
              <a:rPr kumimoji="0" lang="es-ES" altLang="es-ES" sz="24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s-ES" altLang="es-E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kumimoji="0" lang="es-ES" altLang="es-E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kumimoji="0" lang="es-ES" altLang="es-E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o a ambos. La unión de </a:t>
            </a:r>
            <a:r>
              <a:rPr kumimoji="0" lang="es-ES" altLang="es-E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s-ES" altLang="es-E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kumimoji="0" lang="es-ES" altLang="es-E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kumimoji="0" lang="es-ES" altLang="es-E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representa con </a:t>
            </a:r>
            <a:r>
              <a:rPr kumimoji="0" lang="es-ES" altLang="es-E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A∪B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INTERSECCION DE DOS EVENTOS: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Dados dos eventos, </a:t>
            </a:r>
            <a:r>
              <a:rPr kumimoji="0" lang="es-ES" altLang="es-E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s-ES" altLang="es-E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kumimoji="0" lang="es-ES" altLang="es-E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kumimoji="0" lang="es-ES" altLang="es-E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la intersección de </a:t>
            </a:r>
            <a:r>
              <a:rPr kumimoji="0" lang="es-ES" altLang="es-E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s-ES" altLang="es-E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kumimoji="0" lang="es-ES" altLang="es-E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kumimoji="0" lang="es-ES" altLang="es-E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es el evento que contiene los puntos muestrales que pertenecen simultáneamente a </a:t>
            </a:r>
            <a:r>
              <a:rPr kumimoji="0" lang="es-ES" altLang="es-ES" sz="24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s-ES" altLang="es-E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 a </a:t>
            </a:r>
            <a:r>
              <a:rPr kumimoji="0" lang="es-ES" altLang="es-E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kumimoji="0" lang="es-ES" altLang="es-E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y se representa con </a:t>
            </a:r>
            <a:r>
              <a:rPr kumimoji="0" lang="es-ES" altLang="es-E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A∩B</a:t>
            </a:r>
            <a:endParaRPr kumimoji="0" lang="es-ES" altLang="es-E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Ley Aditiva nos permite calcular la probabilidad de la unión de los eventos de la siguiente manera: </a:t>
            </a:r>
            <a:r>
              <a:rPr kumimoji="0" lang="es-ES" altLang="es-E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P(A∪B)=P(A)+P(B)-P(A∩B)</a:t>
            </a:r>
            <a:endParaRPr kumimoji="0" lang="es-ES" altLang="es-E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B4A73A36-34DB-2759-D198-6A564105C8D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17394318"/>
              </p:ext>
            </p:extLst>
          </p:nvPr>
        </p:nvGraphicFramePr>
        <p:xfrm>
          <a:off x="5508942" y="2563153"/>
          <a:ext cx="1174115" cy="7035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2FC1E890-DFD6-8240-7725-18E0E0CEEFD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26131903"/>
              </p:ext>
            </p:extLst>
          </p:nvPr>
        </p:nvGraphicFramePr>
        <p:xfrm>
          <a:off x="5508941" y="4367677"/>
          <a:ext cx="1174115" cy="7035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Rectangle 3">
            <a:extLst>
              <a:ext uri="{FF2B5EF4-FFF2-40B4-BE49-F238E27FC236}">
                <a16:creationId xmlns:a16="http://schemas.microsoft.com/office/drawing/2014/main" id="{DF49EB38-02C2-D22B-C550-E9AFD69A61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89456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D682CD-CF07-8283-6A38-3C1603E23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75715"/>
          </a:xfrm>
        </p:spPr>
        <p:txBody>
          <a:bodyPr>
            <a:normAutofit fontScale="90000"/>
          </a:bodyPr>
          <a:lstStyle/>
          <a:p>
            <a:r>
              <a:rPr lang="es-ES" sz="4000" dirty="0"/>
              <a:t>EVENTOS MUTUAMENTE EXCLUYENTES</a:t>
            </a:r>
            <a:br>
              <a:rPr lang="es-ES" sz="4000" dirty="0"/>
            </a:br>
            <a:endParaRPr lang="es-ES"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2314B91C-F957-7DAF-B347-C06C4CBE909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371600" y="1561515"/>
                <a:ext cx="9601200" cy="4610686"/>
              </a:xfrm>
            </p:spPr>
            <p:txBody>
              <a:bodyPr>
                <a:noAutofit/>
              </a:bodyPr>
              <a:lstStyle/>
              <a:p>
                <a:pPr marL="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s-ES" sz="2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Se dice que dos eventos son mutuamente excluyentes si no tienen puntos muestrales en común, esto significa que cuando ocurre uno, el otro no puede ocurrir. </a:t>
                </a:r>
              </a:p>
              <a:p>
                <a:pPr marL="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s-ES" sz="2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Su intersección no debe tener puntos muestrales, con lo cual </a:t>
                </a:r>
              </a:p>
              <a:p>
                <a:pPr marL="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es-ES" sz="2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ES" sz="2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  <m:r>
                            <a:rPr lang="es-ES" sz="2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∩</m:t>
                          </m:r>
                          <m:r>
                            <a:rPr lang="es-ES" sz="2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e>
                      </m:d>
                      <m:r>
                        <a:rPr lang="es-ES" sz="2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es-ES" sz="26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s-ES" sz="2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Ley aditiva para eventos mutuamente excluyentes: </a:t>
                </a:r>
              </a:p>
              <a:p>
                <a:pPr marL="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es-ES" sz="2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ES" sz="2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  <m:r>
                            <a:rPr lang="es-ES" sz="2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∪</m:t>
                          </m:r>
                          <m:r>
                            <a:rPr lang="es-ES" sz="2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e>
                      </m:d>
                      <m:r>
                        <a:rPr lang="es-ES" sz="2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ES" sz="2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es-ES" sz="2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ES" sz="2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e>
                      </m:d>
                      <m:r>
                        <a:rPr lang="es-ES" sz="2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s-ES" sz="2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es-ES" sz="2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ES" sz="2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e>
                      </m:d>
                    </m:oMath>
                  </m:oMathPara>
                </a14:m>
                <a:endParaRPr lang="es-ES" sz="2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s-ES" sz="2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s-ES" sz="26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2314B91C-F957-7DAF-B347-C06C4CBE909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1561515"/>
                <a:ext cx="9601200" cy="4610686"/>
              </a:xfrm>
              <a:blipFill>
                <a:blip r:embed="rId2"/>
                <a:stretch>
                  <a:fillRect l="-1143" t="-925" r="-1143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23408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D682CD-CF07-8283-6A38-3C1603E23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75715"/>
          </a:xfrm>
        </p:spPr>
        <p:txBody>
          <a:bodyPr>
            <a:normAutofit fontScale="90000"/>
          </a:bodyPr>
          <a:lstStyle/>
          <a:p>
            <a:r>
              <a:rPr lang="es-ES" sz="4000" dirty="0"/>
              <a:t>PROBABILIDAD CONDICIONAL</a:t>
            </a:r>
            <a:br>
              <a:rPr lang="es-ES" sz="4000" dirty="0"/>
            </a:br>
            <a:endParaRPr lang="es-ES"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2314B91C-F957-7DAF-B347-C06C4CBE909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371600" y="1561515"/>
                <a:ext cx="9601200" cy="4610686"/>
              </a:xfrm>
            </p:spPr>
            <p:txBody>
              <a:bodyPr>
                <a:noAutofit/>
              </a:bodyPr>
              <a:lstStyle/>
              <a:p>
                <a:pPr marL="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s-ES" sz="26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Se da cuando la probabilidad de un evento se ve influida por la ocurrencia de otro evento relacionado. </a:t>
                </a:r>
              </a:p>
              <a:p>
                <a:pPr marL="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s-ES" sz="26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 este modo, la probabilidad condicional es la probabilidad de un evento, dado que ha ocurrido orto evento. </a:t>
                </a:r>
              </a:p>
              <a:p>
                <a:pPr marL="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s-ES" sz="26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La probabilidad de A dado B es: </a:t>
                </a:r>
              </a:p>
              <a:p>
                <a:pPr marL="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𝑃</m:t>
                      </m:r>
                      <m:r>
                        <a:rPr lang="es-ES" sz="2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es-ES" sz="2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𝐴</m:t>
                      </m:r>
                      <m:r>
                        <a:rPr lang="es-ES" sz="2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/</m:t>
                      </m:r>
                      <m:r>
                        <a:rPr lang="es-ES" sz="2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𝐵</m:t>
                      </m:r>
                      <m:r>
                        <a:rPr lang="es-ES" sz="2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)=</m:t>
                      </m:r>
                      <m:f>
                        <m:fPr>
                          <m:ctrlPr>
                            <a:rPr lang="es-ES" sz="2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ES" sz="2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𝑃</m:t>
                          </m:r>
                          <m:r>
                            <a:rPr lang="es-ES" sz="2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s-ES" sz="2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  <m:r>
                            <a:rPr lang="es-ES" sz="2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∩</m:t>
                          </m:r>
                          <m:r>
                            <a:rPr lang="es-ES" sz="2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  <m:r>
                            <a:rPr lang="es-ES" sz="2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s-ES" sz="2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𝑃</m:t>
                          </m:r>
                          <m:r>
                            <a:rPr lang="es-ES" sz="2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s-ES" sz="2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  <m:r>
                            <a:rPr lang="es-ES" sz="2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s-ES" sz="2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s-ES" sz="2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s-ES" sz="2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s-ES" sz="26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2314B91C-F957-7DAF-B347-C06C4CBE909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1561515"/>
                <a:ext cx="9601200" cy="4610686"/>
              </a:xfrm>
              <a:blipFill>
                <a:blip r:embed="rId2"/>
                <a:stretch>
                  <a:fillRect l="-1143" t="-925" r="-1143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47298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D682CD-CF07-8283-6A38-3C1603E23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75715"/>
          </a:xfrm>
        </p:spPr>
        <p:txBody>
          <a:bodyPr>
            <a:normAutofit fontScale="90000"/>
          </a:bodyPr>
          <a:lstStyle/>
          <a:p>
            <a:r>
              <a:rPr lang="es-ES" sz="4000" dirty="0"/>
              <a:t>PROBABILIDAD CONJUNTA</a:t>
            </a:r>
            <a:br>
              <a:rPr lang="es-ES" sz="4000" dirty="0"/>
            </a:br>
            <a:endParaRPr lang="es-ES" sz="4000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314B91C-F957-7DAF-B347-C06C4CBE9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61515"/>
            <a:ext cx="9601200" cy="4610686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E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la probabilidad de dos eventos, donde ambos ocurren, es decir, la probabilidad de intersección de dos eventos.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E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tabla de probabilidad conjunta muestra un resumen de la información de los eventos en estudio: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es-ES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es-ES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2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a 5">
                <a:extLst>
                  <a:ext uri="{FF2B5EF4-FFF2-40B4-BE49-F238E27FC236}">
                    <a16:creationId xmlns:a16="http://schemas.microsoft.com/office/drawing/2014/main" id="{B38F4484-5592-6062-6BA9-EC3A957D6E2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56274724"/>
                  </p:ext>
                </p:extLst>
              </p:nvPr>
            </p:nvGraphicFramePr>
            <p:xfrm>
              <a:off x="3333464" y="3715604"/>
              <a:ext cx="5677471" cy="2456596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713710">
                      <a:extLst>
                        <a:ext uri="{9D8B030D-6E8A-4147-A177-3AD203B41FA5}">
                          <a16:colId xmlns:a16="http://schemas.microsoft.com/office/drawing/2014/main" val="3240228425"/>
                        </a:ext>
                      </a:extLst>
                    </a:gridCol>
                    <a:gridCol w="1932612">
                      <a:extLst>
                        <a:ext uri="{9D8B030D-6E8A-4147-A177-3AD203B41FA5}">
                          <a16:colId xmlns:a16="http://schemas.microsoft.com/office/drawing/2014/main" val="1650222959"/>
                        </a:ext>
                      </a:extLst>
                    </a:gridCol>
                    <a:gridCol w="1932612">
                      <a:extLst>
                        <a:ext uri="{9D8B030D-6E8A-4147-A177-3AD203B41FA5}">
                          <a16:colId xmlns:a16="http://schemas.microsoft.com/office/drawing/2014/main" val="1420097092"/>
                        </a:ext>
                      </a:extLst>
                    </a:gridCol>
                    <a:gridCol w="1098537">
                      <a:extLst>
                        <a:ext uri="{9D8B030D-6E8A-4147-A177-3AD203B41FA5}">
                          <a16:colId xmlns:a16="http://schemas.microsoft.com/office/drawing/2014/main" val="4064323536"/>
                        </a:ext>
                      </a:extLst>
                    </a:gridCol>
                  </a:tblGrid>
                  <a:tr h="59678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s-ES" sz="2400">
                              <a:effectLst/>
                            </a:rPr>
                            <a:t> </a:t>
                          </a:r>
                          <a:endParaRPr lang="es-ES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s-ES" sz="2400">
                              <a:effectLst/>
                            </a:rPr>
                            <a:t>A</a:t>
                          </a:r>
                          <a:endParaRPr lang="es-ES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ar>
                                  <m:barPr>
                                    <m:pos m:val="top"/>
                                    <m:ctrlPr>
                                      <a:rPr lang="es-ES" sz="2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es-ES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</m:bar>
                              </m:oMath>
                            </m:oMathPara>
                          </a14:m>
                          <a:endParaRPr lang="es-ES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s-ES" sz="2400">
                              <a:effectLst/>
                            </a:rPr>
                            <a:t> </a:t>
                          </a:r>
                          <a:endParaRPr lang="es-ES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859468811"/>
                      </a:ext>
                    </a:extLst>
                  </a:tr>
                  <a:tr h="63151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ES" sz="24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s-ES" sz="240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oMath>
                            </m:oMathPara>
                          </a14:m>
                          <a:endParaRPr lang="es-ES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ES" sz="2400">
                                    <a:effectLst/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d>
                                  <m:dPr>
                                    <m:ctrlPr>
                                      <a:rPr lang="es-ES" sz="2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ES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  <m:r>
                                      <a:rPr lang="es-ES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∩</m:t>
                                    </m:r>
                                    <m:r>
                                      <a:rPr lang="es-ES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s-ES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ES" sz="2400">
                                    <a:effectLst/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d>
                                  <m:dPr>
                                    <m:ctrlPr>
                                      <a:rPr lang="es-ES" sz="2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bar>
                                      <m:barPr>
                                        <m:pos m:val="top"/>
                                        <m:ctrlPr>
                                          <a:rPr lang="es-ES" sz="24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arPr>
                                      <m:e>
                                        <m:r>
                                          <a:rPr lang="es-ES" sz="24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𝐴</m:t>
                                        </m:r>
                                      </m:e>
                                    </m:bar>
                                    <m:r>
                                      <a:rPr lang="es-ES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∩</m:t>
                                    </m:r>
                                    <m:r>
                                      <a:rPr lang="es-ES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s-ES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ES" sz="2400">
                                    <a:effectLst/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s-ES" sz="2400">
                                    <a:effectLst/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s-ES" sz="240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es-ES" sz="24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s-ES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496573398"/>
                      </a:ext>
                    </a:extLst>
                  </a:tr>
                  <a:tr h="63151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ar>
                                  <m:barPr>
                                    <m:pos m:val="top"/>
                                    <m:ctrlPr>
                                      <a:rPr lang="es-ES" sz="2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es-ES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</m:bar>
                              </m:oMath>
                            </m:oMathPara>
                          </a14:m>
                          <a:endParaRPr lang="es-ES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ES" sz="2400">
                                    <a:effectLst/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d>
                                  <m:dPr>
                                    <m:ctrlPr>
                                      <a:rPr lang="es-ES" sz="2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ES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  <m:r>
                                      <a:rPr lang="es-ES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∩</m:t>
                                    </m:r>
                                    <m:bar>
                                      <m:barPr>
                                        <m:pos m:val="top"/>
                                        <m:ctrlPr>
                                          <a:rPr lang="es-ES" sz="24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arPr>
                                      <m:e>
                                        <m:r>
                                          <a:rPr lang="es-ES" sz="24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𝐵</m:t>
                                        </m:r>
                                      </m:e>
                                    </m:bar>
                                  </m:e>
                                </m:d>
                              </m:oMath>
                            </m:oMathPara>
                          </a14:m>
                          <a:endParaRPr lang="es-ES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ES" sz="2400">
                                    <a:effectLst/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d>
                                  <m:dPr>
                                    <m:ctrlPr>
                                      <a:rPr lang="es-ES" sz="2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bar>
                                      <m:barPr>
                                        <m:pos m:val="top"/>
                                        <m:ctrlPr>
                                          <a:rPr lang="es-ES" sz="24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arPr>
                                      <m:e>
                                        <m:r>
                                          <a:rPr lang="es-ES" sz="24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𝐴</m:t>
                                        </m:r>
                                      </m:e>
                                    </m:bar>
                                    <m:r>
                                      <a:rPr lang="es-ES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∩</m:t>
                                    </m:r>
                                    <m:bar>
                                      <m:barPr>
                                        <m:pos m:val="top"/>
                                        <m:ctrlPr>
                                          <a:rPr lang="es-ES" sz="24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arPr>
                                      <m:e>
                                        <m:r>
                                          <a:rPr lang="es-ES" sz="24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𝐵</m:t>
                                        </m:r>
                                      </m:e>
                                    </m:bar>
                                  </m:e>
                                </m:d>
                              </m:oMath>
                            </m:oMathPara>
                          </a14:m>
                          <a:endParaRPr lang="es-ES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ES" sz="2400">
                                    <a:effectLst/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s-ES" sz="2400">
                                    <a:effectLst/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bar>
                                  <m:barPr>
                                    <m:pos m:val="top"/>
                                    <m:ctrlPr>
                                      <a:rPr lang="es-ES" sz="2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es-ES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</m:bar>
                                <m:r>
                                  <a:rPr lang="es-ES" sz="24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s-ES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897011428"/>
                      </a:ext>
                    </a:extLst>
                  </a:tr>
                  <a:tr h="59678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s-ES" sz="2400">
                              <a:effectLst/>
                            </a:rPr>
                            <a:t> </a:t>
                          </a:r>
                          <a:endParaRPr lang="es-ES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ES" sz="2400">
                                    <a:effectLst/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s-ES" sz="2400">
                                    <a:effectLst/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s-ES" sz="240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s-ES" sz="24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s-ES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ES" sz="2400">
                                    <a:effectLst/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s-ES" sz="2400">
                                    <a:effectLst/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bar>
                                  <m:barPr>
                                    <m:pos m:val="top"/>
                                    <m:ctrlPr>
                                      <a:rPr lang="es-ES" sz="2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es-ES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</m:bar>
                                <m:r>
                                  <a:rPr lang="es-ES" sz="24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s-ES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s-ES" sz="2400" dirty="0">
                              <a:effectLst/>
                            </a:rPr>
                            <a:t>1</a:t>
                          </a:r>
                          <a:endParaRPr lang="es-ES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87106329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a 5">
                <a:extLst>
                  <a:ext uri="{FF2B5EF4-FFF2-40B4-BE49-F238E27FC236}">
                    <a16:creationId xmlns:a16="http://schemas.microsoft.com/office/drawing/2014/main" id="{B38F4484-5592-6062-6BA9-EC3A957D6E2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56274724"/>
                  </p:ext>
                </p:extLst>
              </p:nvPr>
            </p:nvGraphicFramePr>
            <p:xfrm>
              <a:off x="3333464" y="3715604"/>
              <a:ext cx="5677471" cy="2456596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713710">
                      <a:extLst>
                        <a:ext uri="{9D8B030D-6E8A-4147-A177-3AD203B41FA5}">
                          <a16:colId xmlns:a16="http://schemas.microsoft.com/office/drawing/2014/main" val="3240228425"/>
                        </a:ext>
                      </a:extLst>
                    </a:gridCol>
                    <a:gridCol w="1932612">
                      <a:extLst>
                        <a:ext uri="{9D8B030D-6E8A-4147-A177-3AD203B41FA5}">
                          <a16:colId xmlns:a16="http://schemas.microsoft.com/office/drawing/2014/main" val="1650222959"/>
                        </a:ext>
                      </a:extLst>
                    </a:gridCol>
                    <a:gridCol w="1932612">
                      <a:extLst>
                        <a:ext uri="{9D8B030D-6E8A-4147-A177-3AD203B41FA5}">
                          <a16:colId xmlns:a16="http://schemas.microsoft.com/office/drawing/2014/main" val="1420097092"/>
                        </a:ext>
                      </a:extLst>
                    </a:gridCol>
                    <a:gridCol w="1098537">
                      <a:extLst>
                        <a:ext uri="{9D8B030D-6E8A-4147-A177-3AD203B41FA5}">
                          <a16:colId xmlns:a16="http://schemas.microsoft.com/office/drawing/2014/main" val="4064323536"/>
                        </a:ext>
                      </a:extLst>
                    </a:gridCol>
                  </a:tblGrid>
                  <a:tr h="59678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s-ES" sz="2400">
                              <a:effectLst/>
                            </a:rPr>
                            <a:t> </a:t>
                          </a:r>
                          <a:endParaRPr lang="es-ES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s-ES" sz="2400">
                              <a:effectLst/>
                            </a:rPr>
                            <a:t>A</a:t>
                          </a:r>
                          <a:endParaRPr lang="es-ES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137539" t="-1020" r="-58360" b="-3234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s-ES" sz="2400">
                              <a:effectLst/>
                            </a:rPr>
                            <a:t> </a:t>
                          </a:r>
                          <a:endParaRPr lang="es-ES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859468811"/>
                      </a:ext>
                    </a:extLst>
                  </a:tr>
                  <a:tr h="631511">
                    <a:tc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855" t="-95192" r="-700855" b="-2048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37107" t="-95192" r="-157862" b="-2048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137539" t="-95192" r="-58360" b="-2048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416022" t="-95192" r="-2210" b="-20480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96573398"/>
                      </a:ext>
                    </a:extLst>
                  </a:tr>
                  <a:tr h="631511">
                    <a:tc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855" t="-195192" r="-700855" b="-1048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37107" t="-195192" r="-157862" b="-1048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137539" t="-195192" r="-58360" b="-1048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416022" t="-195192" r="-2210" b="-10480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97011428"/>
                      </a:ext>
                    </a:extLst>
                  </a:tr>
                  <a:tr h="59678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s-ES" sz="2400">
                              <a:effectLst/>
                            </a:rPr>
                            <a:t> </a:t>
                          </a:r>
                          <a:endParaRPr lang="es-ES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37107" t="-313265" r="-157862" b="-112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137539" t="-313265" r="-58360" b="-112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s-ES" sz="2400" dirty="0">
                              <a:effectLst/>
                            </a:rPr>
                            <a:t>1</a:t>
                          </a:r>
                          <a:endParaRPr lang="es-ES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87106329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646724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D682CD-CF07-8283-6A38-3C1603E23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75715"/>
          </a:xfrm>
        </p:spPr>
        <p:txBody>
          <a:bodyPr>
            <a:normAutofit fontScale="90000"/>
          </a:bodyPr>
          <a:lstStyle/>
          <a:p>
            <a:r>
              <a:rPr lang="es-ES" sz="4000" dirty="0"/>
              <a:t>EVENTOS INDEPENDIENTES</a:t>
            </a:r>
            <a:br>
              <a:rPr lang="es-ES" sz="4000" dirty="0"/>
            </a:br>
            <a:endParaRPr lang="es-ES"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2314B91C-F957-7DAF-B347-C06C4CBE909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371600" y="1561515"/>
                <a:ext cx="9601200" cy="4610686"/>
              </a:xfrm>
            </p:spPr>
            <p:txBody>
              <a:bodyPr>
                <a:noAutofit/>
              </a:bodyPr>
              <a:lstStyle/>
              <a:p>
                <a:pPr marL="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s-ES" sz="26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Si </a:t>
                </a:r>
                <a14:m>
                  <m:oMath xmlns:m="http://schemas.openxmlformats.org/officeDocument/2006/math">
                    <m:r>
                      <a:rPr lang="es-ES" sz="2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es-ES" sz="2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s-ES" sz="2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s-ES" sz="2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/</m:t>
                    </m:r>
                    <m:r>
                      <a:rPr lang="es-ES" sz="2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s-ES" sz="2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)≠</m:t>
                    </m:r>
                    <m:r>
                      <a:rPr lang="es-ES" sz="2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es-ES" sz="2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s-ES" sz="2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s-ES" sz="2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s-ES" sz="2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los eventos </a:t>
                </a:r>
                <a14:m>
                  <m:oMath xmlns:m="http://schemas.openxmlformats.org/officeDocument/2006/math">
                    <m:r>
                      <a:rPr lang="es-ES" sz="2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es-ES" sz="2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y </a:t>
                </a:r>
                <a14:m>
                  <m:oMath xmlns:m="http://schemas.openxmlformats.org/officeDocument/2006/math">
                    <m:r>
                      <a:rPr lang="es-ES" sz="2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𝐵</m:t>
                    </m:r>
                  </m:oMath>
                </a14:m>
                <a:r>
                  <a:rPr lang="es-ES" sz="2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son dependientes. </a:t>
                </a:r>
              </a:p>
              <a:p>
                <a:pPr marL="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s-ES" sz="2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Esto es, la probabilidad del evento </a:t>
                </a:r>
                <a14:m>
                  <m:oMath xmlns:m="http://schemas.openxmlformats.org/officeDocument/2006/math">
                    <m:r>
                      <a:rPr lang="es-ES" sz="2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es-ES" sz="2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se altera por conocer que ocurrió el evento </a:t>
                </a:r>
                <a14:m>
                  <m:oMath xmlns:m="http://schemas.openxmlformats.org/officeDocument/2006/math">
                    <m:r>
                      <a:rPr lang="es-ES" sz="2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𝐵</m:t>
                    </m:r>
                  </m:oMath>
                </a14:m>
                <a:endParaRPr lang="es-ES" sz="2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s-ES" sz="26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Dos eventos, </a:t>
                </a:r>
                <a14:m>
                  <m:oMath xmlns:m="http://schemas.openxmlformats.org/officeDocument/2006/math">
                    <m:r>
                      <a:rPr lang="es-ES" sz="2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es-ES" sz="2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y </a:t>
                </a:r>
                <a14:m>
                  <m:oMath xmlns:m="http://schemas.openxmlformats.org/officeDocument/2006/math">
                    <m:r>
                      <a:rPr lang="es-ES" sz="2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𝐵</m:t>
                    </m:r>
                  </m:oMath>
                </a14:m>
                <a:r>
                  <a:rPr lang="es-ES" sz="2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son independientes, es decir, no tienen influencia entre sí, si: </a:t>
                </a:r>
                <a:endParaRPr lang="es-ES" sz="2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 xmlns:m="http://schemas.openxmlformats.org/officeDocument/2006/math">
                    <m:r>
                      <a:rPr lang="es-ES" sz="2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es-ES" sz="2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s-ES" sz="2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s-ES" sz="2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/</m:t>
                    </m:r>
                    <m:r>
                      <a:rPr lang="es-ES" sz="2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s-ES" sz="2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)=</m:t>
                    </m:r>
                    <m:r>
                      <a:rPr lang="es-ES" sz="2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es-ES" sz="2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s-ES" sz="2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s-ES" sz="2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s-ES" sz="2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o si </a:t>
                </a:r>
                <a14:m>
                  <m:oMath xmlns:m="http://schemas.openxmlformats.org/officeDocument/2006/math">
                    <m:r>
                      <a:rPr lang="es-ES" sz="2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es-ES" sz="2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s-ES" sz="2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s-ES" sz="2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/</m:t>
                    </m:r>
                    <m:r>
                      <a:rPr lang="es-ES" sz="2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s-ES" sz="2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)=</m:t>
                    </m:r>
                    <m:r>
                      <a:rPr lang="es-ES" sz="2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es-ES" sz="2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s-ES" sz="2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s-ES" sz="2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s-ES" sz="2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; </a:t>
                </a:r>
              </a:p>
              <a:p>
                <a:pPr marL="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s-ES" sz="2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 lo contrario los eventos son dependientes. </a:t>
                </a:r>
                <a:endParaRPr lang="es-ES" sz="2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s-ES" sz="2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s-ES" sz="26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2314B91C-F957-7DAF-B347-C06C4CBE909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1561515"/>
                <a:ext cx="9601200" cy="4610686"/>
              </a:xfrm>
              <a:blipFill>
                <a:blip r:embed="rId2"/>
                <a:stretch>
                  <a:fillRect l="-1143" t="-925" r="-1143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49518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D682CD-CF07-8283-6A38-3C1603E23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75715"/>
          </a:xfrm>
        </p:spPr>
        <p:txBody>
          <a:bodyPr>
            <a:normAutofit fontScale="90000"/>
          </a:bodyPr>
          <a:lstStyle/>
          <a:p>
            <a:r>
              <a:rPr lang="es-ES" sz="4000" dirty="0"/>
              <a:t>LEY MULTIPLICATIVA (Regla de la multiplicación)</a:t>
            </a:r>
            <a:br>
              <a:rPr lang="es-ES" sz="4000" dirty="0"/>
            </a:br>
            <a:br>
              <a:rPr lang="es-ES" sz="4000" dirty="0"/>
            </a:br>
            <a:endParaRPr lang="es-ES"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2314B91C-F957-7DAF-B347-C06C4CBE909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371600" y="1397000"/>
                <a:ext cx="9601200" cy="4775201"/>
              </a:xfrm>
              <a:noFill/>
              <a:ln>
                <a:noFill/>
                <a:prstDash val="solid"/>
              </a:ln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s-ES" sz="26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Se usa para determinar la probabilidad de la intersección de dos eventos: </a:t>
                </a:r>
                <a:endParaRPr lang="es-ES" sz="2600" i="1" dirty="0">
                  <a:solidFill>
                    <a:schemeClr val="tx1"/>
                  </a:solidFill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 xmlns:m="http://schemas.openxmlformats.org/officeDocument/2006/math">
                    <m:r>
                      <a:rPr lang="es-ES" sz="26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es-ES" sz="26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s-ES" sz="26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s-ES" sz="26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∩</m:t>
                    </m:r>
                    <m:r>
                      <a:rPr lang="es-ES" sz="26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s-ES" sz="26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)=</m:t>
                    </m:r>
                    <m:r>
                      <a:rPr lang="es-ES" sz="26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es-ES" sz="26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s-ES" sz="26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s-ES" sz="26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/</m:t>
                    </m:r>
                    <m:r>
                      <a:rPr lang="es-ES" sz="26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s-ES" sz="26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)×</m:t>
                    </m:r>
                    <m:r>
                      <a:rPr lang="es-ES" sz="26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es-ES" sz="26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s-ES" sz="26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s-ES" sz="26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 </m:t>
                    </m:r>
                  </m:oMath>
                </a14:m>
                <a:r>
                  <a:rPr lang="es-ES" sz="2600" i="1" dirty="0">
                    <a:solidFill>
                      <a:schemeClr val="tx1"/>
                    </a:solidFill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	</a:t>
                </a:r>
                <a14:m>
                  <m:oMath xmlns:m="http://schemas.openxmlformats.org/officeDocument/2006/math">
                    <m:r>
                      <a:rPr lang="es-ES" sz="2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es-ES" sz="2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s-ES" sz="2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s-ES" sz="2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∩</m:t>
                    </m:r>
                    <m:r>
                      <a:rPr lang="es-ES" sz="2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s-ES" sz="2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)=</m:t>
                    </m:r>
                    <m:r>
                      <a:rPr lang="es-ES" sz="2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es-ES" sz="2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s-ES" sz="2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s-ES" sz="2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/</m:t>
                    </m:r>
                    <m:r>
                      <a:rPr lang="es-ES" sz="2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s-ES" sz="2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)×</m:t>
                    </m:r>
                    <m:r>
                      <a:rPr lang="es-ES" sz="2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es-ES" sz="2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s-ES" sz="2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s-ES" sz="2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s-ES" sz="2600" i="1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s-ES" sz="2600" i="1" dirty="0">
                    <a:solidFill>
                      <a:schemeClr val="tx1"/>
                    </a:solidFill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s-ES" sz="2600" i="1" dirty="0">
                  <a:solidFill>
                    <a:schemeClr val="tx1"/>
                  </a:solidFill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s-ES" sz="26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Si los eventos los eventos son independientes, entonces los eventos no están relacionados y tampoco la probabilidad del evento se afecta por si ocurrió el otro evento. </a:t>
                </a: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 xmlns:m="http://schemas.openxmlformats.org/officeDocument/2006/math">
                    <m:r>
                      <a:rPr lang="es-ES" sz="2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s-ES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s-ES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∩</m:t>
                        </m:r>
                        <m:r>
                          <a:rPr lang="es-ES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s-ES" sz="2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sz="2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s-ES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s-ES" sz="2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×</m:t>
                    </m:r>
                    <m:r>
                      <a:rPr lang="es-ES" sz="2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s-ES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s-ES" sz="2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    </m:t>
                    </m:r>
                  </m:oMath>
                </a14:m>
                <a:r>
                  <a:rPr lang="es-ES" sz="26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	</a:t>
                </a:r>
                <a14:m>
                  <m:oMath xmlns:m="http://schemas.openxmlformats.org/officeDocument/2006/math">
                    <m:r>
                      <a:rPr lang="es-ES" sz="2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s-ES" sz="2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s-ES" sz="2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s-ES" sz="2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∩</m:t>
                    </m:r>
                    <m:r>
                      <a:rPr lang="es-ES" sz="2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𝐵</m:t>
                    </m:r>
                    <m:r>
                      <a:rPr lang="es-ES" sz="2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)=</m:t>
                    </m:r>
                    <m:r>
                      <a:rPr lang="es-ES" sz="2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s-ES" sz="2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s-ES" sz="2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𝐵</m:t>
                    </m:r>
                    <m:r>
                      <a:rPr lang="es-ES" sz="2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)×</m:t>
                    </m:r>
                    <m:r>
                      <a:rPr lang="es-ES" sz="2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s-ES" sz="2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s-ES" sz="2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s-ES" sz="2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s-ES" sz="2600" i="1" dirty="0">
                  <a:solidFill>
                    <a:schemeClr val="tx1"/>
                  </a:solidFill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s-ES" sz="26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		</a:t>
                </a: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s-ES" sz="26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altLang="es-ES" sz="2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s-ES" sz="2600" b="1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2314B91C-F957-7DAF-B347-C06C4CBE909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1397000"/>
                <a:ext cx="9601200" cy="4775201"/>
              </a:xfrm>
              <a:blipFill>
                <a:blip r:embed="rId2"/>
                <a:stretch>
                  <a:fillRect l="-1143" t="-893" r="-127"/>
                </a:stretch>
              </a:blipFill>
              <a:ln>
                <a:noFill/>
                <a:prstDash val="solid"/>
              </a:ln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3">
            <a:extLst>
              <a:ext uri="{FF2B5EF4-FFF2-40B4-BE49-F238E27FC236}">
                <a16:creationId xmlns:a16="http://schemas.microsoft.com/office/drawing/2014/main" id="{DF49EB38-02C2-D22B-C550-E9AFD69A61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93847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D682CD-CF07-8283-6A38-3C1603E23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75715"/>
          </a:xfrm>
        </p:spPr>
        <p:txBody>
          <a:bodyPr>
            <a:normAutofit fontScale="90000"/>
          </a:bodyPr>
          <a:lstStyle/>
          <a:p>
            <a:r>
              <a:rPr lang="es-ES" sz="4000" dirty="0"/>
              <a:t>TEOREMA DE BAYES</a:t>
            </a:r>
            <a:br>
              <a:rPr lang="es-ES" sz="4000" dirty="0"/>
            </a:br>
            <a:br>
              <a:rPr lang="es-ES" sz="4000" dirty="0"/>
            </a:br>
            <a:endParaRPr lang="es-ES" sz="4000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314B91C-F957-7DAF-B347-C06C4CBE9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97000"/>
            <a:ext cx="9601200" cy="4775201"/>
          </a:xfrm>
          <a:noFill/>
          <a:ln>
            <a:noFill/>
            <a:prstDash val="solid"/>
          </a:ln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E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un método para calcular las probabilidades posteriores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2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E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Este teorema se aplica cuando los eventos para los que deseamos calcular sus probabilidades posteriores son MUTUAMENTE EXCLUYENTES y COLECTIVAMENTE EXHAUSTIVOS; se lo puede utilizar para calcular probabilidades posteriores de un evento y de su complemento.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es-E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ES" sz="2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2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s-ES" sz="2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DF49EB38-02C2-D22B-C550-E9AFD69A61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graphicFrame>
        <p:nvGraphicFramePr>
          <p:cNvPr id="11" name="Diagrama 10">
            <a:extLst>
              <a:ext uri="{FF2B5EF4-FFF2-40B4-BE49-F238E27FC236}">
                <a16:creationId xmlns:a16="http://schemas.microsoft.com/office/drawing/2014/main" id="{03AE4CD6-D09D-2509-C3C4-ECD7D4481BE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56545174"/>
              </p:ext>
            </p:extLst>
          </p:nvPr>
        </p:nvGraphicFramePr>
        <p:xfrm>
          <a:off x="1219199" y="2115401"/>
          <a:ext cx="10163034" cy="11191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04A3ABBF-D19C-51B2-8FF4-8CF1812BDC48}"/>
                  </a:ext>
                </a:extLst>
              </p:cNvPr>
              <p:cNvSpPr txBox="1"/>
              <p:nvPr/>
            </p:nvSpPr>
            <p:spPr>
              <a:xfrm>
                <a:off x="1524002" y="5333467"/>
                <a:ext cx="9601199" cy="8066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20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s-ES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lin"/>
                              <m:ctrlPr>
                                <a:rPr lang="es-ES" sz="2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ES" sz="22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num>
                            <m:den>
                              <m:r>
                                <a:rPr lang="es-ES" sz="2200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den>
                          </m:f>
                        </m:e>
                      </m:d>
                      <m:r>
                        <a:rPr lang="es-ES" sz="22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sz="22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2200" i="1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s-ES" sz="22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ES" sz="22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sz="2200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s-ES" sz="2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  <m:r>
                            <a:rPr lang="es-ES" sz="2200" i="0"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s-ES" sz="2200" i="1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s-ES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type m:val="lin"/>
                                  <m:ctrlPr>
                                    <a:rPr lang="es-ES" sz="2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ES" sz="2200" i="1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s-ES" sz="22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sz="2200" i="1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e>
                                    <m:sub>
                                      <m:r>
                                        <a:rPr lang="es-ES" sz="22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s-ES" sz="2200" i="1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s-ES" sz="22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ES" sz="22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sz="2200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s-ES" sz="2200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s-ES" sz="2200" i="0"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s-ES" sz="2200" i="1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s-ES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type m:val="lin"/>
                                  <m:ctrlPr>
                                    <a:rPr lang="es-ES" sz="2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ES" sz="2200" i="1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s-ES" sz="22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sz="2200" i="1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e>
                                    <m:sub>
                                      <m:r>
                                        <a:rPr lang="es-ES" sz="2200" i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  <m:r>
                            <a:rPr lang="es-ES" sz="2200" i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ES" sz="2200" i="1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s-ES" sz="22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ES" sz="22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sz="2200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s-ES" sz="22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s-ES" sz="2200" i="0"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s-ES" sz="2200" i="1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s-ES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type m:val="lin"/>
                                  <m:ctrlPr>
                                    <a:rPr lang="es-ES" sz="2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ES" sz="2200" i="1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s-ES" sz="22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sz="2200" i="1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e>
                                    <m:sub>
                                      <m:r>
                                        <a:rPr lang="es-ES" sz="2200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  <m:r>
                            <a:rPr lang="es-ES" sz="2200" i="0">
                              <a:latin typeface="Cambria Math" panose="02040503050406030204" pitchFamily="18" charset="0"/>
                            </a:rPr>
                            <m:t>+…+</m:t>
                          </m:r>
                          <m:r>
                            <a:rPr lang="es-ES" sz="2200" i="1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s-ES" sz="22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ES" sz="22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sz="2200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s-ES" sz="22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d>
                          <m:r>
                            <a:rPr lang="es-ES" sz="2200" i="0"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s-ES" sz="2200" i="1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s-ES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type m:val="lin"/>
                                  <m:ctrlPr>
                                    <a:rPr lang="es-ES" sz="2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ES" sz="2200" i="1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s-ES" sz="22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sz="2200" i="1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e>
                                    <m:sub>
                                      <m:r>
                                        <a:rPr lang="es-ES" sz="2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s-ES" sz="2200" dirty="0"/>
              </a:p>
            </p:txBody>
          </p:sp>
        </mc:Choice>
        <mc:Fallback xmlns="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04A3ABBF-D19C-51B2-8FF4-8CF1812BDC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2" y="5333467"/>
                <a:ext cx="9601199" cy="8066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33814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0E0108-629E-88DD-B0BB-089CE002A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DIAGRAMA DE ÁRBOL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31093B4-EF4A-C434-793A-6DA19C8A05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3581400"/>
          </a:xfrm>
        </p:spPr>
        <p:txBody>
          <a:bodyPr>
            <a:noAutofit/>
          </a:bodyPr>
          <a:lstStyle/>
          <a:p>
            <a:r>
              <a:rPr lang="es-ES" sz="2800" dirty="0"/>
              <a:t>Es una representación gráfica que se utiliza para visualizar y organizar los posibles resultados de un experimento con varias etapas. </a:t>
            </a:r>
          </a:p>
          <a:p>
            <a:r>
              <a:rPr lang="es-ES" sz="2800" dirty="0"/>
              <a:t>Se construye colocando los diferentes resultados posibles en cada etapa del experimento en ramas sucesivas, creando así una estructura similar a un árbol. </a:t>
            </a:r>
          </a:p>
          <a:p>
            <a:r>
              <a:rPr lang="es-ES" sz="2800" dirty="0"/>
              <a:t>Esto facilita la visualización y el cálculo de probabilidades en experimentos más complejos.</a:t>
            </a:r>
          </a:p>
        </p:txBody>
      </p:sp>
    </p:spTree>
    <p:extLst>
      <p:ext uri="{BB962C8B-B14F-4D97-AF65-F5344CB8AC3E}">
        <p14:creationId xmlns:p14="http://schemas.microsoft.com/office/powerpoint/2010/main" val="13484130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0E0108-629E-88DD-B0BB-089CE002A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DIAGRAMA DE ÁRBOL</a:t>
            </a:r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44C62034-2CD1-B673-2B6F-18EA6A1954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438" y="1801504"/>
            <a:ext cx="9175125" cy="43706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9116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2779DA-CE4E-707D-BCFB-232C4C397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CONCEPTOS BÁSICOS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DE1D5A2-6F93-D9A1-904C-87AB929A4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71700"/>
            <a:ext cx="9601200" cy="3695700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probabilidad es una medida numérica de la posibilidad que ocurra un evento.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valores de una probabilidad siempre se asignan en una escala de 0 a 1.</a:t>
            </a:r>
          </a:p>
          <a:p>
            <a:r>
              <a:rPr lang="es-E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Una probabilidad cercana a cero indica que es difícil que el evento ocurra, una cercana a uno indica que es casi seguro que sucederá. 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29851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2779DA-CE4E-707D-BCFB-232C4C397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CONCEPTOS BÁSICOS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DE1D5A2-6F93-D9A1-904C-87AB929A4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71700"/>
            <a:ext cx="9601200" cy="3695700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EXPERIMENTO es un proceso que genera resultados bien definidos. En cualquier repetición simple de un experimento, ocurrirá uno y solo uno de los posibles resultados experimentales.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ESPACIO MUESTRAL es el conjunto de todos los resultados experimentales (o puntos muestrales porque son elementos del espacio muestral) </a:t>
            </a:r>
          </a:p>
        </p:txBody>
      </p:sp>
    </p:spTree>
    <p:extLst>
      <p:ext uri="{BB962C8B-B14F-4D97-AF65-F5344CB8AC3E}">
        <p14:creationId xmlns:p14="http://schemas.microsoft.com/office/powerpoint/2010/main" val="945584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D682CD-CF07-8283-6A38-3C1603E23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213338"/>
          </a:xfrm>
        </p:spPr>
        <p:txBody>
          <a:bodyPr>
            <a:normAutofit/>
          </a:bodyPr>
          <a:lstStyle/>
          <a:p>
            <a:r>
              <a:rPr lang="es-ES" sz="4000" dirty="0"/>
              <a:t>ASIGNACIÓN DE PROBABILIDADES</a:t>
            </a:r>
            <a:br>
              <a:rPr lang="es-ES" sz="4000" dirty="0"/>
            </a:br>
            <a:r>
              <a:rPr lang="es-ES" sz="4000" dirty="0"/>
              <a:t>Requerimientos básicos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2314B91C-F957-7DAF-B347-C06C4CBE909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371600" y="2286000"/>
                <a:ext cx="9601200" cy="3886200"/>
              </a:xfrm>
            </p:spPr>
            <p:txBody>
              <a:bodyPr>
                <a:noAutofit/>
              </a:bodyPr>
              <a:lstStyle/>
              <a:p>
                <a:pPr marL="342900" lvl="0" indent="-342900">
                  <a:lnSpc>
                    <a:spcPct val="107000"/>
                  </a:lnSpc>
                  <a:spcAft>
                    <a:spcPts val="800"/>
                  </a:spcAft>
                  <a:buFont typeface="+mj-lt"/>
                  <a:buAutoNum type="arabicParenR"/>
                </a:pPr>
                <a:r>
                  <a:rPr lang="es-ES" sz="26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La probabilidad asignada a cada resultado experimental debe estar entre 0 y 1, inclusive. </a:t>
                </a:r>
              </a:p>
              <a:p>
                <a:pPr marL="0" lvl="0" indent="0" algn="ctr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 xmlns:m="http://schemas.openxmlformats.org/officeDocument/2006/math">
                    <m:r>
                      <a:rPr lang="es-ES" sz="26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𝟎</m:t>
                    </m:r>
                    <m:r>
                      <a:rPr lang="es-ES" sz="26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</m:t>
                    </m:r>
                    <m:r>
                      <a:rPr lang="es-ES" sz="26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𝑷</m:t>
                    </m:r>
                    <m:d>
                      <m:dPr>
                        <m:ctrlPr>
                          <a:rPr lang="es-ES" sz="26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s-ES" sz="26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s-ES" sz="26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𝑬</m:t>
                            </m:r>
                          </m:e>
                          <m:sub>
                            <m:r>
                              <a:rPr lang="es-ES" sz="26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sub>
                        </m:sSub>
                      </m:e>
                    </m:d>
                    <m:r>
                      <a:rPr lang="es-ES" sz="26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</m:t>
                    </m:r>
                    <m:r>
                      <a:rPr lang="es-ES" sz="26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𝟏</m:t>
                    </m:r>
                  </m:oMath>
                </a14:m>
                <a:r>
                  <a:rPr lang="es-ES" sz="26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para toda </a:t>
                </a:r>
                <a14:m>
                  <m:oMath xmlns:m="http://schemas.openxmlformats.org/officeDocument/2006/math">
                    <m:r>
                      <a:rPr lang="es-ES" sz="26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𝒊</m:t>
                    </m:r>
                  </m:oMath>
                </a14:m>
                <a:endParaRPr lang="es-ES" sz="26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s-ES" sz="26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s-ES" sz="26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La suma de las probabilidades para los resultados experimentales debe ser igual a uno. </a:t>
                </a: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6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𝑷</m:t>
                      </m:r>
                      <m:d>
                        <m:dPr>
                          <m:ctrlPr>
                            <a:rPr lang="es-ES" sz="26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ES" sz="26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sz="26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𝑬</m:t>
                              </m:r>
                            </m:e>
                            <m:sub>
                              <m:r>
                                <a:rPr lang="es-ES" sz="26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𝟏</m:t>
                              </m:r>
                            </m:sub>
                          </m:sSub>
                        </m:e>
                      </m:d>
                      <m:r>
                        <a:rPr lang="es-ES" sz="26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s-ES" sz="26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𝑷</m:t>
                      </m:r>
                      <m:d>
                        <m:dPr>
                          <m:ctrlPr>
                            <a:rPr lang="es-ES" sz="26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ES" sz="26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sz="26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𝑬</m:t>
                              </m:r>
                            </m:e>
                            <m:sub>
                              <m:r>
                                <a:rPr lang="es-ES" sz="26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b>
                          </m:sSub>
                        </m:e>
                      </m:d>
                      <m:r>
                        <a:rPr lang="es-ES" sz="26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+…+</m:t>
                      </m:r>
                      <m:r>
                        <a:rPr lang="es-ES" sz="26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𝑷</m:t>
                      </m:r>
                      <m:d>
                        <m:dPr>
                          <m:ctrlPr>
                            <a:rPr lang="es-ES" sz="26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ES" sz="26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sz="26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𝑬</m:t>
                              </m:r>
                            </m:e>
                            <m:sub>
                              <m:r>
                                <a:rPr lang="es-ES" sz="26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𝒊</m:t>
                              </m:r>
                            </m:sub>
                          </m:sSub>
                        </m:e>
                      </m:d>
                      <m:r>
                        <a:rPr lang="es-ES" sz="26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ES" sz="26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𝟏</m:t>
                      </m:r>
                    </m:oMath>
                  </m:oMathPara>
                </a14:m>
                <a:endParaRPr lang="es-ES" sz="26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2314B91C-F957-7DAF-B347-C06C4CBE909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2286000"/>
                <a:ext cx="9601200" cy="3886200"/>
              </a:xfrm>
              <a:blipFill>
                <a:blip r:embed="rId2"/>
                <a:stretch>
                  <a:fillRect l="-1143" t="-1254" r="-444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5890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D682CD-CF07-8283-6A38-3C1603E23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213338"/>
          </a:xfrm>
        </p:spPr>
        <p:txBody>
          <a:bodyPr>
            <a:normAutofit/>
          </a:bodyPr>
          <a:lstStyle/>
          <a:p>
            <a:r>
              <a:rPr lang="es-ES" sz="4000" dirty="0"/>
              <a:t>DEFINICIONES</a:t>
            </a:r>
            <a:br>
              <a:rPr lang="es-ES" sz="4000" dirty="0"/>
            </a:br>
            <a:r>
              <a:rPr lang="es-ES" sz="4000" b="1" dirty="0"/>
              <a:t>PROBABILIDAD CLÁSICA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2314B91C-F957-7DAF-B347-C06C4CBE909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371600" y="2286000"/>
                <a:ext cx="9601200" cy="3886200"/>
              </a:xfrm>
            </p:spPr>
            <p:txBody>
              <a:bodyPr>
                <a:noAutofit/>
              </a:bodyPr>
              <a:lstStyle/>
              <a:p>
                <a:pPr marL="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s-ES" sz="26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Supone que todos los resultados experimentales son equiprobables.</a:t>
                </a:r>
              </a:p>
              <a:p>
                <a:pPr marL="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s-ES" sz="26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Si son posibles </a:t>
                </a:r>
                <a14:m>
                  <m:oMath xmlns:m="http://schemas.openxmlformats.org/officeDocument/2006/math">
                    <m:r>
                      <a:rPr lang="es-ES" sz="2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𝑛</m:t>
                    </m:r>
                  </m:oMath>
                </a14:m>
                <a:r>
                  <a:rPr lang="es-ES" sz="26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resultados experimentales, una probabilidad de </a:t>
                </a:r>
                <a14:m>
                  <m:oMath xmlns:m="http://schemas.openxmlformats.org/officeDocument/2006/math">
                    <m:r>
                      <a:rPr lang="es-ES" sz="2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1/</m:t>
                    </m:r>
                    <m:r>
                      <a:rPr lang="es-ES" sz="2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𝑛</m:t>
                    </m:r>
                  </m:oMath>
                </a14:m>
                <a:r>
                  <a:rPr lang="es-ES" sz="26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es la que corresponde a cada resultado experimental. </a:t>
                </a:r>
              </a:p>
              <a:p>
                <a:pPr marL="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s-ES" sz="2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La probabilidad clásica es una definición a priori.</a:t>
                </a:r>
              </a:p>
              <a:p>
                <a:pPr marL="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s-ES" sz="2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es-ES" sz="2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ES" sz="2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e>
                      </m:d>
                      <m:r>
                        <a:rPr lang="es-ES" sz="2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es-ES" sz="2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s-ES" sz="2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𝑁</m:t>
                          </m:r>
                          <m:r>
                            <a:rPr lang="es-ES" sz="2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° </m:t>
                          </m:r>
                          <m:r>
                            <a:rPr lang="es-ES" sz="2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𝑑𝑒</m:t>
                          </m:r>
                          <m:r>
                            <a:rPr lang="es-ES" sz="2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s-ES" sz="2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𝑐𝑎𝑠𝑜𝑠</m:t>
                          </m:r>
                          <m:r>
                            <a:rPr lang="es-ES" sz="2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s-ES" sz="2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𝑓𝑎𝑣𝑜𝑟𝑎𝑏𝑙𝑒𝑠</m:t>
                          </m:r>
                          <m:r>
                            <a:rPr lang="es-ES" sz="2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s-ES" sz="2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es-ES" sz="2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s-ES" sz="2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𝑢𝑛</m:t>
                          </m:r>
                          <m:r>
                            <a:rPr lang="es-ES" sz="2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s-ES" sz="2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𝑒𝑣𝑒𝑛𝑡𝑜</m:t>
                          </m:r>
                        </m:num>
                        <m:den>
                          <m:r>
                            <a:rPr lang="es-ES" sz="2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𝑁</m:t>
                          </m:r>
                          <m:r>
                            <a:rPr lang="es-ES" sz="2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° </m:t>
                          </m:r>
                          <m:r>
                            <a:rPr lang="es-ES" sz="2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𝑑𝑒</m:t>
                          </m:r>
                          <m:r>
                            <a:rPr lang="es-ES" sz="2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s-ES" sz="2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𝑐𝑎𝑠𝑜𝑠</m:t>
                          </m:r>
                          <m:r>
                            <a:rPr lang="es-ES" sz="2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s-ES" sz="2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𝑝𝑜𝑠𝑖𝑏𝑙𝑒𝑠</m:t>
                          </m:r>
                        </m:den>
                      </m:f>
                    </m:oMath>
                  </m:oMathPara>
                </a14:m>
                <a:endParaRPr lang="es-ES" sz="2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lv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s-ES" sz="26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2314B91C-F957-7DAF-B347-C06C4CBE909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2286000"/>
                <a:ext cx="9601200" cy="3886200"/>
              </a:xfrm>
              <a:blipFill>
                <a:blip r:embed="rId2"/>
                <a:stretch>
                  <a:fillRect l="-1143" t="-1097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7403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D682CD-CF07-8283-6A38-3C1603E23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213338"/>
          </a:xfrm>
        </p:spPr>
        <p:txBody>
          <a:bodyPr>
            <a:normAutofit fontScale="90000"/>
          </a:bodyPr>
          <a:lstStyle/>
          <a:p>
            <a:r>
              <a:rPr lang="es-ES" sz="4000" dirty="0"/>
              <a:t>DEFINICIONES</a:t>
            </a:r>
            <a:br>
              <a:rPr lang="es-ES" sz="4000" dirty="0"/>
            </a:br>
            <a:r>
              <a:rPr lang="es-ES" sz="4000" b="1" dirty="0"/>
              <a:t>PROBABILIDAD EMPÍRICA O FRECUENCIALISTA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2314B91C-F957-7DAF-B347-C06C4CBE909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371600" y="2286000"/>
                <a:ext cx="9601200" cy="3886200"/>
              </a:xfrm>
            </p:spPr>
            <p:txBody>
              <a:bodyPr>
                <a:noAutofit/>
              </a:bodyPr>
              <a:lstStyle/>
              <a:p>
                <a:pPr marL="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s-ES" sz="26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Asigna probabilidades basado en la experimentación, o en datos históricos, es necesario contar con los datos para estimar la proporción del tiempo en que ocurrirá el resultado experimental si el experimento se repite un gran numero de veces. </a:t>
                </a:r>
              </a:p>
              <a:p>
                <a:pPr marL="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s-ES" sz="26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La probabilidad empírica es una definición a posteriori.</a:t>
                </a:r>
              </a:p>
              <a:p>
                <a:pPr marL="0" indent="0" algn="ctr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 xmlns:m="http://schemas.openxmlformats.org/officeDocument/2006/math">
                    <m:r>
                      <a:rPr lang="es-ES" sz="26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𝑃</m:t>
                    </m:r>
                    <m:d>
                      <m:dPr>
                        <m:ctrlPr>
                          <a:rPr lang="es-ES" sz="2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s-ES" sz="2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</m:d>
                    <m:r>
                      <a:rPr lang="es-ES" sz="2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unc>
                      <m:funcPr>
                        <m:ctrlPr>
                          <a:rPr lang="es-ES" sz="2600" i="1">
                            <a:effectLst/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s-ES" sz="26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s-ES" sz="26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s-ES" sz="2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s-ES" sz="2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s-ES" sz="26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s-ES" sz="2600" i="1">
                                    <a:effectLst/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ES" sz="26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s-ES" sz="26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</m:sub>
                            </m:sSub>
                          </m:num>
                          <m:den>
                            <m:r>
                              <a:rPr lang="es-ES" sz="2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den>
                        </m:f>
                      </m:e>
                    </m:func>
                  </m:oMath>
                </a14:m>
                <a:r>
                  <a:rPr lang="es-ES" sz="2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s-ES" sz="26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2314B91C-F957-7DAF-B347-C06C4CBE909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2286000"/>
                <a:ext cx="9601200" cy="3886200"/>
              </a:xfrm>
              <a:blipFill>
                <a:blip r:embed="rId2"/>
                <a:stretch>
                  <a:fillRect l="-1143" t="-1097" r="-1143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6723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D682CD-CF07-8283-6A38-3C1603E23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213338"/>
          </a:xfrm>
        </p:spPr>
        <p:txBody>
          <a:bodyPr>
            <a:normAutofit/>
          </a:bodyPr>
          <a:lstStyle/>
          <a:p>
            <a:r>
              <a:rPr lang="es-ES" sz="4000" dirty="0"/>
              <a:t>DEFINICIONES</a:t>
            </a:r>
            <a:br>
              <a:rPr lang="es-ES" sz="4000" dirty="0"/>
            </a:br>
            <a:r>
              <a:rPr lang="es-ES" sz="4000" b="1" dirty="0"/>
              <a:t>PROBABILIDAD SUBJETIVA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314B91C-F957-7DAF-B347-C06C4CBE9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38862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E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Método de asignar probabilidades basadas en el juicio personal. Es apropiado cuando es irreal suponer que los resultados experimentales son equiprobables y cuando se tienen datos poco relevantes.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E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se utiliza el método subjetivo, se puede esperar que diferentes personas asignen probabilidades distintas al mismo resultado experimental. </a:t>
            </a:r>
          </a:p>
        </p:txBody>
      </p:sp>
    </p:spTree>
    <p:extLst>
      <p:ext uri="{BB962C8B-B14F-4D97-AF65-F5344CB8AC3E}">
        <p14:creationId xmlns:p14="http://schemas.microsoft.com/office/powerpoint/2010/main" val="3760051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D682CD-CF07-8283-6A38-3C1603E23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213338"/>
          </a:xfrm>
        </p:spPr>
        <p:txBody>
          <a:bodyPr>
            <a:normAutofit/>
          </a:bodyPr>
          <a:lstStyle/>
          <a:p>
            <a:r>
              <a:rPr lang="es-ES" sz="4000" dirty="0"/>
              <a:t>RELACIONES BÁSICAS DE PROBABILIDAD</a:t>
            </a:r>
            <a:br>
              <a:rPr lang="es-ES" sz="4000" dirty="0"/>
            </a:br>
            <a:endParaRPr lang="es-ES"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2314B91C-F957-7DAF-B347-C06C4CBE909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371600" y="1561515"/>
                <a:ext cx="9601200" cy="4610686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s-ES" sz="32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EVENTO O SUCESO: </a:t>
                </a:r>
                <a:r>
                  <a:rPr lang="es-ES" sz="26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 el conjunto de puntos muestrales. Es un posible resultado que se puede obtener del espacio muestral.</a:t>
                </a: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s-ES" sz="2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s-ES" sz="32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PROBABILIDAD DE UN EVENTO</a:t>
                </a:r>
                <a:r>
                  <a:rPr lang="es-ES" sz="32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s-ES" sz="26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 igual a la suma de las probabilidades de los puntos muestrales en el evento. </a:t>
                </a: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s-ES" sz="26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Sea C el evento y cada uno de los E, puntos muestrales que se condicen en el evento:</a:t>
                </a: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6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𝑷</m:t>
                      </m:r>
                      <m:d>
                        <m:dPr>
                          <m:ctrlPr>
                            <a:rPr lang="es-ES" sz="26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ES" sz="26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𝑪</m:t>
                          </m:r>
                        </m:e>
                      </m:d>
                      <m:r>
                        <a:rPr lang="es-ES" sz="26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ES" sz="26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𝑷</m:t>
                      </m:r>
                      <m:d>
                        <m:dPr>
                          <m:ctrlPr>
                            <a:rPr lang="es-ES" sz="26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ES" sz="26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sz="26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𝑬</m:t>
                              </m:r>
                            </m:e>
                            <m:sub>
                              <m:r>
                                <a:rPr lang="es-ES" sz="26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𝟏</m:t>
                              </m:r>
                            </m:sub>
                          </m:sSub>
                        </m:e>
                      </m:d>
                      <m:r>
                        <a:rPr lang="es-ES" sz="26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s-ES" sz="26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𝑷</m:t>
                      </m:r>
                      <m:d>
                        <m:dPr>
                          <m:ctrlPr>
                            <a:rPr lang="es-ES" sz="26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ES" sz="26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sz="26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𝑬</m:t>
                              </m:r>
                            </m:e>
                            <m:sub>
                              <m:r>
                                <a:rPr lang="es-ES" sz="26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b>
                          </m:sSub>
                        </m:e>
                      </m:d>
                      <m:r>
                        <a:rPr lang="es-ES" sz="26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+…+</m:t>
                      </m:r>
                      <m:r>
                        <a:rPr lang="es-ES" sz="26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𝑷</m:t>
                      </m:r>
                      <m:d>
                        <m:dPr>
                          <m:ctrlPr>
                            <a:rPr lang="es-ES" sz="26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ES" sz="26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sz="26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𝑬</m:t>
                              </m:r>
                            </m:e>
                            <m:sub>
                              <m:r>
                                <a:rPr lang="es-ES" sz="26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𝒊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s-ES" sz="26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2314B91C-F957-7DAF-B347-C06C4CBE909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1561515"/>
                <a:ext cx="9601200" cy="4610686"/>
              </a:xfrm>
              <a:blipFill>
                <a:blip r:embed="rId2"/>
                <a:stretch>
                  <a:fillRect l="-1587" t="-1453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658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D682CD-CF07-8283-6A38-3C1603E23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75715"/>
          </a:xfrm>
        </p:spPr>
        <p:txBody>
          <a:bodyPr>
            <a:normAutofit fontScale="90000"/>
          </a:bodyPr>
          <a:lstStyle/>
          <a:p>
            <a:r>
              <a:rPr lang="es-ES" sz="4000" dirty="0"/>
              <a:t>RELACIONES BÁSICAS DE PROBABILIDAD</a:t>
            </a:r>
            <a:br>
              <a:rPr lang="es-ES" sz="4000" dirty="0"/>
            </a:br>
            <a:endParaRPr lang="es-ES"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2314B91C-F957-7DAF-B347-C06C4CBE909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371600" y="1561515"/>
                <a:ext cx="9601200" cy="4610686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s-ES" sz="32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COMPLEMENTO DE UN EVENTO</a:t>
                </a: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s-ES" sz="26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Dado un evento </a:t>
                </a:r>
                <a14:m>
                  <m:oMath xmlns:m="http://schemas.openxmlformats.org/officeDocument/2006/math">
                    <m:r>
                      <a:rPr lang="es-ES" sz="2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es-ES" sz="26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el complemento de </a:t>
                </a:r>
                <a14:m>
                  <m:oMath xmlns:m="http://schemas.openxmlformats.org/officeDocument/2006/math">
                    <m:r>
                      <a:rPr lang="es-ES" sz="2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es-ES" sz="26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se define como el evento formado por todos los puntos muestrales que no están en </a:t>
                </a:r>
                <a14:m>
                  <m:oMath xmlns:m="http://schemas.openxmlformats.org/officeDocument/2006/math">
                    <m:r>
                      <a:rPr lang="es-ES" sz="2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es-ES" sz="26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El complemento de </a:t>
                </a:r>
                <a14:m>
                  <m:oMath xmlns:m="http://schemas.openxmlformats.org/officeDocument/2006/math">
                    <m:r>
                      <a:rPr lang="es-ES" sz="2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es-ES" sz="26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se representa con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ES" sz="2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s-ES" sz="2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  <m:sup>
                        <m:r>
                          <a:rPr lang="es-ES" sz="2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𝑐</m:t>
                        </m:r>
                      </m:sup>
                    </m:sSup>
                  </m:oMath>
                </a14:m>
                <a:r>
                  <a:rPr lang="es-ES" sz="2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o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s-ES" sz="2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s-ES" sz="2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</m:acc>
                  </m:oMath>
                </a14:m>
                <a:r>
                  <a:rPr lang="es-ES" sz="2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 xmlns:m="http://schemas.openxmlformats.org/officeDocument/2006/math">
                    <m:r>
                      <a:rPr lang="es-ES" sz="26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𝑃</m:t>
                    </m:r>
                    <m:d>
                      <m:dPr>
                        <m:ctrlPr>
                          <a:rPr lang="es-ES" sz="2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s-ES" sz="2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</m:d>
                    <m:r>
                      <a:rPr lang="es-ES" sz="2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s-ES" sz="2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𝑃</m:t>
                    </m:r>
                    <m:d>
                      <m:dPr>
                        <m:ctrlPr>
                          <a:rPr lang="es-ES" sz="2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s-ES" sz="2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s-ES" sz="2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e>
                        </m:acc>
                      </m:e>
                    </m:d>
                    <m:r>
                      <a:rPr lang="es-ES" sz="2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r>
                  <a:rPr lang="es-ES" sz="2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s-ES" sz="2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</a:t>
                </a:r>
                <a:r>
                  <a:rPr lang="es-ES" sz="2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s-ES" sz="2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s-ES" sz="2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𝑃</m:t>
                    </m:r>
                    <m:d>
                      <m:dPr>
                        <m:ctrlPr>
                          <a:rPr lang="es-ES" sz="2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s-ES" sz="2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s-ES" sz="2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e>
                        </m:acc>
                      </m:e>
                    </m:d>
                    <m:r>
                      <a:rPr lang="es-ES" sz="2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=1−</m:t>
                    </m:r>
                    <m:r>
                      <a:rPr lang="es-ES" sz="2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𝑃</m:t>
                    </m:r>
                    <m:d>
                      <m:dPr>
                        <m:ctrlPr>
                          <a:rPr lang="es-ES" sz="2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s-ES" sz="2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</m:d>
                  </m:oMath>
                </a14:m>
                <a:r>
                  <a:rPr lang="es-ES" sz="2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s-ES" sz="2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</a:t>
                </a:r>
                <a:r>
                  <a:rPr lang="es-ES" sz="2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s-ES" sz="2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𝑃</m:t>
                    </m:r>
                    <m:d>
                      <m:dPr>
                        <m:ctrlPr>
                          <a:rPr lang="es-ES" sz="2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s-ES" sz="2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</m:d>
                    <m:r>
                      <a:rPr lang="es-ES" sz="2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=1−</m:t>
                    </m:r>
                    <m:r>
                      <a:rPr lang="es-ES" sz="2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𝑃</m:t>
                    </m:r>
                    <m:d>
                      <m:dPr>
                        <m:ctrlPr>
                          <a:rPr lang="es-ES" sz="2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s-ES" sz="2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s-ES" sz="2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e>
                        </m:acc>
                      </m:e>
                    </m:d>
                  </m:oMath>
                </a14:m>
                <a:endParaRPr lang="es-ES" sz="2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s-ES" sz="2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s-ES" sz="26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2314B91C-F957-7DAF-B347-C06C4CBE909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1561515"/>
                <a:ext cx="9601200" cy="4610686"/>
              </a:xfrm>
              <a:blipFill>
                <a:blip r:embed="rId2"/>
                <a:stretch>
                  <a:fillRect l="-1587" t="-1453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Imagen 11">
            <a:extLst>
              <a:ext uri="{FF2B5EF4-FFF2-40B4-BE49-F238E27FC236}">
                <a16:creationId xmlns:a16="http://schemas.microsoft.com/office/drawing/2014/main" id="{85A052A7-F41A-2CE9-8818-3323E8EA7F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7791" y="4578359"/>
            <a:ext cx="2996418" cy="1593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763334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TF00001241</Template>
  <TotalTime>197</TotalTime>
  <Words>1170</Words>
  <Application>Microsoft Office PowerPoint</Application>
  <PresentationFormat>Panorámica</PresentationFormat>
  <Paragraphs>118</Paragraphs>
  <Slides>18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3" baseType="lpstr">
      <vt:lpstr>Arial</vt:lpstr>
      <vt:lpstr>Calibri</vt:lpstr>
      <vt:lpstr>Cambria Math</vt:lpstr>
      <vt:lpstr>Franklin Gothic Book</vt:lpstr>
      <vt:lpstr>Recorte</vt:lpstr>
      <vt:lpstr>probabilidad</vt:lpstr>
      <vt:lpstr>CONCEPTOS BÁSICOS</vt:lpstr>
      <vt:lpstr>CONCEPTOS BÁSICOS</vt:lpstr>
      <vt:lpstr>ASIGNACIÓN DE PROBABILIDADES Requerimientos básicos</vt:lpstr>
      <vt:lpstr>DEFINICIONES PROBABILIDAD CLÁSICA</vt:lpstr>
      <vt:lpstr>DEFINICIONES PROBABILIDAD EMPÍRICA O FRECUENCIALISTA</vt:lpstr>
      <vt:lpstr>DEFINICIONES PROBABILIDAD SUBJETIVA</vt:lpstr>
      <vt:lpstr>RELACIONES BÁSICAS DE PROBABILIDAD </vt:lpstr>
      <vt:lpstr>RELACIONES BÁSICAS DE PROBABILIDAD </vt:lpstr>
      <vt:lpstr>LEY ADITIVA (Probabilidad de la adición)  </vt:lpstr>
      <vt:lpstr>EVENTOS MUTUAMENTE EXCLUYENTES </vt:lpstr>
      <vt:lpstr>PROBABILIDAD CONDICIONAL </vt:lpstr>
      <vt:lpstr>PROBABILIDAD CONJUNTA </vt:lpstr>
      <vt:lpstr>EVENTOS INDEPENDIENTES </vt:lpstr>
      <vt:lpstr>LEY MULTIPLICATIVA (Regla de la multiplicación)  </vt:lpstr>
      <vt:lpstr>TEOREMA DE BAYES  </vt:lpstr>
      <vt:lpstr>DIAGRAMA DE ÁRBOL</vt:lpstr>
      <vt:lpstr>DIAGRAMA DE ÁRBOL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Juli Muchiut</dc:creator>
  <cp:lastModifiedBy>Julieta Muchiut</cp:lastModifiedBy>
  <cp:revision>266</cp:revision>
  <dcterms:created xsi:type="dcterms:W3CDTF">2023-05-28T22:29:19Z</dcterms:created>
  <dcterms:modified xsi:type="dcterms:W3CDTF">2025-03-25T15:59:46Z</dcterms:modified>
</cp:coreProperties>
</file>