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 id="273" r:id="rId3"/>
    <p:sldId id="263" r:id="rId4"/>
    <p:sldId id="260" r:id="rId5"/>
    <p:sldId id="261" r:id="rId6"/>
    <p:sldId id="275" r:id="rId7"/>
    <p:sldId id="264" r:id="rId8"/>
    <p:sldId id="265" r:id="rId9"/>
    <p:sldId id="266" r:id="rId10"/>
    <p:sldId id="272" r:id="rId11"/>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56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s-ES"/>
              <a:t>Haga clic para modificar el estilo de título del patrón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870E4DC7-3A22-4E35-8C33-7B2FF6011AA0}" type="datetimeFigureOut">
              <a:rPr lang="es-AR" smtClean="0"/>
              <a:t>24/3/2025</a:t>
            </a:fld>
            <a:endParaRPr lang="es-AR"/>
          </a:p>
        </p:txBody>
      </p:sp>
      <p:sp>
        <p:nvSpPr>
          <p:cNvPr id="5" name="Footer Placeholder 4"/>
          <p:cNvSpPr>
            <a:spLocks noGrp="1"/>
          </p:cNvSpPr>
          <p:nvPr>
            <p:ph type="ftr" sz="quarter" idx="11"/>
          </p:nvPr>
        </p:nvSpPr>
        <p:spPr>
          <a:xfrm>
            <a:off x="1174044" y="5357592"/>
            <a:ext cx="5034845" cy="365125"/>
          </a:xfrm>
        </p:spPr>
        <p:txBody>
          <a:bodyPr/>
          <a:lstStyle/>
          <a:p>
            <a:endParaRPr lang="es-A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800CE2ED-5416-4D26-8481-7456AD1CDD48}" type="slidenum">
              <a:rPr lang="es-AR" smtClean="0"/>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870E4DC7-3A22-4E35-8C33-7B2FF6011AA0}" type="datetimeFigureOut">
              <a:rPr lang="es-AR" smtClean="0"/>
              <a:t>24/3/2025</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800CE2ED-5416-4D26-8481-7456AD1CDD48}" type="slidenum">
              <a:rPr lang="es-AR" smtClean="0"/>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870E4DC7-3A22-4E35-8C33-7B2FF6011AA0}" type="datetimeFigureOut">
              <a:rPr lang="es-AR" smtClean="0"/>
              <a:t>24/3/2025</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800CE2ED-5416-4D26-8481-7456AD1CDD48}" type="slidenum">
              <a:rPr lang="es-AR" smtClean="0"/>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870E4DC7-3A22-4E35-8C33-7B2FF6011AA0}" type="datetimeFigureOut">
              <a:rPr lang="es-AR" smtClean="0"/>
              <a:t>24/3/2025</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800CE2ED-5416-4D26-8481-7456AD1CDD48}" type="slidenum">
              <a:rPr lang="es-AR" smtClean="0"/>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870E4DC7-3A22-4E35-8C33-7B2FF6011AA0}" type="datetimeFigureOut">
              <a:rPr lang="es-AR" smtClean="0"/>
              <a:t>24/3/2025</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800CE2ED-5416-4D26-8481-7456AD1CDD48}" type="slidenum">
              <a:rPr lang="es-AR" smtClean="0"/>
              <a:t>‹Nº›</a:t>
            </a:fld>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5" name="Date Placeholder 4"/>
          <p:cNvSpPr>
            <a:spLocks noGrp="1"/>
          </p:cNvSpPr>
          <p:nvPr>
            <p:ph type="dt" sz="half" idx="10"/>
          </p:nvPr>
        </p:nvSpPr>
        <p:spPr/>
        <p:txBody>
          <a:bodyPr/>
          <a:lstStyle/>
          <a:p>
            <a:fld id="{870E4DC7-3A22-4E35-8C33-7B2FF6011AA0}" type="datetimeFigureOut">
              <a:rPr lang="es-AR" smtClean="0"/>
              <a:t>24/3/2025</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800CE2ED-5416-4D26-8481-7456AD1CDD48}" type="slidenum">
              <a:rPr lang="es-AR" smtClean="0"/>
              <a:t>‹Nº›</a:t>
            </a:fld>
            <a:endParaRPr lang="es-AR"/>
          </a:p>
        </p:txBody>
      </p:sp>
      <p:sp>
        <p:nvSpPr>
          <p:cNvPr id="9" name="Content Placeholder 8"/>
          <p:cNvSpPr>
            <a:spLocks noGrp="1"/>
          </p:cNvSpPr>
          <p:nvPr>
            <p:ph sz="quarter" idx="13"/>
          </p:nvPr>
        </p:nvSpPr>
        <p:spPr>
          <a:xfrm>
            <a:off x="1298448" y="2121407"/>
            <a:ext cx="3200400" cy="360273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7" name="Date Placeholder 6"/>
          <p:cNvSpPr>
            <a:spLocks noGrp="1"/>
          </p:cNvSpPr>
          <p:nvPr>
            <p:ph type="dt" sz="half" idx="10"/>
          </p:nvPr>
        </p:nvSpPr>
        <p:spPr/>
        <p:txBody>
          <a:bodyPr/>
          <a:lstStyle/>
          <a:p>
            <a:fld id="{870E4DC7-3A22-4E35-8C33-7B2FF6011AA0}" type="datetimeFigureOut">
              <a:rPr lang="es-AR" smtClean="0"/>
              <a:t>24/3/2025</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800CE2ED-5416-4D26-8481-7456AD1CDD48}" type="slidenum">
              <a:rPr lang="es-AR" smtClean="0"/>
              <a:t>‹Nº›</a:t>
            </a:fld>
            <a:endParaRPr lang="es-AR"/>
          </a:p>
        </p:txBody>
      </p:sp>
      <p:sp>
        <p:nvSpPr>
          <p:cNvPr id="11" name="Content Placeholder 10"/>
          <p:cNvSpPr>
            <a:spLocks noGrp="1"/>
          </p:cNvSpPr>
          <p:nvPr>
            <p:ph sz="quarter" idx="13"/>
          </p:nvPr>
        </p:nvSpPr>
        <p:spPr>
          <a:xfrm>
            <a:off x="1298448" y="2944368"/>
            <a:ext cx="3227832" cy="277977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870E4DC7-3A22-4E35-8C33-7B2FF6011AA0}" type="datetimeFigureOut">
              <a:rPr lang="es-AR" smtClean="0"/>
              <a:t>24/3/2025</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800CE2ED-5416-4D26-8481-7456AD1CDD48}" type="slidenum">
              <a:rPr lang="es-AR" smtClean="0"/>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0E4DC7-3A22-4E35-8C33-7B2FF6011AA0}" type="datetimeFigureOut">
              <a:rPr lang="es-AR" smtClean="0"/>
              <a:t>24/3/2025</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800CE2ED-5416-4D26-8481-7456AD1CDD48}"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s-ES"/>
              <a:t>Haga clic para modificar el estilo de título del patrón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a:xfrm rot="60000">
            <a:off x="6341698" y="5885672"/>
            <a:ext cx="1213821" cy="365125"/>
          </a:xfrm>
        </p:spPr>
        <p:txBody>
          <a:bodyPr/>
          <a:lstStyle/>
          <a:p>
            <a:fld id="{870E4DC7-3A22-4E35-8C33-7B2FF6011AA0}" type="datetimeFigureOut">
              <a:rPr lang="es-AR" smtClean="0"/>
              <a:t>24/3/2025</a:t>
            </a:fld>
            <a:endParaRPr lang="es-AR"/>
          </a:p>
        </p:txBody>
      </p:sp>
      <p:sp>
        <p:nvSpPr>
          <p:cNvPr id="6" name="Footer Placeholder 5"/>
          <p:cNvSpPr>
            <a:spLocks noGrp="1"/>
          </p:cNvSpPr>
          <p:nvPr>
            <p:ph type="ftr" sz="quarter" idx="11"/>
          </p:nvPr>
        </p:nvSpPr>
        <p:spPr>
          <a:xfrm rot="-60000">
            <a:off x="914554" y="5829261"/>
            <a:ext cx="3522607" cy="365125"/>
          </a:xfrm>
        </p:spPr>
        <p:txBody>
          <a:bodyPr/>
          <a:lstStyle/>
          <a:p>
            <a:endParaRPr lang="es-AR"/>
          </a:p>
        </p:txBody>
      </p:sp>
      <p:sp>
        <p:nvSpPr>
          <p:cNvPr id="7" name="Slide Number Placeholder 6"/>
          <p:cNvSpPr>
            <a:spLocks noGrp="1"/>
          </p:cNvSpPr>
          <p:nvPr>
            <p:ph type="sldNum" sz="quarter" idx="12"/>
          </p:nvPr>
        </p:nvSpPr>
        <p:spPr>
          <a:xfrm rot="60000">
            <a:off x="7557313" y="5896961"/>
            <a:ext cx="554023" cy="365125"/>
          </a:xfrm>
        </p:spPr>
        <p:txBody>
          <a:bodyPr/>
          <a:lstStyle/>
          <a:p>
            <a:fld id="{800CE2ED-5416-4D26-8481-7456AD1CDD48}" type="slidenum">
              <a:rPr lang="es-AR" smtClean="0"/>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a:xfrm rot="60000">
            <a:off x="6345936" y="5888737"/>
            <a:ext cx="1213821" cy="365125"/>
          </a:xfrm>
        </p:spPr>
        <p:txBody>
          <a:bodyPr/>
          <a:lstStyle/>
          <a:p>
            <a:fld id="{870E4DC7-3A22-4E35-8C33-7B2FF6011AA0}" type="datetimeFigureOut">
              <a:rPr lang="es-AR" smtClean="0"/>
              <a:t>24/3/2025</a:t>
            </a:fld>
            <a:endParaRPr lang="es-AR"/>
          </a:p>
        </p:txBody>
      </p:sp>
      <p:sp>
        <p:nvSpPr>
          <p:cNvPr id="6" name="Footer Placeholder 5"/>
          <p:cNvSpPr>
            <a:spLocks noGrp="1"/>
          </p:cNvSpPr>
          <p:nvPr>
            <p:ph type="ftr" sz="quarter" idx="11"/>
          </p:nvPr>
        </p:nvSpPr>
        <p:spPr>
          <a:xfrm rot="-60000">
            <a:off x="914569" y="5831037"/>
            <a:ext cx="3319043" cy="365125"/>
          </a:xfrm>
        </p:spPr>
        <p:txBody>
          <a:bodyPr/>
          <a:lstStyle/>
          <a:p>
            <a:endParaRPr lang="es-AR"/>
          </a:p>
        </p:txBody>
      </p:sp>
      <p:sp>
        <p:nvSpPr>
          <p:cNvPr id="7" name="Slide Number Placeholder 6"/>
          <p:cNvSpPr>
            <a:spLocks noGrp="1"/>
          </p:cNvSpPr>
          <p:nvPr>
            <p:ph type="sldNum" sz="quarter" idx="12"/>
          </p:nvPr>
        </p:nvSpPr>
        <p:spPr>
          <a:xfrm rot="60000">
            <a:off x="7562089" y="5900026"/>
            <a:ext cx="554023" cy="365125"/>
          </a:xfrm>
        </p:spPr>
        <p:txBody>
          <a:bodyPr/>
          <a:lstStyle/>
          <a:p>
            <a:fld id="{800CE2ED-5416-4D26-8481-7456AD1CDD48}" type="slidenum">
              <a:rPr lang="es-AR" smtClean="0"/>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870E4DC7-3A22-4E35-8C33-7B2FF6011AA0}" type="datetimeFigureOut">
              <a:rPr lang="es-AR" smtClean="0"/>
              <a:t>24/3/2025</a:t>
            </a:fld>
            <a:endParaRPr lang="es-A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s-A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800CE2ED-5416-4D26-8481-7456AD1CDD48}" type="slidenum">
              <a:rPr lang="es-AR" smtClean="0"/>
              <a:t>‹Nº›</a:t>
            </a:fld>
            <a:endParaRPr lang="es-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Más de 100 imágenes gratis de Inclusión y Discapacidad - Pixab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1581" y="1340768"/>
            <a:ext cx="6096000" cy="5076826"/>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2195736" y="1484784"/>
            <a:ext cx="7498080" cy="1143000"/>
          </a:xfrm>
        </p:spPr>
        <p:txBody>
          <a:bodyPr>
            <a:noAutofit/>
          </a:bodyPr>
          <a:lstStyle/>
          <a:p>
            <a:pPr algn="ctr"/>
            <a:r>
              <a:rPr lang="es-AR" sz="4800" i="1" dirty="0">
                <a:effectLst>
                  <a:outerShdw blurRad="38100" dist="38100" dir="2700000" algn="tl">
                    <a:srgbClr val="000000">
                      <a:alpha val="43137"/>
                    </a:srgbClr>
                  </a:outerShdw>
                </a:effectLst>
              </a:rPr>
              <a:t>UNIDAD 1:</a:t>
            </a:r>
            <a:br>
              <a:rPr lang="es-AR" sz="4800" i="1" dirty="0">
                <a:effectLst>
                  <a:outerShdw blurRad="38100" dist="38100" dir="2700000" algn="tl">
                    <a:srgbClr val="000000">
                      <a:alpha val="43137"/>
                    </a:srgbClr>
                  </a:outerShdw>
                </a:effectLst>
              </a:rPr>
            </a:br>
            <a:r>
              <a:rPr lang="es-AR" sz="4800" i="1" dirty="0">
                <a:effectLst>
                  <a:outerShdw blurRad="38100" dist="38100" dir="2700000" algn="tl">
                    <a:srgbClr val="000000">
                      <a:alpha val="43137"/>
                    </a:srgbClr>
                  </a:outerShdw>
                </a:effectLst>
              </a:rPr>
              <a:t>Inclusión socioeducativa.</a:t>
            </a:r>
            <a:br>
              <a:rPr lang="es-AR" sz="4800" i="1" dirty="0">
                <a:effectLst>
                  <a:outerShdw blurRad="38100" dist="38100" dir="2700000" algn="tl">
                    <a:srgbClr val="000000">
                      <a:alpha val="43137"/>
                    </a:srgbClr>
                  </a:outerShdw>
                </a:effectLst>
              </a:rPr>
            </a:br>
            <a:r>
              <a:rPr lang="es-AR" sz="4800" i="1" dirty="0">
                <a:effectLst>
                  <a:outerShdw blurRad="38100" dist="38100" dir="2700000" algn="tl">
                    <a:srgbClr val="000000">
                      <a:alpha val="43137"/>
                    </a:srgbClr>
                  </a:outerShdw>
                </a:effectLst>
              </a:rPr>
              <a:t>Texto y Contexto</a:t>
            </a:r>
          </a:p>
        </p:txBody>
      </p:sp>
      <p:sp>
        <p:nvSpPr>
          <p:cNvPr id="3" name="2 CuadroTexto"/>
          <p:cNvSpPr txBox="1"/>
          <p:nvPr/>
        </p:nvSpPr>
        <p:spPr>
          <a:xfrm>
            <a:off x="5834419" y="4365104"/>
            <a:ext cx="2594941" cy="1477328"/>
          </a:xfrm>
          <a:prstGeom prst="rect">
            <a:avLst/>
          </a:prstGeom>
          <a:noFill/>
        </p:spPr>
        <p:txBody>
          <a:bodyPr wrap="none" rtlCol="0">
            <a:spAutoFit/>
          </a:bodyPr>
          <a:lstStyle/>
          <a:p>
            <a:pPr algn="r"/>
            <a:r>
              <a:rPr lang="es-AR" dirty="0">
                <a:solidFill>
                  <a:srgbClr val="00B0F0"/>
                </a:solidFill>
                <a:effectLst>
                  <a:outerShdw blurRad="38100" dist="38100" dir="2700000" algn="tl">
                    <a:srgbClr val="000000">
                      <a:alpha val="43137"/>
                    </a:srgbClr>
                  </a:outerShdw>
                </a:effectLst>
              </a:rPr>
              <a:t>Inclusión Socioeducativa</a:t>
            </a:r>
          </a:p>
          <a:p>
            <a:pPr algn="r"/>
            <a:r>
              <a:rPr lang="es-AR" dirty="0">
                <a:solidFill>
                  <a:srgbClr val="00B0F0"/>
                </a:solidFill>
                <a:effectLst>
                  <a:outerShdw blurRad="38100" dist="38100" dir="2700000" algn="tl">
                    <a:srgbClr val="000000">
                      <a:alpha val="43137"/>
                    </a:srgbClr>
                  </a:outerShdw>
                </a:effectLst>
              </a:rPr>
              <a:t>Lic. En Psicopedagogía</a:t>
            </a:r>
          </a:p>
          <a:p>
            <a:pPr algn="r"/>
            <a:r>
              <a:rPr lang="es-AR" dirty="0">
                <a:solidFill>
                  <a:srgbClr val="00B0F0"/>
                </a:solidFill>
                <a:effectLst>
                  <a:outerShdw blurRad="38100" dist="38100" dir="2700000" algn="tl">
                    <a:srgbClr val="000000">
                      <a:alpha val="43137"/>
                    </a:srgbClr>
                  </a:outerShdw>
                </a:effectLst>
              </a:rPr>
              <a:t>UCSF</a:t>
            </a:r>
          </a:p>
          <a:p>
            <a:pPr algn="r"/>
            <a:endParaRPr lang="es-AR" dirty="0">
              <a:solidFill>
                <a:srgbClr val="00B0F0"/>
              </a:solidFill>
              <a:effectLst>
                <a:outerShdw blurRad="38100" dist="38100" dir="2700000" algn="tl">
                  <a:srgbClr val="000000">
                    <a:alpha val="43137"/>
                  </a:srgbClr>
                </a:outerShdw>
              </a:effectLst>
            </a:endParaRPr>
          </a:p>
          <a:p>
            <a:pPr algn="r"/>
            <a:r>
              <a:rPr lang="es-AR" dirty="0">
                <a:solidFill>
                  <a:srgbClr val="00B0F0"/>
                </a:solidFill>
                <a:effectLst>
                  <a:outerShdw blurRad="38100" dist="38100" dir="2700000" algn="tl">
                    <a:srgbClr val="000000">
                      <a:alpha val="43137"/>
                    </a:srgbClr>
                  </a:outerShdw>
                </a:effectLst>
              </a:rPr>
              <a:t>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19672" y="4077072"/>
            <a:ext cx="6120680" cy="432048"/>
          </a:xfrm>
        </p:spPr>
        <p:txBody>
          <a:bodyPr>
            <a:noAutofit/>
          </a:bodyPr>
          <a:lstStyle/>
          <a:p>
            <a:r>
              <a:rPr lang="es-AR" sz="2400" dirty="0"/>
              <a:t>Frigerio, G., &amp; </a:t>
            </a:r>
            <a:r>
              <a:rPr lang="es-AR" sz="2400" dirty="0" err="1"/>
              <a:t>Diker</a:t>
            </a:r>
            <a:r>
              <a:rPr lang="es-AR" sz="2400" dirty="0"/>
              <a:t>, G. (2009). </a:t>
            </a:r>
            <a:r>
              <a:rPr lang="es-AR" sz="2400" i="1" dirty="0"/>
              <a:t>Los proyectos de inclusión educativa y la problemática de su evaluación.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olexiocalasancias.es/wordpress2/wp-content/uploads/2014/05/incluyente-copy.jpg"/>
          <p:cNvPicPr>
            <a:picLocks noChangeAspect="1" noChangeArrowheads="1"/>
          </p:cNvPicPr>
          <p:nvPr/>
        </p:nvPicPr>
        <p:blipFill>
          <a:blip r:embed="rId2" cstate="print"/>
          <a:srcRect/>
          <a:stretch>
            <a:fillRect/>
          </a:stretch>
        </p:blipFill>
        <p:spPr bwMode="auto">
          <a:xfrm>
            <a:off x="251520" y="260648"/>
            <a:ext cx="8668641" cy="6420215"/>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txBox="1">
            <a:spLocks/>
          </p:cNvSpPr>
          <p:nvPr/>
        </p:nvSpPr>
        <p:spPr>
          <a:xfrm>
            <a:off x="683568" y="1772816"/>
            <a:ext cx="7597352" cy="2088231"/>
          </a:xfrm>
          <a:prstGeom prst="rect">
            <a:avLst/>
          </a:prstGeom>
        </p:spPr>
        <p:txBody>
          <a:bodyPr>
            <a:normAutofit fontScale="92500" lnSpcReduction="10000"/>
          </a:bodyPr>
          <a:lstStyle/>
          <a:p>
            <a:pPr marL="365760" marR="0" lvl="0" indent="-283464" algn="just"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es-AR" sz="2400" b="0" i="0" u="none" strike="noStrike" kern="1200" cap="none" spc="0" normalizeH="0" baseline="0" noProof="0" dirty="0">
                <a:ln>
                  <a:noFill/>
                </a:ln>
                <a:solidFill>
                  <a:schemeClr val="tx1"/>
                </a:solidFill>
                <a:effectLst/>
                <a:uLnTx/>
                <a:uFillTx/>
                <a:latin typeface="+mn-lt"/>
                <a:ea typeface="+mn-ea"/>
                <a:cs typeface="+mn-cs"/>
              </a:rPr>
              <a:t>En el vocabulario cotidiano, incluir suele presentarse como un verbo bondadoso. </a:t>
            </a:r>
          </a:p>
          <a:p>
            <a:pPr marL="365760" marR="0" lvl="0" indent="-283464" algn="just"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s-AR" sz="2400" dirty="0"/>
              <a:t>S</a:t>
            </a:r>
            <a:r>
              <a:rPr kumimoji="0" lang="es-AR" sz="2400" b="0" i="0" u="none" strike="noStrike" kern="1200" cap="none" spc="0" normalizeH="0" baseline="0" noProof="0" dirty="0">
                <a:ln>
                  <a:noFill/>
                </a:ln>
                <a:solidFill>
                  <a:schemeClr val="tx1"/>
                </a:solidFill>
                <a:effectLst/>
                <a:uLnTx/>
                <a:uFillTx/>
                <a:latin typeface="+mn-lt"/>
                <a:ea typeface="+mn-ea"/>
                <a:cs typeface="+mn-cs"/>
              </a:rPr>
              <a:t>e da a entender un </a:t>
            </a:r>
            <a:r>
              <a:rPr kumimoji="0" lang="es-AR" sz="2400" b="1" i="0" u="none" strike="noStrike" kern="1200" cap="none" spc="0" normalizeH="0" baseline="0" noProof="0" dirty="0">
                <a:ln>
                  <a:noFill/>
                </a:ln>
                <a:solidFill>
                  <a:schemeClr val="tx1"/>
                </a:solidFill>
                <a:effectLst/>
                <a:uLnTx/>
                <a:uFillTx/>
                <a:latin typeface="+mn-lt"/>
                <a:ea typeface="+mn-ea"/>
                <a:cs typeface="+mn-cs"/>
              </a:rPr>
              <a:t>deseo de que formen parte </a:t>
            </a:r>
            <a:r>
              <a:rPr kumimoji="0" lang="es-AR" sz="2400" b="0" i="0" u="none" strike="noStrike" kern="1200" cap="none" spc="0" normalizeH="0" baseline="0" noProof="0" dirty="0">
                <a:ln>
                  <a:noFill/>
                </a:ln>
                <a:solidFill>
                  <a:schemeClr val="tx1"/>
                </a:solidFill>
                <a:effectLst/>
                <a:uLnTx/>
                <a:uFillTx/>
                <a:latin typeface="+mn-lt"/>
                <a:ea typeface="+mn-ea"/>
                <a:cs typeface="+mn-cs"/>
              </a:rPr>
              <a:t>y tengan parte de un conjunto declarado deseable </a:t>
            </a:r>
            <a:r>
              <a:rPr kumimoji="0" lang="es-AR" sz="2400" b="1" i="0" u="none" strike="noStrike" kern="1200" cap="none" spc="0" normalizeH="0" baseline="0" noProof="0" dirty="0">
                <a:ln>
                  <a:noFill/>
                </a:ln>
                <a:solidFill>
                  <a:schemeClr val="tx1"/>
                </a:solidFill>
                <a:effectLst/>
                <a:uLnTx/>
                <a:uFillTx/>
                <a:latin typeface="+mn-lt"/>
                <a:ea typeface="+mn-ea"/>
                <a:cs typeface="+mn-cs"/>
              </a:rPr>
              <a:t>aquellos que no se encuentran dentro del círculo</a:t>
            </a:r>
            <a:r>
              <a:rPr kumimoji="0" lang="es-AR" sz="2400" b="0" i="0" u="none" strike="noStrike" kern="1200" cap="none" spc="0" normalizeH="0" baseline="0" noProof="0" dirty="0">
                <a:ln>
                  <a:noFill/>
                </a:ln>
                <a:solidFill>
                  <a:schemeClr val="tx1"/>
                </a:solidFill>
                <a:effectLst/>
                <a:uLnTx/>
                <a:uFillTx/>
                <a:latin typeface="+mn-lt"/>
                <a:ea typeface="+mn-ea"/>
                <a:cs typeface="+mn-cs"/>
              </a:rPr>
              <a:t> que lo limita. Sin embargo, cabe plantear:</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s-A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1 Título"/>
          <p:cNvSpPr txBox="1">
            <a:spLocks/>
          </p:cNvSpPr>
          <p:nvPr/>
        </p:nvSpPr>
        <p:spPr>
          <a:xfrm>
            <a:off x="827584" y="3861047"/>
            <a:ext cx="7597352" cy="2492896"/>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AR" sz="27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¿Quiénes definen quien esta adentro y quien no? • que es ser normal?• </a:t>
            </a:r>
            <a:r>
              <a:rPr lang="es-AR" sz="27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¿Qué tenemos de iguales y de diferentes?</a:t>
            </a:r>
            <a:r>
              <a:rPr kumimoji="0" lang="es-AR" sz="27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¿Qué políticas o qué intereses obstaculizan que esto ocurra?</a:t>
            </a:r>
            <a:br>
              <a:rPr kumimoji="0" lang="es-AR" sz="4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br>
            <a:endParaRPr kumimoji="0" lang="es-AR" sz="4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5" name="4 Título"/>
          <p:cNvSpPr>
            <a:spLocks noGrp="1"/>
          </p:cNvSpPr>
          <p:nvPr>
            <p:ph type="title"/>
          </p:nvPr>
        </p:nvSpPr>
        <p:spPr/>
        <p:txBody>
          <a:bodyPr/>
          <a:lstStyle/>
          <a:p>
            <a:r>
              <a:rPr lang="es-AR" dirty="0">
                <a:solidFill>
                  <a:srgbClr val="00B0F0"/>
                </a:solidFill>
              </a:rPr>
              <a:t>¿Lo normal? ¿Qué 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87624" y="980728"/>
            <a:ext cx="6696744" cy="5112568"/>
          </a:xfrm>
        </p:spPr>
        <p:txBody>
          <a:bodyPr>
            <a:normAutofit fontScale="90000"/>
          </a:bodyPr>
          <a:lstStyle/>
          <a:p>
            <a:r>
              <a:rPr lang="es-AR" dirty="0"/>
              <a:t>Hay una sinonimia entre </a:t>
            </a:r>
            <a:r>
              <a:rPr lang="es-AR" b="1" dirty="0"/>
              <a:t>inclusión educativa </a:t>
            </a:r>
            <a:r>
              <a:rPr lang="es-AR" dirty="0"/>
              <a:t>e </a:t>
            </a:r>
            <a:r>
              <a:rPr lang="es-AR" b="1" dirty="0"/>
              <a:t>inclusión social </a:t>
            </a:r>
            <a:r>
              <a:rPr lang="es-AR" i="1" dirty="0"/>
              <a:t>(=“inclusión socioeducativa”</a:t>
            </a:r>
            <a:r>
              <a:rPr lang="es-AR" dirty="0"/>
              <a:t>): la primera parece arrastrar a la segunda, aunque la experiencia se obstina en expresar que </a:t>
            </a:r>
            <a:r>
              <a:rPr lang="es-AR" dirty="0">
                <a:solidFill>
                  <a:srgbClr val="00B0F0"/>
                </a:solidFill>
              </a:rPr>
              <a:t>esto no necesariamente ocurre</a:t>
            </a:r>
            <a:r>
              <a:rPr lang="es-AR" dirty="0"/>
              <a:t>…</a:t>
            </a:r>
            <a:br>
              <a:rPr lang="es-AR" dirty="0"/>
            </a:br>
            <a:endParaRPr lang="es-A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260648"/>
            <a:ext cx="7920880" cy="6858000"/>
          </a:xfrm>
        </p:spPr>
        <p:txBody>
          <a:bodyPr>
            <a:normAutofit/>
          </a:bodyPr>
          <a:lstStyle/>
          <a:p>
            <a:r>
              <a:rPr lang="es-AR" sz="1800" dirty="0"/>
              <a:t>Toda organización social tiene una tendencia a </a:t>
            </a:r>
            <a:r>
              <a:rPr lang="es-AR" sz="1800" b="1" dirty="0"/>
              <a:t>conservar el orden que la habita</a:t>
            </a:r>
            <a:r>
              <a:rPr lang="es-AR" sz="1800" dirty="0"/>
              <a:t>, pero los intentos de reproducción de lo dado siempre se han encontrado con iniciativas que desbaratan su reproducción. Por suerte nos encontramos con quienes están  dispuestos a interrumpir y alterar la repetición de lo dado. De modo tal que…</a:t>
            </a:r>
            <a:br>
              <a:rPr lang="es-AR" sz="1800" dirty="0"/>
            </a:br>
            <a:br>
              <a:rPr lang="es-AR" sz="1800" dirty="0"/>
            </a:br>
            <a:r>
              <a:rPr lang="es-AR" sz="2400" b="1" dirty="0">
                <a:solidFill>
                  <a:schemeClr val="accent2">
                    <a:lumMod val="60000"/>
                    <a:lumOff val="40000"/>
                  </a:schemeClr>
                </a:solidFill>
              </a:rPr>
              <a:t>Se vuelve necesario reconocer aquellas iniciativas que se proponen hacer frente a la desigualdad buscando como efecto </a:t>
            </a:r>
            <a:r>
              <a:rPr lang="es-AR" sz="2400" b="1" u="sng" dirty="0">
                <a:solidFill>
                  <a:schemeClr val="accent2">
                    <a:lumMod val="60000"/>
                    <a:lumOff val="40000"/>
                  </a:schemeClr>
                </a:solidFill>
                <a:effectLst>
                  <a:outerShdw blurRad="38100" dist="38100" dir="2700000" algn="tl">
                    <a:srgbClr val="000000">
                      <a:alpha val="43137"/>
                    </a:srgbClr>
                  </a:outerShdw>
                </a:effectLst>
              </a:rPr>
              <a:t>cambiar el orden que la produce</a:t>
            </a:r>
            <a:r>
              <a:rPr lang="es-AR" sz="2400" b="1" dirty="0">
                <a:solidFill>
                  <a:schemeClr val="accent2">
                    <a:lumMod val="60000"/>
                    <a:lumOff val="40000"/>
                  </a:schemeClr>
                </a:solidFill>
              </a:rPr>
              <a:t>.</a:t>
            </a:r>
            <a:br>
              <a:rPr lang="es-AR" sz="2400" b="1" dirty="0">
                <a:solidFill>
                  <a:schemeClr val="accent2">
                    <a:lumMod val="60000"/>
                    <a:lumOff val="40000"/>
                  </a:schemeClr>
                </a:solidFill>
              </a:rPr>
            </a:br>
            <a:br>
              <a:rPr lang="es-AR" sz="1800" dirty="0">
                <a:solidFill>
                  <a:schemeClr val="accent2">
                    <a:lumMod val="60000"/>
                    <a:lumOff val="40000"/>
                  </a:schemeClr>
                </a:solidFill>
              </a:rPr>
            </a:br>
            <a:br>
              <a:rPr lang="es-AR" sz="1800" dirty="0"/>
            </a:br>
            <a:r>
              <a:rPr lang="es-AR" sz="1800" dirty="0"/>
              <a:t>.</a:t>
            </a:r>
            <a:br>
              <a:rPr lang="es-AR" sz="1800" dirty="0"/>
            </a:br>
            <a:endParaRPr lang="es-AR" sz="18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9632" y="1628800"/>
            <a:ext cx="6840760" cy="4176464"/>
          </a:xfrm>
        </p:spPr>
        <p:txBody>
          <a:bodyPr>
            <a:normAutofit fontScale="90000"/>
          </a:bodyPr>
          <a:lstStyle/>
          <a:p>
            <a:r>
              <a:rPr lang="es-AR" sz="3600" dirty="0"/>
              <a:t>• </a:t>
            </a:r>
            <a:r>
              <a:rPr lang="es-AR" sz="3100" dirty="0"/>
              <a:t>Sin renunciar a denunciar las razones por las cuales ciertos grupos de incluidos tienen necesidad de crear y mantener a grupos de excluidos como condición para conservar sus privilegios; </a:t>
            </a:r>
            <a:br>
              <a:rPr lang="es-AR" sz="3100" dirty="0"/>
            </a:br>
            <a:br>
              <a:rPr lang="es-AR" sz="3100" dirty="0"/>
            </a:br>
            <a:r>
              <a:rPr lang="es-AR" sz="3100" dirty="0"/>
              <a:t>• admitiendo que algunas </a:t>
            </a:r>
            <a:r>
              <a:rPr lang="es-AR" sz="3100" b="1" dirty="0"/>
              <a:t>políticas llamadas inclusivas</a:t>
            </a:r>
            <a:r>
              <a:rPr lang="es-AR" sz="3100" dirty="0"/>
              <a:t> pueden proponerse solo como modos de asegurar la gobernabilidad de poblaciones mantenidas, sin cambiar su estatuto; </a:t>
            </a:r>
            <a:br>
              <a:rPr lang="es-AR" sz="3600" dirty="0"/>
            </a:br>
            <a:br>
              <a:rPr lang="es-AR" sz="3600" dirty="0"/>
            </a:br>
            <a:endParaRPr lang="es-AR" sz="3600" dirty="0"/>
          </a:p>
        </p:txBody>
      </p:sp>
    </p:spTree>
    <p:extLst>
      <p:ext uri="{BB962C8B-B14F-4D97-AF65-F5344CB8AC3E}">
        <p14:creationId xmlns:p14="http://schemas.microsoft.com/office/powerpoint/2010/main" val="1450351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9592" y="1412776"/>
            <a:ext cx="7272808" cy="3816424"/>
          </a:xfrm>
        </p:spPr>
        <p:txBody>
          <a:bodyPr>
            <a:normAutofit/>
          </a:bodyPr>
          <a:lstStyle/>
          <a:p>
            <a:r>
              <a:rPr lang="es-AR" dirty="0">
                <a:solidFill>
                  <a:srgbClr val="0070C0"/>
                </a:solidFill>
              </a:rPr>
              <a:t>El carácter relacional del concepto de inclusión </a:t>
            </a:r>
            <a:br>
              <a:rPr lang="es-AR" dirty="0"/>
            </a:br>
            <a:r>
              <a:rPr lang="es-AR" dirty="0"/>
              <a:t>(o su inconmovible relación con la exclusión)</a:t>
            </a:r>
            <a:br>
              <a:rPr lang="es-AR" dirty="0"/>
            </a:br>
            <a:endParaRPr lang="es-AR" dirty="0"/>
          </a:p>
        </p:txBody>
      </p:sp>
      <p:sp>
        <p:nvSpPr>
          <p:cNvPr id="3" name="AutoShape 2" descr="2,064 imágenes de Inclusion exclusion - Imágenes, fotos y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AR"/>
          </a:p>
        </p:txBody>
      </p:sp>
      <p:sp>
        <p:nvSpPr>
          <p:cNvPr id="4" name="AutoShape 4" descr="2,064 imágenes de Inclusion exclusion - Imágenes, fotos y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AR"/>
          </a:p>
        </p:txBody>
      </p:sp>
      <p:pic>
        <p:nvPicPr>
          <p:cNvPr id="1030" name="Picture 6" descr="Símbolo Para Una Mejor Inclusión Mano Gira Dados Y Cambia La Palabra  Exclusión A Inclusión Foto de stock y más banco de imágenes de Comunidad -  iStoc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5928" y="4509120"/>
            <a:ext cx="4177144" cy="144016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9572" y="260648"/>
            <a:ext cx="7704856" cy="6336704"/>
          </a:xfrm>
        </p:spPr>
        <p:txBody>
          <a:bodyPr>
            <a:normAutofit/>
          </a:bodyPr>
          <a:lstStyle/>
          <a:p>
            <a:r>
              <a:rPr lang="es-AR" sz="2400" dirty="0"/>
              <a:t>Los programas de inclusión educativa se han difundido al mismo tiempo que crecía geométricamente “la exclusión social” de un segmento significativo de la sociedad, compuesto por individuos desechados</a:t>
            </a:r>
            <a:r>
              <a:rPr lang="es-AR" sz="2400" dirty="0">
                <a:sym typeface="Wingdings" pitchFamily="2" charset="2"/>
              </a:rPr>
              <a:t></a:t>
            </a:r>
            <a:br>
              <a:rPr lang="es-AR" sz="2400" dirty="0"/>
            </a:br>
            <a:r>
              <a:rPr lang="es-AR" sz="2400" b="1" dirty="0">
                <a:solidFill>
                  <a:srgbClr val="0070C0"/>
                </a:solidFill>
              </a:rPr>
              <a:t>Inclusión</a:t>
            </a:r>
            <a:r>
              <a:rPr lang="es-AR" sz="2400" dirty="0"/>
              <a:t>, emparentado con: </a:t>
            </a:r>
            <a:r>
              <a:rPr lang="es-AR" sz="2400" b="1" dirty="0"/>
              <a:t>vulnerabilidad, desafiliación, marginalidad, pobreza, necesidades especiales, niños y jóvenes en riesgo, etc</a:t>
            </a:r>
            <a:r>
              <a:rPr lang="es-AR" sz="2400" dirty="0"/>
              <a:t>. </a:t>
            </a:r>
            <a:br>
              <a:rPr lang="es-AR" sz="2400" dirty="0"/>
            </a:br>
            <a:endParaRPr lang="es-AR" sz="2400" dirty="0"/>
          </a:p>
        </p:txBody>
      </p:sp>
      <p:pic>
        <p:nvPicPr>
          <p:cNvPr id="2050" name="Picture 2" descr="Inclusion &amp; Exclusion Criteria - MedSci Communicatio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7703" y="4653136"/>
            <a:ext cx="1620500" cy="147616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9592" y="548680"/>
            <a:ext cx="7416824" cy="5976664"/>
          </a:xfrm>
        </p:spPr>
        <p:txBody>
          <a:bodyPr>
            <a:normAutofit/>
          </a:bodyPr>
          <a:lstStyle/>
          <a:p>
            <a:r>
              <a:rPr lang="es-AR" sz="2800" dirty="0"/>
              <a:t>Los sujetos sobre los que se pretende actuar se ven asignados de una identidad marcada por un </a:t>
            </a:r>
            <a:r>
              <a:rPr lang="es-AR" sz="2800" b="1" dirty="0"/>
              <a:t>rasgo de carencia. </a:t>
            </a:r>
            <a:r>
              <a:rPr lang="es-AR" sz="2800" dirty="0">
                <a:solidFill>
                  <a:schemeClr val="accent4">
                    <a:lumMod val="75000"/>
                  </a:schemeClr>
                </a:solidFill>
              </a:rPr>
              <a:t>Una insuficiencia, un déficit, un desvío, un rezago, algo que «no encaja» bien en la «normalidad» ni en lo que hay disponible señala a los sujetos que, así caracterizados, deben ser «incluidos». </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hincheta">
  <a:themeElements>
    <a:clrScheme name="Chincheta">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Chincheta">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incheta">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847</TotalTime>
  <Words>461</Words>
  <Application>Microsoft Office PowerPoint</Application>
  <PresentationFormat>Presentación en pantalla (4:3)</PresentationFormat>
  <Paragraphs>17</Paragraphs>
  <Slides>10</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10</vt:i4>
      </vt:variant>
    </vt:vector>
  </HeadingPairs>
  <TitlesOfParts>
    <vt:vector size="17" baseType="lpstr">
      <vt:lpstr>Brush Script MT</vt:lpstr>
      <vt:lpstr>Constantia</vt:lpstr>
      <vt:lpstr>Franklin Gothic Book</vt:lpstr>
      <vt:lpstr>Rage Italic</vt:lpstr>
      <vt:lpstr>Wingdings</vt:lpstr>
      <vt:lpstr>Wingdings 2</vt:lpstr>
      <vt:lpstr>Chincheta</vt:lpstr>
      <vt:lpstr>UNIDAD 1: Inclusión socioeducativa. Texto y Contexto</vt:lpstr>
      <vt:lpstr>Presentación de PowerPoint</vt:lpstr>
      <vt:lpstr>¿Lo normal? ¿Qué es?</vt:lpstr>
      <vt:lpstr>Hay una sinonimia entre inclusión educativa e inclusión social (=“inclusión socioeducativa”): la primera parece arrastrar a la segunda, aunque la experiencia se obstina en expresar que esto no necesariamente ocurre… </vt:lpstr>
      <vt:lpstr>Toda organización social tiene una tendencia a conservar el orden que la habita, pero los intentos de reproducción de lo dado siempre se han encontrado con iniciativas que desbaratan su reproducción. Por suerte nos encontramos con quienes están  dispuestos a interrumpir y alterar la repetición de lo dado. De modo tal que…  Se vuelve necesario reconocer aquellas iniciativas que se proponen hacer frente a la desigualdad buscando como efecto cambiar el orden que la produce.   . </vt:lpstr>
      <vt:lpstr>• Sin renunciar a denunciar las razones por las cuales ciertos grupos de incluidos tienen necesidad de crear y mantener a grupos de excluidos como condición para conservar sus privilegios;   • admitiendo que algunas políticas llamadas inclusivas pueden proponerse solo como modos de asegurar la gobernabilidad de poblaciones mantenidas, sin cambiar su estatuto;   </vt:lpstr>
      <vt:lpstr>El carácter relacional del concepto de inclusión  (o su inconmovible relación con la exclusión) </vt:lpstr>
      <vt:lpstr>Los programas de inclusión educativa se han difundido al mismo tiempo que crecía geométricamente “la exclusión social” de un segmento significativo de la sociedad, compuesto por individuos desechados Inclusión, emparentado con: vulnerabilidad, desafiliación, marginalidad, pobreza, necesidades especiales, niños y jóvenes en riesgo, etc.  </vt:lpstr>
      <vt:lpstr>Los sujetos sobre los que se pretende actuar se ven asignados de una identidad marcada por un rasgo de carencia. Una insuficiencia, un déficit, un desvío, un rezago, algo que «no encaja» bien en la «normalidad» ni en lo que hay disponible señala a los sujetos que, así caracterizados, deben ser «incluidos». </vt:lpstr>
      <vt:lpstr>Frigerio, G., &amp; Diker, G. (2009). Los proyectos de inclusión educativa y la problemática de su evaluación.</vt:lpstr>
    </vt:vector>
  </TitlesOfParts>
  <Company>Windows XP Titan Ultimate Edition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María Belén</dc:creator>
  <cp:lastModifiedBy>Marianela Dussol</cp:lastModifiedBy>
  <cp:revision>17</cp:revision>
  <dcterms:created xsi:type="dcterms:W3CDTF">2016-04-10T13:29:18Z</dcterms:created>
  <dcterms:modified xsi:type="dcterms:W3CDTF">2025-03-25T00:14:01Z</dcterms:modified>
</cp:coreProperties>
</file>