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4" r:id="rId6"/>
    <p:sldId id="26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76E54AFD-A68C-4D02-B095-DA4325990DE6}" type="datetimeFigureOut">
              <a:rPr lang="es-AR" smtClean="0"/>
              <a:t>30/01/2025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BD586C5-0DDC-48C3-ABA3-30B7468871E1}" type="slidenum">
              <a:rPr lang="es-AR" smtClean="0"/>
              <a:t>‹Nº›</a:t>
            </a:fld>
            <a:endParaRPr lang="es-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8494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6E54AFD-A68C-4D02-B095-DA4325990DE6}" type="datetimeFigureOut">
              <a:rPr lang="es-AR" smtClean="0"/>
              <a:t>30/01/2025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3512133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6E54AFD-A68C-4D02-B095-DA4325990DE6}" type="datetimeFigureOut">
              <a:rPr lang="es-AR" smtClean="0"/>
              <a:t>30/01/2025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595256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6E54AFD-A68C-4D02-B095-DA4325990DE6}" type="datetimeFigureOut">
              <a:rPr lang="es-AR" smtClean="0"/>
              <a:t>30/01/2025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4245522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76E54AFD-A68C-4D02-B095-DA4325990DE6}" type="datetimeFigureOut">
              <a:rPr lang="es-AR" smtClean="0"/>
              <a:t>30/01/2025</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BD586C5-0DDC-48C3-ABA3-30B7468871E1}" type="slidenum">
              <a:rPr lang="es-AR" smtClean="0"/>
              <a:t>‹Nº›</a:t>
            </a:fld>
            <a:endParaRPr lang="es-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9269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6E54AFD-A68C-4D02-B095-DA4325990DE6}" type="datetimeFigureOut">
              <a:rPr lang="es-AR" smtClean="0"/>
              <a:t>30/01/2025</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1308502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6E54AFD-A68C-4D02-B095-DA4325990DE6}" type="datetimeFigureOut">
              <a:rPr lang="es-AR" smtClean="0"/>
              <a:t>30/01/2025</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397656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6E54AFD-A68C-4D02-B095-DA4325990DE6}" type="datetimeFigureOut">
              <a:rPr lang="es-AR" smtClean="0"/>
              <a:t>30/01/2025</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2736167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6E54AFD-A68C-4D02-B095-DA4325990DE6}" type="datetimeFigureOut">
              <a:rPr lang="es-AR" smtClean="0"/>
              <a:t>30/01/2025</a:t>
            </a:fld>
            <a:endParaRPr lang="es-A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AR"/>
          </a:p>
        </p:txBody>
      </p:sp>
      <p:sp>
        <p:nvSpPr>
          <p:cNvPr id="9" name="Slide Number Placeholder 8"/>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3005979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6E54AFD-A68C-4D02-B095-DA4325990DE6}" type="datetimeFigureOut">
              <a:rPr lang="es-AR" smtClean="0"/>
              <a:t>30/01/2025</a:t>
            </a:fld>
            <a:endParaRPr lang="es-A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BD586C5-0DDC-48C3-ABA3-30B7468871E1}" type="slidenum">
              <a:rPr lang="es-AR" smtClean="0"/>
              <a:t>‹Nº›</a:t>
            </a:fld>
            <a:endParaRPr lang="es-AR"/>
          </a:p>
        </p:txBody>
      </p:sp>
    </p:spTree>
    <p:extLst>
      <p:ext uri="{BB962C8B-B14F-4D97-AF65-F5344CB8AC3E}">
        <p14:creationId xmlns:p14="http://schemas.microsoft.com/office/powerpoint/2010/main" val="778238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76E54AFD-A68C-4D02-B095-DA4325990DE6}" type="datetimeFigureOut">
              <a:rPr lang="es-AR" smtClean="0"/>
              <a:t>30/01/2025</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BD586C5-0DDC-48C3-ABA3-30B7468871E1}" type="slidenum">
              <a:rPr lang="es-AR" smtClean="0"/>
              <a:t>‹Nº›</a:t>
            </a:fld>
            <a:endParaRPr lang="es-AR"/>
          </a:p>
        </p:txBody>
      </p:sp>
    </p:spTree>
    <p:extLst>
      <p:ext uri="{BB962C8B-B14F-4D97-AF65-F5344CB8AC3E}">
        <p14:creationId xmlns:p14="http://schemas.microsoft.com/office/powerpoint/2010/main" val="3726007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artisticPencilGrayscale/>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6E54AFD-A68C-4D02-B095-DA4325990DE6}" type="datetimeFigureOut">
              <a:rPr lang="es-AR" smtClean="0"/>
              <a:t>30/01/2025</a:t>
            </a:fld>
            <a:endParaRPr lang="es-A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BD586C5-0DDC-48C3-ABA3-30B7468871E1}" type="slidenum">
              <a:rPr lang="es-AR" smtClean="0"/>
              <a:t>‹Nº›</a:t>
            </a:fld>
            <a:endParaRPr lang="es-A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170192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dirty="0"/>
              <a:t>MATEMATICA FINANCIERA </a:t>
            </a:r>
          </a:p>
        </p:txBody>
      </p:sp>
      <p:sp>
        <p:nvSpPr>
          <p:cNvPr id="3" name="Subtítulo 2"/>
          <p:cNvSpPr>
            <a:spLocks noGrp="1"/>
          </p:cNvSpPr>
          <p:nvPr>
            <p:ph type="subTitle" idx="1"/>
          </p:nvPr>
        </p:nvSpPr>
        <p:spPr/>
        <p:txBody>
          <a:bodyPr>
            <a:normAutofit/>
          </a:bodyPr>
          <a:lstStyle/>
          <a:p>
            <a:r>
              <a:rPr lang="es-AR" dirty="0"/>
              <a:t>Amortización de deudas indivisas </a:t>
            </a:r>
          </a:p>
        </p:txBody>
      </p:sp>
    </p:spTree>
    <p:extLst>
      <p:ext uri="{BB962C8B-B14F-4D97-AF65-F5344CB8AC3E}">
        <p14:creationId xmlns:p14="http://schemas.microsoft.com/office/powerpoint/2010/main" val="1069303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GENERALIDADES </a:t>
            </a:r>
          </a:p>
        </p:txBody>
      </p:sp>
      <p:sp>
        <p:nvSpPr>
          <p:cNvPr id="3" name="Marcador de contenido 2"/>
          <p:cNvSpPr>
            <a:spLocks noGrp="1"/>
          </p:cNvSpPr>
          <p:nvPr>
            <p:ph idx="1"/>
          </p:nvPr>
        </p:nvSpPr>
        <p:spPr/>
        <p:txBody>
          <a:bodyPr>
            <a:normAutofit fontScale="92500" lnSpcReduction="20000"/>
          </a:bodyPr>
          <a:lstStyle/>
          <a:p>
            <a:pPr algn="just">
              <a:buFont typeface="Wingdings" panose="05000000000000000000" pitchFamily="2" charset="2"/>
              <a:buChar char="q"/>
            </a:pPr>
            <a:r>
              <a:rPr lang="es-AR" dirty="0"/>
              <a:t> </a:t>
            </a:r>
            <a:r>
              <a:rPr lang="es-AR" b="1" u="sng" dirty="0"/>
              <a:t>Operación de Préstamo</a:t>
            </a:r>
            <a:r>
              <a:rPr lang="es-AR" dirty="0"/>
              <a:t>: operación financiera en la que una persona (acreedor) cede a otra (deudor) un cierto conjunto de capitales (unitario o no), comprometiéndose este ultimo a reintegrarlo en determinadas condiciones y apagar los intereses por el uso del mismo.</a:t>
            </a:r>
          </a:p>
          <a:p>
            <a:pPr marL="0" indent="0" algn="just">
              <a:buNone/>
            </a:pPr>
            <a:endParaRPr lang="es-AR" dirty="0"/>
          </a:p>
          <a:p>
            <a:pPr algn="just">
              <a:buFont typeface="Wingdings" panose="05000000000000000000" pitchFamily="2" charset="2"/>
              <a:buChar char="q"/>
            </a:pPr>
            <a:r>
              <a:rPr lang="es-AR" dirty="0"/>
              <a:t> </a:t>
            </a:r>
            <a:r>
              <a:rPr lang="es-AR" b="1" u="sng" dirty="0"/>
              <a:t>Amortización</a:t>
            </a:r>
            <a:r>
              <a:rPr lang="es-AR" dirty="0"/>
              <a:t>: reintegro del conjunto de capitales y al pago de los intereses. </a:t>
            </a:r>
          </a:p>
          <a:p>
            <a:pPr marL="0" indent="0" algn="just">
              <a:buNone/>
            </a:pPr>
            <a:endParaRPr lang="es-AR" dirty="0"/>
          </a:p>
          <a:p>
            <a:pPr algn="just">
              <a:buFont typeface="Wingdings" panose="05000000000000000000" pitchFamily="2" charset="2"/>
              <a:buChar char="q"/>
            </a:pPr>
            <a:r>
              <a:rPr lang="es-AR" dirty="0"/>
              <a:t> </a:t>
            </a:r>
            <a:r>
              <a:rPr lang="es-AR" b="1" u="sng" dirty="0"/>
              <a:t>Sistemas de Amortización</a:t>
            </a:r>
            <a:r>
              <a:rPr lang="es-AR" dirty="0"/>
              <a:t>: diferentes formas de reintegrar el capital y de pagar los intereses.</a:t>
            </a:r>
          </a:p>
          <a:p>
            <a:pPr marL="0" indent="0" algn="just">
              <a:buNone/>
            </a:pPr>
            <a:endParaRPr lang="es-AR" dirty="0"/>
          </a:p>
          <a:p>
            <a:pPr algn="just">
              <a:buFont typeface="Wingdings" panose="05000000000000000000" pitchFamily="2" charset="2"/>
              <a:buChar char="q"/>
            </a:pPr>
            <a:r>
              <a:rPr lang="es-AR" dirty="0"/>
              <a:t> Siempre debe cumplirse la relación de equivalencia entre la deuda inicial y el valor actual de los desembolsos destinados a cancelarla. </a:t>
            </a:r>
          </a:p>
          <a:p>
            <a:pPr marL="0" indent="0" algn="just">
              <a:buNone/>
            </a:pPr>
            <a:endParaRPr lang="es-AR" dirty="0"/>
          </a:p>
          <a:p>
            <a:pPr algn="just">
              <a:buFont typeface="Wingdings" panose="05000000000000000000" pitchFamily="2" charset="2"/>
              <a:buChar char="q"/>
            </a:pPr>
            <a:r>
              <a:rPr lang="es-AR" dirty="0"/>
              <a:t> </a:t>
            </a:r>
            <a:r>
              <a:rPr lang="es-AR" b="1" u="sng" dirty="0"/>
              <a:t>Deuda Indivisa</a:t>
            </a:r>
            <a:r>
              <a:rPr lang="es-AR" dirty="0"/>
              <a:t>: porque la operación se pacta entre un único acreedor y un único deudor.  </a:t>
            </a:r>
          </a:p>
        </p:txBody>
      </p:sp>
    </p:spTree>
    <p:extLst>
      <p:ext uri="{BB962C8B-B14F-4D97-AF65-F5344CB8AC3E}">
        <p14:creationId xmlns:p14="http://schemas.microsoft.com/office/powerpoint/2010/main" val="379160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GENERALIDADES </a:t>
            </a:r>
            <a:endParaRPr lang="es-AR" dirty="0"/>
          </a:p>
        </p:txBody>
      </p:sp>
      <p:sp>
        <p:nvSpPr>
          <p:cNvPr id="3" name="Marcador de contenido 2"/>
          <p:cNvSpPr>
            <a:spLocks noGrp="1"/>
          </p:cNvSpPr>
          <p:nvPr>
            <p:ph idx="1"/>
          </p:nvPr>
        </p:nvSpPr>
        <p:spPr/>
        <p:txBody>
          <a:bodyPr>
            <a:normAutofit fontScale="92500" lnSpcReduction="20000"/>
          </a:bodyPr>
          <a:lstStyle/>
          <a:p>
            <a:pPr algn="just">
              <a:buFont typeface="Wingdings" panose="05000000000000000000" pitchFamily="2" charset="2"/>
              <a:buChar char="q"/>
            </a:pPr>
            <a:r>
              <a:rPr lang="es-AR" dirty="0"/>
              <a:t> </a:t>
            </a:r>
            <a:r>
              <a:rPr lang="es-AR" b="1" u="sng" dirty="0"/>
              <a:t>TIR</a:t>
            </a:r>
            <a:r>
              <a:rPr lang="es-AR" dirty="0"/>
              <a:t>: puede interesarle a cualquiera de las dos partes, determina el costo (para deudor) o beneficio (para acreedor) efectivo de la operación. </a:t>
            </a:r>
          </a:p>
          <a:p>
            <a:pPr algn="just">
              <a:buFont typeface="Wingdings" panose="05000000000000000000" pitchFamily="2" charset="2"/>
              <a:buChar char="q"/>
            </a:pPr>
            <a:endParaRPr lang="es-AR" dirty="0"/>
          </a:p>
          <a:p>
            <a:pPr algn="just">
              <a:buFont typeface="Wingdings" panose="05000000000000000000" pitchFamily="2" charset="2"/>
              <a:buChar char="q"/>
            </a:pPr>
            <a:r>
              <a:rPr lang="es-AR" b="1" u="sng" dirty="0"/>
              <a:t> Inflación</a:t>
            </a:r>
            <a:r>
              <a:rPr lang="es-AR" dirty="0"/>
              <a:t>: los servicios pueden ser ajustados por inflación. </a:t>
            </a:r>
          </a:p>
          <a:p>
            <a:pPr algn="just">
              <a:buFont typeface="Wingdings" panose="05000000000000000000" pitchFamily="2" charset="2"/>
              <a:buChar char="q"/>
            </a:pPr>
            <a:endParaRPr lang="es-AR" dirty="0"/>
          </a:p>
          <a:p>
            <a:pPr algn="just">
              <a:buFont typeface="Wingdings" panose="05000000000000000000" pitchFamily="2" charset="2"/>
              <a:buChar char="q"/>
            </a:pPr>
            <a:r>
              <a:rPr lang="es-AR" dirty="0"/>
              <a:t> </a:t>
            </a:r>
            <a:r>
              <a:rPr lang="es-AR" b="1" u="sng" dirty="0"/>
              <a:t>Modificaciones Contractuales</a:t>
            </a:r>
            <a:r>
              <a:rPr lang="es-AR" dirty="0"/>
              <a:t>: deberán pactarse contractualmente las condiciones sustanciales que hacen al intercambio equitativo. Cualquier modificación, supondrá que las partes acordaran las nuevas condiciones, de tal manera que ninguna de ellas pueda ser perjudicada.</a:t>
            </a:r>
          </a:p>
          <a:p>
            <a:pPr algn="just">
              <a:buFont typeface="Wingdings" panose="05000000000000000000" pitchFamily="2" charset="2"/>
              <a:buChar char="q"/>
            </a:pPr>
            <a:endParaRPr lang="es-AR" dirty="0"/>
          </a:p>
          <a:p>
            <a:pPr algn="just">
              <a:buFont typeface="Wingdings" panose="05000000000000000000" pitchFamily="2" charset="2"/>
              <a:buChar char="q"/>
            </a:pPr>
            <a:r>
              <a:rPr lang="es-AR" dirty="0"/>
              <a:t> </a:t>
            </a:r>
            <a:r>
              <a:rPr lang="es-AR" b="1" u="sng" dirty="0"/>
              <a:t>Reconstrucción del Capital</a:t>
            </a:r>
            <a:r>
              <a:rPr lang="es-AR" dirty="0"/>
              <a:t>: concretado por el deudor en una operación paralela (salvo sistema americano) que le permite, mediante el deposito periódico de cuotas, obtener un valor final igual al capital solicitado en préstamo, esto le asegura contar con el capital necesario para cancelar la deuda. Solo se aplica en sistema con reembolso único. Es optativo salvo en el sistema Americano. </a:t>
            </a:r>
          </a:p>
        </p:txBody>
      </p:sp>
    </p:spTree>
    <p:extLst>
      <p:ext uri="{BB962C8B-B14F-4D97-AF65-F5344CB8AC3E}">
        <p14:creationId xmlns:p14="http://schemas.microsoft.com/office/powerpoint/2010/main" val="2997032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VALOR DE CESION </a:t>
            </a:r>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normAutofit fontScale="77500" lnSpcReduction="20000"/>
              </a:bodyPr>
              <a:lstStyle/>
              <a:p>
                <a:pPr>
                  <a:buFont typeface="Wingdings" panose="05000000000000000000" pitchFamily="2" charset="2"/>
                  <a:buChar char="q"/>
                </a:pPr>
                <a:r>
                  <a:rPr lang="es-AR" dirty="0"/>
                  <a:t> El acreedor puede decidir negociar o transferir sus derechos sobre el préstamo en cualquier momento anterior al de finalización del mismo. </a:t>
                </a:r>
              </a:p>
              <a:p>
                <a:pPr marL="0" indent="0">
                  <a:buNone/>
                </a:pPr>
                <a:endParaRPr lang="es-AR" dirty="0"/>
              </a:p>
              <a:p>
                <a:pPr>
                  <a:buFont typeface="Wingdings" panose="05000000000000000000" pitchFamily="2" charset="2"/>
                  <a:buChar char="q"/>
                </a:pPr>
                <a:r>
                  <a:rPr lang="es-AR" dirty="0"/>
                  <a:t> En su aspecto legal, transfiere la Plena Propiedad (Usufructo mas Nuda Propiedad). </a:t>
                </a:r>
              </a:p>
              <a:p>
                <a:pPr marL="0" indent="0">
                  <a:buNone/>
                </a:pPr>
                <a:endParaRPr lang="es-AR" dirty="0"/>
              </a:p>
              <a:p>
                <a:pPr>
                  <a:buFont typeface="Wingdings" panose="05000000000000000000" pitchFamily="2" charset="2"/>
                  <a:buChar char="q"/>
                </a:pPr>
                <a:r>
                  <a:rPr lang="es-AR" dirty="0"/>
                  <a:t> </a:t>
                </a:r>
                <a14:m>
                  <m:oMath xmlns:m="http://schemas.openxmlformats.org/officeDocument/2006/math">
                    <m:sSup>
                      <m:sSupPr>
                        <m:ctrlPr>
                          <a:rPr lang="es-AR" i="1" smtClean="0">
                            <a:latin typeface="Cambria Math" panose="02040503050406030204" pitchFamily="18" charset="0"/>
                          </a:rPr>
                        </m:ctrlPr>
                      </m:sSupPr>
                      <m:e>
                        <m:sSub>
                          <m:sSubPr>
                            <m:ctrlPr>
                              <a:rPr lang="es-AR" i="1" smtClean="0">
                                <a:latin typeface="Cambria Math" panose="02040503050406030204" pitchFamily="18" charset="0"/>
                              </a:rPr>
                            </m:ctrlPr>
                          </m:sSubPr>
                          <m:e>
                            <m:r>
                              <a:rPr lang="es-AR" b="0" i="1" smtClean="0">
                                <a:latin typeface="Cambria Math" panose="02040503050406030204" pitchFamily="18" charset="0"/>
                              </a:rPr>
                              <m:t>𝑉</m:t>
                            </m:r>
                          </m:e>
                          <m:sub>
                            <m:r>
                              <a:rPr lang="es-AR" b="0" i="1" smtClean="0">
                                <a:latin typeface="Cambria Math" panose="02040503050406030204" pitchFamily="18" charset="0"/>
                              </a:rPr>
                              <m:t>𝑡</m:t>
                            </m:r>
                          </m:sub>
                        </m:sSub>
                      </m:e>
                      <m:sup>
                        <m:r>
                          <a:rPr lang="es-AR" b="0" i="1" smtClean="0">
                            <a:latin typeface="Cambria Math" panose="02040503050406030204" pitchFamily="18" charset="0"/>
                          </a:rPr>
                          <m:t>í</m:t>
                        </m:r>
                      </m:sup>
                    </m:sSup>
                    <m:r>
                      <a:rPr lang="es-AR" b="0" i="1" smtClean="0">
                        <a:latin typeface="Cambria Math" panose="02040503050406030204" pitchFamily="18" charset="0"/>
                      </a:rPr>
                      <m:t>= </m:t>
                    </m:r>
                    <m:sSup>
                      <m:sSupPr>
                        <m:ctrlPr>
                          <a:rPr lang="es-AR" i="1">
                            <a:latin typeface="Cambria Math" panose="02040503050406030204" pitchFamily="18" charset="0"/>
                          </a:rPr>
                        </m:ctrlPr>
                      </m:sSupPr>
                      <m:e>
                        <m:sSub>
                          <m:sSubPr>
                            <m:ctrlPr>
                              <a:rPr lang="es-AR" i="1">
                                <a:latin typeface="Cambria Math" panose="02040503050406030204" pitchFamily="18" charset="0"/>
                              </a:rPr>
                            </m:ctrlPr>
                          </m:sSubPr>
                          <m:e>
                            <m:r>
                              <a:rPr lang="es-AR" b="0" i="1" smtClean="0">
                                <a:latin typeface="Cambria Math" panose="02040503050406030204" pitchFamily="18" charset="0"/>
                              </a:rPr>
                              <m:t>𝑈</m:t>
                            </m:r>
                          </m:e>
                          <m:sub>
                            <m:r>
                              <a:rPr lang="es-AR" i="1">
                                <a:latin typeface="Cambria Math" panose="02040503050406030204" pitchFamily="18" charset="0"/>
                              </a:rPr>
                              <m:t>𝑡</m:t>
                            </m:r>
                          </m:sub>
                        </m:sSub>
                      </m:e>
                      <m:sup>
                        <m:r>
                          <a:rPr lang="es-AR" i="1">
                            <a:latin typeface="Cambria Math" panose="02040503050406030204" pitchFamily="18" charset="0"/>
                          </a:rPr>
                          <m:t>í</m:t>
                        </m:r>
                      </m:sup>
                    </m:sSup>
                  </m:oMath>
                </a14:m>
                <a:r>
                  <a:rPr lang="es-AR" dirty="0"/>
                  <a:t> +</a:t>
                </a:r>
                <a14:m>
                  <m:oMath xmlns:m="http://schemas.openxmlformats.org/officeDocument/2006/math">
                    <m:sSup>
                      <m:sSupPr>
                        <m:ctrlPr>
                          <a:rPr lang="es-AR" i="1">
                            <a:latin typeface="Cambria Math" panose="02040503050406030204" pitchFamily="18" charset="0"/>
                          </a:rPr>
                        </m:ctrlPr>
                      </m:sSupPr>
                      <m:e>
                        <m:sSub>
                          <m:sSubPr>
                            <m:ctrlPr>
                              <a:rPr lang="es-AR" i="1">
                                <a:latin typeface="Cambria Math" panose="02040503050406030204" pitchFamily="18" charset="0"/>
                              </a:rPr>
                            </m:ctrlPr>
                          </m:sSubPr>
                          <m:e>
                            <m:r>
                              <a:rPr lang="es-AR" b="0" i="1" smtClean="0">
                                <a:latin typeface="Cambria Math" panose="02040503050406030204" pitchFamily="18" charset="0"/>
                              </a:rPr>
                              <m:t>𝐾</m:t>
                            </m:r>
                          </m:e>
                          <m:sub>
                            <m:r>
                              <a:rPr lang="es-AR" i="1">
                                <a:latin typeface="Cambria Math" panose="02040503050406030204" pitchFamily="18" charset="0"/>
                              </a:rPr>
                              <m:t>𝑡</m:t>
                            </m:r>
                          </m:sub>
                        </m:sSub>
                      </m:e>
                      <m:sup>
                        <m:r>
                          <a:rPr lang="es-AR" i="1">
                            <a:latin typeface="Cambria Math" panose="02040503050406030204" pitchFamily="18" charset="0"/>
                          </a:rPr>
                          <m:t>í</m:t>
                        </m:r>
                      </m:sup>
                    </m:sSup>
                  </m:oMath>
                </a14:m>
                <a:r>
                  <a:rPr lang="es-AR" dirty="0"/>
                  <a:t> </a:t>
                </a:r>
              </a:p>
              <a:p>
                <a:pPr marL="0" indent="0">
                  <a:buNone/>
                </a:pPr>
                <a:endParaRPr lang="es-AR" dirty="0"/>
              </a:p>
              <a:p>
                <a:pPr>
                  <a:buFont typeface="Wingdings" panose="05000000000000000000" pitchFamily="2" charset="2"/>
                  <a:buChar char="q"/>
                </a:pPr>
                <a:r>
                  <a:rPr lang="es-AR" dirty="0"/>
                  <a:t> </a:t>
                </a:r>
                <a14:m>
                  <m:oMath xmlns:m="http://schemas.openxmlformats.org/officeDocument/2006/math">
                    <m:sSup>
                      <m:sSupPr>
                        <m:ctrlPr>
                          <a:rPr lang="es-AR" i="1">
                            <a:latin typeface="Cambria Math" panose="02040503050406030204" pitchFamily="18" charset="0"/>
                          </a:rPr>
                        </m:ctrlPr>
                      </m:sSupPr>
                      <m:e>
                        <m:sSub>
                          <m:sSubPr>
                            <m:ctrlPr>
                              <a:rPr lang="es-AR" i="1">
                                <a:latin typeface="Cambria Math" panose="02040503050406030204" pitchFamily="18" charset="0"/>
                              </a:rPr>
                            </m:ctrlPr>
                          </m:sSubPr>
                          <m:e>
                            <m:r>
                              <a:rPr lang="es-AR" i="1">
                                <a:latin typeface="Cambria Math" panose="02040503050406030204" pitchFamily="18" charset="0"/>
                              </a:rPr>
                              <m:t>𝑈</m:t>
                            </m:r>
                          </m:e>
                          <m:sub>
                            <m:r>
                              <a:rPr lang="es-AR" i="1">
                                <a:latin typeface="Cambria Math" panose="02040503050406030204" pitchFamily="18" charset="0"/>
                              </a:rPr>
                              <m:t>𝑡</m:t>
                            </m:r>
                          </m:sub>
                        </m:sSub>
                      </m:e>
                      <m:sup>
                        <m:r>
                          <a:rPr lang="es-AR" i="1">
                            <a:latin typeface="Cambria Math" panose="02040503050406030204" pitchFamily="18" charset="0"/>
                          </a:rPr>
                          <m:t>í</m:t>
                        </m:r>
                      </m:sup>
                    </m:sSup>
                  </m:oMath>
                </a14:m>
                <a:r>
                  <a:rPr lang="es-AR" dirty="0"/>
                  <a:t> : usufructo. Valor en el momento t de los intereses pendientes de pago. </a:t>
                </a:r>
              </a:p>
              <a:p>
                <a:pPr marL="0" indent="0">
                  <a:buNone/>
                </a:pPr>
                <a:endParaRPr lang="es-AR" dirty="0"/>
              </a:p>
              <a:p>
                <a:pPr>
                  <a:buFont typeface="Wingdings" panose="05000000000000000000" pitchFamily="2" charset="2"/>
                  <a:buChar char="q"/>
                </a:pPr>
                <a:r>
                  <a:rPr lang="es-AR" dirty="0"/>
                  <a:t> </a:t>
                </a:r>
                <a14:m>
                  <m:oMath xmlns:m="http://schemas.openxmlformats.org/officeDocument/2006/math">
                    <m:sSup>
                      <m:sSupPr>
                        <m:ctrlPr>
                          <a:rPr lang="es-AR" i="1">
                            <a:latin typeface="Cambria Math" panose="02040503050406030204" pitchFamily="18" charset="0"/>
                          </a:rPr>
                        </m:ctrlPr>
                      </m:sSupPr>
                      <m:e>
                        <m:sSub>
                          <m:sSubPr>
                            <m:ctrlPr>
                              <a:rPr lang="es-AR" i="1">
                                <a:latin typeface="Cambria Math" panose="02040503050406030204" pitchFamily="18" charset="0"/>
                              </a:rPr>
                            </m:ctrlPr>
                          </m:sSubPr>
                          <m:e>
                            <m:r>
                              <a:rPr lang="es-AR" i="1">
                                <a:latin typeface="Cambria Math" panose="02040503050406030204" pitchFamily="18" charset="0"/>
                              </a:rPr>
                              <m:t>𝐾</m:t>
                            </m:r>
                          </m:e>
                          <m:sub>
                            <m:r>
                              <a:rPr lang="es-AR" i="1">
                                <a:latin typeface="Cambria Math" panose="02040503050406030204" pitchFamily="18" charset="0"/>
                              </a:rPr>
                              <m:t>𝑡</m:t>
                            </m:r>
                          </m:sub>
                        </m:sSub>
                      </m:e>
                      <m:sup>
                        <m:r>
                          <a:rPr lang="es-AR" i="1">
                            <a:latin typeface="Cambria Math" panose="02040503050406030204" pitchFamily="18" charset="0"/>
                          </a:rPr>
                          <m:t>í</m:t>
                        </m:r>
                      </m:sup>
                    </m:sSup>
                  </m:oMath>
                </a14:m>
                <a:r>
                  <a:rPr lang="es-AR" dirty="0"/>
                  <a:t> : nuda propiedad. Valor en el momento t del capital pendiente de amortización.</a:t>
                </a:r>
              </a:p>
              <a:p>
                <a:pPr marL="0" indent="0">
                  <a:buNone/>
                </a:pPr>
                <a:r>
                  <a:rPr lang="es-AR" dirty="0"/>
                  <a:t> </a:t>
                </a:r>
              </a:p>
              <a:p>
                <a:pPr>
                  <a:buFont typeface="Wingdings" panose="05000000000000000000" pitchFamily="2" charset="2"/>
                  <a:buChar char="q"/>
                </a:pPr>
                <a:r>
                  <a:rPr lang="es-AR" dirty="0"/>
                  <a:t> Tanto el capital como los intereses son evaluados a la tasa para prestamos vigente en el mercado. </a:t>
                </a:r>
              </a:p>
              <a:p>
                <a:pPr>
                  <a:buFont typeface="Wingdings" panose="05000000000000000000" pitchFamily="2" charset="2"/>
                  <a:buChar char="q"/>
                </a:pPr>
                <a:endParaRPr lang="es-AR"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a:blip r:embed="rId2"/>
                <a:stretch>
                  <a:fillRect l="-1152" t="-1970" b="-909"/>
                </a:stretch>
              </a:blipFill>
            </p:spPr>
            <p:txBody>
              <a:bodyPr/>
              <a:lstStyle/>
              <a:p>
                <a:r>
                  <a:rPr lang="es-AR">
                    <a:noFill/>
                  </a:rPr>
                  <a:t> </a:t>
                </a:r>
              </a:p>
            </p:txBody>
          </p:sp>
        </mc:Fallback>
      </mc:AlternateContent>
    </p:spTree>
    <p:extLst>
      <p:ext uri="{BB962C8B-B14F-4D97-AF65-F5344CB8AC3E}">
        <p14:creationId xmlns:p14="http://schemas.microsoft.com/office/powerpoint/2010/main" val="203703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SISTEMA FRANCES </a:t>
            </a:r>
          </a:p>
        </p:txBody>
      </p:sp>
      <mc:AlternateContent xmlns:mc="http://schemas.openxmlformats.org/markup-compatibility/2006">
        <mc:Choice xmlns:a14="http://schemas.microsoft.com/office/drawing/2010/main" Requires="a14">
          <p:sp>
            <p:nvSpPr>
              <p:cNvPr id="3" name="Marcador de contenido 2"/>
              <p:cNvSpPr>
                <a:spLocks noGrp="1"/>
              </p:cNvSpPr>
              <p:nvPr>
                <p:ph idx="1"/>
              </p:nvPr>
            </p:nvSpPr>
            <p:spPr>
              <a:xfrm>
                <a:off x="1097280" y="1845733"/>
                <a:ext cx="10058400" cy="4366807"/>
              </a:xfrm>
            </p:spPr>
            <p:txBody>
              <a:bodyPr>
                <a:normAutofit fontScale="25000" lnSpcReduction="20000"/>
              </a:bodyPr>
              <a:lstStyle/>
              <a:p>
                <a:pPr algn="just">
                  <a:buFont typeface="Wingdings" panose="05000000000000000000" pitchFamily="2" charset="2"/>
                  <a:buChar char="q"/>
                </a:pPr>
                <a:r>
                  <a:rPr lang="es-AR" sz="8000" dirty="0"/>
                  <a:t> Los servicios son constantes. </a:t>
                </a:r>
              </a:p>
              <a:p>
                <a:pPr marL="0" indent="0" algn="just">
                  <a:buNone/>
                </a:pPr>
                <a:endParaRPr lang="es-AR" sz="8000" dirty="0"/>
              </a:p>
              <a:p>
                <a:pPr algn="just">
                  <a:buFont typeface="Wingdings" panose="05000000000000000000" pitchFamily="2" charset="2"/>
                  <a:buChar char="q"/>
                </a:pPr>
                <a:r>
                  <a:rPr lang="es-AR" sz="8000" dirty="0"/>
                  <a:t> La tasa de interés es constante. </a:t>
                </a:r>
              </a:p>
              <a:p>
                <a:pPr marL="0" indent="0" algn="just">
                  <a:buNone/>
                </a:pPr>
                <a:endParaRPr lang="es-AR" sz="8000" dirty="0"/>
              </a:p>
              <a:p>
                <a:pPr algn="just">
                  <a:buFont typeface="Wingdings" panose="05000000000000000000" pitchFamily="2" charset="2"/>
                  <a:buChar char="q"/>
                </a:pPr>
                <a:r>
                  <a:rPr lang="es-AR" sz="8000" dirty="0"/>
                  <a:t> El interés se calcula sobre el saldo adeudado al principio de cada periodo. </a:t>
                </a:r>
              </a:p>
              <a:p>
                <a:pPr marL="0" indent="0" algn="just">
                  <a:buNone/>
                </a:pPr>
                <a:endParaRPr lang="es-AR" sz="8000" dirty="0"/>
              </a:p>
              <a:p>
                <a:pPr algn="just">
                  <a:buFont typeface="Wingdings" panose="05000000000000000000" pitchFamily="2" charset="2"/>
                  <a:buChar char="q"/>
                </a:pPr>
                <a:r>
                  <a:rPr lang="es-AR" sz="8000" dirty="0"/>
                  <a:t> </a:t>
                </a:r>
                <a14:m>
                  <m:oMath xmlns:m="http://schemas.openxmlformats.org/officeDocument/2006/math">
                    <m:sSub>
                      <m:sSubPr>
                        <m:ctrlPr>
                          <a:rPr lang="es-AR" sz="8000" i="1" smtClean="0">
                            <a:latin typeface="Cambria Math" panose="02040503050406030204" pitchFamily="18" charset="0"/>
                          </a:rPr>
                        </m:ctrlPr>
                      </m:sSubPr>
                      <m:e>
                        <m:r>
                          <a:rPr lang="es-AR" sz="8000" b="0" i="1" smtClean="0">
                            <a:latin typeface="Cambria Math" panose="02040503050406030204" pitchFamily="18" charset="0"/>
                          </a:rPr>
                          <m:t>𝑎</m:t>
                        </m:r>
                      </m:e>
                      <m:sub>
                        <m:r>
                          <a:rPr lang="es-AR" sz="8000" b="0" i="1" smtClean="0">
                            <a:latin typeface="Cambria Math" panose="02040503050406030204" pitchFamily="18" charset="0"/>
                          </a:rPr>
                          <m:t>h</m:t>
                        </m:r>
                      </m:sub>
                    </m:sSub>
                    <m:r>
                      <a:rPr lang="es-AR" sz="8000" b="0" i="1" smtClean="0">
                        <a:latin typeface="Cambria Math" panose="02040503050406030204" pitchFamily="18" charset="0"/>
                      </a:rPr>
                      <m:t>= </m:t>
                    </m:r>
                    <m:sSub>
                      <m:sSubPr>
                        <m:ctrlPr>
                          <a:rPr lang="es-AR" sz="8000" b="0" i="1" smtClean="0">
                            <a:latin typeface="Cambria Math" panose="02040503050406030204" pitchFamily="18" charset="0"/>
                          </a:rPr>
                        </m:ctrlPr>
                      </m:sSubPr>
                      <m:e>
                        <m:r>
                          <a:rPr lang="es-AR" sz="8000" b="0" i="1" smtClean="0">
                            <a:latin typeface="Cambria Math" panose="02040503050406030204" pitchFamily="18" charset="0"/>
                          </a:rPr>
                          <m:t>𝑡</m:t>
                        </m:r>
                      </m:e>
                      <m:sub>
                        <m:r>
                          <a:rPr lang="es-AR" sz="8000" b="0" i="1" smtClean="0">
                            <a:latin typeface="Cambria Math" panose="02040503050406030204" pitchFamily="18" charset="0"/>
                          </a:rPr>
                          <m:t>h</m:t>
                        </m:r>
                      </m:sub>
                    </m:sSub>
                    <m:r>
                      <a:rPr lang="es-AR" sz="8000" b="0" i="1" smtClean="0">
                        <a:latin typeface="Cambria Math" panose="02040503050406030204" pitchFamily="18" charset="0"/>
                      </a:rPr>
                      <m:t>+ </m:t>
                    </m:r>
                    <m:sSub>
                      <m:sSubPr>
                        <m:ctrlPr>
                          <a:rPr lang="es-AR" sz="8000" b="0" i="1" smtClean="0">
                            <a:latin typeface="Cambria Math" panose="02040503050406030204" pitchFamily="18" charset="0"/>
                          </a:rPr>
                        </m:ctrlPr>
                      </m:sSubPr>
                      <m:e>
                        <m:r>
                          <a:rPr lang="es-AR" sz="8000" b="0" i="1" smtClean="0">
                            <a:latin typeface="Cambria Math" panose="02040503050406030204" pitchFamily="18" charset="0"/>
                          </a:rPr>
                          <m:t>𝑅</m:t>
                        </m:r>
                      </m:e>
                      <m:sub>
                        <m:r>
                          <a:rPr lang="es-AR" sz="8000" b="0" i="1" smtClean="0">
                            <a:latin typeface="Cambria Math" panose="02040503050406030204" pitchFamily="18" charset="0"/>
                          </a:rPr>
                          <m:t>h</m:t>
                        </m:r>
                      </m:sub>
                    </m:sSub>
                    <m:r>
                      <a:rPr lang="es-AR" sz="8000" b="0" i="1" smtClean="0">
                        <a:latin typeface="Cambria Math" panose="02040503050406030204" pitchFamily="18" charset="0"/>
                      </a:rPr>
                      <m:t> </m:t>
                    </m:r>
                    <m:r>
                      <a:rPr lang="es-AR" sz="8000" b="0" i="1" smtClean="0">
                        <a:latin typeface="Cambria Math" panose="02040503050406030204" pitchFamily="18" charset="0"/>
                      </a:rPr>
                      <m:t>𝑥</m:t>
                    </m:r>
                    <m:r>
                      <a:rPr lang="es-AR" sz="8000" b="0" i="1" smtClean="0">
                        <a:latin typeface="Cambria Math" panose="02040503050406030204" pitchFamily="18" charset="0"/>
                      </a:rPr>
                      <m:t> </m:t>
                    </m:r>
                    <m:sSub>
                      <m:sSubPr>
                        <m:ctrlPr>
                          <a:rPr lang="es-AR" sz="8000" b="0" i="1" smtClean="0">
                            <a:latin typeface="Cambria Math" panose="02040503050406030204" pitchFamily="18" charset="0"/>
                          </a:rPr>
                        </m:ctrlPr>
                      </m:sSubPr>
                      <m:e>
                        <m:r>
                          <a:rPr lang="es-AR" sz="8000" b="0" i="1" smtClean="0">
                            <a:latin typeface="Cambria Math" panose="02040503050406030204" pitchFamily="18" charset="0"/>
                          </a:rPr>
                          <m:t>𝑖</m:t>
                        </m:r>
                      </m:e>
                      <m:sub>
                        <m:r>
                          <a:rPr lang="es-AR" sz="8000" b="0" i="1" smtClean="0">
                            <a:latin typeface="Cambria Math" panose="02040503050406030204" pitchFamily="18" charset="0"/>
                          </a:rPr>
                          <m:t>𝑈</m:t>
                        </m:r>
                      </m:sub>
                    </m:sSub>
                  </m:oMath>
                </a14:m>
                <a:endParaRPr lang="es-AR" sz="8000" dirty="0"/>
              </a:p>
              <a:p>
                <a:pPr marL="0" indent="0" algn="just">
                  <a:buNone/>
                </a:pPr>
                <a:endParaRPr lang="es-AR" sz="8000" dirty="0"/>
              </a:p>
              <a:p>
                <a:pPr algn="just">
                  <a:buFont typeface="Wingdings" panose="05000000000000000000" pitchFamily="2" charset="2"/>
                  <a:buChar char="q"/>
                </a:pPr>
                <a:r>
                  <a:rPr lang="es-AR" sz="8000" dirty="0"/>
                  <a:t> Los intereses al ser calculados sobre saldos adeudados van decreciendo y como el servicio es constante la cuota de amortización del capital debe ser creciente. </a:t>
                </a:r>
              </a:p>
              <a:p>
                <a:pPr marL="0" indent="0" algn="just">
                  <a:buNone/>
                </a:pPr>
                <a:endParaRPr lang="es-AR" sz="8000" dirty="0"/>
              </a:p>
              <a:p>
                <a:pPr algn="just">
                  <a:buFont typeface="Wingdings" panose="05000000000000000000" pitchFamily="2" charset="2"/>
                  <a:buChar char="q"/>
                </a:pPr>
                <a:r>
                  <a:rPr lang="es-AR" sz="8000" dirty="0"/>
                  <a:t> La cuota de amortización varia en progresión geometría de razón </a:t>
                </a:r>
                <a14:m>
                  <m:oMath xmlns:m="http://schemas.openxmlformats.org/officeDocument/2006/math">
                    <m:r>
                      <a:rPr lang="es-AR" sz="8000" i="1" smtClean="0">
                        <a:latin typeface="Cambria Math" panose="02040503050406030204" pitchFamily="18" charset="0"/>
                        <a:ea typeface="Cambria Math" panose="02040503050406030204" pitchFamily="18" charset="0"/>
                      </a:rPr>
                      <m:t>𝜌</m:t>
                    </m:r>
                    <m:r>
                      <a:rPr lang="es-AR" sz="8000" b="0" i="1" smtClean="0">
                        <a:latin typeface="Cambria Math" panose="02040503050406030204" pitchFamily="18" charset="0"/>
                        <a:ea typeface="Cambria Math" panose="02040503050406030204" pitchFamily="18" charset="0"/>
                      </a:rPr>
                      <m:t>=</m:t>
                    </m:r>
                    <m:d>
                      <m:dPr>
                        <m:ctrlPr>
                          <a:rPr lang="es-AR" sz="8000" b="0" i="1" smtClean="0">
                            <a:latin typeface="Cambria Math" panose="02040503050406030204" pitchFamily="18" charset="0"/>
                            <a:ea typeface="Cambria Math" panose="02040503050406030204" pitchFamily="18" charset="0"/>
                          </a:rPr>
                        </m:ctrlPr>
                      </m:dPr>
                      <m:e>
                        <m:r>
                          <a:rPr lang="es-AR" sz="8000" b="0" i="1" smtClean="0">
                            <a:latin typeface="Cambria Math" panose="02040503050406030204" pitchFamily="18" charset="0"/>
                            <a:ea typeface="Cambria Math" panose="02040503050406030204" pitchFamily="18" charset="0"/>
                          </a:rPr>
                          <m:t>1+ </m:t>
                        </m:r>
                        <m:sSub>
                          <m:sSubPr>
                            <m:ctrlPr>
                              <a:rPr lang="es-AR" sz="8000" b="0" i="1" smtClean="0">
                                <a:latin typeface="Cambria Math" panose="02040503050406030204" pitchFamily="18" charset="0"/>
                                <a:ea typeface="Cambria Math" panose="02040503050406030204" pitchFamily="18" charset="0"/>
                              </a:rPr>
                            </m:ctrlPr>
                          </m:sSubPr>
                          <m:e>
                            <m:r>
                              <a:rPr lang="es-AR" sz="8000" b="0" i="1" smtClean="0">
                                <a:latin typeface="Cambria Math" panose="02040503050406030204" pitchFamily="18" charset="0"/>
                                <a:ea typeface="Cambria Math" panose="02040503050406030204" pitchFamily="18" charset="0"/>
                              </a:rPr>
                              <m:t>𝑖</m:t>
                            </m:r>
                          </m:e>
                          <m:sub>
                            <m:r>
                              <a:rPr lang="es-AR" sz="8000" b="0" i="1" smtClean="0">
                                <a:latin typeface="Cambria Math" panose="02040503050406030204" pitchFamily="18" charset="0"/>
                                <a:ea typeface="Cambria Math" panose="02040503050406030204" pitchFamily="18" charset="0"/>
                              </a:rPr>
                              <m:t>𝑈</m:t>
                            </m:r>
                          </m:sub>
                        </m:sSub>
                      </m:e>
                    </m:d>
                  </m:oMath>
                </a14:m>
                <a:endParaRPr lang="es-AR" sz="8000" b="0" dirty="0">
                  <a:ea typeface="Cambria Math" panose="02040503050406030204" pitchFamily="18" charset="0"/>
                </a:endParaRPr>
              </a:p>
              <a:p>
                <a:pPr marL="0" indent="0">
                  <a:buNone/>
                </a:pPr>
                <a:endParaRPr lang="es-AR" dirty="0"/>
              </a:p>
            </p:txBody>
          </p:sp>
        </mc:Choice>
        <mc:Fallback>
          <p:sp>
            <p:nvSpPr>
              <p:cNvPr id="3" name="Marcador de contenido 2"/>
              <p:cNvSpPr>
                <a:spLocks noGrp="1" noRot="1" noChangeAspect="1" noMove="1" noResize="1" noEditPoints="1" noAdjustHandles="1" noChangeArrowheads="1" noChangeShapeType="1" noTextEdit="1"/>
              </p:cNvSpPr>
              <p:nvPr>
                <p:ph idx="1"/>
              </p:nvPr>
            </p:nvSpPr>
            <p:spPr>
              <a:xfrm>
                <a:off x="1097280" y="1845733"/>
                <a:ext cx="10058400" cy="4366807"/>
              </a:xfrm>
              <a:blipFill>
                <a:blip r:embed="rId2"/>
                <a:stretch>
                  <a:fillRect l="-1455" t="-2654" r="-1515" b="-4330"/>
                </a:stretch>
              </a:blipFill>
            </p:spPr>
            <p:txBody>
              <a:bodyPr/>
              <a:lstStyle/>
              <a:p>
                <a:r>
                  <a:rPr lang="es-AR">
                    <a:noFill/>
                  </a:rPr>
                  <a:t> </a:t>
                </a:r>
              </a:p>
            </p:txBody>
          </p:sp>
        </mc:Fallback>
      </mc:AlternateContent>
    </p:spTree>
    <p:extLst>
      <p:ext uri="{BB962C8B-B14F-4D97-AF65-F5344CB8AC3E}">
        <p14:creationId xmlns:p14="http://schemas.microsoft.com/office/powerpoint/2010/main" val="191645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a:t>SISTEMA ALEMAN </a:t>
            </a:r>
          </a:p>
        </p:txBody>
      </p:sp>
      <mc:AlternateContent xmlns:mc="http://schemas.openxmlformats.org/markup-compatibility/2006">
        <mc:Choice xmlns:a14="http://schemas.microsoft.com/office/drawing/2010/main" Requires="a14">
          <p:sp>
            <p:nvSpPr>
              <p:cNvPr id="3" name="Marcador de contenido 2"/>
              <p:cNvSpPr>
                <a:spLocks noGrp="1"/>
              </p:cNvSpPr>
              <p:nvPr>
                <p:ph idx="1"/>
              </p:nvPr>
            </p:nvSpPr>
            <p:spPr>
              <a:xfrm>
                <a:off x="1097280" y="1845733"/>
                <a:ext cx="10058400" cy="4420595"/>
              </a:xfrm>
            </p:spPr>
            <p:txBody>
              <a:bodyPr>
                <a:normAutofit fontScale="70000" lnSpcReduction="20000"/>
              </a:bodyPr>
              <a:lstStyle/>
              <a:p>
                <a:pPr>
                  <a:buFont typeface="Wingdings" panose="05000000000000000000" pitchFamily="2" charset="2"/>
                  <a:buChar char="q"/>
                </a:pPr>
                <a:r>
                  <a:rPr lang="es-AR" dirty="0"/>
                  <a:t> </a:t>
                </a:r>
                <a:r>
                  <a:rPr lang="es-MX" sz="2500" dirty="0"/>
                  <a:t>Se trata de un sistema de amortización progresiva en el que los sucesivos pagos periódicos incluyen: </a:t>
                </a:r>
              </a:p>
              <a:p>
                <a:pPr marL="0" indent="0">
                  <a:buNone/>
                </a:pPr>
                <a:endParaRPr lang="es-MX" sz="2500" dirty="0"/>
              </a:p>
              <a:p>
                <a:pPr lvl="1">
                  <a:buFont typeface="Wingdings" panose="05000000000000000000" pitchFamily="2" charset="2"/>
                  <a:buChar char="ü"/>
                </a:pPr>
                <a:r>
                  <a:rPr lang="es-MX" sz="2500" dirty="0"/>
                  <a:t> Una cantidad constante que amortiza el capital adeudado y que se determina dividiendo el valor de la deuda por el número de períodos destinados a cancelarla.</a:t>
                </a:r>
              </a:p>
              <a:p>
                <a:pPr marL="0" indent="0">
                  <a:buNone/>
                </a:pPr>
                <a:endParaRPr lang="es-MX" sz="2500" dirty="0"/>
              </a:p>
              <a:p>
                <a:pPr lvl="1">
                  <a:buFont typeface="Wingdings" panose="05000000000000000000" pitchFamily="2" charset="2"/>
                  <a:buChar char="ü"/>
                </a:pPr>
                <a:r>
                  <a:rPr lang="es-MX" sz="2500" dirty="0"/>
                  <a:t> </a:t>
                </a:r>
                <a:r>
                  <a:rPr lang="es-AR" sz="2500" dirty="0"/>
                  <a:t>El pago de intereses, calculados sobre el capital adeudado a principio de cada período.</a:t>
                </a:r>
              </a:p>
              <a:p>
                <a:pPr marL="0" indent="0">
                  <a:buNone/>
                </a:pPr>
                <a:endParaRPr lang="es-AR" sz="2500" dirty="0"/>
              </a:p>
              <a:p>
                <a:pPr>
                  <a:buFont typeface="Wingdings" panose="05000000000000000000" pitchFamily="2" charset="2"/>
                  <a:buChar char="q"/>
                </a:pPr>
                <a:r>
                  <a:rPr lang="es-AR" sz="2500" dirty="0"/>
                  <a:t> </a:t>
                </a:r>
                <a14:m>
                  <m:oMath xmlns:m="http://schemas.openxmlformats.org/officeDocument/2006/math">
                    <m:sSub>
                      <m:sSubPr>
                        <m:ctrlPr>
                          <a:rPr lang="es-AR" sz="2500" i="1" smtClean="0">
                            <a:latin typeface="Cambria Math" panose="02040503050406030204" pitchFamily="18" charset="0"/>
                          </a:rPr>
                        </m:ctrlPr>
                      </m:sSubPr>
                      <m:e>
                        <m:r>
                          <a:rPr lang="es-AR" sz="2500" b="0" i="1" smtClean="0">
                            <a:latin typeface="Cambria Math" panose="02040503050406030204" pitchFamily="18" charset="0"/>
                          </a:rPr>
                          <m:t>𝑎</m:t>
                        </m:r>
                      </m:e>
                      <m:sub>
                        <m:r>
                          <a:rPr lang="es-AR" sz="2500" b="0" i="1" smtClean="0">
                            <a:latin typeface="Cambria Math" panose="02040503050406030204" pitchFamily="18" charset="0"/>
                          </a:rPr>
                          <m:t>h</m:t>
                        </m:r>
                      </m:sub>
                    </m:sSub>
                    <m:r>
                      <a:rPr lang="es-AR" sz="2500" b="0" i="1" smtClean="0">
                        <a:latin typeface="Cambria Math" panose="02040503050406030204" pitchFamily="18" charset="0"/>
                      </a:rPr>
                      <m:t>= </m:t>
                    </m:r>
                    <m:f>
                      <m:fPr>
                        <m:ctrlPr>
                          <a:rPr lang="es-AR" sz="2500" b="0" i="1" smtClean="0">
                            <a:latin typeface="Cambria Math" panose="02040503050406030204" pitchFamily="18" charset="0"/>
                          </a:rPr>
                        </m:ctrlPr>
                      </m:fPr>
                      <m:num>
                        <m:sSub>
                          <m:sSubPr>
                            <m:ctrlPr>
                              <a:rPr lang="es-AR" sz="2500" b="0" i="1" smtClean="0">
                                <a:latin typeface="Cambria Math" panose="02040503050406030204" pitchFamily="18" charset="0"/>
                              </a:rPr>
                            </m:ctrlPr>
                          </m:sSubPr>
                          <m:e>
                            <m:r>
                              <a:rPr lang="es-AR" sz="2500" b="0" i="1" smtClean="0">
                                <a:latin typeface="Cambria Math" panose="02040503050406030204" pitchFamily="18" charset="0"/>
                              </a:rPr>
                              <m:t>𝑉</m:t>
                            </m:r>
                          </m:e>
                          <m:sub>
                            <m:r>
                              <a:rPr lang="es-AR" sz="2500" b="0" i="1" smtClean="0">
                                <a:latin typeface="Cambria Math" panose="02040503050406030204" pitchFamily="18" charset="0"/>
                              </a:rPr>
                              <m:t>0</m:t>
                            </m:r>
                          </m:sub>
                        </m:sSub>
                      </m:num>
                      <m:den>
                        <m:r>
                          <a:rPr lang="es-AR" sz="2500" b="0" i="1" smtClean="0">
                            <a:latin typeface="Cambria Math" panose="02040503050406030204" pitchFamily="18" charset="0"/>
                          </a:rPr>
                          <m:t>𝑛</m:t>
                        </m:r>
                      </m:den>
                    </m:f>
                    <m:r>
                      <a:rPr lang="es-AR" sz="2500" b="0" i="1" smtClean="0">
                        <a:latin typeface="Cambria Math" panose="02040503050406030204" pitchFamily="18" charset="0"/>
                      </a:rPr>
                      <m:t>+ </m:t>
                    </m:r>
                    <m:sSub>
                      <m:sSubPr>
                        <m:ctrlPr>
                          <a:rPr lang="es-AR" sz="2500" b="0" i="1" smtClean="0">
                            <a:latin typeface="Cambria Math" panose="02040503050406030204" pitchFamily="18" charset="0"/>
                          </a:rPr>
                        </m:ctrlPr>
                      </m:sSubPr>
                      <m:e>
                        <m:r>
                          <a:rPr lang="es-AR" sz="2500" b="0" i="1" smtClean="0">
                            <a:latin typeface="Cambria Math" panose="02040503050406030204" pitchFamily="18" charset="0"/>
                          </a:rPr>
                          <m:t>𝑅</m:t>
                        </m:r>
                      </m:e>
                      <m:sub>
                        <m:r>
                          <a:rPr lang="es-AR" sz="2500" b="0" i="1" smtClean="0">
                            <a:latin typeface="Cambria Math" panose="02040503050406030204" pitchFamily="18" charset="0"/>
                          </a:rPr>
                          <m:t>h</m:t>
                        </m:r>
                      </m:sub>
                    </m:sSub>
                    <m:r>
                      <a:rPr lang="es-AR" sz="2500" b="0" i="1" smtClean="0">
                        <a:latin typeface="Cambria Math" panose="02040503050406030204" pitchFamily="18" charset="0"/>
                      </a:rPr>
                      <m:t> </m:t>
                    </m:r>
                    <m:r>
                      <a:rPr lang="es-AR" sz="2500" b="0" i="1" smtClean="0">
                        <a:latin typeface="Cambria Math" panose="02040503050406030204" pitchFamily="18" charset="0"/>
                      </a:rPr>
                      <m:t>𝑥</m:t>
                    </m:r>
                    <m:r>
                      <a:rPr lang="es-AR" sz="2500" b="0" i="1" smtClean="0">
                        <a:latin typeface="Cambria Math" panose="02040503050406030204" pitchFamily="18" charset="0"/>
                      </a:rPr>
                      <m:t> </m:t>
                    </m:r>
                    <m:sSub>
                      <m:sSubPr>
                        <m:ctrlPr>
                          <a:rPr lang="es-AR" sz="2500" b="0" i="1" smtClean="0">
                            <a:latin typeface="Cambria Math" panose="02040503050406030204" pitchFamily="18" charset="0"/>
                          </a:rPr>
                        </m:ctrlPr>
                      </m:sSubPr>
                      <m:e>
                        <m:r>
                          <a:rPr lang="es-AR" sz="2500" b="0" i="1" smtClean="0">
                            <a:latin typeface="Cambria Math" panose="02040503050406030204" pitchFamily="18" charset="0"/>
                          </a:rPr>
                          <m:t>𝑖</m:t>
                        </m:r>
                      </m:e>
                      <m:sub>
                        <m:r>
                          <a:rPr lang="es-AR" sz="2500" b="0" i="1" smtClean="0">
                            <a:latin typeface="Cambria Math" panose="02040503050406030204" pitchFamily="18" charset="0"/>
                          </a:rPr>
                          <m:t>𝑈</m:t>
                        </m:r>
                      </m:sub>
                    </m:sSub>
                  </m:oMath>
                </a14:m>
                <a:endParaRPr lang="es-AR" sz="2500" dirty="0"/>
              </a:p>
              <a:p>
                <a:pPr marL="0" indent="0">
                  <a:buNone/>
                </a:pPr>
                <a:endParaRPr lang="es-AR" sz="2500" dirty="0"/>
              </a:p>
              <a:p>
                <a:pPr>
                  <a:buFont typeface="Wingdings" panose="05000000000000000000" pitchFamily="2" charset="2"/>
                  <a:buChar char="q"/>
                </a:pPr>
                <a:r>
                  <a:rPr lang="es-AR" sz="2500" dirty="0"/>
                  <a:t> Como los servicios están compuestos por una parte constante, la amortización del capital, y otra decreciente, los intereses que se calculan sobre deuda residual, el valor del servicio es decreciente. </a:t>
                </a:r>
              </a:p>
              <a:p>
                <a:pPr marL="0" indent="0">
                  <a:buNone/>
                </a:pPr>
                <a:endParaRPr lang="es-AR" sz="2500" dirty="0"/>
              </a:p>
              <a:p>
                <a:pPr>
                  <a:buFont typeface="Wingdings" panose="05000000000000000000" pitchFamily="2" charset="2"/>
                  <a:buChar char="q"/>
                </a:pPr>
                <a:r>
                  <a:rPr lang="es-AR" sz="2500" dirty="0"/>
                  <a:t> Los servicios varían en progresión aritmética de razón </a:t>
                </a:r>
                <a14:m>
                  <m:oMath xmlns:m="http://schemas.openxmlformats.org/officeDocument/2006/math">
                    <m:r>
                      <a:rPr lang="es-AR" sz="2500" i="1" smtClean="0">
                        <a:latin typeface="Cambria Math" panose="02040503050406030204" pitchFamily="18" charset="0"/>
                        <a:ea typeface="Cambria Math" panose="02040503050406030204" pitchFamily="18" charset="0"/>
                      </a:rPr>
                      <m:t>𝜌</m:t>
                    </m:r>
                    <m:r>
                      <a:rPr lang="es-AR" sz="2500" b="0" i="1" smtClean="0">
                        <a:latin typeface="Cambria Math" panose="02040503050406030204" pitchFamily="18" charset="0"/>
                        <a:ea typeface="Cambria Math" panose="02040503050406030204" pitchFamily="18" charset="0"/>
                      </a:rPr>
                      <m:t>=− </m:t>
                    </m:r>
                    <m:f>
                      <m:fPr>
                        <m:ctrlPr>
                          <a:rPr lang="es-AR" sz="2500" b="0" i="1" smtClean="0">
                            <a:latin typeface="Cambria Math" panose="02040503050406030204" pitchFamily="18" charset="0"/>
                            <a:ea typeface="Cambria Math" panose="02040503050406030204" pitchFamily="18" charset="0"/>
                          </a:rPr>
                        </m:ctrlPr>
                      </m:fPr>
                      <m:num>
                        <m:sSub>
                          <m:sSubPr>
                            <m:ctrlPr>
                              <a:rPr lang="es-AR" sz="2500" b="0" i="1" smtClean="0">
                                <a:latin typeface="Cambria Math" panose="02040503050406030204" pitchFamily="18" charset="0"/>
                                <a:ea typeface="Cambria Math" panose="02040503050406030204" pitchFamily="18" charset="0"/>
                              </a:rPr>
                            </m:ctrlPr>
                          </m:sSubPr>
                          <m:e>
                            <m:r>
                              <a:rPr lang="es-AR" sz="2500" b="0" i="1" smtClean="0">
                                <a:latin typeface="Cambria Math" panose="02040503050406030204" pitchFamily="18" charset="0"/>
                                <a:ea typeface="Cambria Math" panose="02040503050406030204" pitchFamily="18" charset="0"/>
                              </a:rPr>
                              <m:t>𝑉</m:t>
                            </m:r>
                          </m:e>
                          <m:sub>
                            <m:r>
                              <a:rPr lang="es-AR" sz="2500" b="0" i="1" smtClean="0">
                                <a:latin typeface="Cambria Math" panose="02040503050406030204" pitchFamily="18" charset="0"/>
                                <a:ea typeface="Cambria Math" panose="02040503050406030204" pitchFamily="18" charset="0"/>
                              </a:rPr>
                              <m:t>0</m:t>
                            </m:r>
                          </m:sub>
                        </m:sSub>
                      </m:num>
                      <m:den>
                        <m:r>
                          <a:rPr lang="es-AR" sz="2500" b="0" i="1" smtClean="0">
                            <a:latin typeface="Cambria Math" panose="02040503050406030204" pitchFamily="18" charset="0"/>
                            <a:ea typeface="Cambria Math" panose="02040503050406030204" pitchFamily="18" charset="0"/>
                          </a:rPr>
                          <m:t>𝑛</m:t>
                        </m:r>
                      </m:den>
                    </m:f>
                    <m:r>
                      <a:rPr lang="es-AR" sz="2500" b="0" i="1" smtClean="0">
                        <a:latin typeface="Cambria Math" panose="02040503050406030204" pitchFamily="18" charset="0"/>
                        <a:ea typeface="Cambria Math" panose="02040503050406030204" pitchFamily="18" charset="0"/>
                      </a:rPr>
                      <m:t> </m:t>
                    </m:r>
                    <m:r>
                      <a:rPr lang="es-AR" sz="2500" b="0" i="1" smtClean="0">
                        <a:latin typeface="Cambria Math" panose="02040503050406030204" pitchFamily="18" charset="0"/>
                        <a:ea typeface="Cambria Math" panose="02040503050406030204" pitchFamily="18" charset="0"/>
                      </a:rPr>
                      <m:t>𝑥</m:t>
                    </m:r>
                    <m:r>
                      <a:rPr lang="es-AR" sz="2500" b="0" i="1" smtClean="0">
                        <a:latin typeface="Cambria Math" panose="02040503050406030204" pitchFamily="18" charset="0"/>
                        <a:ea typeface="Cambria Math" panose="02040503050406030204" pitchFamily="18" charset="0"/>
                      </a:rPr>
                      <m:t> </m:t>
                    </m:r>
                    <m:sSub>
                      <m:sSubPr>
                        <m:ctrlPr>
                          <a:rPr lang="es-AR" sz="2500" b="0" i="1" smtClean="0">
                            <a:latin typeface="Cambria Math" panose="02040503050406030204" pitchFamily="18" charset="0"/>
                            <a:ea typeface="Cambria Math" panose="02040503050406030204" pitchFamily="18" charset="0"/>
                          </a:rPr>
                        </m:ctrlPr>
                      </m:sSubPr>
                      <m:e>
                        <m:r>
                          <a:rPr lang="es-AR" sz="2500" b="0" i="1" smtClean="0">
                            <a:latin typeface="Cambria Math" panose="02040503050406030204" pitchFamily="18" charset="0"/>
                            <a:ea typeface="Cambria Math" panose="02040503050406030204" pitchFamily="18" charset="0"/>
                          </a:rPr>
                          <m:t>𝑖</m:t>
                        </m:r>
                      </m:e>
                      <m:sub>
                        <m:r>
                          <a:rPr lang="es-AR" sz="2500" b="0" i="1" smtClean="0">
                            <a:latin typeface="Cambria Math" panose="02040503050406030204" pitchFamily="18" charset="0"/>
                            <a:ea typeface="Cambria Math" panose="02040503050406030204" pitchFamily="18" charset="0"/>
                          </a:rPr>
                          <m:t>𝑈</m:t>
                        </m:r>
                      </m:sub>
                    </m:sSub>
                  </m:oMath>
                </a14:m>
                <a:r>
                  <a:rPr lang="es-AR" sz="2500" dirty="0"/>
                  <a:t> </a:t>
                </a:r>
              </a:p>
            </p:txBody>
          </p:sp>
        </mc:Choice>
        <mc:Fallback>
          <p:sp>
            <p:nvSpPr>
              <p:cNvPr id="3" name="Marcador de contenido 2"/>
              <p:cNvSpPr>
                <a:spLocks noGrp="1" noRot="1" noChangeAspect="1" noMove="1" noResize="1" noEditPoints="1" noAdjustHandles="1" noChangeArrowheads="1" noChangeShapeType="1" noTextEdit="1"/>
              </p:cNvSpPr>
              <p:nvPr>
                <p:ph idx="1"/>
              </p:nvPr>
            </p:nvSpPr>
            <p:spPr>
              <a:xfrm>
                <a:off x="1097280" y="1845733"/>
                <a:ext cx="10058400" cy="4420595"/>
              </a:xfrm>
              <a:blipFill>
                <a:blip r:embed="rId2"/>
                <a:stretch>
                  <a:fillRect l="-1273" t="-2345" r="-182"/>
                </a:stretch>
              </a:blipFill>
            </p:spPr>
            <p:txBody>
              <a:bodyPr/>
              <a:lstStyle/>
              <a:p>
                <a:r>
                  <a:rPr lang="es-AR">
                    <a:noFill/>
                  </a:rPr>
                  <a:t> </a:t>
                </a:r>
              </a:p>
            </p:txBody>
          </p:sp>
        </mc:Fallback>
      </mc:AlternateContent>
    </p:spTree>
    <p:extLst>
      <p:ext uri="{BB962C8B-B14F-4D97-AF65-F5344CB8AC3E}">
        <p14:creationId xmlns:p14="http://schemas.microsoft.com/office/powerpoint/2010/main" val="3699991256"/>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603</TotalTime>
  <Words>586</Words>
  <Application>Microsoft Office PowerPoint</Application>
  <PresentationFormat>Panorámica</PresentationFormat>
  <Paragraphs>56</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Calibri</vt:lpstr>
      <vt:lpstr>Calibri Light</vt:lpstr>
      <vt:lpstr>Cambria Math</vt:lpstr>
      <vt:lpstr>Wingdings</vt:lpstr>
      <vt:lpstr>Retrospección</vt:lpstr>
      <vt:lpstr>MATEMATICA FINANCIERA </vt:lpstr>
      <vt:lpstr>GENERALIDADES </vt:lpstr>
      <vt:lpstr>GENERALIDADES </vt:lpstr>
      <vt:lpstr>VALOR DE CESION </vt:lpstr>
      <vt:lpstr>SISTEMA FRANCES </vt:lpstr>
      <vt:lpstr>SISTEMA ALEMAN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MATEMATICA FINANCIERA</dc:title>
  <dc:creator>Santi</dc:creator>
  <cp:lastModifiedBy>ignacio grill</cp:lastModifiedBy>
  <cp:revision>60</cp:revision>
  <dcterms:created xsi:type="dcterms:W3CDTF">2020-06-10T19:52:49Z</dcterms:created>
  <dcterms:modified xsi:type="dcterms:W3CDTF">2025-01-30T18:37:16Z</dcterms:modified>
</cp:coreProperties>
</file>