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75" r:id="rId3"/>
    <p:sldId id="260" r:id="rId4"/>
    <p:sldId id="261" r:id="rId5"/>
    <p:sldId id="262" r:id="rId6"/>
    <p:sldId id="263" r:id="rId7"/>
    <p:sldId id="264" r:id="rId8"/>
    <p:sldId id="276"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76E54AFD-A68C-4D02-B095-DA4325990DE6}" type="datetimeFigureOut">
              <a:rPr lang="es-AR" smtClean="0"/>
              <a:t>30/01/2025</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BD586C5-0DDC-48C3-ABA3-30B7468871E1}" type="slidenum">
              <a:rPr lang="es-AR" smtClean="0"/>
              <a:t>‹Nº›</a:t>
            </a:fld>
            <a:endParaRPr lang="es-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8494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6E54AFD-A68C-4D02-B095-DA4325990DE6}" type="datetimeFigureOut">
              <a:rPr lang="es-AR" smtClean="0"/>
              <a:t>30/01/2025</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BD586C5-0DDC-48C3-ABA3-30B7468871E1}" type="slidenum">
              <a:rPr lang="es-AR" smtClean="0"/>
              <a:t>‹Nº›</a:t>
            </a:fld>
            <a:endParaRPr lang="es-AR"/>
          </a:p>
        </p:txBody>
      </p:sp>
    </p:spTree>
    <p:extLst>
      <p:ext uri="{BB962C8B-B14F-4D97-AF65-F5344CB8AC3E}">
        <p14:creationId xmlns:p14="http://schemas.microsoft.com/office/powerpoint/2010/main" val="3512133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6E54AFD-A68C-4D02-B095-DA4325990DE6}" type="datetimeFigureOut">
              <a:rPr lang="es-AR" smtClean="0"/>
              <a:t>30/01/2025</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BD586C5-0DDC-48C3-ABA3-30B7468871E1}" type="slidenum">
              <a:rPr lang="es-AR" smtClean="0"/>
              <a:t>‹Nº›</a:t>
            </a:fld>
            <a:endParaRPr lang="es-AR"/>
          </a:p>
        </p:txBody>
      </p:sp>
    </p:spTree>
    <p:extLst>
      <p:ext uri="{BB962C8B-B14F-4D97-AF65-F5344CB8AC3E}">
        <p14:creationId xmlns:p14="http://schemas.microsoft.com/office/powerpoint/2010/main" val="595256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6E54AFD-A68C-4D02-B095-DA4325990DE6}" type="datetimeFigureOut">
              <a:rPr lang="es-AR" smtClean="0"/>
              <a:t>30/01/2025</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BD586C5-0DDC-48C3-ABA3-30B7468871E1}" type="slidenum">
              <a:rPr lang="es-AR" smtClean="0"/>
              <a:t>‹Nº›</a:t>
            </a:fld>
            <a:endParaRPr lang="es-AR"/>
          </a:p>
        </p:txBody>
      </p:sp>
    </p:spTree>
    <p:extLst>
      <p:ext uri="{BB962C8B-B14F-4D97-AF65-F5344CB8AC3E}">
        <p14:creationId xmlns:p14="http://schemas.microsoft.com/office/powerpoint/2010/main" val="4245522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76E54AFD-A68C-4D02-B095-DA4325990DE6}" type="datetimeFigureOut">
              <a:rPr lang="es-AR" smtClean="0"/>
              <a:t>30/01/2025</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BD586C5-0DDC-48C3-ABA3-30B7468871E1}" type="slidenum">
              <a:rPr lang="es-AR" smtClean="0"/>
              <a:t>‹Nº›</a:t>
            </a:fld>
            <a:endParaRPr lang="es-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9269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6E54AFD-A68C-4D02-B095-DA4325990DE6}" type="datetimeFigureOut">
              <a:rPr lang="es-AR" smtClean="0"/>
              <a:t>30/01/2025</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DBD586C5-0DDC-48C3-ABA3-30B7468871E1}" type="slidenum">
              <a:rPr lang="es-AR" smtClean="0"/>
              <a:t>‹Nº›</a:t>
            </a:fld>
            <a:endParaRPr lang="es-AR"/>
          </a:p>
        </p:txBody>
      </p:sp>
    </p:spTree>
    <p:extLst>
      <p:ext uri="{BB962C8B-B14F-4D97-AF65-F5344CB8AC3E}">
        <p14:creationId xmlns:p14="http://schemas.microsoft.com/office/powerpoint/2010/main" val="1308502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6E54AFD-A68C-4D02-B095-DA4325990DE6}" type="datetimeFigureOut">
              <a:rPr lang="es-AR" smtClean="0"/>
              <a:t>30/01/2025</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DBD586C5-0DDC-48C3-ABA3-30B7468871E1}" type="slidenum">
              <a:rPr lang="es-AR" smtClean="0"/>
              <a:t>‹Nº›</a:t>
            </a:fld>
            <a:endParaRPr lang="es-AR"/>
          </a:p>
        </p:txBody>
      </p:sp>
    </p:spTree>
    <p:extLst>
      <p:ext uri="{BB962C8B-B14F-4D97-AF65-F5344CB8AC3E}">
        <p14:creationId xmlns:p14="http://schemas.microsoft.com/office/powerpoint/2010/main" val="397656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6E54AFD-A68C-4D02-B095-DA4325990DE6}" type="datetimeFigureOut">
              <a:rPr lang="es-AR" smtClean="0"/>
              <a:t>30/01/2025</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DBD586C5-0DDC-48C3-ABA3-30B7468871E1}" type="slidenum">
              <a:rPr lang="es-AR" smtClean="0"/>
              <a:t>‹Nº›</a:t>
            </a:fld>
            <a:endParaRPr lang="es-AR"/>
          </a:p>
        </p:txBody>
      </p:sp>
    </p:spTree>
    <p:extLst>
      <p:ext uri="{BB962C8B-B14F-4D97-AF65-F5344CB8AC3E}">
        <p14:creationId xmlns:p14="http://schemas.microsoft.com/office/powerpoint/2010/main" val="2736167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6E54AFD-A68C-4D02-B095-DA4325990DE6}" type="datetimeFigureOut">
              <a:rPr lang="es-AR" smtClean="0"/>
              <a:t>30/01/2025</a:t>
            </a:fld>
            <a:endParaRPr lang="es-A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AR"/>
          </a:p>
        </p:txBody>
      </p:sp>
      <p:sp>
        <p:nvSpPr>
          <p:cNvPr id="9" name="Slide Number Placeholder 8"/>
          <p:cNvSpPr>
            <a:spLocks noGrp="1"/>
          </p:cNvSpPr>
          <p:nvPr>
            <p:ph type="sldNum" sz="quarter" idx="12"/>
          </p:nvPr>
        </p:nvSpPr>
        <p:spPr/>
        <p:txBody>
          <a:bodyPr/>
          <a:lstStyle/>
          <a:p>
            <a:fld id="{DBD586C5-0DDC-48C3-ABA3-30B7468871E1}" type="slidenum">
              <a:rPr lang="es-AR" smtClean="0"/>
              <a:t>‹Nº›</a:t>
            </a:fld>
            <a:endParaRPr lang="es-AR"/>
          </a:p>
        </p:txBody>
      </p:sp>
    </p:spTree>
    <p:extLst>
      <p:ext uri="{BB962C8B-B14F-4D97-AF65-F5344CB8AC3E}">
        <p14:creationId xmlns:p14="http://schemas.microsoft.com/office/powerpoint/2010/main" val="3005979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6E54AFD-A68C-4D02-B095-DA4325990DE6}" type="datetimeFigureOut">
              <a:rPr lang="es-AR" smtClean="0"/>
              <a:t>30/01/2025</a:t>
            </a:fld>
            <a:endParaRPr lang="es-A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BD586C5-0DDC-48C3-ABA3-30B7468871E1}" type="slidenum">
              <a:rPr lang="es-AR" smtClean="0"/>
              <a:t>‹Nº›</a:t>
            </a:fld>
            <a:endParaRPr lang="es-AR"/>
          </a:p>
        </p:txBody>
      </p:sp>
    </p:spTree>
    <p:extLst>
      <p:ext uri="{BB962C8B-B14F-4D97-AF65-F5344CB8AC3E}">
        <p14:creationId xmlns:p14="http://schemas.microsoft.com/office/powerpoint/2010/main" val="778238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76E54AFD-A68C-4D02-B095-DA4325990DE6}" type="datetimeFigureOut">
              <a:rPr lang="es-AR" smtClean="0"/>
              <a:t>30/01/2025</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DBD586C5-0DDC-48C3-ABA3-30B7468871E1}" type="slidenum">
              <a:rPr lang="es-AR" smtClean="0"/>
              <a:t>‹Nº›</a:t>
            </a:fld>
            <a:endParaRPr lang="es-AR"/>
          </a:p>
        </p:txBody>
      </p:sp>
    </p:spTree>
    <p:extLst>
      <p:ext uri="{BB962C8B-B14F-4D97-AF65-F5344CB8AC3E}">
        <p14:creationId xmlns:p14="http://schemas.microsoft.com/office/powerpoint/2010/main" val="3726007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artisticPencilGrayscale/>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6E54AFD-A68C-4D02-B095-DA4325990DE6}" type="datetimeFigureOut">
              <a:rPr lang="es-AR" smtClean="0"/>
              <a:t>30/01/2025</a:t>
            </a:fld>
            <a:endParaRPr lang="es-A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BD586C5-0DDC-48C3-ABA3-30B7468871E1}" type="slidenum">
              <a:rPr lang="es-AR" smtClean="0"/>
              <a:t>‹Nº›</a:t>
            </a:fld>
            <a:endParaRPr lang="es-A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170192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AR" dirty="0"/>
              <a:t>MATEMATICA FINANCIERA </a:t>
            </a:r>
          </a:p>
        </p:txBody>
      </p:sp>
      <p:sp>
        <p:nvSpPr>
          <p:cNvPr id="3" name="Subtítulo 2"/>
          <p:cNvSpPr>
            <a:spLocks noGrp="1"/>
          </p:cNvSpPr>
          <p:nvPr>
            <p:ph type="subTitle" idx="1"/>
          </p:nvPr>
        </p:nvSpPr>
        <p:spPr/>
        <p:txBody>
          <a:bodyPr>
            <a:normAutofit fontScale="92500" lnSpcReduction="20000"/>
          </a:bodyPr>
          <a:lstStyle/>
          <a:p>
            <a:r>
              <a:rPr lang="es-AR" sz="4800" b="1" dirty="0"/>
              <a:t>VALORACION DINAMICA DE CAPITALES </a:t>
            </a:r>
          </a:p>
          <a:p>
            <a:r>
              <a:rPr lang="es-AR" sz="3000" b="1" dirty="0"/>
              <a:t>OPERACONES FINANCIERAS CIERTAS COMPLEJAS </a:t>
            </a:r>
          </a:p>
          <a:p>
            <a:endParaRPr lang="es-AR" dirty="0"/>
          </a:p>
        </p:txBody>
      </p:sp>
    </p:spTree>
    <p:extLst>
      <p:ext uri="{BB962C8B-B14F-4D97-AF65-F5344CB8AC3E}">
        <p14:creationId xmlns:p14="http://schemas.microsoft.com/office/powerpoint/2010/main" val="1069303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APLICACIÓN DE LOS CONCEPTOS EN EL ANALISIS DE INVERSIONES </a:t>
            </a:r>
            <a:endParaRPr lang="es-AR" dirty="0"/>
          </a:p>
        </p:txBody>
      </p:sp>
      <mc:AlternateContent xmlns:mc="http://schemas.openxmlformats.org/markup-compatibility/2006">
        <mc:Choice xmlns:a14="http://schemas.microsoft.com/office/drawing/2010/main" Requires="a14">
          <p:sp>
            <p:nvSpPr>
              <p:cNvPr id="3" name="Marcador de contenido 2"/>
              <p:cNvSpPr>
                <a:spLocks noGrp="1"/>
              </p:cNvSpPr>
              <p:nvPr>
                <p:ph idx="1"/>
              </p:nvPr>
            </p:nvSpPr>
            <p:spPr>
              <a:xfrm>
                <a:off x="1097280" y="1845733"/>
                <a:ext cx="10058400" cy="4411631"/>
              </a:xfrm>
            </p:spPr>
            <p:txBody>
              <a:bodyPr>
                <a:normAutofit/>
              </a:bodyPr>
              <a:lstStyle/>
              <a:p>
                <a:pPr algn="just">
                  <a:buFont typeface="Wingdings" panose="05000000000000000000" pitchFamily="2" charset="2"/>
                  <a:buChar char="q"/>
                </a:pPr>
                <a:r>
                  <a:rPr lang="es-AR" dirty="0"/>
                  <a:t> </a:t>
                </a:r>
                <a:r>
                  <a:rPr lang="es-AR" b="1" dirty="0"/>
                  <a:t>VALOR ACTUAL NETO (VAN)</a:t>
                </a:r>
                <a:endParaRPr lang="es-AR" dirty="0"/>
              </a:p>
              <a:p>
                <a:pPr lvl="1" algn="just">
                  <a:buFont typeface="Wingdings" panose="05000000000000000000" pitchFamily="2" charset="2"/>
                  <a:buChar char="ü"/>
                </a:pPr>
                <a:r>
                  <a:rPr lang="es-AR" sz="2000" dirty="0"/>
                  <a:t> Diferencia entre  el valor actual de los ingresos futuros y el valor actual de los egresos previstos.</a:t>
                </a:r>
              </a:p>
              <a:p>
                <a:pPr marL="201168" lvl="1" indent="0" algn="just">
                  <a:buNone/>
                </a:pPr>
                <a:endParaRPr lang="es-AR" sz="2000" dirty="0"/>
              </a:p>
              <a:p>
                <a:pPr lvl="1" algn="just">
                  <a:buFont typeface="Wingdings" panose="05000000000000000000" pitchFamily="2" charset="2"/>
                  <a:buChar char="ü"/>
                </a:pPr>
                <a:r>
                  <a:rPr lang="es-AR" sz="2000" dirty="0"/>
                  <a:t> El calculo de los valores actuales se realiza utilizando una tasa representativa del rendimiento esperado llamada TASA DE COSTO DEL CAPITAL O TASA DE COSTO DE OPORTUNIDAD (en la practica se utiliza la tasa de inversiones con igual riego a la que estoy evaluando o la tasa del sector al que pertenece el proyecto). </a:t>
                </a:r>
              </a:p>
              <a:p>
                <a:pPr marL="201168" lvl="1" indent="0" algn="just">
                  <a:buNone/>
                </a:pPr>
                <a:endParaRPr lang="es-AR" sz="2000" dirty="0"/>
              </a:p>
              <a:p>
                <a:pPr lvl="1" algn="just">
                  <a:buFont typeface="Wingdings" panose="05000000000000000000" pitchFamily="2" charset="2"/>
                  <a:buChar char="ü"/>
                </a:pPr>
                <a:r>
                  <a:rPr lang="es-AR" sz="2000" dirty="0"/>
                  <a:t> Regla del VAN:</a:t>
                </a:r>
              </a:p>
              <a:p>
                <a:pPr lvl="2" algn="just">
                  <a:buFont typeface="Wingdings" panose="05000000000000000000" pitchFamily="2" charset="2"/>
                  <a:buChar char="§"/>
                </a:pPr>
                <a:r>
                  <a:rPr lang="es-AR" sz="2000" dirty="0"/>
                  <a:t>  VAN = 0 </a:t>
                </a:r>
                <a14:m>
                  <m:oMath xmlns:m="http://schemas.openxmlformats.org/officeDocument/2006/math">
                    <m:r>
                      <a:rPr lang="es-AR" sz="2000" i="1" smtClean="0">
                        <a:latin typeface="Cambria Math" panose="02040503050406030204" pitchFamily="18" charset="0"/>
                        <a:ea typeface="Cambria Math" panose="02040503050406030204" pitchFamily="18" charset="0"/>
                      </a:rPr>
                      <m:t>→</m:t>
                    </m:r>
                  </m:oMath>
                </a14:m>
                <a:r>
                  <a:rPr lang="es-AR" sz="2000" dirty="0"/>
                  <a:t> Indistinto, el proyecto analizado no genera ni destruye valor para la empresa. </a:t>
                </a:r>
              </a:p>
              <a:p>
                <a:pPr lvl="2" algn="just">
                  <a:buFont typeface="Wingdings" panose="05000000000000000000" pitchFamily="2" charset="2"/>
                  <a:buChar char="§"/>
                </a:pPr>
                <a:r>
                  <a:rPr lang="es-AR" sz="2000" dirty="0"/>
                  <a:t> VAN </a:t>
                </a:r>
                <a14:m>
                  <m:oMath xmlns:m="http://schemas.openxmlformats.org/officeDocument/2006/math">
                    <m:r>
                      <a:rPr lang="es-AR" sz="2000" i="1" smtClean="0">
                        <a:latin typeface="Cambria Math" panose="02040503050406030204" pitchFamily="18" charset="0"/>
                        <a:ea typeface="Cambria Math" panose="02040503050406030204" pitchFamily="18" charset="0"/>
                      </a:rPr>
                      <m:t>&lt;</m:t>
                    </m:r>
                  </m:oMath>
                </a14:m>
                <a:r>
                  <a:rPr lang="es-AR" sz="2000" dirty="0"/>
                  <a:t> 0</a:t>
                </a:r>
                <a14:m>
                  <m:oMath xmlns:m="http://schemas.openxmlformats.org/officeDocument/2006/math">
                    <m:r>
                      <a:rPr lang="es-AR" sz="2000" b="0" i="0" dirty="0" smtClean="0">
                        <a:latin typeface="Cambria Math" panose="02040503050406030204" pitchFamily="18" charset="0"/>
                        <a:ea typeface="Cambria Math" panose="02040503050406030204" pitchFamily="18" charset="0"/>
                      </a:rPr>
                      <m:t> </m:t>
                    </m:r>
                    <m:r>
                      <a:rPr lang="es-AR" sz="2000" i="1" dirty="0" smtClean="0">
                        <a:latin typeface="Cambria Math" panose="02040503050406030204" pitchFamily="18" charset="0"/>
                        <a:ea typeface="Cambria Math" panose="02040503050406030204" pitchFamily="18" charset="0"/>
                      </a:rPr>
                      <m:t>→</m:t>
                    </m:r>
                  </m:oMath>
                </a14:m>
                <a:r>
                  <a:rPr lang="es-AR" sz="2000" dirty="0"/>
                  <a:t> Descarto el proyecto, ya que destruye valor. </a:t>
                </a:r>
              </a:p>
              <a:p>
                <a:pPr lvl="2" algn="just">
                  <a:buFont typeface="Wingdings" panose="05000000000000000000" pitchFamily="2" charset="2"/>
                  <a:buChar char="§"/>
                </a:pPr>
                <a:r>
                  <a:rPr lang="es-AR" sz="2000" dirty="0"/>
                  <a:t> VAN </a:t>
                </a:r>
                <a14:m>
                  <m:oMath xmlns:m="http://schemas.openxmlformats.org/officeDocument/2006/math">
                    <m:r>
                      <a:rPr lang="es-AR" sz="2000" i="1" smtClean="0">
                        <a:latin typeface="Cambria Math" panose="02040503050406030204" pitchFamily="18" charset="0"/>
                        <a:ea typeface="Cambria Math" panose="02040503050406030204" pitchFamily="18" charset="0"/>
                      </a:rPr>
                      <m:t>&gt;</m:t>
                    </m:r>
                  </m:oMath>
                </a14:m>
                <a:r>
                  <a:rPr lang="es-AR" sz="2000" dirty="0"/>
                  <a:t> 0 </a:t>
                </a:r>
                <a14:m>
                  <m:oMath xmlns:m="http://schemas.openxmlformats.org/officeDocument/2006/math">
                    <m:r>
                      <a:rPr lang="es-AR" sz="2000" i="1" dirty="0">
                        <a:latin typeface="Cambria Math" panose="02040503050406030204" pitchFamily="18" charset="0"/>
                        <a:ea typeface="Cambria Math" panose="02040503050406030204" pitchFamily="18" charset="0"/>
                      </a:rPr>
                      <m:t>→</m:t>
                    </m:r>
                  </m:oMath>
                </a14:m>
                <a:r>
                  <a:rPr lang="es-AR" sz="2000" dirty="0"/>
                  <a:t> Realizo el proyecto, ya que genera valor. </a:t>
                </a:r>
              </a:p>
            </p:txBody>
          </p:sp>
        </mc:Choice>
        <mc:Fallback>
          <p:sp>
            <p:nvSpPr>
              <p:cNvPr id="3" name="Marcador de contenido 2"/>
              <p:cNvSpPr>
                <a:spLocks noGrp="1" noRot="1" noChangeAspect="1" noMove="1" noResize="1" noEditPoints="1" noAdjustHandles="1" noChangeArrowheads="1" noChangeShapeType="1" noTextEdit="1"/>
              </p:cNvSpPr>
              <p:nvPr>
                <p:ph idx="1"/>
              </p:nvPr>
            </p:nvSpPr>
            <p:spPr>
              <a:xfrm>
                <a:off x="1097280" y="1845733"/>
                <a:ext cx="10058400" cy="4411631"/>
              </a:xfrm>
              <a:blipFill>
                <a:blip r:embed="rId2"/>
                <a:stretch>
                  <a:fillRect l="-1455" t="-1521" r="-1515"/>
                </a:stretch>
              </a:blipFill>
            </p:spPr>
            <p:txBody>
              <a:bodyPr/>
              <a:lstStyle/>
              <a:p>
                <a:r>
                  <a:rPr lang="es-AR">
                    <a:noFill/>
                  </a:rPr>
                  <a:t> </a:t>
                </a:r>
              </a:p>
            </p:txBody>
          </p:sp>
        </mc:Fallback>
      </mc:AlternateContent>
    </p:spTree>
    <p:extLst>
      <p:ext uri="{BB962C8B-B14F-4D97-AF65-F5344CB8AC3E}">
        <p14:creationId xmlns:p14="http://schemas.microsoft.com/office/powerpoint/2010/main" val="3227129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APLICACIÓN DE LOS CONCEPTOS EN EL ANALISIS DE INVERSIONES </a:t>
            </a:r>
            <a:endParaRPr lang="es-AR" dirty="0"/>
          </a:p>
        </p:txBody>
      </p:sp>
      <mc:AlternateContent xmlns:mc="http://schemas.openxmlformats.org/markup-compatibility/2006">
        <mc:Choice xmlns:a14="http://schemas.microsoft.com/office/drawing/2010/main" Requires="a14">
          <p:sp>
            <p:nvSpPr>
              <p:cNvPr id="3" name="Marcador de contenido 2"/>
              <p:cNvSpPr>
                <a:spLocks noGrp="1"/>
              </p:cNvSpPr>
              <p:nvPr>
                <p:ph idx="1"/>
              </p:nvPr>
            </p:nvSpPr>
            <p:spPr>
              <a:xfrm>
                <a:off x="1097280" y="1845733"/>
                <a:ext cx="10058400" cy="4438525"/>
              </a:xfrm>
            </p:spPr>
            <p:txBody>
              <a:bodyPr>
                <a:normAutofit fontScale="92500" lnSpcReduction="20000"/>
              </a:bodyPr>
              <a:lstStyle/>
              <a:p>
                <a:pPr algn="just">
                  <a:buFont typeface="Wingdings" panose="05000000000000000000" pitchFamily="2" charset="2"/>
                  <a:buChar char="q"/>
                </a:pPr>
                <a:r>
                  <a:rPr lang="es-AR" dirty="0"/>
                  <a:t> </a:t>
                </a:r>
                <a:r>
                  <a:rPr lang="es-AR" sz="2300" b="1" dirty="0"/>
                  <a:t>TASA INTERNA DE RETORNO (TIR)</a:t>
                </a:r>
              </a:p>
              <a:p>
                <a:pPr lvl="1" algn="just">
                  <a:buFont typeface="Wingdings" panose="05000000000000000000" pitchFamily="2" charset="2"/>
                  <a:buChar char="ü"/>
                </a:pPr>
                <a:r>
                  <a:rPr lang="es-AR" sz="2300" b="1" dirty="0"/>
                  <a:t> </a:t>
                </a:r>
                <a:r>
                  <a:rPr lang="es-AR" sz="2300" dirty="0"/>
                  <a:t>Tasa de interés vencido constante para la unidad de tiempo que se efectúa la valoración, que hace que el conjunto de ingresos sea equivalente al conjunto de egresos. </a:t>
                </a:r>
              </a:p>
              <a:p>
                <a:pPr marL="201168" lvl="1" indent="0" algn="just">
                  <a:buNone/>
                </a:pPr>
                <a:endParaRPr lang="es-AR" sz="2300" dirty="0"/>
              </a:p>
              <a:p>
                <a:pPr lvl="1" algn="just">
                  <a:buFont typeface="Wingdings" panose="05000000000000000000" pitchFamily="2" charset="2"/>
                  <a:buChar char="ü"/>
                </a:pPr>
                <a:r>
                  <a:rPr lang="es-AR" sz="2300" b="1" dirty="0"/>
                  <a:t> </a:t>
                </a:r>
                <a:r>
                  <a:rPr lang="es-AR" sz="2300" dirty="0"/>
                  <a:t>Es la tasa de rendimiento que hace que el valor de los ingresos sea igual al valor de los egresos en un momento “t” dado. Dicho de otra forma hace que el VAN=0. </a:t>
                </a:r>
              </a:p>
              <a:p>
                <a:pPr marL="201168" lvl="1" indent="0" algn="just">
                  <a:buNone/>
                </a:pPr>
                <a:endParaRPr lang="es-AR" sz="2300" dirty="0"/>
              </a:p>
              <a:p>
                <a:pPr lvl="1" algn="just">
                  <a:buFont typeface="Wingdings" panose="05000000000000000000" pitchFamily="2" charset="2"/>
                  <a:buChar char="ü"/>
                </a:pPr>
                <a:r>
                  <a:rPr lang="es-AR" sz="2300" b="1" dirty="0"/>
                  <a:t> </a:t>
                </a:r>
                <a:r>
                  <a:rPr lang="es-AR" sz="2300" dirty="0"/>
                  <a:t>Se plantea una equivalencia, descontando los flujos de ingresos y los de egresos al momento cero. El calculo solo puede realizarse con Excel, en caso contrario solo se platea la equivalencia dejando como incógnita la tasa TIR usada para descontar los capitales. </a:t>
                </a:r>
              </a:p>
              <a:p>
                <a:pPr marL="201168" lvl="1" indent="0" algn="just">
                  <a:buNone/>
                </a:pPr>
                <a:endParaRPr lang="es-AR" sz="2300" dirty="0"/>
              </a:p>
              <a:p>
                <a:pPr lvl="1" algn="just">
                  <a:buFont typeface="Wingdings" panose="05000000000000000000" pitchFamily="2" charset="2"/>
                  <a:buChar char="ü"/>
                </a:pPr>
                <a:r>
                  <a:rPr lang="es-AR" sz="2300" b="1" dirty="0"/>
                  <a:t> </a:t>
                </a:r>
                <a:r>
                  <a:rPr lang="es-AR" sz="2300" dirty="0"/>
                  <a:t>Regla de la TIR</a:t>
                </a:r>
              </a:p>
              <a:p>
                <a:pPr lvl="2" algn="just">
                  <a:buFont typeface="Wingdings" panose="05000000000000000000" pitchFamily="2" charset="2"/>
                  <a:buChar char="§"/>
                </a:pPr>
                <a:r>
                  <a:rPr lang="es-AR" sz="2300" dirty="0"/>
                  <a:t> TIR = Tasa costo del capital </a:t>
                </a:r>
                <a14:m>
                  <m:oMath xmlns:m="http://schemas.openxmlformats.org/officeDocument/2006/math">
                    <m:r>
                      <a:rPr lang="es-AR" sz="2300" i="1" smtClean="0">
                        <a:latin typeface="Cambria Math" panose="02040503050406030204" pitchFamily="18" charset="0"/>
                        <a:ea typeface="Cambria Math" panose="02040503050406030204" pitchFamily="18" charset="0"/>
                      </a:rPr>
                      <m:t>→</m:t>
                    </m:r>
                  </m:oMath>
                </a14:m>
                <a:r>
                  <a:rPr lang="es-AR" sz="2300" dirty="0"/>
                  <a:t> Indistinto hacer o no el proyecto. </a:t>
                </a:r>
              </a:p>
              <a:p>
                <a:pPr lvl="2" algn="just">
                  <a:buFont typeface="Wingdings" panose="05000000000000000000" pitchFamily="2" charset="2"/>
                  <a:buChar char="§"/>
                </a:pPr>
                <a:r>
                  <a:rPr lang="es-AR" sz="2300" dirty="0"/>
                  <a:t> TIR </a:t>
                </a:r>
                <a14:m>
                  <m:oMath xmlns:m="http://schemas.openxmlformats.org/officeDocument/2006/math">
                    <m:r>
                      <a:rPr lang="es-AR" sz="2300" i="1" smtClean="0">
                        <a:latin typeface="Cambria Math" panose="02040503050406030204" pitchFamily="18" charset="0"/>
                        <a:ea typeface="Cambria Math" panose="02040503050406030204" pitchFamily="18" charset="0"/>
                      </a:rPr>
                      <m:t>&lt;</m:t>
                    </m:r>
                  </m:oMath>
                </a14:m>
                <a:r>
                  <a:rPr lang="es-AR" sz="2300" dirty="0"/>
                  <a:t> Tasa costo del capital </a:t>
                </a:r>
                <a14:m>
                  <m:oMath xmlns:m="http://schemas.openxmlformats.org/officeDocument/2006/math">
                    <m:r>
                      <a:rPr lang="es-AR" sz="2300" i="1">
                        <a:latin typeface="Cambria Math" panose="02040503050406030204" pitchFamily="18" charset="0"/>
                        <a:ea typeface="Cambria Math" panose="02040503050406030204" pitchFamily="18" charset="0"/>
                      </a:rPr>
                      <m:t>→</m:t>
                    </m:r>
                  </m:oMath>
                </a14:m>
                <a:r>
                  <a:rPr lang="es-AR" sz="2300" dirty="0"/>
                  <a:t> Descarto el proyecto, ya que el VAN va a ser negativo. </a:t>
                </a:r>
              </a:p>
              <a:p>
                <a:pPr lvl="2" algn="just">
                  <a:buFont typeface="Wingdings" panose="05000000000000000000" pitchFamily="2" charset="2"/>
                  <a:buChar char="§"/>
                </a:pPr>
                <a:r>
                  <a:rPr lang="es-AR" sz="2300" dirty="0"/>
                  <a:t> TIR </a:t>
                </a:r>
                <a14:m>
                  <m:oMath xmlns:m="http://schemas.openxmlformats.org/officeDocument/2006/math">
                    <m:r>
                      <a:rPr lang="es-AR" sz="2300" i="1" smtClean="0">
                        <a:latin typeface="Cambria Math" panose="02040503050406030204" pitchFamily="18" charset="0"/>
                        <a:ea typeface="Cambria Math" panose="02040503050406030204" pitchFamily="18" charset="0"/>
                      </a:rPr>
                      <m:t>&gt;</m:t>
                    </m:r>
                  </m:oMath>
                </a14:m>
                <a:r>
                  <a:rPr lang="es-AR" sz="2300" dirty="0"/>
                  <a:t> Tasa costo del capital</a:t>
                </a:r>
                <a:r>
                  <a:rPr lang="es-AR" sz="2300" dirty="0">
                    <a:ea typeface="Cambria Math" panose="02040503050406030204" pitchFamily="18" charset="0"/>
                  </a:rPr>
                  <a:t> </a:t>
                </a:r>
                <a14:m>
                  <m:oMath xmlns:m="http://schemas.openxmlformats.org/officeDocument/2006/math">
                    <m:r>
                      <a:rPr lang="es-AR" sz="2300" i="1">
                        <a:latin typeface="Cambria Math" panose="02040503050406030204" pitchFamily="18" charset="0"/>
                        <a:ea typeface="Cambria Math" panose="02040503050406030204" pitchFamily="18" charset="0"/>
                      </a:rPr>
                      <m:t>→</m:t>
                    </m:r>
                  </m:oMath>
                </a14:m>
                <a:r>
                  <a:rPr lang="es-AR" sz="2300" dirty="0"/>
                  <a:t> Realizo el proyecto, ya que el VAN va a ser positivo.  </a:t>
                </a:r>
              </a:p>
            </p:txBody>
          </p:sp>
        </mc:Choice>
        <mc:Fallback>
          <p:sp>
            <p:nvSpPr>
              <p:cNvPr id="3" name="Marcador de contenido 2"/>
              <p:cNvSpPr>
                <a:spLocks noGrp="1" noRot="1" noChangeAspect="1" noMove="1" noResize="1" noEditPoints="1" noAdjustHandles="1" noChangeArrowheads="1" noChangeShapeType="1" noTextEdit="1"/>
              </p:cNvSpPr>
              <p:nvPr>
                <p:ph idx="1"/>
              </p:nvPr>
            </p:nvSpPr>
            <p:spPr>
              <a:xfrm>
                <a:off x="1097280" y="1845733"/>
                <a:ext cx="10058400" cy="4438525"/>
              </a:xfrm>
              <a:blipFill>
                <a:blip r:embed="rId2"/>
                <a:stretch>
                  <a:fillRect l="-1333" t="-2610" r="-1636" b="-2473"/>
                </a:stretch>
              </a:blipFill>
            </p:spPr>
            <p:txBody>
              <a:bodyPr/>
              <a:lstStyle/>
              <a:p>
                <a:r>
                  <a:rPr lang="es-AR">
                    <a:noFill/>
                  </a:rPr>
                  <a:t> </a:t>
                </a:r>
              </a:p>
            </p:txBody>
          </p:sp>
        </mc:Fallback>
      </mc:AlternateContent>
    </p:spTree>
    <p:extLst>
      <p:ext uri="{BB962C8B-B14F-4D97-AF65-F5344CB8AC3E}">
        <p14:creationId xmlns:p14="http://schemas.microsoft.com/office/powerpoint/2010/main" val="1134819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dirty="0"/>
              <a:t>VALORACION DE UN CONJUNTO DE CAPITALES </a:t>
            </a:r>
          </a:p>
        </p:txBody>
      </p:sp>
      <p:sp>
        <p:nvSpPr>
          <p:cNvPr id="3" name="Marcador de contenido 2"/>
          <p:cNvSpPr>
            <a:spLocks noGrp="1"/>
          </p:cNvSpPr>
          <p:nvPr>
            <p:ph idx="1"/>
          </p:nvPr>
        </p:nvSpPr>
        <p:spPr/>
        <p:txBody>
          <a:bodyPr>
            <a:normAutofit lnSpcReduction="10000"/>
          </a:bodyPr>
          <a:lstStyle/>
          <a:p>
            <a:pPr>
              <a:buFont typeface="Wingdings" panose="05000000000000000000" pitchFamily="2" charset="2"/>
              <a:buChar char="q"/>
            </a:pPr>
            <a:r>
              <a:rPr lang="es-AR" dirty="0"/>
              <a:t> Un conjunto de capitales es una sucesión de fondos o cantidades disponibles o exigibles conforme a una sucesión de tiempos. </a:t>
            </a:r>
          </a:p>
          <a:p>
            <a:pPr marL="0" indent="0">
              <a:buNone/>
            </a:pPr>
            <a:endParaRPr lang="es-AR" dirty="0"/>
          </a:p>
          <a:p>
            <a:pPr>
              <a:buFont typeface="Wingdings" panose="05000000000000000000" pitchFamily="2" charset="2"/>
              <a:buChar char="q"/>
            </a:pPr>
            <a:r>
              <a:rPr lang="es-AR" dirty="0"/>
              <a:t> En la actividad profesional se presentan muchos problemas que requieren el conocimiento de técnicas para cuantificar dichos conjuntos, por ejemplo: </a:t>
            </a:r>
          </a:p>
          <a:p>
            <a:pPr>
              <a:buFont typeface="Wingdings" panose="05000000000000000000" pitchFamily="2" charset="2"/>
              <a:buChar char="q"/>
            </a:pPr>
            <a:endParaRPr lang="es-AR" dirty="0"/>
          </a:p>
          <a:p>
            <a:pPr lvl="1">
              <a:buFont typeface="Wingdings" panose="05000000000000000000" pitchFamily="2" charset="2"/>
              <a:buChar char="ü"/>
            </a:pPr>
            <a:r>
              <a:rPr lang="es-AR" dirty="0"/>
              <a:t> Valoración de flujos de caja. </a:t>
            </a:r>
          </a:p>
          <a:p>
            <a:pPr lvl="1">
              <a:buFont typeface="Wingdings" panose="05000000000000000000" pitchFamily="2" charset="2"/>
              <a:buChar char="ü"/>
            </a:pPr>
            <a:r>
              <a:rPr lang="es-AR" dirty="0"/>
              <a:t> Amortización de prestamos. </a:t>
            </a:r>
          </a:p>
          <a:p>
            <a:pPr marL="0" indent="0">
              <a:buNone/>
            </a:pPr>
            <a:endParaRPr lang="es-AR" dirty="0"/>
          </a:p>
          <a:p>
            <a:pPr>
              <a:buFont typeface="Wingdings" panose="05000000000000000000" pitchFamily="2" charset="2"/>
              <a:buChar char="q"/>
            </a:pPr>
            <a:r>
              <a:rPr lang="es-AR" dirty="0"/>
              <a:t> Estos capitales pueden ser todos ingresos o todos egresos, o bien, algunos ingresos y otros egresos, por lo que en este caso deberán presentarse con distintos signos. </a:t>
            </a:r>
          </a:p>
        </p:txBody>
      </p:sp>
    </p:spTree>
    <p:extLst>
      <p:ext uri="{BB962C8B-B14F-4D97-AF65-F5344CB8AC3E}">
        <p14:creationId xmlns:p14="http://schemas.microsoft.com/office/powerpoint/2010/main" val="4275398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dirty="0"/>
              <a:t>VALORACION DE UN CONJUNTO DE CAPITALES </a:t>
            </a:r>
          </a:p>
        </p:txBody>
      </p:sp>
      <mc:AlternateContent xmlns:mc="http://schemas.openxmlformats.org/markup-compatibility/2006">
        <mc:Choice xmlns:a14="http://schemas.microsoft.com/office/drawing/2010/main" Requires="a14">
          <p:sp>
            <p:nvSpPr>
              <p:cNvPr id="3" name="Marcador de contenido 2"/>
              <p:cNvSpPr>
                <a:spLocks noGrp="1"/>
              </p:cNvSpPr>
              <p:nvPr>
                <p:ph idx="1"/>
              </p:nvPr>
            </p:nvSpPr>
            <p:spPr>
              <a:xfrm>
                <a:off x="1097280" y="1845733"/>
                <a:ext cx="10058400" cy="4411631"/>
              </a:xfrm>
            </p:spPr>
            <p:txBody>
              <a:bodyPr>
                <a:noAutofit/>
              </a:bodyPr>
              <a:lstStyle/>
              <a:p>
                <a:pPr algn="just">
                  <a:buFont typeface="Wingdings" panose="05000000000000000000" pitchFamily="2" charset="2"/>
                  <a:buChar char="q"/>
                </a:pPr>
                <a:r>
                  <a:rPr lang="es-AR" sz="1700" dirty="0"/>
                  <a:t>Para evaluar es necesario saber que el valor del conjunto de capitales en un momento “t” dado es igual a la suma de los valores que dichos capitales tienen en ese momento de acuerdo a las condiciones de valoración fijadas. </a:t>
                </a:r>
              </a:p>
              <a:p>
                <a:pPr marL="0" indent="0" algn="just">
                  <a:buNone/>
                </a:pPr>
                <a:endParaRPr lang="es-AR" sz="1700" dirty="0"/>
              </a:p>
              <a:p>
                <a:pPr algn="just">
                  <a:buFont typeface="Wingdings" panose="05000000000000000000" pitchFamily="2" charset="2"/>
                  <a:buChar char="q"/>
                </a:pPr>
                <a:r>
                  <a:rPr lang="es-AR" sz="1700" dirty="0"/>
                  <a:t> Simbólicamente: </a:t>
                </a:r>
                <a14:m>
                  <m:oMath xmlns:m="http://schemas.openxmlformats.org/officeDocument/2006/math">
                    <m:sSub>
                      <m:sSubPr>
                        <m:ctrlPr>
                          <a:rPr lang="es-AR" sz="1700" i="1" smtClean="0">
                            <a:latin typeface="Cambria Math" panose="02040503050406030204" pitchFamily="18" charset="0"/>
                          </a:rPr>
                        </m:ctrlPr>
                      </m:sSubPr>
                      <m:e>
                        <m:r>
                          <a:rPr lang="es-AR" sz="1700" b="0" i="1" smtClean="0">
                            <a:latin typeface="Cambria Math" panose="02040503050406030204" pitchFamily="18" charset="0"/>
                          </a:rPr>
                          <m:t>𝑉</m:t>
                        </m:r>
                      </m:e>
                      <m:sub>
                        <m:r>
                          <a:rPr lang="es-AR" sz="1700" b="0" i="1" smtClean="0">
                            <a:latin typeface="Cambria Math" panose="02040503050406030204" pitchFamily="18" charset="0"/>
                          </a:rPr>
                          <m:t>𝑡</m:t>
                        </m:r>
                      </m:sub>
                    </m:sSub>
                    <m:r>
                      <a:rPr lang="es-AR" sz="1700" i="1" smtClean="0">
                        <a:latin typeface="Cambria Math" panose="02040503050406030204" pitchFamily="18" charset="0"/>
                        <a:ea typeface="Cambria Math" panose="02040503050406030204" pitchFamily="18" charset="0"/>
                      </a:rPr>
                      <m:t>=</m:t>
                    </m:r>
                    <m:r>
                      <a:rPr lang="es-AR" sz="1700" b="0" i="1" smtClean="0">
                        <a:latin typeface="Cambria Math" panose="02040503050406030204" pitchFamily="18" charset="0"/>
                        <a:ea typeface="Cambria Math" panose="02040503050406030204" pitchFamily="18" charset="0"/>
                      </a:rPr>
                      <m:t> </m:t>
                    </m:r>
                    <m:sSup>
                      <m:sSupPr>
                        <m:ctrlPr>
                          <a:rPr lang="es-AR" sz="1700" b="0" i="1" smtClean="0">
                            <a:latin typeface="Cambria Math" panose="02040503050406030204" pitchFamily="18" charset="0"/>
                            <a:ea typeface="Cambria Math" panose="02040503050406030204" pitchFamily="18" charset="0"/>
                          </a:rPr>
                        </m:ctrlPr>
                      </m:sSupPr>
                      <m:e>
                        <m:sSub>
                          <m:sSubPr>
                            <m:ctrlPr>
                              <a:rPr lang="es-AR" sz="1700" b="0" i="1" smtClean="0">
                                <a:latin typeface="Cambria Math" panose="02040503050406030204" pitchFamily="18" charset="0"/>
                                <a:ea typeface="Cambria Math" panose="02040503050406030204" pitchFamily="18" charset="0"/>
                              </a:rPr>
                            </m:ctrlPr>
                          </m:sSubPr>
                          <m:e>
                            <m:r>
                              <a:rPr lang="es-AR" sz="1700" b="0" i="1" smtClean="0">
                                <a:latin typeface="Cambria Math" panose="02040503050406030204" pitchFamily="18" charset="0"/>
                                <a:ea typeface="Cambria Math" panose="02040503050406030204" pitchFamily="18" charset="0"/>
                              </a:rPr>
                              <m:t>𝑉</m:t>
                            </m:r>
                          </m:e>
                          <m:sub>
                            <m:r>
                              <a:rPr lang="es-AR" sz="1700" b="0" i="1" smtClean="0">
                                <a:latin typeface="Cambria Math" panose="02040503050406030204" pitchFamily="18" charset="0"/>
                                <a:ea typeface="Cambria Math" panose="02040503050406030204" pitchFamily="18" charset="0"/>
                              </a:rPr>
                              <m:t>𝑡</m:t>
                            </m:r>
                          </m:sub>
                        </m:sSub>
                      </m:e>
                      <m:sup>
                        <m:r>
                          <a:rPr lang="es-AR" sz="1700" b="0" i="1" smtClean="0">
                            <a:latin typeface="Cambria Math" panose="02040503050406030204" pitchFamily="18" charset="0"/>
                            <a:ea typeface="Cambria Math" panose="02040503050406030204" pitchFamily="18" charset="0"/>
                          </a:rPr>
                          <m:t>(1)</m:t>
                        </m:r>
                      </m:sup>
                    </m:sSup>
                  </m:oMath>
                </a14:m>
                <a:r>
                  <a:rPr lang="es-AR" sz="1700" dirty="0"/>
                  <a:t> + </a:t>
                </a:r>
                <a14:m>
                  <m:oMath xmlns:m="http://schemas.openxmlformats.org/officeDocument/2006/math">
                    <m:sSup>
                      <m:sSupPr>
                        <m:ctrlPr>
                          <a:rPr lang="es-AR" sz="1700" i="1">
                            <a:latin typeface="Cambria Math" panose="02040503050406030204" pitchFamily="18" charset="0"/>
                            <a:ea typeface="Cambria Math" panose="02040503050406030204" pitchFamily="18" charset="0"/>
                          </a:rPr>
                        </m:ctrlPr>
                      </m:sSupPr>
                      <m:e>
                        <m:sSub>
                          <m:sSubPr>
                            <m:ctrlPr>
                              <a:rPr lang="es-AR" sz="1700" i="1">
                                <a:latin typeface="Cambria Math" panose="02040503050406030204" pitchFamily="18" charset="0"/>
                                <a:ea typeface="Cambria Math" panose="02040503050406030204" pitchFamily="18" charset="0"/>
                              </a:rPr>
                            </m:ctrlPr>
                          </m:sSubPr>
                          <m:e>
                            <m:r>
                              <a:rPr lang="es-AR" sz="1700" i="1">
                                <a:latin typeface="Cambria Math" panose="02040503050406030204" pitchFamily="18" charset="0"/>
                                <a:ea typeface="Cambria Math" panose="02040503050406030204" pitchFamily="18" charset="0"/>
                              </a:rPr>
                              <m:t>𝑉</m:t>
                            </m:r>
                          </m:e>
                          <m:sub>
                            <m:r>
                              <a:rPr lang="es-AR" sz="1700" i="1">
                                <a:latin typeface="Cambria Math" panose="02040503050406030204" pitchFamily="18" charset="0"/>
                                <a:ea typeface="Cambria Math" panose="02040503050406030204" pitchFamily="18" charset="0"/>
                              </a:rPr>
                              <m:t>𝑡</m:t>
                            </m:r>
                          </m:sub>
                        </m:sSub>
                      </m:e>
                      <m:sup>
                        <m:r>
                          <a:rPr lang="es-AR" sz="1700" b="0" i="1" smtClean="0">
                            <a:latin typeface="Cambria Math" panose="02040503050406030204" pitchFamily="18" charset="0"/>
                            <a:ea typeface="Cambria Math" panose="02040503050406030204" pitchFamily="18" charset="0"/>
                          </a:rPr>
                          <m:t>(2)</m:t>
                        </m:r>
                      </m:sup>
                    </m:sSup>
                  </m:oMath>
                </a14:m>
                <a:r>
                  <a:rPr lang="es-AR" sz="1700" dirty="0"/>
                  <a:t> + …… + </a:t>
                </a:r>
                <a14:m>
                  <m:oMath xmlns:m="http://schemas.openxmlformats.org/officeDocument/2006/math">
                    <m:sSup>
                      <m:sSupPr>
                        <m:ctrlPr>
                          <a:rPr lang="es-AR" sz="1700" i="1">
                            <a:latin typeface="Cambria Math" panose="02040503050406030204" pitchFamily="18" charset="0"/>
                            <a:ea typeface="Cambria Math" panose="02040503050406030204" pitchFamily="18" charset="0"/>
                          </a:rPr>
                        </m:ctrlPr>
                      </m:sSupPr>
                      <m:e>
                        <m:sSub>
                          <m:sSubPr>
                            <m:ctrlPr>
                              <a:rPr lang="es-AR" sz="1700" i="1">
                                <a:latin typeface="Cambria Math" panose="02040503050406030204" pitchFamily="18" charset="0"/>
                                <a:ea typeface="Cambria Math" panose="02040503050406030204" pitchFamily="18" charset="0"/>
                              </a:rPr>
                            </m:ctrlPr>
                          </m:sSubPr>
                          <m:e>
                            <m:r>
                              <a:rPr lang="es-AR" sz="1700" i="1">
                                <a:latin typeface="Cambria Math" panose="02040503050406030204" pitchFamily="18" charset="0"/>
                                <a:ea typeface="Cambria Math" panose="02040503050406030204" pitchFamily="18" charset="0"/>
                              </a:rPr>
                              <m:t>𝑉</m:t>
                            </m:r>
                          </m:e>
                          <m:sub>
                            <m:r>
                              <a:rPr lang="es-AR" sz="1700" i="1">
                                <a:latin typeface="Cambria Math" panose="02040503050406030204" pitchFamily="18" charset="0"/>
                                <a:ea typeface="Cambria Math" panose="02040503050406030204" pitchFamily="18" charset="0"/>
                              </a:rPr>
                              <m:t>𝑡</m:t>
                            </m:r>
                          </m:sub>
                        </m:sSub>
                      </m:e>
                      <m:sup>
                        <m:r>
                          <a:rPr lang="es-AR" sz="1700" b="0" i="1" smtClean="0">
                            <a:latin typeface="Cambria Math" panose="02040503050406030204" pitchFamily="18" charset="0"/>
                            <a:ea typeface="Cambria Math" panose="02040503050406030204" pitchFamily="18" charset="0"/>
                          </a:rPr>
                          <m:t>(</m:t>
                        </m:r>
                        <m:r>
                          <a:rPr lang="es-AR" sz="1700" b="0" i="1" smtClean="0">
                            <a:latin typeface="Cambria Math" panose="02040503050406030204" pitchFamily="18" charset="0"/>
                            <a:ea typeface="Cambria Math" panose="02040503050406030204" pitchFamily="18" charset="0"/>
                          </a:rPr>
                          <m:t>h</m:t>
                        </m:r>
                        <m:r>
                          <a:rPr lang="es-AR" sz="1700" b="0" i="1" smtClean="0">
                            <a:latin typeface="Cambria Math" panose="02040503050406030204" pitchFamily="18" charset="0"/>
                            <a:ea typeface="Cambria Math" panose="02040503050406030204" pitchFamily="18" charset="0"/>
                          </a:rPr>
                          <m:t>)</m:t>
                        </m:r>
                      </m:sup>
                    </m:sSup>
                  </m:oMath>
                </a14:m>
                <a:r>
                  <a:rPr lang="es-AR" sz="1700" dirty="0"/>
                  <a:t> + …… + </a:t>
                </a:r>
                <a14:m>
                  <m:oMath xmlns:m="http://schemas.openxmlformats.org/officeDocument/2006/math">
                    <m:sSup>
                      <m:sSupPr>
                        <m:ctrlPr>
                          <a:rPr lang="es-AR" sz="1700" i="1">
                            <a:latin typeface="Cambria Math" panose="02040503050406030204" pitchFamily="18" charset="0"/>
                            <a:ea typeface="Cambria Math" panose="02040503050406030204" pitchFamily="18" charset="0"/>
                          </a:rPr>
                        </m:ctrlPr>
                      </m:sSupPr>
                      <m:e>
                        <m:sSub>
                          <m:sSubPr>
                            <m:ctrlPr>
                              <a:rPr lang="es-AR" sz="1700" i="1">
                                <a:latin typeface="Cambria Math" panose="02040503050406030204" pitchFamily="18" charset="0"/>
                                <a:ea typeface="Cambria Math" panose="02040503050406030204" pitchFamily="18" charset="0"/>
                              </a:rPr>
                            </m:ctrlPr>
                          </m:sSubPr>
                          <m:e>
                            <m:r>
                              <a:rPr lang="es-AR" sz="1700" i="1">
                                <a:latin typeface="Cambria Math" panose="02040503050406030204" pitchFamily="18" charset="0"/>
                                <a:ea typeface="Cambria Math" panose="02040503050406030204" pitchFamily="18" charset="0"/>
                              </a:rPr>
                              <m:t>𝑉</m:t>
                            </m:r>
                          </m:e>
                          <m:sub>
                            <m:r>
                              <a:rPr lang="es-AR" sz="1700" i="1">
                                <a:latin typeface="Cambria Math" panose="02040503050406030204" pitchFamily="18" charset="0"/>
                                <a:ea typeface="Cambria Math" panose="02040503050406030204" pitchFamily="18" charset="0"/>
                              </a:rPr>
                              <m:t>𝑡</m:t>
                            </m:r>
                          </m:sub>
                        </m:sSub>
                      </m:e>
                      <m:sup>
                        <m:r>
                          <a:rPr lang="es-AR" sz="1700" b="0" i="1" smtClean="0">
                            <a:latin typeface="Cambria Math" panose="02040503050406030204" pitchFamily="18" charset="0"/>
                            <a:ea typeface="Cambria Math" panose="02040503050406030204" pitchFamily="18" charset="0"/>
                          </a:rPr>
                          <m:t>(</m:t>
                        </m:r>
                        <m:r>
                          <a:rPr lang="es-AR" sz="1700" b="0" i="1" smtClean="0">
                            <a:latin typeface="Cambria Math" panose="02040503050406030204" pitchFamily="18" charset="0"/>
                            <a:ea typeface="Cambria Math" panose="02040503050406030204" pitchFamily="18" charset="0"/>
                          </a:rPr>
                          <m:t>𝑛</m:t>
                        </m:r>
                        <m:r>
                          <a:rPr lang="es-AR" sz="1700" b="0" i="1" smtClean="0">
                            <a:latin typeface="Cambria Math" panose="02040503050406030204" pitchFamily="18" charset="0"/>
                            <a:ea typeface="Cambria Math" panose="02040503050406030204" pitchFamily="18" charset="0"/>
                          </a:rPr>
                          <m:t>)</m:t>
                        </m:r>
                      </m:sup>
                    </m:sSup>
                  </m:oMath>
                </a14:m>
                <a:endParaRPr lang="es-AR" sz="1700" dirty="0"/>
              </a:p>
              <a:p>
                <a:pPr marL="0" indent="0" algn="just">
                  <a:buNone/>
                </a:pPr>
                <a:endParaRPr lang="es-AR" sz="1700" dirty="0"/>
              </a:p>
              <a:p>
                <a:pPr algn="just">
                  <a:buFont typeface="Wingdings" panose="05000000000000000000" pitchFamily="2" charset="2"/>
                  <a:buChar char="q"/>
                </a:pPr>
                <a:r>
                  <a:rPr lang="es-AR" sz="1700" dirty="0"/>
                  <a:t> Puede ocurrir que dicho momento sea: </a:t>
                </a:r>
              </a:p>
              <a:p>
                <a:pPr lvl="1" algn="just">
                  <a:buFont typeface="Wingdings" panose="05000000000000000000" pitchFamily="2" charset="2"/>
                  <a:buChar char="ü"/>
                </a:pPr>
                <a:r>
                  <a:rPr lang="es-AR" sz="1700" dirty="0"/>
                  <a:t> Anterior a todos los vencimientos: el valor será la suma de los valores actuales de cada uno de los capitales. </a:t>
                </a:r>
              </a:p>
              <a:p>
                <a:pPr marL="201168" lvl="1" indent="0" algn="just">
                  <a:buNone/>
                </a:pPr>
                <a:endParaRPr lang="es-AR" sz="1700" dirty="0"/>
              </a:p>
              <a:p>
                <a:pPr lvl="1" algn="just">
                  <a:buFont typeface="Wingdings" panose="05000000000000000000" pitchFamily="2" charset="2"/>
                  <a:buChar char="ü"/>
                </a:pPr>
                <a:r>
                  <a:rPr lang="es-AR" sz="1700" dirty="0"/>
                  <a:t> Posterior a todos los vencimientos: el valor será la suma de los valores finales de cada uno de los capitales.</a:t>
                </a:r>
              </a:p>
              <a:p>
                <a:pPr marL="201168" lvl="1" indent="0" algn="just">
                  <a:buNone/>
                </a:pPr>
                <a:endParaRPr lang="es-AR" sz="1700" dirty="0"/>
              </a:p>
              <a:p>
                <a:pPr lvl="1" algn="just">
                  <a:buFont typeface="Wingdings" panose="05000000000000000000" pitchFamily="2" charset="2"/>
                  <a:buChar char="ü"/>
                </a:pPr>
                <a:r>
                  <a:rPr lang="es-AR" sz="1700" dirty="0"/>
                  <a:t> Intermedio a todos los vencimientos: el valor será la suma de los valores finales (capitales con vencimiento anterior al momento “t”) por un lado y actuales (capitales con vencimiento posterior al momento “t”) por el otro. </a:t>
                </a:r>
              </a:p>
            </p:txBody>
          </p:sp>
        </mc:Choice>
        <mc:Fallback>
          <p:sp>
            <p:nvSpPr>
              <p:cNvPr id="3" name="Marcador de contenido 2"/>
              <p:cNvSpPr>
                <a:spLocks noGrp="1" noRot="1" noChangeAspect="1" noMove="1" noResize="1" noEditPoints="1" noAdjustHandles="1" noChangeArrowheads="1" noChangeShapeType="1" noTextEdit="1"/>
              </p:cNvSpPr>
              <p:nvPr>
                <p:ph idx="1"/>
              </p:nvPr>
            </p:nvSpPr>
            <p:spPr>
              <a:xfrm>
                <a:off x="1097280" y="1845733"/>
                <a:ext cx="10058400" cy="4411631"/>
              </a:xfrm>
              <a:blipFill>
                <a:blip r:embed="rId2"/>
                <a:stretch>
                  <a:fillRect l="-1152" t="-1107" r="-1273" b="-2766"/>
                </a:stretch>
              </a:blipFill>
            </p:spPr>
            <p:txBody>
              <a:bodyPr/>
              <a:lstStyle/>
              <a:p>
                <a:r>
                  <a:rPr lang="es-AR">
                    <a:noFill/>
                  </a:rPr>
                  <a:t> </a:t>
                </a:r>
              </a:p>
            </p:txBody>
          </p:sp>
        </mc:Fallback>
      </mc:AlternateContent>
    </p:spTree>
    <p:extLst>
      <p:ext uri="{BB962C8B-B14F-4D97-AF65-F5344CB8AC3E}">
        <p14:creationId xmlns:p14="http://schemas.microsoft.com/office/powerpoint/2010/main" val="1352969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a:t>VALORACION DE UN CONJUNTO DE CAPITALES </a:t>
            </a:r>
          </a:p>
        </p:txBody>
      </p:sp>
      <p:sp>
        <p:nvSpPr>
          <p:cNvPr id="3" name="Marcador de contenido 2"/>
          <p:cNvSpPr>
            <a:spLocks noGrp="1"/>
          </p:cNvSpPr>
          <p:nvPr>
            <p:ph idx="1"/>
          </p:nvPr>
        </p:nvSpPr>
        <p:spPr>
          <a:xfrm>
            <a:off x="1097280" y="1836769"/>
            <a:ext cx="10058400" cy="4402666"/>
          </a:xfrm>
        </p:spPr>
        <p:txBody>
          <a:bodyPr>
            <a:noAutofit/>
          </a:bodyPr>
          <a:lstStyle/>
          <a:p>
            <a:pPr algn="just">
              <a:buFont typeface="Wingdings" panose="05000000000000000000" pitchFamily="2" charset="2"/>
              <a:buChar char="q"/>
            </a:pPr>
            <a:r>
              <a:rPr lang="es-AR" sz="1800" dirty="0"/>
              <a:t> Con respecto a las condiciones de valoración, podría hacerse una clara distinción: </a:t>
            </a:r>
          </a:p>
          <a:p>
            <a:pPr marL="0" indent="0" algn="just">
              <a:buNone/>
            </a:pPr>
            <a:endParaRPr lang="es-AR" sz="1800" dirty="0"/>
          </a:p>
          <a:p>
            <a:pPr lvl="1" algn="just">
              <a:buFont typeface="Wingdings" panose="05000000000000000000" pitchFamily="2" charset="2"/>
              <a:buChar char="ü"/>
            </a:pPr>
            <a:r>
              <a:rPr lang="es-AR" dirty="0"/>
              <a:t> Que la valoración se realice en una única ley, esto ocurre cuando: </a:t>
            </a:r>
          </a:p>
          <a:p>
            <a:pPr lvl="2" algn="just">
              <a:buFont typeface="Wingdings" panose="05000000000000000000" pitchFamily="2" charset="2"/>
              <a:buChar char="§"/>
            </a:pPr>
            <a:r>
              <a:rPr lang="es-AR" sz="1800" dirty="0"/>
              <a:t>Se evalúa en interés o descuento compuesto</a:t>
            </a:r>
          </a:p>
          <a:p>
            <a:pPr marL="384048" lvl="2" indent="0" algn="just">
              <a:buNone/>
            </a:pPr>
            <a:endParaRPr lang="es-AR" sz="1800" dirty="0"/>
          </a:p>
          <a:p>
            <a:pPr lvl="2" algn="just">
              <a:buFont typeface="Wingdings" panose="05000000000000000000" pitchFamily="2" charset="2"/>
              <a:buChar char="§"/>
            </a:pPr>
            <a:r>
              <a:rPr lang="es-AR" sz="1800" dirty="0"/>
              <a:t> Cuando se fijan tasas de interés o de descuento constantes o variables aplicando en cada periodo la misma. </a:t>
            </a:r>
          </a:p>
          <a:p>
            <a:pPr marL="384048" lvl="2" indent="0" algn="just">
              <a:buNone/>
            </a:pPr>
            <a:endParaRPr lang="es-AR" sz="1800" dirty="0"/>
          </a:p>
          <a:p>
            <a:pPr lvl="2" algn="just">
              <a:buFont typeface="Wingdings" panose="05000000000000000000" pitchFamily="2" charset="2"/>
              <a:buChar char="§"/>
            </a:pPr>
            <a:r>
              <a:rPr lang="es-AR" sz="1800" dirty="0"/>
              <a:t> Es el mas utilizado en la practica profesional. </a:t>
            </a:r>
          </a:p>
          <a:p>
            <a:pPr marL="384048" lvl="2" indent="0" algn="just">
              <a:buNone/>
            </a:pPr>
            <a:endParaRPr lang="es-AR" sz="1800" dirty="0"/>
          </a:p>
          <a:p>
            <a:pPr lvl="1" algn="just">
              <a:buFont typeface="Wingdings" panose="05000000000000000000" pitchFamily="2" charset="2"/>
              <a:buChar char="ü"/>
            </a:pPr>
            <a:r>
              <a:rPr lang="es-AR" dirty="0"/>
              <a:t> Que la valoración se realice en distintas leyes, esto ocurre cuando: </a:t>
            </a:r>
          </a:p>
          <a:p>
            <a:pPr lvl="2" algn="just">
              <a:buFont typeface="Wingdings" panose="05000000000000000000" pitchFamily="2" charset="2"/>
              <a:buChar char="§"/>
            </a:pPr>
            <a:r>
              <a:rPr lang="es-AR" sz="1800" dirty="0"/>
              <a:t> Cuando se aplican tasas de interés o descuento simple. </a:t>
            </a:r>
          </a:p>
          <a:p>
            <a:pPr marL="384048" lvl="2" indent="0" algn="just">
              <a:buNone/>
            </a:pPr>
            <a:endParaRPr lang="es-AR" sz="1800" dirty="0"/>
          </a:p>
          <a:p>
            <a:pPr lvl="2" algn="just">
              <a:buFont typeface="Wingdings" panose="05000000000000000000" pitchFamily="2" charset="2"/>
              <a:buChar char="§"/>
            </a:pPr>
            <a:r>
              <a:rPr lang="es-AR" sz="1800" dirty="0"/>
              <a:t> Cuando en un mismo periodo se aplican distintas tasas de interés o descuento. </a:t>
            </a:r>
          </a:p>
        </p:txBody>
      </p:sp>
    </p:spTree>
    <p:extLst>
      <p:ext uri="{BB962C8B-B14F-4D97-AF65-F5344CB8AC3E}">
        <p14:creationId xmlns:p14="http://schemas.microsoft.com/office/powerpoint/2010/main" val="2823450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AR" b="1" dirty="0"/>
              <a:t>VALOR DE UN CONJUNTO DE CAPITLES EN FUNCION DE SU VALOR EN OTRO PUNTO</a:t>
            </a:r>
          </a:p>
        </p:txBody>
      </p:sp>
      <p:sp>
        <p:nvSpPr>
          <p:cNvPr id="3" name="Marcador de contenido 2"/>
          <p:cNvSpPr>
            <a:spLocks noGrp="1"/>
          </p:cNvSpPr>
          <p:nvPr>
            <p:ph idx="1"/>
          </p:nvPr>
        </p:nvSpPr>
        <p:spPr>
          <a:xfrm>
            <a:off x="1097280" y="1845734"/>
            <a:ext cx="10058400" cy="4429560"/>
          </a:xfrm>
        </p:spPr>
        <p:txBody>
          <a:bodyPr>
            <a:normAutofit lnSpcReduction="10000"/>
          </a:bodyPr>
          <a:lstStyle/>
          <a:p>
            <a:pPr algn="just">
              <a:buFont typeface="Wingdings" panose="05000000000000000000" pitchFamily="2" charset="2"/>
              <a:buChar char="q"/>
            </a:pPr>
            <a:r>
              <a:rPr lang="es-AR" dirty="0"/>
              <a:t> Forma de simplificar los cálculos, si ya se obtuvo el valor de un conjunto de capitales en un momento “t” dado, puede obtenerse su valor en otro punto cualquiera, solo descontando o capitalizando el valor antes obtenido, utilizando el factor que corresponda. </a:t>
            </a:r>
          </a:p>
          <a:p>
            <a:pPr marL="0" indent="0" algn="just">
              <a:buNone/>
            </a:pPr>
            <a:endParaRPr lang="es-AR" dirty="0"/>
          </a:p>
          <a:p>
            <a:pPr algn="just">
              <a:buFont typeface="Wingdings" panose="05000000000000000000" pitchFamily="2" charset="2"/>
              <a:buChar char="q"/>
            </a:pPr>
            <a:r>
              <a:rPr lang="es-AR" dirty="0"/>
              <a:t> Esto simplifica el calculo, ya que se capitaliza o descuenta un solo valor, y no cada uno de los valores capitales que conformar el conjunto. </a:t>
            </a:r>
          </a:p>
          <a:p>
            <a:pPr marL="0" indent="0" algn="just">
              <a:buNone/>
            </a:pPr>
            <a:endParaRPr lang="es-AR" dirty="0"/>
          </a:p>
          <a:p>
            <a:pPr algn="just">
              <a:buFont typeface="Wingdings" panose="05000000000000000000" pitchFamily="2" charset="2"/>
              <a:buChar char="q"/>
            </a:pPr>
            <a:r>
              <a:rPr lang="es-AR" dirty="0"/>
              <a:t> </a:t>
            </a:r>
            <a:r>
              <a:rPr lang="es-AR" b="1" dirty="0"/>
              <a:t>Consideración importante</a:t>
            </a:r>
            <a:r>
              <a:rPr lang="es-AR" dirty="0"/>
              <a:t>: </a:t>
            </a:r>
          </a:p>
          <a:p>
            <a:pPr lvl="1" algn="just">
              <a:buFont typeface="Wingdings" panose="05000000000000000000" pitchFamily="2" charset="2"/>
              <a:buChar char="ü"/>
            </a:pPr>
            <a:r>
              <a:rPr lang="es-AR" u="sng" dirty="0"/>
              <a:t> Única ley</a:t>
            </a:r>
            <a:r>
              <a:rPr lang="es-AR" dirty="0"/>
              <a:t>: la equivalencia (calculo antes descripto) puede plantearse en cualquier momento “t” del intervalo de valoración. </a:t>
            </a:r>
          </a:p>
          <a:p>
            <a:pPr marL="201168" lvl="1" indent="0" algn="just">
              <a:buNone/>
            </a:pPr>
            <a:endParaRPr lang="es-AR" dirty="0"/>
          </a:p>
          <a:p>
            <a:pPr lvl="1" algn="just">
              <a:buFont typeface="Wingdings" panose="05000000000000000000" pitchFamily="2" charset="2"/>
              <a:buChar char="ü"/>
            </a:pPr>
            <a:r>
              <a:rPr lang="es-AR" dirty="0"/>
              <a:t> </a:t>
            </a:r>
            <a:r>
              <a:rPr lang="es-AR" u="sng" dirty="0"/>
              <a:t>Multiplicidad de leyes</a:t>
            </a:r>
            <a:r>
              <a:rPr lang="es-AR" dirty="0"/>
              <a:t>: la equivalencia no se puede plantear en cualquier momento “t” del intervalo de valoración. Solo se da en el momento de origen de la operación o puede que no se de en ningún momento. </a:t>
            </a:r>
          </a:p>
        </p:txBody>
      </p:sp>
    </p:spTree>
    <p:extLst>
      <p:ext uri="{BB962C8B-B14F-4D97-AF65-F5344CB8AC3E}">
        <p14:creationId xmlns:p14="http://schemas.microsoft.com/office/powerpoint/2010/main" val="3176683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EQUIVALENCIA ENTRE CONJUNTOS DE CAPITALES </a:t>
            </a:r>
          </a:p>
        </p:txBody>
      </p:sp>
      <p:sp>
        <p:nvSpPr>
          <p:cNvPr id="3" name="Marcador de contenido 2"/>
          <p:cNvSpPr>
            <a:spLocks noGrp="1"/>
          </p:cNvSpPr>
          <p:nvPr>
            <p:ph idx="1"/>
          </p:nvPr>
        </p:nvSpPr>
        <p:spPr/>
        <p:txBody>
          <a:bodyPr/>
          <a:lstStyle/>
          <a:p>
            <a:pPr algn="just">
              <a:buFont typeface="Wingdings" panose="05000000000000000000" pitchFamily="2" charset="2"/>
              <a:buChar char="q"/>
            </a:pPr>
            <a:r>
              <a:rPr lang="es-AR" dirty="0"/>
              <a:t> Dos conjuntos de capitales son financieramente equivalentes en un momento dado, si y solo si en las condiciones de valoración fijadas, sus respectivos valores en ese momento son iguales. En otras palabras generan valores finales o actuales iguales. </a:t>
            </a:r>
          </a:p>
          <a:p>
            <a:pPr algn="just">
              <a:buFont typeface="Wingdings" panose="05000000000000000000" pitchFamily="2" charset="2"/>
              <a:buChar char="q"/>
            </a:pPr>
            <a:endParaRPr lang="es-AR" dirty="0"/>
          </a:p>
          <a:p>
            <a:pPr algn="just">
              <a:buFont typeface="Wingdings" panose="05000000000000000000" pitchFamily="2" charset="2"/>
              <a:buChar char="q"/>
            </a:pPr>
            <a:r>
              <a:rPr lang="es-AR" dirty="0"/>
              <a:t> Cuando esto se verifica resulta indistinto disponer de un conjunto o del otro (Ej. Resulta indistinto disponer de varios capitales en diferentes momentos o de un único capital en un determinado momento).</a:t>
            </a:r>
          </a:p>
          <a:p>
            <a:pPr algn="just">
              <a:buFont typeface="Wingdings" panose="05000000000000000000" pitchFamily="2" charset="2"/>
              <a:buChar char="q"/>
            </a:pPr>
            <a:endParaRPr lang="es-AR" dirty="0"/>
          </a:p>
          <a:p>
            <a:pPr algn="just">
              <a:buFont typeface="Wingdings" panose="05000000000000000000" pitchFamily="2" charset="2"/>
              <a:buChar char="q"/>
            </a:pPr>
            <a:r>
              <a:rPr lang="es-AR" dirty="0"/>
              <a:t> Cuando se quiere cambiar un flujo de fondos por otro y se debe mantener la equidad de las contraprestaciones entre acreedores y deudores o refinanciar deudas sin que ninguna de las partes se perjudique, se emplea este concepto. </a:t>
            </a:r>
          </a:p>
        </p:txBody>
      </p:sp>
    </p:spTree>
    <p:extLst>
      <p:ext uri="{BB962C8B-B14F-4D97-AF65-F5344CB8AC3E}">
        <p14:creationId xmlns:p14="http://schemas.microsoft.com/office/powerpoint/2010/main" val="989439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CAPITAL UNICO EQUIVALENTE A VARIOS OTROS. </a:t>
            </a:r>
          </a:p>
        </p:txBody>
      </p:sp>
      <p:sp>
        <p:nvSpPr>
          <p:cNvPr id="3" name="Marcador de contenido 2"/>
          <p:cNvSpPr>
            <a:spLocks noGrp="1"/>
          </p:cNvSpPr>
          <p:nvPr>
            <p:ph idx="1"/>
          </p:nvPr>
        </p:nvSpPr>
        <p:spPr/>
        <p:txBody>
          <a:bodyPr/>
          <a:lstStyle/>
          <a:p>
            <a:pPr algn="just">
              <a:buFont typeface="Wingdings" panose="05000000000000000000" pitchFamily="2" charset="2"/>
              <a:buChar char="q"/>
            </a:pPr>
            <a:r>
              <a:rPr lang="es-AR" dirty="0"/>
              <a:t> </a:t>
            </a:r>
            <a:r>
              <a:rPr lang="es-AR" sz="2400" dirty="0"/>
              <a:t>Dos problemas que se resuelven aplicando el concepto de equivalencia de capitales son los de VENCIMIENTO MEDIO y VENCIMIENTO COMUN. </a:t>
            </a:r>
          </a:p>
          <a:p>
            <a:pPr algn="just">
              <a:buFont typeface="Wingdings" panose="05000000000000000000" pitchFamily="2" charset="2"/>
              <a:buChar char="q"/>
            </a:pPr>
            <a:endParaRPr lang="es-AR" sz="2400" dirty="0"/>
          </a:p>
          <a:p>
            <a:pPr algn="just">
              <a:buFont typeface="Wingdings" panose="05000000000000000000" pitchFamily="2" charset="2"/>
              <a:buChar char="q"/>
            </a:pPr>
            <a:r>
              <a:rPr lang="es-AR" sz="2400" dirty="0"/>
              <a:t> Los dos consisten en reemplazar varios capitales por uno solo, respetando el principio de equidad financiera. </a:t>
            </a:r>
          </a:p>
          <a:p>
            <a:pPr algn="just">
              <a:buFont typeface="Wingdings" panose="05000000000000000000" pitchFamily="2" charset="2"/>
              <a:buChar char="q"/>
            </a:pPr>
            <a:endParaRPr lang="es-AR" sz="2400" dirty="0"/>
          </a:p>
          <a:p>
            <a:pPr algn="just">
              <a:buFont typeface="Wingdings" panose="05000000000000000000" pitchFamily="2" charset="2"/>
              <a:buChar char="q"/>
            </a:pPr>
            <a:r>
              <a:rPr lang="es-AR" sz="2400" dirty="0"/>
              <a:t> El valor actual del capital único deberá ser igual a la suma de los valores actuales de los otros capitales, evaluados en las condiciones pactadas por las partes intervinientes. </a:t>
            </a:r>
          </a:p>
        </p:txBody>
      </p:sp>
    </p:spTree>
    <p:extLst>
      <p:ext uri="{BB962C8B-B14F-4D97-AF65-F5344CB8AC3E}">
        <p14:creationId xmlns:p14="http://schemas.microsoft.com/office/powerpoint/2010/main" val="2203298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CAPITAL UNICO EQUIVALENTE A VARIOS OTROS. </a:t>
            </a:r>
            <a:endParaRPr lang="es-AR" dirty="0"/>
          </a:p>
        </p:txBody>
      </p:sp>
      <p:sp>
        <p:nvSpPr>
          <p:cNvPr id="3" name="Marcador de texto 2"/>
          <p:cNvSpPr>
            <a:spLocks noGrp="1"/>
          </p:cNvSpPr>
          <p:nvPr>
            <p:ph type="body" idx="1"/>
          </p:nvPr>
        </p:nvSpPr>
        <p:spPr/>
        <p:txBody>
          <a:bodyPr>
            <a:normAutofit/>
          </a:bodyPr>
          <a:lstStyle/>
          <a:p>
            <a:pPr algn="ctr"/>
            <a:r>
              <a:rPr lang="es-AR" sz="2400" b="1" dirty="0"/>
              <a:t>VENCIMIENTO COMUN</a:t>
            </a:r>
          </a:p>
        </p:txBody>
      </p:sp>
      <p:sp>
        <p:nvSpPr>
          <p:cNvPr id="4" name="Marcador de contenido 3"/>
          <p:cNvSpPr>
            <a:spLocks noGrp="1"/>
          </p:cNvSpPr>
          <p:nvPr>
            <p:ph sz="half" idx="2"/>
          </p:nvPr>
        </p:nvSpPr>
        <p:spPr/>
        <p:txBody>
          <a:bodyPr>
            <a:noAutofit/>
          </a:bodyPr>
          <a:lstStyle/>
          <a:p>
            <a:pPr algn="just">
              <a:buFont typeface="Wingdings" panose="05000000000000000000" pitchFamily="2" charset="2"/>
              <a:buChar char="q"/>
            </a:pPr>
            <a:r>
              <a:rPr lang="es-AR" sz="1800" dirty="0"/>
              <a:t> Tiempo que debe transcurrir a partir del momento en que se plantea la equivalencia (generalmente momento de refinanciación), para que un capital único equivalente a varios otros sea exigible. </a:t>
            </a:r>
          </a:p>
          <a:p>
            <a:pPr algn="just">
              <a:buFont typeface="Wingdings" panose="05000000000000000000" pitchFamily="2" charset="2"/>
              <a:buChar char="q"/>
            </a:pPr>
            <a:endParaRPr lang="es-AR" sz="1800" dirty="0"/>
          </a:p>
          <a:p>
            <a:pPr algn="just">
              <a:buFont typeface="Wingdings" panose="05000000000000000000" pitchFamily="2" charset="2"/>
              <a:buChar char="q"/>
            </a:pPr>
            <a:r>
              <a:rPr lang="es-AR" sz="1800" dirty="0"/>
              <a:t> La incógnita es el capital único a intercambiar. </a:t>
            </a:r>
          </a:p>
          <a:p>
            <a:pPr algn="just">
              <a:buFont typeface="Wingdings" panose="05000000000000000000" pitchFamily="2" charset="2"/>
              <a:buChar char="q"/>
            </a:pPr>
            <a:endParaRPr lang="es-AR" sz="1800" dirty="0"/>
          </a:p>
          <a:p>
            <a:pPr algn="just">
              <a:buFont typeface="Wingdings" panose="05000000000000000000" pitchFamily="2" charset="2"/>
              <a:buChar char="q"/>
            </a:pPr>
            <a:r>
              <a:rPr lang="es-AR" sz="1800" dirty="0"/>
              <a:t> Conozco el plazo de vencimiento del capital único a intercambiar, ya que surge de las condiciones pactadas para la refinanciación. </a:t>
            </a:r>
          </a:p>
        </p:txBody>
      </p:sp>
      <p:sp>
        <p:nvSpPr>
          <p:cNvPr id="5" name="Marcador de texto 4"/>
          <p:cNvSpPr>
            <a:spLocks noGrp="1"/>
          </p:cNvSpPr>
          <p:nvPr>
            <p:ph type="body" sz="quarter" idx="3"/>
          </p:nvPr>
        </p:nvSpPr>
        <p:spPr/>
        <p:txBody>
          <a:bodyPr>
            <a:normAutofit/>
          </a:bodyPr>
          <a:lstStyle/>
          <a:p>
            <a:pPr algn="ctr"/>
            <a:r>
              <a:rPr lang="es-AR" sz="2400" b="1" dirty="0"/>
              <a:t>VENCIMIENTO MEDIO </a:t>
            </a:r>
          </a:p>
        </p:txBody>
      </p:sp>
      <mc:AlternateContent xmlns:mc="http://schemas.openxmlformats.org/markup-compatibility/2006">
        <mc:Choice xmlns:a14="http://schemas.microsoft.com/office/drawing/2010/main" Requires="a14">
          <p:sp>
            <p:nvSpPr>
              <p:cNvPr id="6" name="Marcador de contenido 5"/>
              <p:cNvSpPr>
                <a:spLocks noGrp="1"/>
              </p:cNvSpPr>
              <p:nvPr>
                <p:ph sz="quarter" idx="4"/>
              </p:nvPr>
            </p:nvSpPr>
            <p:spPr/>
            <p:txBody>
              <a:bodyPr>
                <a:noAutofit/>
              </a:bodyPr>
              <a:lstStyle/>
              <a:p>
                <a:pPr algn="just">
                  <a:buFont typeface="Wingdings" panose="05000000000000000000" pitchFamily="2" charset="2"/>
                  <a:buChar char="q"/>
                </a:pPr>
                <a:r>
                  <a:rPr lang="es-AR" sz="1800" dirty="0"/>
                  <a:t> Cuando el capital único que sustituye a los otros es igual a la suma de los valores nominales de estos. </a:t>
                </a:r>
              </a:p>
              <a:p>
                <a:pPr marL="0" indent="0" algn="just">
                  <a:buNone/>
                </a:pPr>
                <a:r>
                  <a:rPr lang="es-AR" sz="1800" dirty="0"/>
                  <a:t> </a:t>
                </a:r>
                <a:r>
                  <a:rPr lang="es-AR" sz="1800" i="1" dirty="0"/>
                  <a:t>C</a:t>
                </a:r>
                <a14:m>
                  <m:oMath xmlns:m="http://schemas.openxmlformats.org/officeDocument/2006/math">
                    <m:r>
                      <a:rPr lang="es-AR" sz="1800" b="0" i="1" smtClean="0">
                        <a:latin typeface="Cambria Math" panose="02040503050406030204" pitchFamily="18" charset="0"/>
                      </a:rPr>
                      <m:t>= </m:t>
                    </m:r>
                    <m:sSub>
                      <m:sSubPr>
                        <m:ctrlPr>
                          <a:rPr lang="es-AR" sz="1800" b="0" i="1" smtClean="0">
                            <a:latin typeface="Cambria Math" panose="02040503050406030204" pitchFamily="18" charset="0"/>
                          </a:rPr>
                        </m:ctrlPr>
                      </m:sSubPr>
                      <m:e>
                        <m:r>
                          <a:rPr lang="es-AR" sz="1800" b="0" i="1" smtClean="0">
                            <a:latin typeface="Cambria Math" panose="02040503050406030204" pitchFamily="18" charset="0"/>
                          </a:rPr>
                          <m:t>𝐶</m:t>
                        </m:r>
                      </m:e>
                      <m:sub>
                        <m:r>
                          <a:rPr lang="es-AR" sz="1800" b="0" i="1" smtClean="0">
                            <a:latin typeface="Cambria Math" panose="02040503050406030204" pitchFamily="18" charset="0"/>
                          </a:rPr>
                          <m:t>1</m:t>
                        </m:r>
                      </m:sub>
                    </m:sSub>
                    <m:r>
                      <a:rPr lang="es-AR" sz="1800" b="0" i="1" smtClean="0">
                        <a:latin typeface="Cambria Math" panose="02040503050406030204" pitchFamily="18" charset="0"/>
                      </a:rPr>
                      <m:t>+ </m:t>
                    </m:r>
                    <m:sSub>
                      <m:sSubPr>
                        <m:ctrlPr>
                          <a:rPr lang="es-AR" sz="1800" b="0" i="1" smtClean="0">
                            <a:latin typeface="Cambria Math" panose="02040503050406030204" pitchFamily="18" charset="0"/>
                          </a:rPr>
                        </m:ctrlPr>
                      </m:sSubPr>
                      <m:e>
                        <m:r>
                          <a:rPr lang="es-AR" sz="1800" b="0" i="1" smtClean="0">
                            <a:latin typeface="Cambria Math" panose="02040503050406030204" pitchFamily="18" charset="0"/>
                          </a:rPr>
                          <m:t>𝐶</m:t>
                        </m:r>
                      </m:e>
                      <m:sub>
                        <m:r>
                          <a:rPr lang="es-AR" sz="1800" b="0" i="1" smtClean="0">
                            <a:latin typeface="Cambria Math" panose="02040503050406030204" pitchFamily="18" charset="0"/>
                          </a:rPr>
                          <m:t>2</m:t>
                        </m:r>
                      </m:sub>
                    </m:sSub>
                    <m:r>
                      <a:rPr lang="es-AR" sz="1800" b="0" i="1" smtClean="0">
                        <a:latin typeface="Cambria Math" panose="02040503050406030204" pitchFamily="18" charset="0"/>
                      </a:rPr>
                      <m:t>+ ……+ </m:t>
                    </m:r>
                    <m:sSub>
                      <m:sSubPr>
                        <m:ctrlPr>
                          <a:rPr lang="es-AR" sz="1800" b="0" i="1" smtClean="0">
                            <a:latin typeface="Cambria Math" panose="02040503050406030204" pitchFamily="18" charset="0"/>
                          </a:rPr>
                        </m:ctrlPr>
                      </m:sSubPr>
                      <m:e>
                        <m:r>
                          <a:rPr lang="es-AR" sz="1800" b="0" i="1" smtClean="0">
                            <a:latin typeface="Cambria Math" panose="02040503050406030204" pitchFamily="18" charset="0"/>
                          </a:rPr>
                          <m:t>𝐶</m:t>
                        </m:r>
                      </m:e>
                      <m:sub>
                        <m:r>
                          <a:rPr lang="es-AR" sz="1800" b="0" i="1" smtClean="0">
                            <a:latin typeface="Cambria Math" panose="02040503050406030204" pitchFamily="18" charset="0"/>
                          </a:rPr>
                          <m:t>h</m:t>
                        </m:r>
                      </m:sub>
                    </m:sSub>
                    <m:r>
                      <a:rPr lang="es-AR" sz="1800" b="0" i="1" smtClean="0">
                        <a:latin typeface="Cambria Math" panose="02040503050406030204" pitchFamily="18" charset="0"/>
                      </a:rPr>
                      <m:t>+ ……+ </m:t>
                    </m:r>
                    <m:sSub>
                      <m:sSubPr>
                        <m:ctrlPr>
                          <a:rPr lang="es-AR" sz="1800" b="0" i="1" smtClean="0">
                            <a:latin typeface="Cambria Math" panose="02040503050406030204" pitchFamily="18" charset="0"/>
                          </a:rPr>
                        </m:ctrlPr>
                      </m:sSubPr>
                      <m:e>
                        <m:r>
                          <a:rPr lang="es-AR" sz="1800" b="0" i="1" smtClean="0">
                            <a:latin typeface="Cambria Math" panose="02040503050406030204" pitchFamily="18" charset="0"/>
                          </a:rPr>
                          <m:t>𝐶</m:t>
                        </m:r>
                      </m:e>
                      <m:sub>
                        <m:r>
                          <a:rPr lang="es-AR" sz="1800" b="0" i="1" smtClean="0">
                            <a:latin typeface="Cambria Math" panose="02040503050406030204" pitchFamily="18" charset="0"/>
                          </a:rPr>
                          <m:t>𝑛</m:t>
                        </m:r>
                      </m:sub>
                    </m:sSub>
                  </m:oMath>
                </a14:m>
                <a:endParaRPr lang="es-AR" sz="1800" dirty="0"/>
              </a:p>
              <a:p>
                <a:pPr marL="0" indent="0" algn="just">
                  <a:buNone/>
                </a:pPr>
                <a:endParaRPr lang="es-AR" sz="1800" dirty="0"/>
              </a:p>
              <a:p>
                <a:pPr algn="just">
                  <a:buFont typeface="Wingdings" panose="05000000000000000000" pitchFamily="2" charset="2"/>
                  <a:buChar char="q"/>
                </a:pPr>
                <a:r>
                  <a:rPr lang="es-AR" sz="1800" dirty="0"/>
                  <a:t>La incógnita esta en el fecha de vencimiento del capital único a intercambiar. </a:t>
                </a:r>
              </a:p>
              <a:p>
                <a:pPr marL="0" indent="0" algn="just">
                  <a:buNone/>
                </a:pPr>
                <a:endParaRPr lang="es-AR" sz="1800" dirty="0"/>
              </a:p>
              <a:p>
                <a:pPr algn="just">
                  <a:buFont typeface="Wingdings" panose="05000000000000000000" pitchFamily="2" charset="2"/>
                  <a:buChar char="q"/>
                </a:pPr>
                <a:r>
                  <a:rPr lang="es-AR" sz="1800" dirty="0"/>
                  <a:t> Conozco el valor del capital único pero debo encontrar la fecha de vencimiento del mismo para que la operación resulte financieramente equivalente. </a:t>
                </a:r>
              </a:p>
            </p:txBody>
          </p:sp>
        </mc:Choice>
        <mc:Fallback>
          <p:sp>
            <p:nvSpPr>
              <p:cNvPr id="6" name="Marcador de contenido 5"/>
              <p:cNvSpPr>
                <a:spLocks noGrp="1" noRot="1" noChangeAspect="1" noMove="1" noResize="1" noEditPoints="1" noAdjustHandles="1" noChangeArrowheads="1" noChangeShapeType="1" noTextEdit="1"/>
              </p:cNvSpPr>
              <p:nvPr>
                <p:ph sz="quarter" idx="4"/>
              </p:nvPr>
            </p:nvSpPr>
            <p:spPr>
              <a:blipFill>
                <a:blip r:embed="rId2"/>
                <a:stretch>
                  <a:fillRect l="-2593" t="-1805" r="-2840" b="-12274"/>
                </a:stretch>
              </a:blipFill>
            </p:spPr>
            <p:txBody>
              <a:bodyPr/>
              <a:lstStyle/>
              <a:p>
                <a:r>
                  <a:rPr lang="es-AR">
                    <a:noFill/>
                  </a:rPr>
                  <a:t> </a:t>
                </a:r>
              </a:p>
            </p:txBody>
          </p:sp>
        </mc:Fallback>
      </mc:AlternateContent>
    </p:spTree>
    <p:extLst>
      <p:ext uri="{BB962C8B-B14F-4D97-AF65-F5344CB8AC3E}">
        <p14:creationId xmlns:p14="http://schemas.microsoft.com/office/powerpoint/2010/main" val="721201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APLICACIÓN DE LOS CONCEPTOS EN EL ANALISIS DE INVERSIONES </a:t>
            </a:r>
          </a:p>
        </p:txBody>
      </p:sp>
      <p:sp>
        <p:nvSpPr>
          <p:cNvPr id="3" name="Marcador de contenido 2"/>
          <p:cNvSpPr>
            <a:spLocks noGrp="1"/>
          </p:cNvSpPr>
          <p:nvPr>
            <p:ph idx="1"/>
          </p:nvPr>
        </p:nvSpPr>
        <p:spPr/>
        <p:txBody>
          <a:bodyPr>
            <a:noAutofit/>
          </a:bodyPr>
          <a:lstStyle/>
          <a:p>
            <a:pPr algn="just">
              <a:buFont typeface="Wingdings" panose="05000000000000000000" pitchFamily="2" charset="2"/>
              <a:buChar char="q"/>
            </a:pPr>
            <a:r>
              <a:rPr lang="es-AR" sz="2200" dirty="0"/>
              <a:t> Toda inversión lleva implícita una serie de flujos monetarios representados por costos o egresos y beneficios o ingresos, y el problema fundamental que se presenta en toda decisión de invertir consiste en evaluar dichos flujos y determinar la rentabilidad del proyecto. </a:t>
            </a:r>
          </a:p>
          <a:p>
            <a:pPr marL="0" indent="0" algn="just">
              <a:buNone/>
            </a:pPr>
            <a:endParaRPr lang="es-AR" sz="2200" dirty="0"/>
          </a:p>
          <a:p>
            <a:pPr algn="just">
              <a:buFont typeface="Wingdings" panose="05000000000000000000" pitchFamily="2" charset="2"/>
              <a:buChar char="q"/>
            </a:pPr>
            <a:r>
              <a:rPr lang="es-AR" sz="2200" dirty="0"/>
              <a:t>La Matemática Financiera provee las herramientas necesarias para efectuar el análisis correspondiente. </a:t>
            </a:r>
          </a:p>
          <a:p>
            <a:pPr marL="0" indent="0" algn="just">
              <a:buNone/>
            </a:pPr>
            <a:endParaRPr lang="es-AR" sz="2200" dirty="0"/>
          </a:p>
          <a:p>
            <a:pPr algn="just">
              <a:buFont typeface="Wingdings" panose="05000000000000000000" pitchFamily="2" charset="2"/>
              <a:buChar char="q"/>
            </a:pPr>
            <a:r>
              <a:rPr lang="es-AR" sz="2200" dirty="0"/>
              <a:t> De los criterios o métodos utilizados para determinar la conveniencia cuantitativa de un proyecto existen dos muy frecuentes e importantes: Valor Actual Neto (VAN) y Tasa Interna de Retorno (TIR). </a:t>
            </a:r>
          </a:p>
        </p:txBody>
      </p:sp>
    </p:spTree>
    <p:extLst>
      <p:ext uri="{BB962C8B-B14F-4D97-AF65-F5344CB8AC3E}">
        <p14:creationId xmlns:p14="http://schemas.microsoft.com/office/powerpoint/2010/main" val="2710933569"/>
      </p:ext>
    </p:extLst>
  </p:cSld>
  <p:clrMapOvr>
    <a:masterClrMapping/>
  </p:clrMapOvr>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328</TotalTime>
  <Words>1343</Words>
  <Application>Microsoft Office PowerPoint</Application>
  <PresentationFormat>Panorámica</PresentationFormat>
  <Paragraphs>100</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Calibri</vt:lpstr>
      <vt:lpstr>Calibri Light</vt:lpstr>
      <vt:lpstr>Cambria Math</vt:lpstr>
      <vt:lpstr>Wingdings</vt:lpstr>
      <vt:lpstr>Retrospección</vt:lpstr>
      <vt:lpstr>MATEMATICA FINANCIERA </vt:lpstr>
      <vt:lpstr>VALORACION DE UN CONJUNTO DE CAPITALES </vt:lpstr>
      <vt:lpstr>VALORACION DE UN CONJUNTO DE CAPITALES </vt:lpstr>
      <vt:lpstr>VALORACION DE UN CONJUNTO DE CAPITALES </vt:lpstr>
      <vt:lpstr>VALOR DE UN CONJUNTO DE CAPITLES EN FUNCION DE SU VALOR EN OTRO PUNTO</vt:lpstr>
      <vt:lpstr>EQUIVALENCIA ENTRE CONJUNTOS DE CAPITALES </vt:lpstr>
      <vt:lpstr>CAPITAL UNICO EQUIVALENTE A VARIOS OTROS. </vt:lpstr>
      <vt:lpstr>CAPITAL UNICO EQUIVALENTE A VARIOS OTROS. </vt:lpstr>
      <vt:lpstr>APLICACIÓN DE LOS CONCEPTOS EN EL ANALISIS DE INVERSIONES </vt:lpstr>
      <vt:lpstr>APLICACIÓN DE LOS CONCEPTOS EN EL ANALISIS DE INVERSIONES </vt:lpstr>
      <vt:lpstr>APLICACIÓN DE LOS CONCEPTOS EN EL ANALISIS DE INVERSIONES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MATEMATICA FINANCIERA</dc:title>
  <dc:creator>Santi</dc:creator>
  <cp:lastModifiedBy>ignacio grill</cp:lastModifiedBy>
  <cp:revision>25</cp:revision>
  <dcterms:created xsi:type="dcterms:W3CDTF">2020-06-10T19:52:49Z</dcterms:created>
  <dcterms:modified xsi:type="dcterms:W3CDTF">2025-01-30T18:18:31Z</dcterms:modified>
</cp:coreProperties>
</file>