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3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4" r:id="rId13"/>
    <p:sldId id="275" r:id="rId14"/>
    <p:sldId id="278" r:id="rId15"/>
    <p:sldId id="276" r:id="rId16"/>
    <p:sldId id="277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61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4AFD-A68C-4D02-B095-DA4325990DE6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86C5-0DDC-48C3-ABA3-30B7468871E1}" type="slidenum">
              <a:rPr lang="es-AR" smtClean="0"/>
              <a:t>‹Nº›</a:t>
            </a:fld>
            <a:endParaRPr lang="es-A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8494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4AFD-A68C-4D02-B095-DA4325990DE6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86C5-0DDC-48C3-ABA3-30B7468871E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12133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4AFD-A68C-4D02-B095-DA4325990DE6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86C5-0DDC-48C3-ABA3-30B7468871E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95256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4AFD-A68C-4D02-B095-DA4325990DE6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86C5-0DDC-48C3-ABA3-30B7468871E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45522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4AFD-A68C-4D02-B095-DA4325990DE6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86C5-0DDC-48C3-ABA3-30B7468871E1}" type="slidenum">
              <a:rPr lang="es-AR" smtClean="0"/>
              <a:t>‹Nº›</a:t>
            </a:fld>
            <a:endParaRPr lang="es-A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9269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4AFD-A68C-4D02-B095-DA4325990DE6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86C5-0DDC-48C3-ABA3-30B7468871E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08502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4AFD-A68C-4D02-B095-DA4325990DE6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86C5-0DDC-48C3-ABA3-30B7468871E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7656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4AFD-A68C-4D02-B095-DA4325990DE6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86C5-0DDC-48C3-ABA3-30B7468871E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36167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4AFD-A68C-4D02-B095-DA4325990DE6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86C5-0DDC-48C3-ABA3-30B7468871E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05979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6E54AFD-A68C-4D02-B095-DA4325990DE6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D586C5-0DDC-48C3-ABA3-30B7468871E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78238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4AFD-A68C-4D02-B095-DA4325990DE6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86C5-0DDC-48C3-ABA3-30B7468871E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26007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PencilGrayscale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6E54AFD-A68C-4D02-B095-DA4325990DE6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BD586C5-0DDC-48C3-ABA3-30B7468871E1}" type="slidenum">
              <a:rPr lang="es-AR" smtClean="0"/>
              <a:t>‹Nº›</a:t>
            </a:fld>
            <a:endParaRPr lang="es-A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1701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/>
              <a:t>MATEMATICA FINANCIERA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AR" sz="4800" b="1" dirty="0"/>
              <a:t>VALORACION DINAMICA DE CAPITALES </a:t>
            </a:r>
          </a:p>
          <a:p>
            <a:r>
              <a:rPr lang="es-AR" sz="3000" b="1" dirty="0"/>
              <a:t>Leyes de los “intereses simples” 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0693037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OPERACIONES DE DESCUENTO EN EL REGIMEN SIMPLES </a:t>
            </a:r>
            <a:endParaRPr lang="es-A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5733"/>
                <a:ext cx="10058400" cy="4384737"/>
              </a:xfrm>
            </p:spPr>
            <p:txBody>
              <a:bodyPr>
                <a:normAutofit fontScale="25000" lnSpcReduction="20000"/>
              </a:bodyPr>
              <a:lstStyle/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9200" dirty="0"/>
                  <a:t>En cambio se lo denomina descuento COMERCIAL SIMPLE cuando se fija una tasa de descuento como coeficiente de proporcionalidad que se aplica sobre el valor nominal, y el calculo se realiza en forma proporcional a ese valor y al tiempo</a:t>
                </a:r>
              </a:p>
              <a:p>
                <a:pPr marL="0" indent="0" algn="just">
                  <a:buNone/>
                </a:pPr>
                <a:r>
                  <a:rPr lang="es-AR" sz="9200" dirty="0"/>
                  <a:t> </a:t>
                </a:r>
                <a14:m>
                  <m:oMath xmlns:m="http://schemas.openxmlformats.org/officeDocument/2006/math">
                    <m:r>
                      <a:rPr lang="es-AR" sz="9200" i="1">
                        <a:latin typeface="Cambria Math" panose="02040503050406030204" pitchFamily="18" charset="0"/>
                      </a:rPr>
                      <m:t>$1 </m:t>
                    </m:r>
                    <m:r>
                      <a:rPr lang="es-AR" sz="9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→1</m:t>
                    </m:r>
                    <m:r>
                      <a:rPr lang="es-AR" sz="9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𝑈</m:t>
                    </m:r>
                    <m:r>
                      <a:rPr lang="es-AR" sz="9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s-AR" sz="9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sz="9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e>
                      <m:sup>
                        <m:r>
                          <a:rPr lang="es-AR" sz="9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s-AR" sz="9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  <m:r>
                          <a:rPr lang="es-AR" sz="9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s-AR" sz="9200" dirty="0"/>
              </a:p>
              <a:p>
                <a:pPr marL="0" indent="0" algn="just">
                  <a:buNone/>
                </a:pPr>
                <a:r>
                  <a:rPr lang="es-AR" sz="9200" dirty="0"/>
                  <a:t> </a:t>
                </a:r>
                <a14:m>
                  <m:oMath xmlns:m="http://schemas.openxmlformats.org/officeDocument/2006/math">
                    <m:r>
                      <a:rPr lang="es-AR" sz="9200" i="1">
                        <a:latin typeface="Cambria Math" panose="02040503050406030204" pitchFamily="18" charset="0"/>
                      </a:rPr>
                      <m:t>$1 </m:t>
                    </m:r>
                    <m:r>
                      <a:rPr lang="es-AR" sz="9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s-AR" sz="9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𝑛𝑈</m:t>
                    </m:r>
                    <m:r>
                      <a:rPr lang="es-AR" sz="9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s-AR" sz="9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sz="9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e>
                      <m:sup>
                        <m:d>
                          <m:dPr>
                            <m:ctrlPr>
                              <a:rPr lang="es-AR" sz="9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AR" sz="9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e>
                        </m:d>
                      </m:sup>
                    </m:sSup>
                    <m:r>
                      <a:rPr lang="es-AR" sz="92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AR" sz="92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x</m:t>
                    </m:r>
                    <m:r>
                      <a:rPr lang="es-AR" sz="92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AR" sz="92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n</m:t>
                    </m:r>
                  </m:oMath>
                </a14:m>
                <a:endParaRPr lang="es-AR" sz="9200" dirty="0"/>
              </a:p>
              <a:p>
                <a:pPr marL="0" indent="0" algn="just">
                  <a:buNone/>
                </a:pPr>
                <a:r>
                  <a:rPr lang="es-AR" sz="9200" dirty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9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92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sz="9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AR" sz="9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s-AR" sz="9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𝑛𝑈</m:t>
                    </m:r>
                    <m:r>
                      <a:rPr lang="es-AR" sz="9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es-AR" sz="9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92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sz="9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AR" sz="92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9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AR" sz="9200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s-AR" sz="9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sz="9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e>
                      <m:sup>
                        <m:r>
                          <a:rPr lang="es-AR" sz="9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s-AR" sz="9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  <m:r>
                          <a:rPr lang="es-AR" sz="9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es-AR" sz="9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AR" sz="9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s-AR" sz="9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AR" sz="9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endParaRPr lang="es-AR" sz="9200" dirty="0"/>
              </a:p>
              <a:p>
                <a:pPr marL="0" indent="0" algn="just">
                  <a:buNone/>
                </a:pPr>
                <a:endParaRPr lang="es-AR" sz="9200" dirty="0"/>
              </a:p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92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9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92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sz="9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AR" sz="92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9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AR" sz="9200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s-AR" sz="9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sz="9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e>
                      <m:sup>
                        <m:r>
                          <a:rPr lang="es-AR" sz="9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s-AR" sz="9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  <m:r>
                          <a:rPr lang="es-AR" sz="9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es-AR" sz="9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AR" sz="9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s-AR" sz="9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AR" sz="9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endParaRPr lang="es-AR" sz="9200" dirty="0"/>
              </a:p>
              <a:p>
                <a:pPr algn="just">
                  <a:buFont typeface="Wingdings" panose="05000000000000000000" pitchFamily="2" charset="2"/>
                  <a:buChar char="q"/>
                </a:pPr>
                <a:endParaRPr lang="es-AR" sz="9200" dirty="0"/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r>
                  <a:rPr lang="es-AR" sz="9200" dirty="0"/>
                  <a:t>  Descuento comercial simple. </a:t>
                </a:r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r>
                  <a:rPr lang="es-AR" sz="9200" dirty="0"/>
                  <a:t> Resulta proporcional al valor nominal y al tiempo de descuento con un coeficiente de proporcionalidad igual 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AR" sz="9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sz="9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e>
                      <m:sup>
                        <m:r>
                          <a:rPr lang="es-AR" sz="9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s-AR" sz="9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  <m:r>
                          <a:rPr lang="es-AR" sz="9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s-AR" sz="9200" dirty="0"/>
              </a:p>
              <a:p>
                <a:endParaRPr lang="es-AR" dirty="0"/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5733"/>
                <a:ext cx="10058400" cy="4384737"/>
              </a:xfrm>
              <a:blipFill>
                <a:blip r:embed="rId2"/>
                <a:stretch>
                  <a:fillRect l="-1636" t="-3199" r="-1758" b="-125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4819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OPERACIONES DE DESCUENTO EN EL REGIMEN SIMPLES </a:t>
            </a:r>
            <a:endParaRPr lang="es-A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5734"/>
                <a:ext cx="10058400" cy="4357842"/>
              </a:xfrm>
            </p:spPr>
            <p:txBody>
              <a:bodyPr>
                <a:noAutofit/>
              </a:bodyPr>
              <a:lstStyle/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2100" dirty="0"/>
                  <a:t>Sabiendo que el valor actual es la diferencia entre el capital al final (valor nominal) y el descuento generados en el plazo considerado, se tiene que: </a:t>
                </a:r>
              </a:p>
              <a:p>
                <a:pPr marL="0" indent="0" algn="just">
                  <a:buNone/>
                </a:pPr>
                <a:r>
                  <a:rPr lang="es-AR" sz="2100" dirty="0"/>
                  <a:t> 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21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1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s-AR" sz="21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AR" sz="2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s-AR" sz="2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s-AR" sz="2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s-AR" sz="2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s-AR" sz="2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s-AR" sz="2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s-AR" sz="2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s-AR" sz="2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AR" sz="2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s-AR" sz="2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s-AR" sz="2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sz="2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e>
                        <m:sup>
                          <m:r>
                            <a:rPr lang="es-AR" sz="2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AR" sz="2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  <m:r>
                            <a:rPr lang="es-AR" sz="2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r>
                        <a:rPr lang="es-AR" sz="2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AR" sz="2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s-AR" sz="2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AR" sz="2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s-AR" sz="2100" dirty="0"/>
              </a:p>
              <a:p>
                <a:pPr marL="0" indent="0" algn="just">
                  <a:buNone/>
                </a:pPr>
                <a:r>
                  <a:rPr lang="es-AR" sz="2100" dirty="0"/>
                  <a:t> Y sacando factor común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sz="2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s-AR" sz="2100" dirty="0"/>
                  <a:t>, resulta:</a:t>
                </a:r>
              </a:p>
              <a:p>
                <a:pPr marL="0" indent="0" algn="just">
                  <a:buNone/>
                </a:pPr>
                <a:r>
                  <a:rPr lang="es-AR" sz="2100" dirty="0"/>
                  <a:t> 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21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1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s-AR" sz="21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AR" sz="2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s-AR" sz="2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s-AR" sz="2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s-AR" sz="2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AR" sz="2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s-AR" sz="2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(1 − </m:t>
                      </m:r>
                      <m:sSup>
                        <m:sSupPr>
                          <m:ctrlPr>
                            <a:rPr lang="es-AR" sz="2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sz="2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e>
                        <m:sup>
                          <m:d>
                            <m:dPr>
                              <m:ctrlPr>
                                <a:rPr lang="es-AR" sz="2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AR" sz="2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sup>
                      </m:sSup>
                      <m:r>
                        <a:rPr lang="es-AR" sz="2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AR" sz="2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s-AR" sz="2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AR" sz="2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s-AR" sz="2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AR" sz="2100" dirty="0"/>
              </a:p>
              <a:p>
                <a:pPr marL="0" indent="0" algn="just">
                  <a:buNone/>
                </a:pPr>
                <a:endParaRPr lang="es-AR" sz="21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>
                  <a:buFont typeface="Wingdings" panose="05000000000000000000" pitchFamily="2" charset="2"/>
                  <a:buChar char="q"/>
                </a:pPr>
                <a14:m>
                  <m:oMath xmlns:m="http://schemas.openxmlformats.org/officeDocument/2006/math">
                    <m:r>
                      <a:rPr lang="es-AR" sz="21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(1</m:t>
                    </m:r>
                    <m:r>
                      <a:rPr lang="es-AR" sz="2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− </m:t>
                    </m:r>
                    <m:sSup>
                      <m:sSupPr>
                        <m:ctrlPr>
                          <a:rPr lang="es-AR" sz="2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sz="2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e>
                      <m:sup>
                        <m:d>
                          <m:dPr>
                            <m:ctrlPr>
                              <a:rPr lang="es-AR" sz="21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AR" sz="21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e>
                        </m:d>
                      </m:sup>
                    </m:sSup>
                    <m:r>
                      <a:rPr lang="es-AR" sz="21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AR" sz="21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s-AR" sz="21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AR" sz="21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s-AR" sz="21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s-AR" sz="2100" dirty="0"/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r>
                  <a:rPr lang="es-AR" sz="2100" dirty="0"/>
                  <a:t>  Factor de descuento en una ley simple. </a:t>
                </a:r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r>
                  <a:rPr lang="es-AR" sz="2100" dirty="0"/>
                  <a:t> Resulta una función lineal respecto a la variable tiempo</a:t>
                </a:r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5734"/>
                <a:ext cx="10058400" cy="4357842"/>
              </a:xfrm>
              <a:blipFill>
                <a:blip r:embed="rId2"/>
                <a:stretch>
                  <a:fillRect l="-1515" t="-1538" r="-1636" b="-3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245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OPERACIONES DE DESCUENTO EN EL REGIMEN SIMPLES </a:t>
            </a:r>
            <a:endParaRPr lang="es-A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5733"/>
                <a:ext cx="10058400" cy="4420595"/>
              </a:xfrm>
            </p:spPr>
            <p:txBody>
              <a:bodyPr>
                <a:normAutofit fontScale="25000" lnSpcReduction="20000"/>
              </a:bodyPr>
              <a:lstStyle/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9200" dirty="0"/>
                  <a:t>En este modelo se debe cumplir una condición para que la operación de descuento no pierda sentido financiero. </a:t>
                </a:r>
              </a:p>
              <a:p>
                <a:pPr marL="0" indent="0" algn="just">
                  <a:buNone/>
                </a:pPr>
                <a:endParaRPr lang="es-AR" sz="9200" dirty="0"/>
              </a:p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9200" dirty="0"/>
                  <a:t>Cuando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AR" sz="9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sz="92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p>
                        <m:r>
                          <a:rPr lang="es-AR" sz="92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AR" sz="92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s-AR" sz="92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es-AR" sz="9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9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AR" sz="9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92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s-AR" sz="9200" b="0" i="0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s-AR" sz="9200" dirty="0"/>
                  <a:t> se anula el valor actual. </a:t>
                </a:r>
              </a:p>
              <a:p>
                <a:pPr marL="0" indent="0" algn="just">
                  <a:buNone/>
                </a:pPr>
                <a:endParaRPr lang="es-AR" sz="9200" dirty="0"/>
              </a:p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9200" dirty="0"/>
                  <a:t>Esto puede ocurrir en el corto plazo cuando las tasas son muy elevadas o cuando el vencimiento del documento fuera muy largo. </a:t>
                </a:r>
              </a:p>
              <a:p>
                <a:pPr marL="0" indent="0" algn="just">
                  <a:buNone/>
                </a:pPr>
                <a:endParaRPr lang="es-AR" sz="9200" dirty="0"/>
              </a:p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9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AR" sz="9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sz="9200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p>
                        <m:r>
                          <a:rPr lang="es-AR" sz="92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AR" sz="9200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s-AR" sz="9200" i="1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es-AR" sz="92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9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AR" sz="92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92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s-AR" sz="9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9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s-AR" sz="9200" dirty="0"/>
                  <a:t> el valor actual seria negativo y significaría que el titular del documento al descontarlo, además de no recibir suma alguna, debería pagar una diferencia. </a:t>
                </a:r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5733"/>
                <a:ext cx="10058400" cy="4420595"/>
              </a:xfrm>
              <a:blipFill>
                <a:blip r:embed="rId2"/>
                <a:stretch>
                  <a:fillRect l="-1636" t="-3172" r="-175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65709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OPERACIONES DE DESCUENTO EN EL REGIMEN SIMPLES </a:t>
            </a:r>
            <a:endParaRPr lang="es-A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Wingdings" panose="05000000000000000000" pitchFamily="2" charset="2"/>
                  <a:buChar char="q"/>
                </a:pPr>
                <a:r>
                  <a:rPr lang="es-AR" dirty="0"/>
                  <a:t> Para que no ocurra lo enunciado en la filmina anterior debe darse: </a:t>
                </a:r>
              </a:p>
              <a:p>
                <a:pPr marL="0" indent="0" algn="ctr">
                  <a:buNone/>
                </a:pPr>
                <a:r>
                  <a:rPr lang="es-A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AR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1 − 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p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es-A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A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s-AR" b="0" i="1" smtClean="0">
                        <a:latin typeface="Cambria Math" panose="02040503050406030204" pitchFamily="18" charset="0"/>
                      </a:rPr>
                      <m:t> &gt;0</m:t>
                    </m:r>
                  </m:oMath>
                </a14:m>
                <a:endParaRPr lang="es-AR" b="0" dirty="0"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r>
                  <a:rPr lang="es-A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AR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p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es-A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A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s-AR" b="0" i="1" smtClean="0">
                        <a:latin typeface="Cambria Math" panose="02040503050406030204" pitchFamily="18" charset="0"/>
                      </a:rPr>
                      <m:t> &lt;1  </m:t>
                    </m:r>
                  </m:oMath>
                </a14:m>
                <a:endParaRPr lang="es-AR" dirty="0"/>
              </a:p>
              <a:p>
                <a:pPr marL="0" indent="0" algn="ctr">
                  <a:buNone/>
                </a:pPr>
                <a:r>
                  <a:rPr lang="es-A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AR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p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es-A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 </m:t>
                    </m:r>
                    <m:f>
                      <m:fPr>
                        <m:ctrlP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s-AR" dirty="0"/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es-AR" b="0" i="1" dirty="0">
                    <a:latin typeface="Cambria Math" panose="02040503050406030204" pitchFamily="18" charset="0"/>
                  </a:rPr>
                  <a:t> </a:t>
                </a:r>
                <a:r>
                  <a:rPr lang="es-AR" b="0" dirty="0">
                    <a:latin typeface="Cambria Math" panose="02040503050406030204" pitchFamily="18" charset="0"/>
                  </a:rPr>
                  <a:t>Esto quiere decir que la tasa de descuento simple tiene que ser menor 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s-AR" dirty="0"/>
                  <a:t> para que no anule el capital</a:t>
                </a:r>
              </a:p>
              <a:p>
                <a:pPr>
                  <a:buFont typeface="Wingdings" panose="05000000000000000000" pitchFamily="2" charset="2"/>
                  <a:buChar char="q"/>
                </a:pPr>
                <a:endParaRPr lang="es-AR" dirty="0"/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es-AR" dirty="0"/>
                  <a:t> Expresado de otra manera, el numero de periodos debe ser menor 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s-AR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p>
                        </m:sSup>
                      </m:den>
                    </m:f>
                  </m:oMath>
                </a14:m>
                <a:endParaRPr lang="es-AR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55" t="-166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92372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OPERACIONES DE DESCUENTO EN EL REGIMEN SIMPLES </a:t>
            </a:r>
            <a:endParaRPr lang="es-A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5734"/>
                <a:ext cx="10058400" cy="4447490"/>
              </a:xfrm>
            </p:spPr>
            <p:txBody>
              <a:bodyPr>
                <a:normAutofit fontScale="25000" lnSpcReduction="20000"/>
              </a:bodyPr>
              <a:lstStyle/>
              <a:p>
                <a:pPr algn="just">
                  <a:buFont typeface="Wingdings" panose="05000000000000000000" pitchFamily="2" charset="2"/>
                  <a:buChar char="q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AR" sz="6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sz="6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AR" sz="6400" i="1">
                        <a:latin typeface="Cambria Math" panose="02040503050406030204" pitchFamily="18" charset="0"/>
                      </a:rPr>
                      <m:t>[1</m:t>
                    </m:r>
                    <m:r>
                      <a:rPr lang="es-AR" sz="64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s-AR" sz="6400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s-AR" sz="6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sz="6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p>
                        <m:d>
                          <m:dPr>
                            <m:ctrlPr>
                              <a:rPr lang="es-AR" sz="6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AR" sz="64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</m:d>
                      </m:sup>
                    </m:sSup>
                    <m:r>
                      <a:rPr lang="es-AR" sz="6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6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AR" sz="6400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s-AR" sz="6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s-AR" sz="6400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s-AR" sz="6400" i="1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s-AR" sz="6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s-AR" sz="6400" i="1" dirty="0">
                    <a:latin typeface="Cambria Math" panose="02040503050406030204" pitchFamily="18" charset="0"/>
                  </a:rPr>
                  <a:t> </a:t>
                </a:r>
                <a:r>
                  <a:rPr lang="es-AR" sz="6400" dirty="0">
                    <a:latin typeface="Cambria Math" panose="02040503050406030204" pitchFamily="18" charset="0"/>
                  </a:rPr>
                  <a:t>Valor actual</a:t>
                </a:r>
                <a:r>
                  <a:rPr lang="es-AR" sz="6400" i="1" dirty="0">
                    <a:latin typeface="Cambria Math" panose="02040503050406030204" pitchFamily="18" charset="0"/>
                  </a:rPr>
                  <a:t>.</a:t>
                </a:r>
              </a:p>
              <a:p>
                <a:pPr algn="just">
                  <a:buFont typeface="Wingdings" panose="05000000000000000000" pitchFamily="2" charset="2"/>
                  <a:buChar char="q"/>
                </a:pPr>
                <a:endParaRPr lang="es-AR" sz="6400" i="1" dirty="0">
                  <a:latin typeface="Cambria Math" panose="02040503050406030204" pitchFamily="18" charset="0"/>
                </a:endParaRPr>
              </a:p>
              <a:p>
                <a:pPr algn="just">
                  <a:buFont typeface="Wingdings" panose="05000000000000000000" pitchFamily="2" charset="2"/>
                  <a:buChar char="q"/>
                </a:pPr>
                <a:endParaRPr lang="es-AR" sz="6400" i="1" dirty="0">
                  <a:latin typeface="Cambria Math" panose="02040503050406030204" pitchFamily="18" charset="0"/>
                </a:endParaRPr>
              </a:p>
              <a:p>
                <a:pPr algn="just">
                  <a:buFont typeface="Wingdings" panose="05000000000000000000" pitchFamily="2" charset="2"/>
                  <a:buChar char="q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AR" sz="6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sz="6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AR" sz="6400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s-AR" sz="6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s-AR" sz="6400" b="0" i="1" smtClean="0"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es-AR" sz="6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6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d>
                              <m:dPr>
                                <m:ctrlPr>
                                  <a:rPr lang="es-AR" sz="6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AR" sz="64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</m:d>
                          </m:sup>
                        </m:sSup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d>
                  </m:oMath>
                </a14:m>
                <a:r>
                  <a:rPr lang="es-AR" sz="6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s-AR" sz="6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m:rPr>
                        <m:sty m:val="p"/>
                      </m:rPr>
                      <a:rPr lang="es-AR" sz="64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Valor</m:t>
                    </m:r>
                    <m:r>
                      <a:rPr lang="es-AR" sz="64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AR" sz="64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nominal</m:t>
                    </m:r>
                  </m:oMath>
                </a14:m>
                <a:r>
                  <a:rPr lang="es-AR" sz="6400" i="1" dirty="0">
                    <a:latin typeface="Cambria Math" panose="02040503050406030204" pitchFamily="18" charset="0"/>
                  </a:rPr>
                  <a:t>.</a:t>
                </a:r>
              </a:p>
              <a:p>
                <a:pPr algn="just">
                  <a:buFont typeface="Wingdings" panose="05000000000000000000" pitchFamily="2" charset="2"/>
                  <a:buChar char="q"/>
                </a:pPr>
                <a:endParaRPr lang="es-AR" sz="6400" i="1" dirty="0">
                  <a:latin typeface="Cambria Math" panose="02040503050406030204" pitchFamily="18" charset="0"/>
                </a:endParaRPr>
              </a:p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6400" i="1" dirty="0">
                    <a:latin typeface="Cambria Math" panose="02040503050406030204" pitchFamily="18" charset="0"/>
                  </a:rPr>
                  <a:t> </a:t>
                </a:r>
                <a:r>
                  <a:rPr lang="es-AR" sz="6400" dirty="0">
                    <a:latin typeface="Cambria Math" panose="02040503050406030204" pitchFamily="18" charset="0"/>
                  </a:rPr>
                  <a:t>Aplicando el concepto de variación relativa:</a:t>
                </a:r>
              </a:p>
              <a:p>
                <a:pPr marL="0" indent="0" algn="just">
                  <a:buNone/>
                </a:pPr>
                <a:endParaRPr lang="es-AR" sz="6400" i="1" dirty="0">
                  <a:latin typeface="Cambria Math" panose="02040503050406030204" pitchFamily="18" charset="0"/>
                </a:endParaRP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s-AR" sz="6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64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s-AR" sz="6400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s-AR" sz="6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AR" sz="6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64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s-AR" sz="64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s-AR" sz="64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AR" sz="6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s-AR" sz="64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AR" sz="6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p>
                              <m:sSupPr>
                                <m:ctrlPr>
                                  <a:rPr lang="es-AR" sz="6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AR" sz="64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p>
                                <m:d>
                                  <m:dPr>
                                    <m:ctrlPr>
                                      <a:rPr lang="es-AR" sz="64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AR" sz="6400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</m:d>
                              </m:sup>
                            </m:sSup>
                            <m:r>
                              <a:rPr lang="es-AR" sz="6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s-AR" sz="6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AR" sz="6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s-AR" sz="6400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</m:d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 − </m:t>
                        </m:r>
                        <m:sSub>
                          <m:sSubPr>
                            <m:ctrlPr>
                              <a:rPr lang="es-AR" sz="6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64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s-AR" sz="64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 [1</m:t>
                        </m:r>
                        <m:r>
                          <a:rPr lang="es-AR" sz="6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es-AR" sz="6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6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d>
                              <m:dPr>
                                <m:ctrlPr>
                                  <a:rPr lang="es-AR" sz="6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AR" sz="64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</m:d>
                          </m:sup>
                        </m:sSup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s-AR" sz="6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AR" sz="6400" i="1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s-AR" sz="64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]</m:t>
                        </m:r>
                      </m:num>
                      <m:den>
                        <m:sSub>
                          <m:sSubPr>
                            <m:ctrlPr>
                              <a:rPr lang="es-AR" sz="6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64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s-AR" sz="64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s-AR" sz="6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AR" sz="6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s-AR" sz="64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AR" sz="6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p>
                              <m:sSupPr>
                                <m:ctrlPr>
                                  <a:rPr lang="es-AR" sz="6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AR" sz="64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p>
                                <m:d>
                                  <m:dPr>
                                    <m:ctrlPr>
                                      <a:rPr lang="es-AR" sz="64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AR" sz="6400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</m:d>
                              </m:sup>
                            </m:sSup>
                            <m:r>
                              <a:rPr lang="es-AR" sz="6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s-AR" sz="6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AR" sz="6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s-AR" sz="6400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</m:d>
                      </m:den>
                    </m:f>
                  </m:oMath>
                </a14:m>
                <a:r>
                  <a:rPr lang="es-AR" sz="6400" dirty="0"/>
                  <a:t>  </a:t>
                </a:r>
                <a14:m>
                  <m:oMath xmlns:m="http://schemas.openxmlformats.org/officeDocument/2006/math">
                    <m:r>
                      <a:rPr lang="es-AR" sz="6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s-AR" sz="6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6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s-AR" sz="6400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s-AR" sz="6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1−</m:t>
                        </m:r>
                        <m:sSup>
                          <m:sSupPr>
                            <m:ctrlPr>
                              <a:rPr lang="es-AR" sz="6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64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d>
                              <m:dPr>
                                <m:ctrlPr>
                                  <a:rPr lang="es-AR" sz="6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AR" sz="64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</m:d>
                          </m:sup>
                        </m:sSup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 −1+</m:t>
                        </m:r>
                        <m:sSup>
                          <m:sSupPr>
                            <m:ctrlPr>
                              <a:rPr lang="es-AR" sz="6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6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s-AR" sz="64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d>
                              <m:dPr>
                                <m:ctrlPr>
                                  <a:rPr lang="es-AR" sz="6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AR" sz="64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</m:d>
                          </m:sup>
                        </m:sSup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s-AR" sz="6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64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d>
                              <m:dPr>
                                <m:ctrlPr>
                                  <a:rPr lang="es-AR" sz="6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AR" sz="64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</m:d>
                          </m:sup>
                        </m:sSup>
                      </m:num>
                      <m:den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 [1+ </m:t>
                        </m:r>
                        <m:sSup>
                          <m:sSupPr>
                            <m:ctrlPr>
                              <a:rPr lang="es-AR" sz="6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64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d>
                              <m:dPr>
                                <m:ctrlPr>
                                  <a:rPr lang="es-AR" sz="6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AR" sz="64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</m:d>
                          </m:sup>
                        </m:sSup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]</m:t>
                        </m:r>
                      </m:den>
                    </m:f>
                  </m:oMath>
                </a14:m>
                <a:r>
                  <a:rPr lang="es-AR" sz="6400" dirty="0"/>
                  <a:t> </a:t>
                </a:r>
                <a14:m>
                  <m:oMath xmlns:m="http://schemas.openxmlformats.org/officeDocument/2006/math">
                    <m:r>
                      <a:rPr lang="es-AR" sz="6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s-AR" sz="6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6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s-AR" sz="6400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s-AR" sz="6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s-AR" sz="6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64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d>
                              <m:dPr>
                                <m:ctrlPr>
                                  <a:rPr lang="es-AR" sz="6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AR" sz="64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</m:d>
                          </m:sup>
                        </m:sSup>
                      </m:num>
                      <m:den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 [1 −  </m:t>
                        </m:r>
                        <m:sSup>
                          <m:sSupPr>
                            <m:ctrlPr>
                              <a:rPr lang="es-AR" sz="6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64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d>
                              <m:dPr>
                                <m:ctrlPr>
                                  <a:rPr lang="es-AR" sz="6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AR" sz="64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</m:d>
                          </m:sup>
                        </m:sSup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s-AR" sz="6400" i="1">
                            <a:latin typeface="Cambria Math" panose="02040503050406030204" pitchFamily="18" charset="0"/>
                          </a:rPr>
                          <m:t>]</m:t>
                        </m:r>
                      </m:den>
                    </m:f>
                  </m:oMath>
                </a14:m>
                <a:endParaRPr lang="es-AR" sz="6400" dirty="0"/>
              </a:p>
              <a:p>
                <a:pPr algn="just"/>
                <a:endParaRPr lang="es-AR" sz="6400" dirty="0"/>
              </a:p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6400" dirty="0"/>
                  <a:t>Resulta así el modelo necesario para hallar la tasa efectiva del periodo h, y que es aplicable a cualquier otro periodo incluido en el intervalo de valoración. </a:t>
                </a:r>
              </a:p>
              <a:p>
                <a:pPr marL="0" indent="0">
                  <a:buNone/>
                </a:pPr>
                <a:endParaRPr lang="es-AR" sz="6400" dirty="0"/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es-AR" sz="6400" dirty="0"/>
                  <a:t>Los descuentos periódicos obtenidos son crecientes </a:t>
                </a:r>
                <a:r>
                  <a:rPr lang="es-AR" sz="6400" dirty="0" err="1"/>
                  <a:t>crecientes</a:t>
                </a:r>
                <a:r>
                  <a:rPr lang="es-AR" sz="6400" dirty="0"/>
                  <a:t> a medida que aumenta el plazo de la operación. </a:t>
                </a:r>
              </a:p>
              <a:p>
                <a:pPr marL="0" indent="0">
                  <a:buNone/>
                </a:pPr>
                <a:endParaRPr lang="es-AR" dirty="0"/>
              </a:p>
              <a:p>
                <a:r>
                  <a:rPr lang="es-AR" dirty="0"/>
                  <a:t> </a:t>
                </a:r>
              </a:p>
              <a:p>
                <a:endParaRPr lang="es-AR" dirty="0"/>
              </a:p>
              <a:p>
                <a:endParaRPr lang="es-AR" dirty="0"/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5734"/>
                <a:ext cx="10058400" cy="4447490"/>
              </a:xfrm>
              <a:blipFill>
                <a:blip r:embed="rId2"/>
                <a:stretch>
                  <a:fillRect l="-1152" t="-1920" r="-1212" b="-219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33599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OPERACIONES DE DESCUENTO EN EL REGIMEN SIMPLES </a:t>
            </a:r>
            <a:endParaRPr lang="es-A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Wingdings" panose="05000000000000000000" pitchFamily="2" charset="2"/>
                  <a:buChar char="q"/>
                </a:pPr>
                <a:r>
                  <a:rPr lang="es-AR" dirty="0"/>
                  <a:t> Habiendo desarrollado los dos tipos de descuento simple, puede plantearse una nueva relación de equivalencia de tasas entre la de descuento simple y la de interés simple. </a:t>
                </a:r>
              </a:p>
              <a:p>
                <a:pPr marL="0" indent="0">
                  <a:buNone/>
                </a:pPr>
                <a:r>
                  <a:rPr lang="es-AR" dirty="0"/>
                  <a:t>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s-A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1+ </m:t>
                        </m:r>
                        <m:sSup>
                          <m:sSup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p>
                        </m:sSup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es-A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=1 − </m:t>
                    </m:r>
                    <m:sSup>
                      <m:sSupPr>
                        <m:ctrlP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e>
                      <m:sup>
                        <m:d>
                          <m:dPr>
                            <m:ctrlP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𝑆</m:t>
                            </m:r>
                          </m:e>
                        </m:d>
                      </m:sup>
                    </m:sSup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s-AR" dirty="0"/>
                  <a:t> </a:t>
                </a:r>
              </a:p>
              <a:p>
                <a:pPr marL="0" indent="0">
                  <a:buNone/>
                </a:pPr>
                <a:r>
                  <a:rPr lang="es-AR" dirty="0"/>
                  <a:t> </a:t>
                </a:r>
              </a:p>
              <a:p>
                <a:pPr marL="0" indent="0">
                  <a:buNone/>
                </a:pPr>
                <a:r>
                  <a:rPr lang="es-AR" dirty="0"/>
                  <a:t>De donde al despejar se tiene </a:t>
                </a:r>
              </a:p>
              <a:p>
                <a:pPr marL="0" indent="0" algn="ctr">
                  <a:buNone/>
                </a:pPr>
                <a:endParaRPr lang="es-AR" dirty="0"/>
              </a:p>
              <a:p>
                <a:pPr marL="0" indent="0" algn="ctr">
                  <a:buNone/>
                </a:pPr>
                <a:r>
                  <a:rPr lang="es-A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AR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es-A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𝑆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sup>
                        </m:sSup>
                      </m:num>
                      <m:den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1 − </m:t>
                        </m:r>
                        <m:sSup>
                          <m:sSupPr>
                            <m:ctrlP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d>
                              <m:d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</m:d>
                          </m:sup>
                        </m:sSup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</m:t>
                    </m:r>
                    <m:sSup>
                      <m:sSupPr>
                        <m:ctrlP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e>
                      <m:sup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= </m:t>
                    </m:r>
                    <m:f>
                      <m:fPr>
                        <m:ctrlP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e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𝑆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sup>
                        </m:sSup>
                      </m:num>
                      <m:den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 </m:t>
                        </m:r>
                        <m:sSup>
                          <m:sSupPr>
                            <m:ctrlP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e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𝑆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sup>
                        </m:sSup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s-AR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15" t="-166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52293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OPERACIONES DE DESCUENTO EN EL REGIMEN SIMPLES </a:t>
            </a:r>
            <a:endParaRPr lang="es-A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5734"/>
                <a:ext cx="10058400" cy="4447490"/>
              </a:xfrm>
            </p:spPr>
            <p:txBody>
              <a:bodyPr>
                <a:normAutofit lnSpcReduction="10000"/>
              </a:bodyPr>
              <a:lstStyle/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b="1" dirty="0"/>
                  <a:t>TASAS EQUIVALENTES CON LAS TASAS DE DESCUENTO SIMPLE</a:t>
                </a:r>
                <a:r>
                  <a:rPr lang="es-AR" dirty="0"/>
                  <a:t>.</a:t>
                </a:r>
              </a:p>
              <a:p>
                <a:pPr algn="just">
                  <a:buFont typeface="Wingdings" panose="05000000000000000000" pitchFamily="2" charset="2"/>
                  <a:buChar char="q"/>
                </a:pPr>
                <a:endParaRPr lang="es-AR" dirty="0"/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r>
                  <a:rPr lang="es-AR" sz="2000" dirty="0"/>
                  <a:t> Si se desea calcular una tasa efectiva para una unidad de tiempo cualquiera, equivalente en un mismo plazo t a una tasa de descuento simple para la misma unidad u otra. </a:t>
                </a:r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endParaRPr lang="es-AR" sz="2000" dirty="0"/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r>
                  <a:rPr lang="es-AR" sz="20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AR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s-AR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AR" sz="2000" i="1">
                                <a:latin typeface="Cambria Math" panose="02040503050406030204" pitchFamily="18" charset="0"/>
                              </a:rPr>
                              <m:t>1+ </m:t>
                            </m:r>
                            <m:sSub>
                              <m:sSubPr>
                                <m:ctrlPr>
                                  <a:rPr lang="es-AR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sz="20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s-AR" sz="2000" i="1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sub>
                            </m:sSub>
                          </m:e>
                        </m:d>
                      </m:e>
                      <m:sup>
                        <m:f>
                          <m:fPr>
                            <m:ctrlPr>
                              <a:rPr lang="es-AR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AR" sz="2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num>
                          <m:den>
                            <m:r>
                              <a:rPr lang="es-AR" sz="2000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den>
                        </m:f>
                      </m:sup>
                    </m:sSup>
                    <m:r>
                      <a:rPr lang="es-AR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d>
                      <m:dPr>
                        <m:ctrlPr>
                          <a:rPr lang="es-A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A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 </m:t>
                        </m:r>
                        <m:sSup>
                          <m:sSupPr>
                            <m:ctrlPr>
                              <a:rPr lang="es-AR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s-AR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s-AR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𝑢</m:t>
                                </m:r>
                              </m:sub>
                            </m:sSub>
                          </m:e>
                          <m:sup>
                            <m:r>
                              <a:rPr lang="es-AR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AR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s-AR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sup>
                        </m:sSup>
                        <m:r>
                          <a:rPr lang="es-A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s-A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s-A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s-AR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AR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num>
                          <m:den>
                            <m:r>
                              <a:rPr lang="es-AR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</m:t>
                            </m:r>
                          </m:den>
                        </m:f>
                        <m:r>
                          <a:rPr lang="es-A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endParaRPr lang="es-AR" sz="2000" dirty="0"/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endParaRPr lang="es-AR" sz="2000" dirty="0"/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r>
                  <a:rPr lang="es-AR" sz="2000" dirty="0"/>
                  <a:t> Se observa que el tiempo no se puede simplificar, de manera que al despejar se obtiene una relación que financieramente implica que la tasa a calcular depende del plazo en que se realice la operación. </a:t>
                </a:r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endParaRPr lang="es-AR" sz="2000" dirty="0"/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r>
                  <a:rPr lang="es-AR" sz="2000" dirty="0"/>
                  <a:t> Cuando se utilice una misma tasa de descuento simple para distintos plazos, resultan tasas efectivas equivalentes distintas. </a:t>
                </a:r>
              </a:p>
              <a:p>
                <a:endParaRPr lang="es-AR" dirty="0"/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5734"/>
                <a:ext cx="10058400" cy="4447490"/>
              </a:xfrm>
              <a:blipFill>
                <a:blip r:embed="rId2"/>
                <a:stretch>
                  <a:fillRect l="-1455" t="-2058" r="-151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1743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OPERACIONES DE CAPITALIZACION EN EL REGIMEN DE LOS INTERESES SIMPLES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25000" lnSpcReduction="20000"/>
              </a:bodyPr>
              <a:lstStyle/>
              <a:p>
                <a:pPr marL="0" indent="0">
                  <a:buNone/>
                </a:pPr>
                <a:r>
                  <a:rPr lang="es-AR" dirty="0"/>
                  <a:t> </a:t>
                </a:r>
              </a:p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9200" dirty="0"/>
                  <a:t>Se establece como condición sustancial para la valoración de un capital inicial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9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92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sz="92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AR" sz="9200" b="0" i="0" smtClean="0"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s-AR" sz="9200" b="0" i="1" smtClean="0">
                        <a:latin typeface="Cambria Math" panose="02040503050406030204" pitchFamily="18" charset="0"/>
                      </a:rPr>
                      <m:t>u</m:t>
                    </m:r>
                  </m:oMath>
                </a14:m>
                <a:r>
                  <a:rPr lang="es-AR" sz="9200" dirty="0"/>
                  <a:t>na tasa de INTERES SIMPLE, a aplicarse en una operación de capitalización a realizarse en un intervalo de tiempo que contiene un numero n de periodos constantes. </a:t>
                </a:r>
              </a:p>
              <a:p>
                <a:pPr marL="0" indent="0" algn="just">
                  <a:buNone/>
                </a:pPr>
                <a:endParaRPr lang="es-AR" sz="9200" dirty="0"/>
              </a:p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9200" dirty="0"/>
                  <a:t> Dicha tasa se simboliza como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AR" sz="9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sz="9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r>
                          <a:rPr lang="es-AR" sz="92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AR" sz="92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s-AR" sz="92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s-AR" sz="9200" dirty="0"/>
                  <a:t> </a:t>
                </a:r>
              </a:p>
              <a:p>
                <a:pPr marL="0" indent="0" algn="just">
                  <a:buNone/>
                </a:pPr>
                <a:endParaRPr lang="es-AR" sz="9200" dirty="0"/>
              </a:p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9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AR" sz="9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sz="92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r>
                          <a:rPr lang="es-AR" sz="92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AR" sz="9200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s-AR" sz="9200" i="1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s-AR" sz="9200" dirty="0"/>
                  <a:t> es un simple coeficiente de proporcionalidad que no responde al concepto de tasa de variación relativa del valor capital. </a:t>
                </a:r>
              </a:p>
              <a:p>
                <a:pPr marL="0" indent="0">
                  <a:buNone/>
                </a:pPr>
                <a:endParaRPr lang="es-AR" dirty="0"/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636" r="-175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2667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OPERACIONES DE CAPITALIZACION EN EL REGIMEN DE LOS INTERESES SIMPLES </a:t>
            </a:r>
            <a:endParaRPr lang="es-A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5734"/>
                <a:ext cx="10058400" cy="4375772"/>
              </a:xfrm>
            </p:spPr>
            <p:txBody>
              <a:bodyPr>
                <a:noAutofit/>
              </a:bodyPr>
              <a:lstStyle/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2100" dirty="0"/>
                  <a:t> Planteando una regla de tres compuesta se dice que si una unidad de capital, en una unidad de tiempo genera un interés igual 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AR" sz="21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sz="21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r>
                          <a:rPr lang="es-AR" sz="21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AR" sz="2100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s-AR" sz="2100" i="1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es-AR" sz="2100" b="0" i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s-AR" sz="2100" dirty="0"/>
                  <a:t> por proporcionalidad directa entre la tasa y el tiempo se concluye que: </a:t>
                </a:r>
              </a:p>
              <a:p>
                <a:pPr marL="0" indent="0" algn="just">
                  <a:buNone/>
                </a:pPr>
                <a:r>
                  <a:rPr lang="es-AR" sz="2100" dirty="0"/>
                  <a:t> </a:t>
                </a:r>
                <a14:m>
                  <m:oMath xmlns:m="http://schemas.openxmlformats.org/officeDocument/2006/math">
                    <m:r>
                      <a:rPr lang="es-AR" sz="2100" b="0" i="1" smtClean="0">
                        <a:latin typeface="Cambria Math" panose="02040503050406030204" pitchFamily="18" charset="0"/>
                      </a:rPr>
                      <m:t>$1 </m:t>
                    </m:r>
                    <m:r>
                      <a:rPr lang="es-AR" sz="2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→1</m:t>
                    </m:r>
                    <m:r>
                      <a:rPr lang="es-AR" sz="2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𝑈</m:t>
                    </m:r>
                    <m:r>
                      <a:rPr lang="es-AR" sz="2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s-AR" sz="2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sz="2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r>
                          <a:rPr lang="es-AR" sz="2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s-AR" sz="2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  <m:r>
                          <a:rPr lang="es-AR" sz="2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s-AR" sz="2100" dirty="0"/>
              </a:p>
              <a:p>
                <a:pPr marL="0" indent="0" algn="just">
                  <a:buNone/>
                </a:pPr>
                <a:r>
                  <a:rPr lang="es-AR" sz="2100" dirty="0"/>
                  <a:t> </a:t>
                </a:r>
                <a14:m>
                  <m:oMath xmlns:m="http://schemas.openxmlformats.org/officeDocument/2006/math">
                    <m:r>
                      <a:rPr lang="es-AR" sz="2100" i="1">
                        <a:latin typeface="Cambria Math" panose="02040503050406030204" pitchFamily="18" charset="0"/>
                      </a:rPr>
                      <m:t>$1 </m:t>
                    </m:r>
                    <m:r>
                      <a:rPr lang="es-AR" sz="21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s-AR" sz="2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𝑛𝑈</m:t>
                    </m:r>
                    <m:r>
                      <a:rPr lang="es-AR" sz="21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s-AR" sz="2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sz="2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d>
                          <m:dPr>
                            <m:ctrlPr>
                              <a:rPr lang="es-AR" sz="21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AR" sz="21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e>
                        </m:d>
                      </m:sup>
                    </m:sSup>
                    <m:r>
                      <a:rPr lang="es-AR" sz="21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AR" sz="21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x</m:t>
                    </m:r>
                    <m:r>
                      <a:rPr lang="es-AR" sz="21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AR" sz="21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n</m:t>
                    </m:r>
                  </m:oMath>
                </a14:m>
                <a:endParaRPr lang="es-AR" sz="2100" dirty="0"/>
              </a:p>
              <a:p>
                <a:pPr marL="0" indent="0" algn="just">
                  <a:buNone/>
                </a:pPr>
                <a:r>
                  <a:rPr lang="es-AR" sz="2100" dirty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1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1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sz="21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AR" sz="21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s-AR" sz="2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s-AR" sz="21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𝑈</m:t>
                    </m:r>
                    <m:r>
                      <a:rPr lang="es-AR" sz="21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es-AR" sz="21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1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sz="21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AR" sz="21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21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AR" sz="21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s-AR" sz="2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sz="2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r>
                          <a:rPr lang="es-AR" sz="2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s-AR" sz="2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  <m:r>
                          <a:rPr lang="es-AR" sz="2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es-AR" sz="2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AR" sz="2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s-AR" sz="2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AR" sz="2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endParaRPr lang="es-AR" sz="2100" dirty="0"/>
              </a:p>
              <a:p>
                <a:pPr marL="0" indent="0" algn="just">
                  <a:buNone/>
                </a:pPr>
                <a:endParaRPr lang="es-AR" sz="2100" dirty="0"/>
              </a:p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21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1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1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sz="21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AR" sz="21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21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AR" sz="2100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s-AR" sz="2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sz="2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r>
                          <a:rPr lang="es-AR" sz="2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s-AR" sz="2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  <m:r>
                          <a:rPr lang="es-AR" sz="2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es-AR" sz="21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AR" sz="21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s-AR" sz="21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AR" sz="21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endParaRPr lang="es-AR" sz="2100" dirty="0"/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r>
                  <a:rPr lang="es-AR" sz="2100" dirty="0"/>
                  <a:t>  Interés obtenido. </a:t>
                </a:r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r>
                  <a:rPr lang="es-AR" sz="2100" dirty="0"/>
                  <a:t> Resulta proporcional al capital invertido y al tiempo de capitalización con un coeficiente de proporcionalidad igual 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AR" sz="2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sz="2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r>
                          <a:rPr lang="es-AR" sz="2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s-AR" sz="2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  <m:r>
                          <a:rPr lang="es-AR" sz="2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s-AR" sz="2100" dirty="0"/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5734"/>
                <a:ext cx="10058400" cy="4375772"/>
              </a:xfrm>
              <a:blipFill>
                <a:blip r:embed="rId2"/>
                <a:stretch>
                  <a:fillRect l="-1515" t="-1532" r="-1636" b="-222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2969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OPERACIONES DE CAPITALIZACION EN EL REGIMEN DE LOS INTERESES SIMPLES </a:t>
            </a:r>
            <a:endParaRPr lang="es-A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5734"/>
                <a:ext cx="10058400" cy="4348878"/>
              </a:xfrm>
            </p:spPr>
            <p:txBody>
              <a:bodyPr>
                <a:normAutofit fontScale="25000" lnSpcReduction="20000"/>
              </a:bodyPr>
              <a:lstStyle/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dirty="0"/>
                  <a:t> </a:t>
                </a:r>
                <a:r>
                  <a:rPr lang="es-AR" sz="9200" dirty="0"/>
                  <a:t>Sabiendo que el valor final es la suma del capital inicial mas los intereses generados en el plazo considerado, se tiene que: </a:t>
                </a:r>
              </a:p>
              <a:p>
                <a:pPr marL="0" indent="0" algn="just">
                  <a:buNone/>
                </a:pPr>
                <a:r>
                  <a:rPr lang="es-AR" sz="9200" dirty="0"/>
                  <a:t> 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9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92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s-AR" sz="9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s-AR" sz="9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AR" sz="9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s-AR" sz="9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9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s-AR" sz="9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AR" sz="9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es-AR" sz="9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9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s-AR" sz="9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s-AR" sz="9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AR" sz="9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s-AR" sz="9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s-AR" sz="9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sz="9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s-AR" sz="9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AR" sz="9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  <m:r>
                            <a:rPr lang="es-AR" sz="9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r>
                        <a:rPr lang="es-AR" sz="9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AR" sz="9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s-AR" sz="9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AR" sz="9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s-AR" sz="9200" dirty="0"/>
              </a:p>
              <a:p>
                <a:pPr marL="0" indent="0" algn="just">
                  <a:buNone/>
                </a:pPr>
                <a:r>
                  <a:rPr lang="es-AR" sz="9200" dirty="0"/>
                  <a:t> Y sacando factor común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9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9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sz="9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s-AR" sz="9200" dirty="0"/>
                  <a:t>, resulta:</a:t>
                </a:r>
              </a:p>
              <a:p>
                <a:pPr marL="0" indent="0" algn="just">
                  <a:buNone/>
                </a:pPr>
                <a:r>
                  <a:rPr lang="es-AR" sz="9200" dirty="0"/>
                  <a:t> 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9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92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s-AR" sz="92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s-AR" sz="9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s-AR" sz="9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9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s-AR" sz="9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AR" sz="9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AR" sz="9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s-AR" sz="9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(1+</m:t>
                      </m:r>
                      <m:sSup>
                        <m:sSupPr>
                          <m:ctrlPr>
                            <a:rPr lang="es-AR" sz="9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sz="9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d>
                            <m:dPr>
                              <m:ctrlPr>
                                <a:rPr lang="es-AR" sz="9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AR" sz="9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sup>
                      </m:sSup>
                      <m:r>
                        <a:rPr lang="es-AR" sz="9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AR" sz="9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s-AR" sz="9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AR" sz="9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s-AR" sz="9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AR" sz="9200" dirty="0"/>
              </a:p>
              <a:p>
                <a:pPr marL="0" indent="0" algn="just">
                  <a:buNone/>
                </a:pPr>
                <a:endParaRPr lang="es-AR" sz="92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>
                  <a:buFont typeface="Wingdings" panose="05000000000000000000" pitchFamily="2" charset="2"/>
                  <a:buChar char="q"/>
                </a:pPr>
                <a14:m>
                  <m:oMath xmlns:m="http://schemas.openxmlformats.org/officeDocument/2006/math">
                    <m:r>
                      <a:rPr lang="es-AR" sz="9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(1+</m:t>
                    </m:r>
                    <m:sSup>
                      <m:sSupPr>
                        <m:ctrlPr>
                          <a:rPr lang="es-AR" sz="9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sz="9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d>
                          <m:dPr>
                            <m:ctrlPr>
                              <a:rPr lang="es-AR" sz="9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AR" sz="9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e>
                        </m:d>
                      </m:sup>
                    </m:sSup>
                    <m:r>
                      <a:rPr lang="es-AR" sz="9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AR" sz="9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s-AR" sz="9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AR" sz="9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s-AR" sz="9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s-AR" sz="9200" dirty="0"/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r>
                  <a:rPr lang="es-AR" sz="9200" dirty="0"/>
                  <a:t>  Factor de capitalización en una ley simple. </a:t>
                </a:r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r>
                  <a:rPr lang="es-AR" sz="9200" dirty="0"/>
                  <a:t> Resulta una función lineal respecto a la variable tiempo. </a:t>
                </a:r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5734"/>
                <a:ext cx="10058400" cy="4348878"/>
              </a:xfrm>
              <a:blipFill>
                <a:blip r:embed="rId2"/>
                <a:stretch>
                  <a:fillRect l="-1636" t="-3226" r="-175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3450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OPERACIONES DE CAPITALIZACION EN EL REGIMEN DE LOS INTERESES SIMPLES 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s-AR" sz="2300" dirty="0"/>
              <a:t> </a:t>
            </a:r>
            <a:r>
              <a:rPr lang="es-AR" sz="2300" b="1" dirty="0"/>
              <a:t>CONFIRMACION DE QUE LA TASA DE INTERES SIMPLE NO ES UNA TASA INDICADORA DEL RENDIMIENTO POR UNIDAD DE CAPITAL EN UNIDAD DE TIEMPO</a:t>
            </a:r>
            <a:r>
              <a:rPr lang="es-AR" sz="2300" dirty="0"/>
              <a:t>: 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s-AR" sz="2300" dirty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AR" sz="2300" dirty="0"/>
              <a:t>Aplicar el concepto de variación relativa del valor capital. 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s-AR" sz="2300" dirty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AR" sz="2300" dirty="0"/>
              <a:t>Debemos tomar los valores del capital colocado a interés simple al inicio y al final de un periodo cualquiera. 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s-AR" sz="2300" dirty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AR" sz="2300" dirty="0"/>
              <a:t>Y así obtener la expresión de la tasa efectiva para dicho periodo. </a:t>
            </a:r>
          </a:p>
        </p:txBody>
      </p:sp>
    </p:spTree>
    <p:extLst>
      <p:ext uri="{BB962C8B-B14F-4D97-AF65-F5344CB8AC3E}">
        <p14:creationId xmlns:p14="http://schemas.microsoft.com/office/powerpoint/2010/main" val="3176683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OPERACIONES DE CAPITALIZACION EN EL REGIMEN DE LOS INTERESES SIMPLES </a:t>
            </a:r>
            <a:endParaRPr lang="es-A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>
                  <a:buFont typeface="Wingdings" panose="05000000000000000000" pitchFamily="2" charset="2"/>
                  <a:buChar char="q"/>
                </a:pPr>
                <a:r>
                  <a:rPr lang="es-AR" i="1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2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sz="22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AR" sz="2200" i="1">
                        <a:latin typeface="Cambria Math" panose="02040503050406030204" pitchFamily="18" charset="0"/>
                      </a:rPr>
                      <m:t> [1+ </m:t>
                    </m:r>
                    <m:sSup>
                      <m:sSupPr>
                        <m:ctrlPr>
                          <a:rPr lang="es-AR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sz="22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d>
                          <m:dPr>
                            <m:ctrlPr>
                              <a:rPr lang="es-AR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AR" sz="22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</m:d>
                      </m:sup>
                    </m:sSup>
                    <m:r>
                      <a:rPr lang="es-AR" sz="22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2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AR" sz="2200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s-AR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AR" sz="2200" i="1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s-AR" sz="2200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s-AR" sz="2200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s-AR" sz="2200" i="1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s-AR" sz="2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s-AR" sz="2200" i="1" dirty="0">
                    <a:latin typeface="Cambria Math" panose="02040503050406030204" pitchFamily="18" charset="0"/>
                  </a:rPr>
                  <a:t> </a:t>
                </a:r>
                <a:r>
                  <a:rPr lang="es-AR" sz="2200" dirty="0">
                    <a:latin typeface="Cambria Math" panose="02040503050406030204" pitchFamily="18" charset="0"/>
                  </a:rPr>
                  <a:t>Capital al inicio</a:t>
                </a:r>
                <a:r>
                  <a:rPr lang="es-AR" sz="2200" i="1" dirty="0">
                    <a:latin typeface="Cambria Math" panose="02040503050406030204" pitchFamily="18" charset="0"/>
                  </a:rPr>
                  <a:t>.</a:t>
                </a:r>
              </a:p>
              <a:p>
                <a:pPr>
                  <a:buFont typeface="Wingdings" panose="05000000000000000000" pitchFamily="2" charset="2"/>
                  <a:buChar char="q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AR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2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sz="22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AR" sz="2200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s-AR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AR" sz="2200" i="1">
                            <a:latin typeface="Cambria Math" panose="02040503050406030204" pitchFamily="18" charset="0"/>
                          </a:rPr>
                          <m:t>1+ </m:t>
                        </m:r>
                        <m:sSup>
                          <m:sSupPr>
                            <m:ctrlPr>
                              <a:rPr lang="es-AR" sz="2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22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p>
                            <m:d>
                              <m:dPr>
                                <m:ctrlPr>
                                  <a:rPr lang="es-AR" sz="2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AR" sz="22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</m:d>
                          </m:sup>
                        </m:sSup>
                        <m:r>
                          <a:rPr lang="es-AR" sz="22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AR" sz="22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AR" sz="22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AR" sz="22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d>
                  </m:oMath>
                </a14:m>
                <a:r>
                  <a:rPr lang="es-AR" sz="2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s-AR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s-AR" sz="2200" i="1" dirty="0">
                    <a:latin typeface="Cambria Math" panose="02040503050406030204" pitchFamily="18" charset="0"/>
                  </a:rPr>
                  <a:t> </a:t>
                </a:r>
                <a:r>
                  <a:rPr lang="es-AR" sz="2200" dirty="0">
                    <a:latin typeface="Cambria Math" panose="02040503050406030204" pitchFamily="18" charset="0"/>
                  </a:rPr>
                  <a:t>Capital al final</a:t>
                </a:r>
                <a:r>
                  <a:rPr lang="es-AR" sz="2200" i="1" dirty="0">
                    <a:latin typeface="Cambria Math" panose="02040503050406030204" pitchFamily="18" charset="0"/>
                  </a:rPr>
                  <a:t>.</a:t>
                </a:r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es-AR" sz="2200" i="1" dirty="0">
                    <a:latin typeface="Cambria Math" panose="02040503050406030204" pitchFamily="18" charset="0"/>
                  </a:rPr>
                  <a:t> </a:t>
                </a:r>
                <a:r>
                  <a:rPr lang="es-AR" sz="2200" dirty="0">
                    <a:latin typeface="Cambria Math" panose="02040503050406030204" pitchFamily="18" charset="0"/>
                  </a:rPr>
                  <a:t>Aplicando el concepto de variación relativa:</a:t>
                </a:r>
                <a:endParaRPr lang="es-AR" sz="220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AR" sz="2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s-AR" sz="2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s-AR" sz="22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s-AR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AR" sz="2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22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s-AR" sz="22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s-AR" sz="2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s-AR" sz="2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AR" sz="2200" b="0" i="1" smtClean="0">
                                <a:latin typeface="Cambria Math" panose="02040503050406030204" pitchFamily="18" charset="0"/>
                              </a:rPr>
                              <m:t>1+ </m:t>
                            </m:r>
                            <m:sSup>
                              <m:sSupPr>
                                <m:ctrlPr>
                                  <a:rPr lang="es-AR" sz="2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AR" sz="22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sup>
                                <m:d>
                                  <m:dPr>
                                    <m:ctrlPr>
                                      <a:rPr lang="es-AR" sz="2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AR" sz="2200" b="0" i="1" smtClean="0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</m:d>
                              </m:sup>
                            </m:sSup>
                            <m:r>
                              <a:rPr lang="es-AR" sz="2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s-AR" sz="2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AR" sz="2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s-AR" sz="22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</m:d>
                        <m:r>
                          <a:rPr lang="es-AR" sz="2200" b="0" i="1" smtClean="0">
                            <a:latin typeface="Cambria Math" panose="02040503050406030204" pitchFamily="18" charset="0"/>
                          </a:rPr>
                          <m:t> − </m:t>
                        </m:r>
                        <m:sSub>
                          <m:sSubPr>
                            <m:ctrlPr>
                              <a:rPr lang="es-AR" sz="2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22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s-AR" sz="22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s-AR" sz="2200" b="0" i="1" smtClean="0">
                            <a:latin typeface="Cambria Math" panose="02040503050406030204" pitchFamily="18" charset="0"/>
                          </a:rPr>
                          <m:t> [1+ </m:t>
                        </m:r>
                        <m:sSup>
                          <m:sSupPr>
                            <m:ctrlPr>
                              <a:rPr lang="es-AR" sz="2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22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p>
                            <m:d>
                              <m:dPr>
                                <m:ctrlPr>
                                  <a:rPr lang="es-AR" sz="2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AR" sz="2200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</m:d>
                          </m:sup>
                        </m:sSup>
                        <m:r>
                          <a:rPr lang="es-AR" sz="2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AR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AR" sz="2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s-AR" sz="2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AR" sz="22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s-AR" sz="22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s-AR" sz="2200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num>
                      <m:den>
                        <m:sSub>
                          <m:sSubPr>
                            <m:ctrlPr>
                              <a:rPr lang="es-AR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22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s-AR" sz="22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s-AR" sz="2200" i="1">
                            <a:latin typeface="Cambria Math" panose="02040503050406030204" pitchFamily="18" charset="0"/>
                          </a:rPr>
                          <m:t> [1+ </m:t>
                        </m:r>
                        <m:sSup>
                          <m:sSupPr>
                            <m:ctrlPr>
                              <a:rPr lang="es-AR" sz="2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22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p>
                            <m:d>
                              <m:dPr>
                                <m:ctrlPr>
                                  <a:rPr lang="es-AR" sz="2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AR" sz="22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</m:d>
                          </m:sup>
                        </m:sSup>
                        <m:r>
                          <a:rPr lang="es-AR" sz="22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AR" sz="22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AR" sz="2200" i="1"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s-AR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AR" sz="2200" i="1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s-AR" sz="22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s-AR" sz="2200" i="1">
                            <a:latin typeface="Cambria Math" panose="02040503050406030204" pitchFamily="18" charset="0"/>
                          </a:rPr>
                          <m:t>]</m:t>
                        </m:r>
                      </m:den>
                    </m:f>
                  </m:oMath>
                </a14:m>
                <a:endParaRPr lang="es-AR" sz="2200" dirty="0"/>
              </a:p>
              <a:p>
                <a:endParaRPr lang="es-AR" sz="22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AR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2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s-AR" sz="2200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s-AR" sz="2200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s-AR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2200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es-AR" sz="2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22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p>
                            <m:d>
                              <m:dPr>
                                <m:ctrlPr>
                                  <a:rPr lang="es-AR" sz="2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AR" sz="22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</m:d>
                          </m:sup>
                        </m:sSup>
                        <m:r>
                          <a:rPr lang="es-AR" sz="2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AR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AR" sz="2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AR" sz="2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s-AR" sz="2200" b="0" i="1" smtClean="0">
                            <a:latin typeface="Cambria Math" panose="02040503050406030204" pitchFamily="18" charset="0"/>
                          </a:rPr>
                          <m:t> −1 −</m:t>
                        </m:r>
                        <m:sSup>
                          <m:sSupPr>
                            <m:ctrlPr>
                              <a:rPr lang="es-AR" sz="2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2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s-AR" sz="22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p>
                            <m:d>
                              <m:dPr>
                                <m:ctrlPr>
                                  <a:rPr lang="es-AR" sz="2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AR" sz="22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</m:d>
                          </m:sup>
                        </m:sSup>
                        <m:r>
                          <a:rPr lang="es-AR" sz="2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AR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AR" sz="2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AR" sz="2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s-AR" sz="22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s-AR" sz="2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22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p>
                            <m:d>
                              <m:dPr>
                                <m:ctrlPr>
                                  <a:rPr lang="es-AR" sz="2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AR" sz="22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</m:d>
                          </m:sup>
                        </m:sSup>
                      </m:num>
                      <m:den>
                        <m:r>
                          <a:rPr lang="es-AR" sz="2200" i="1">
                            <a:latin typeface="Cambria Math" panose="02040503050406030204" pitchFamily="18" charset="0"/>
                          </a:rPr>
                          <m:t> [1+ </m:t>
                        </m:r>
                        <m:sSup>
                          <m:sSupPr>
                            <m:ctrlPr>
                              <a:rPr lang="es-AR" sz="2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22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p>
                            <m:d>
                              <m:dPr>
                                <m:ctrlPr>
                                  <a:rPr lang="es-AR" sz="2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AR" sz="22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</m:d>
                          </m:sup>
                        </m:sSup>
                        <m:r>
                          <a:rPr lang="es-AR" sz="22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AR" sz="22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AR" sz="2200" i="1"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s-AR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AR" sz="2200" i="1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s-AR" sz="22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s-AR" sz="2200" i="1">
                            <a:latin typeface="Cambria Math" panose="02040503050406030204" pitchFamily="18" charset="0"/>
                          </a:rPr>
                          <m:t>]</m:t>
                        </m:r>
                      </m:den>
                    </m:f>
                  </m:oMath>
                </a14:m>
                <a:endParaRPr lang="es-AR" sz="2200" dirty="0"/>
              </a:p>
              <a:p>
                <a:endParaRPr lang="es-AR" sz="22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AR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2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s-AR" sz="2200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s-AR" sz="2200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s-AR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s-AR" sz="2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22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p>
                            <m:d>
                              <m:dPr>
                                <m:ctrlPr>
                                  <a:rPr lang="es-AR" sz="2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AR" sz="22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</m:d>
                          </m:sup>
                        </m:sSup>
                      </m:num>
                      <m:den>
                        <m:r>
                          <a:rPr lang="es-AR" sz="2200" i="1">
                            <a:latin typeface="Cambria Math" panose="02040503050406030204" pitchFamily="18" charset="0"/>
                          </a:rPr>
                          <m:t> [1+ </m:t>
                        </m:r>
                        <m:sSup>
                          <m:sSupPr>
                            <m:ctrlPr>
                              <a:rPr lang="es-AR" sz="2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22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p>
                            <m:d>
                              <m:dPr>
                                <m:ctrlPr>
                                  <a:rPr lang="es-AR" sz="2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AR" sz="22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</m:d>
                          </m:sup>
                        </m:sSup>
                        <m:r>
                          <a:rPr lang="es-AR" sz="22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AR" sz="22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AR" sz="2200" i="1"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s-AR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AR" sz="2200" i="1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s-AR" sz="22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s-AR" sz="2200" i="1">
                            <a:latin typeface="Cambria Math" panose="02040503050406030204" pitchFamily="18" charset="0"/>
                          </a:rPr>
                          <m:t>]</m:t>
                        </m:r>
                      </m:den>
                    </m:f>
                  </m:oMath>
                </a14:m>
                <a:endParaRPr lang="es-AR" sz="2200" dirty="0"/>
              </a:p>
              <a:p>
                <a:endParaRPr lang="es-AR" dirty="0"/>
              </a:p>
              <a:p>
                <a:endParaRPr lang="es-AR" dirty="0"/>
              </a:p>
              <a:p>
                <a:endParaRPr lang="es-AR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55" t="-2879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9439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OPERACIONES DE CAPITALIZACION EN EL REGIMEN DE LOS INTERESES SIMPLES </a:t>
            </a:r>
            <a:endParaRPr lang="es-A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5734"/>
                <a:ext cx="10058400" cy="4402666"/>
              </a:xfrm>
            </p:spPr>
            <p:txBody>
              <a:bodyPr>
                <a:noAutofit/>
              </a:bodyPr>
              <a:lstStyle/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1800" dirty="0"/>
                  <a:t> Resulta así el modelo necesario para hallar la tasa efectiva del periodo h, y que es aplicable a cualquier otro periodo incluido en el intervalo de valoración. </a:t>
                </a:r>
              </a:p>
              <a:p>
                <a:pPr algn="just">
                  <a:buFont typeface="Wingdings" panose="05000000000000000000" pitchFamily="2" charset="2"/>
                  <a:buChar char="q"/>
                </a:pPr>
                <a:endParaRPr lang="es-AR" sz="1800" dirty="0"/>
              </a:p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1800" dirty="0"/>
                  <a:t> Los rendimientos periódicos obtenidos son decrecientes a medida que aumenta el plazo de la operación. </a:t>
                </a:r>
              </a:p>
              <a:p>
                <a:pPr algn="just">
                  <a:buFont typeface="Wingdings" panose="05000000000000000000" pitchFamily="2" charset="2"/>
                  <a:buChar char="q"/>
                </a:pPr>
                <a:endParaRPr lang="es-AR" sz="1800" dirty="0"/>
              </a:p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1800" dirty="0"/>
                  <a:t> Esto ocurre por la improductividad de los intereses, ya que a la tasa de interés simple, los mismos no se acumulan al capital para generar nuevos intereses.</a:t>
                </a:r>
              </a:p>
              <a:p>
                <a:pPr marL="0" indent="0" algn="just">
                  <a:buNone/>
                </a:pPr>
                <a:endParaRPr lang="es-AR" sz="1800" dirty="0"/>
              </a:p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1800" dirty="0"/>
                  <a:t> A este régimen se lo puede asimilar a un sistema de interés compuesto con tasas variables según la relación obtenida anteriormente. </a:t>
                </a:r>
              </a:p>
              <a:p>
                <a:pPr marL="0" indent="0" algn="just">
                  <a:buNone/>
                </a:pPr>
                <a:r>
                  <a:rPr lang="es-AR" sz="1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AR" sz="1800" b="0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s-AR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AR" sz="1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AR" sz="18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s-AR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1+ </m:t>
                        </m:r>
                        <m:sSup>
                          <m:sSupPr>
                            <m:ctrlP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p>
                            <m:d>
                              <m:dPr>
                                <m:ctrlPr>
                                  <a:rPr lang="es-AR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AR" sz="1800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</m:d>
                          </m:sup>
                        </m:sSup>
                      </m:e>
                    </m:d>
                    <m:r>
                      <a:rPr lang="es-AR" sz="1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AR" sz="18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s-AR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s-AR" sz="1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s-AR" sz="1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AR" sz="1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sup>
                                <m:d>
                                  <m:dPr>
                                    <m:ctrlPr>
                                      <a:rPr lang="es-AR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AR" sz="1800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</m:d>
                              </m:sup>
                            </m:sSup>
                          </m:num>
                          <m:den>
                            <m:r>
                              <a:rPr lang="es-AR" sz="1800" i="1">
                                <a:latin typeface="Cambria Math" panose="02040503050406030204" pitchFamily="18" charset="0"/>
                              </a:rPr>
                              <m:t>1+ </m:t>
                            </m:r>
                            <m:sSup>
                              <m:sSupPr>
                                <m:ctrlPr>
                                  <a:rPr lang="es-AR" sz="1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AR" sz="1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sup>
                                <m:d>
                                  <m:dPr>
                                    <m:ctrlPr>
                                      <a:rPr lang="es-AR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AR" sz="1800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</m:d>
                              </m:sup>
                            </m:sSup>
                          </m:den>
                        </m:f>
                      </m:e>
                    </m:d>
                    <m:r>
                      <a:rPr lang="es-AR" sz="1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AR" sz="18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s-AR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s-AR" sz="1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s-AR" sz="1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AR" sz="1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sup>
                                <m:d>
                                  <m:dPr>
                                    <m:ctrlPr>
                                      <a:rPr lang="es-AR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AR" sz="1800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</m:d>
                              </m:sup>
                            </m:sSup>
                          </m:num>
                          <m:den>
                            <m:r>
                              <a:rPr lang="es-AR" sz="1800" i="1">
                                <a:latin typeface="Cambria Math" panose="02040503050406030204" pitchFamily="18" charset="0"/>
                              </a:rPr>
                              <m:t>1+ </m:t>
                            </m:r>
                            <m:sSup>
                              <m:sSupPr>
                                <m:ctrlPr>
                                  <a:rPr lang="es-AR" sz="1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AR" sz="1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sup>
                                <m:d>
                                  <m:dPr>
                                    <m:ctrlPr>
                                      <a:rPr lang="es-AR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AR" sz="1800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</m:d>
                              </m:sup>
                            </m:sSup>
                            <m: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  <m:t> (</m:t>
                            </m:r>
                            <m: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  <m:t>−1)</m:t>
                            </m:r>
                          </m:den>
                        </m:f>
                      </m:e>
                    </m:d>
                    <m:r>
                      <a:rPr lang="es-AR" sz="1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AR" sz="18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s-AR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s-AR" sz="1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s-AR" sz="1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AR" sz="1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sup>
                                <m:d>
                                  <m:dPr>
                                    <m:ctrlPr>
                                      <a:rPr lang="es-AR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AR" sz="1800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</m:d>
                              </m:sup>
                            </m:sSup>
                          </m:num>
                          <m:den>
                            <m:r>
                              <a:rPr lang="es-AR" sz="1800" i="1">
                                <a:latin typeface="Cambria Math" panose="02040503050406030204" pitchFamily="18" charset="0"/>
                              </a:rPr>
                              <m:t>1+ </m:t>
                            </m:r>
                            <m:sSup>
                              <m:sSupPr>
                                <m:ctrlPr>
                                  <a:rPr lang="es-AR" sz="1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AR" sz="1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sup>
                                <m:d>
                                  <m:dPr>
                                    <m:ctrlPr>
                                      <a:rPr lang="es-AR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AR" sz="1800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</m:d>
                              </m:sup>
                            </m:sSup>
                            <m:r>
                              <a:rPr lang="es-AR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s-AR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AR" sz="1800" i="1">
                                <a:latin typeface="Cambria Math" panose="02040503050406030204" pitchFamily="18" charset="0"/>
                              </a:rPr>
                              <m:t> (</m:t>
                            </m:r>
                            <m: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AR" sz="1800" i="1">
                                <a:latin typeface="Cambria Math" panose="02040503050406030204" pitchFamily="18" charset="0"/>
                              </a:rPr>
                              <m:t>−1)</m:t>
                            </m:r>
                          </m:den>
                        </m:f>
                      </m:e>
                    </m:d>
                  </m:oMath>
                </a14:m>
                <a:endParaRPr lang="es-AR" sz="1800" dirty="0"/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5734"/>
                <a:ext cx="10058400" cy="4402666"/>
              </a:xfrm>
              <a:blipFill>
                <a:blip r:embed="rId2"/>
                <a:stretch>
                  <a:fillRect l="-1273" t="-1385" r="-1394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3298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OPERACIONES DE CAPITALIZACION EN EL REGIMEN DE LOS INTERESES SIMPLES </a:t>
            </a:r>
            <a:endParaRPr lang="es-A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5734"/>
                <a:ext cx="10058400" cy="4456454"/>
              </a:xfrm>
            </p:spPr>
            <p:txBody>
              <a:bodyPr>
                <a:normAutofit lnSpcReduction="10000"/>
              </a:bodyPr>
              <a:lstStyle/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dirty="0"/>
                  <a:t> </a:t>
                </a:r>
                <a:r>
                  <a:rPr lang="es-AR" sz="2100" b="1" dirty="0"/>
                  <a:t>TASAS EQUIVALENTES CON LAS TASAS DE INTERES SIMPLE</a:t>
                </a:r>
                <a:r>
                  <a:rPr lang="es-AR" sz="2100" dirty="0"/>
                  <a:t>.</a:t>
                </a:r>
              </a:p>
              <a:p>
                <a:pPr algn="just">
                  <a:buFont typeface="Wingdings" panose="05000000000000000000" pitchFamily="2" charset="2"/>
                  <a:buChar char="q"/>
                </a:pPr>
                <a:endParaRPr lang="es-AR" sz="2100" dirty="0"/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r>
                  <a:rPr lang="es-AR" sz="2100" dirty="0"/>
                  <a:t> Si se desea calcular una tasa efectiva para una unidad de tiempo cualquiera, equivalente en un mismo plazo t a una tasa de interés simple para la misma unidad u otra. </a:t>
                </a:r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endParaRPr lang="es-AR" sz="2100" dirty="0"/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r>
                  <a:rPr lang="es-AR" sz="21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AR" sz="21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s-AR" sz="21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AR" sz="2100" b="0" i="1" smtClean="0">
                                <a:latin typeface="Cambria Math" panose="02040503050406030204" pitchFamily="18" charset="0"/>
                              </a:rPr>
                              <m:t>1+ </m:t>
                            </m:r>
                            <m:sSub>
                              <m:sSubPr>
                                <m:ctrlPr>
                                  <a:rPr lang="es-AR" sz="21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sz="21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sub>
                                <m:r>
                                  <a:rPr lang="es-AR" sz="21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sub>
                            </m:sSub>
                          </m:e>
                        </m:d>
                      </m:e>
                      <m:sup>
                        <m:f>
                          <m:fPr>
                            <m:ctrlPr>
                              <a:rPr lang="es-AR" sz="21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AR" sz="21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num>
                          <m:den>
                            <m:r>
                              <a:rPr lang="es-AR" sz="21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den>
                        </m:f>
                      </m:sup>
                    </m:sSup>
                    <m:r>
                      <a:rPr lang="es-AR" sz="21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s-AR" sz="2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s-AR" sz="2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AR" sz="2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 </m:t>
                        </m:r>
                        <m:sSup>
                          <m:sSupPr>
                            <m:ctrlPr>
                              <a:rPr lang="es-AR" sz="21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s-AR" sz="21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sz="21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sub>
                                <m:r>
                                  <a:rPr lang="es-AR" sz="21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𝑢</m:t>
                                </m:r>
                              </m:sub>
                            </m:sSub>
                          </m:e>
                          <m:sup>
                            <m:r>
                              <a:rPr lang="es-AR" sz="21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AR" sz="21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s-AR" sz="21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sup>
                        </m:sSup>
                        <m:r>
                          <a:rPr lang="es-AR" sz="2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s-AR" sz="2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s-AR" sz="2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s-AR" sz="21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AR" sz="21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num>
                          <m:den>
                            <m:r>
                              <a:rPr lang="es-AR" sz="21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</m:t>
                            </m:r>
                          </m:den>
                        </m:f>
                        <m:r>
                          <a:rPr lang="es-AR" sz="2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endParaRPr lang="es-AR" sz="2100" dirty="0"/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endParaRPr lang="es-AR" sz="2100" dirty="0"/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r>
                  <a:rPr lang="es-AR" sz="2100" dirty="0"/>
                  <a:t> Se observa que el tiempo no se puede simplificar, de manera que al despejar se obtiene una relación que financieramente implica que la tasa a calcular depende del plazo en que se realice la operación.</a:t>
                </a:r>
              </a:p>
              <a:p>
                <a:pPr marL="201168" lvl="1" indent="0" algn="just">
                  <a:buNone/>
                </a:pPr>
                <a:endParaRPr lang="es-AR" sz="2100" dirty="0"/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r>
                  <a:rPr lang="es-AR" sz="2100" dirty="0"/>
                  <a:t> Cuando se utilice una misma tasa de interés simple para distintos plazos, resultan tasas efectivas equivalentes distintas. </a:t>
                </a:r>
              </a:p>
              <a:p>
                <a:pPr>
                  <a:buFont typeface="Wingdings" panose="05000000000000000000" pitchFamily="2" charset="2"/>
                  <a:buChar char="q"/>
                </a:pPr>
                <a:endParaRPr lang="es-AR" dirty="0"/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5734"/>
                <a:ext cx="10058400" cy="4456454"/>
              </a:xfrm>
              <a:blipFill>
                <a:blip r:embed="rId2"/>
                <a:stretch>
                  <a:fillRect l="-1455" t="-2052" r="-163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0933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OPERACIONES DE DESCUENTO EN EL REGIMEN SIMPLES </a:t>
            </a:r>
            <a:endParaRPr lang="es-A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pPr>
                  <a:buFont typeface="Wingdings" panose="05000000000000000000" pitchFamily="2" charset="2"/>
                  <a:buChar char="q"/>
                </a:pPr>
                <a:r>
                  <a:rPr lang="es-AR" dirty="0"/>
                  <a:t> Todo factor de capitalización tiene su reciproco de  descuento, por lo tanto si se quiere calcular el valor actual en estas condiciones</a:t>
                </a:r>
              </a:p>
              <a:p>
                <a:pPr marL="0" indent="0" algn="ctr">
                  <a:buNone/>
                </a:pPr>
                <a:r>
                  <a:rPr lang="es-A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A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A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AR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 </m:t>
                        </m:r>
                        <m:sSup>
                          <m:sSupPr>
                            <m:ctrlP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e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𝑆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sup>
                        </m:sSup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s-AR" dirty="0"/>
                  <a:t> </a:t>
                </a:r>
                <a14:m>
                  <m:oMath xmlns:m="http://schemas.openxmlformats.org/officeDocument/2006/math">
                    <m:r>
                      <a:rPr lang="es-AR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s-AR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s-AR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AR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AR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AR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AR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s-A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AR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(1+ </m:t>
                        </m:r>
                        <m:sSup>
                          <m:sSupPr>
                            <m:ctrlPr>
                              <a:rPr lang="es-AR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e>
                          <m:sup>
                            <m:d>
                              <m:dPr>
                                <m:ctrlPr>
                                  <a:rPr lang="es-AR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AR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</m:d>
                          </m:sup>
                        </m:sSup>
                        <m:r>
                          <a:rPr lang="es-AR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s-AR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s-AR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s-AR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s-AR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s-AR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s-AR" dirty="0"/>
              </a:p>
              <a:p>
                <a:pPr marL="0" indent="0" algn="ctr">
                  <a:buNone/>
                </a:pPr>
                <a:r>
                  <a:rPr lang="es-AR" dirty="0"/>
                  <a:t> Por lo tanto el descuento será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es-AR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AR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AR" b="0" i="1" smtClean="0">
                        <a:latin typeface="Cambria Math" panose="02040503050406030204" pitchFamily="18" charset="0"/>
                      </a:rPr>
                      <m:t> −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AR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A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AR" b="0" i="1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 </m:t>
                        </m:r>
                        <m:sSup>
                          <m:sSupPr>
                            <m:ctrlPr>
                              <a:rPr lang="es-A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e>
                          <m:sup>
                            <m:r>
                              <a:rPr lang="es-A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A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𝑆</m:t>
                            </m:r>
                            <m:r>
                              <a:rPr lang="es-A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sup>
                        </m:sSup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s-AR" dirty="0"/>
                  <a:t> </a:t>
                </a:r>
                <a14:m>
                  <m:oMath xmlns:m="http://schemas.openxmlformats.org/officeDocument/2006/math">
                    <m:r>
                      <a:rPr lang="es-AR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s-AR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s-AR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s-AR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[0,</m:t>
                        </m:r>
                        <m:r>
                          <a:rPr lang="es-AR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s-AR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]</m:t>
                        </m:r>
                      </m:sub>
                    </m:sSub>
                    <m:r>
                      <a:rPr lang="es-AR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AR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A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s-AR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AR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AR" i="1">
                            <a:latin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es-A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A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s-A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1+ </m:t>
                            </m:r>
                            <m:sSup>
                              <m:sSupPr>
                                <m:ctrlPr>
                                  <a:rPr lang="es-A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A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sup>
                                <m:r>
                                  <a:rPr lang="es-A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s-A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s-A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sup>
                            </m:sSup>
                            <m:r>
                              <a:rPr lang="es-A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s-A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A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s-A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</m:oMath>
                </a14:m>
                <a:endParaRPr lang="es-AR" dirty="0"/>
              </a:p>
              <a:p>
                <a:pPr marL="0" indent="0">
                  <a:buNone/>
                </a:pPr>
                <a:endParaRPr lang="es-AR" dirty="0"/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es-AR" dirty="0"/>
                  <a:t>A este descuento se acostumbra denominarlo descuento RACIONAL O MATEMATICO. </a:t>
                </a:r>
              </a:p>
              <a:p>
                <a:pPr marL="0" indent="0">
                  <a:buNone/>
                </a:pPr>
                <a:endParaRPr lang="es-AR" dirty="0"/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es-AR" dirty="0"/>
                  <a:t>Se utiliza para su calculo una tasa de interés, en este caso una tasa de interés simple. </a:t>
                </a:r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33" t="-1515" b="-1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712949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1818</TotalTime>
  <Words>1381</Words>
  <Application>Microsoft Office PowerPoint</Application>
  <PresentationFormat>Panorámica</PresentationFormat>
  <Paragraphs>146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1" baseType="lpstr">
      <vt:lpstr>Calibri</vt:lpstr>
      <vt:lpstr>Calibri Light</vt:lpstr>
      <vt:lpstr>Cambria Math</vt:lpstr>
      <vt:lpstr>Wingdings</vt:lpstr>
      <vt:lpstr>Retrospección</vt:lpstr>
      <vt:lpstr>MATEMATICA FINANCIERA </vt:lpstr>
      <vt:lpstr>OPERACIONES DE CAPITALIZACION EN EL REGIMEN DE LOS INTERESES SIMPLES </vt:lpstr>
      <vt:lpstr>OPERACIONES DE CAPITALIZACION EN EL REGIMEN DE LOS INTERESES SIMPLES </vt:lpstr>
      <vt:lpstr>OPERACIONES DE CAPITALIZACION EN EL REGIMEN DE LOS INTERESES SIMPLES </vt:lpstr>
      <vt:lpstr>OPERACIONES DE CAPITALIZACION EN EL REGIMEN DE LOS INTERESES SIMPLES </vt:lpstr>
      <vt:lpstr>OPERACIONES DE CAPITALIZACION EN EL REGIMEN DE LOS INTERESES SIMPLES </vt:lpstr>
      <vt:lpstr>OPERACIONES DE CAPITALIZACION EN EL REGIMEN DE LOS INTERESES SIMPLES </vt:lpstr>
      <vt:lpstr>OPERACIONES DE CAPITALIZACION EN EL REGIMEN DE LOS INTERESES SIMPLES </vt:lpstr>
      <vt:lpstr>OPERACIONES DE DESCUENTO EN EL REGIMEN SIMPLES </vt:lpstr>
      <vt:lpstr>OPERACIONES DE DESCUENTO EN EL REGIMEN SIMPLES </vt:lpstr>
      <vt:lpstr>OPERACIONES DE DESCUENTO EN EL REGIMEN SIMPLES </vt:lpstr>
      <vt:lpstr>OPERACIONES DE DESCUENTO EN EL REGIMEN SIMPLES </vt:lpstr>
      <vt:lpstr>OPERACIONES DE DESCUENTO EN EL REGIMEN SIMPLES </vt:lpstr>
      <vt:lpstr>OPERACIONES DE DESCUENTO EN EL REGIMEN SIMPLES </vt:lpstr>
      <vt:lpstr>OPERACIONES DE DESCUENTO EN EL REGIMEN SIMPLES </vt:lpstr>
      <vt:lpstr>OPERACIONES DE DESCUENTO EN EL REGIMEN SIMPLES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MATEMATICA FINANCIERA</dc:title>
  <dc:creator>Santi</dc:creator>
  <cp:lastModifiedBy>ignacio grill</cp:lastModifiedBy>
  <cp:revision>35</cp:revision>
  <dcterms:created xsi:type="dcterms:W3CDTF">2020-06-10T19:52:49Z</dcterms:created>
  <dcterms:modified xsi:type="dcterms:W3CDTF">2025-01-30T18:08:56Z</dcterms:modified>
</cp:coreProperties>
</file>