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86" r:id="rId3"/>
    <p:sldId id="287" r:id="rId4"/>
    <p:sldId id="288" r:id="rId5"/>
    <p:sldId id="289" r:id="rId6"/>
    <p:sldId id="290" r:id="rId7"/>
    <p:sldId id="291" r:id="rId8"/>
    <p:sldId id="292" r:id="rId9"/>
    <p:sldId id="293" r:id="rId10"/>
    <p:sldId id="294" r:id="rId11"/>
    <p:sldId id="295" r:id="rId12"/>
    <p:sldId id="296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54AFD-A68C-4D02-B095-DA4325990DE6}" type="datetimeFigureOut">
              <a:rPr lang="es-AR" smtClean="0"/>
              <a:t>29/01/2025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586C5-0DDC-48C3-ABA3-30B7468871E1}" type="slidenum">
              <a:rPr lang="es-AR" smtClean="0"/>
              <a:t>‹Nº›</a:t>
            </a:fld>
            <a:endParaRPr lang="es-A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784945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54AFD-A68C-4D02-B095-DA4325990DE6}" type="datetimeFigureOut">
              <a:rPr lang="es-AR" smtClean="0"/>
              <a:t>29/01/2025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586C5-0DDC-48C3-ABA3-30B7468871E1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5121332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54AFD-A68C-4D02-B095-DA4325990DE6}" type="datetimeFigureOut">
              <a:rPr lang="es-AR" smtClean="0"/>
              <a:t>29/01/2025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586C5-0DDC-48C3-ABA3-30B7468871E1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5952566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54AFD-A68C-4D02-B095-DA4325990DE6}" type="datetimeFigureOut">
              <a:rPr lang="es-AR" smtClean="0"/>
              <a:t>29/01/2025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586C5-0DDC-48C3-ABA3-30B7468871E1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2455225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54AFD-A68C-4D02-B095-DA4325990DE6}" type="datetimeFigureOut">
              <a:rPr lang="es-AR" smtClean="0"/>
              <a:t>29/01/2025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586C5-0DDC-48C3-ABA3-30B7468871E1}" type="slidenum">
              <a:rPr lang="es-AR" smtClean="0"/>
              <a:t>‹Nº›</a:t>
            </a:fld>
            <a:endParaRPr lang="es-A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392698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54AFD-A68C-4D02-B095-DA4325990DE6}" type="datetimeFigureOut">
              <a:rPr lang="es-AR" smtClean="0"/>
              <a:t>29/01/2025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586C5-0DDC-48C3-ABA3-30B7468871E1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3085022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54AFD-A68C-4D02-B095-DA4325990DE6}" type="datetimeFigureOut">
              <a:rPr lang="es-AR" smtClean="0"/>
              <a:t>29/01/2025</a:t>
            </a:fld>
            <a:endParaRPr lang="es-A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586C5-0DDC-48C3-ABA3-30B7468871E1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976566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54AFD-A68C-4D02-B095-DA4325990DE6}" type="datetimeFigureOut">
              <a:rPr lang="es-AR" smtClean="0"/>
              <a:t>29/01/2025</a:t>
            </a:fld>
            <a:endParaRPr lang="es-A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586C5-0DDC-48C3-ABA3-30B7468871E1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736167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54AFD-A68C-4D02-B095-DA4325990DE6}" type="datetimeFigureOut">
              <a:rPr lang="es-AR" smtClean="0"/>
              <a:t>29/01/2025</a:t>
            </a:fld>
            <a:endParaRPr lang="es-A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s-A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586C5-0DDC-48C3-ABA3-30B7468871E1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005979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76E54AFD-A68C-4D02-B095-DA4325990DE6}" type="datetimeFigureOut">
              <a:rPr lang="es-AR" smtClean="0"/>
              <a:t>29/01/2025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BD586C5-0DDC-48C3-ABA3-30B7468871E1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7782387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54AFD-A68C-4D02-B095-DA4325990DE6}" type="datetimeFigureOut">
              <a:rPr lang="es-AR" smtClean="0"/>
              <a:t>29/01/2025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586C5-0DDC-48C3-ABA3-30B7468871E1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7260071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artisticPencilGrayscale/>
                    </a14:imgEffect>
                  </a14:imgLayer>
                </a14:imgProps>
              </a:ext>
            </a:extLst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76E54AFD-A68C-4D02-B095-DA4325990DE6}" type="datetimeFigureOut">
              <a:rPr lang="es-AR" smtClean="0"/>
              <a:t>29/01/2025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DBD586C5-0DDC-48C3-ABA3-30B7468871E1}" type="slidenum">
              <a:rPr lang="es-AR" smtClean="0"/>
              <a:t>‹Nº›</a:t>
            </a:fld>
            <a:endParaRPr lang="es-A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617019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AR" dirty="0"/>
              <a:t>MATEMATICA FINANCIERA 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s-AR" sz="4800" b="1" dirty="0"/>
              <a:t>VALORACION DINAMICA DE CAPITALES </a:t>
            </a:r>
          </a:p>
          <a:p>
            <a:r>
              <a:rPr lang="es-AR" sz="3000" b="1" dirty="0"/>
              <a:t>VALORACION DE CAPITALES EN UN CONTEXTO INFLACIONARIO</a:t>
            </a:r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0693037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AR" b="1" dirty="0"/>
              <a:t>TASA REAL DE RENDIMIENTO, VALORES QUE PUEDE TOMAR. </a:t>
            </a:r>
            <a:endParaRPr lang="es-AR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Marcador de contenido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>
                  <a:buFont typeface="Wingdings" panose="05000000000000000000" pitchFamily="2" charset="2"/>
                  <a:buChar char="q"/>
                </a:pPr>
                <a:r>
                  <a:rPr lang="es-AR" dirty="0"/>
                  <a:t> r </a:t>
                </a:r>
                <a14:m>
                  <m:oMath xmlns:m="http://schemas.openxmlformats.org/officeDocument/2006/math">
                    <m:r>
                      <a:rPr lang="es-AR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&gt;</m:t>
                    </m:r>
                  </m:oMath>
                </a14:m>
                <a:r>
                  <a:rPr lang="es-AR" dirty="0"/>
                  <a:t>o </a:t>
                </a:r>
              </a:p>
              <a:p>
                <a:pPr marL="0" indent="0">
                  <a:buNone/>
                </a:pPr>
                <a:endParaRPr lang="es-AR" dirty="0"/>
              </a:p>
              <a:p>
                <a:pPr lvl="1">
                  <a:buFont typeface="Wingdings" panose="05000000000000000000" pitchFamily="2" charset="2"/>
                  <a:buChar char="ü"/>
                </a:pPr>
                <a:r>
                  <a:rPr lang="es-AR" dirty="0"/>
                  <a:t>En ente caso f </a:t>
                </a:r>
                <a14:m>
                  <m:oMath xmlns:m="http://schemas.openxmlformats.org/officeDocument/2006/math">
                    <m:r>
                      <a:rPr lang="es-AR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</m:t>
                    </m:r>
                  </m:oMath>
                </a14:m>
                <a:r>
                  <a:rPr lang="es-AR" dirty="0"/>
                  <a:t> i</a:t>
                </a:r>
              </a:p>
              <a:p>
                <a:pPr marL="0" indent="0">
                  <a:buNone/>
                </a:pPr>
                <a:endParaRPr lang="es-AR" dirty="0"/>
              </a:p>
              <a:p>
                <a:pPr lvl="1">
                  <a:buFont typeface="Wingdings" panose="05000000000000000000" pitchFamily="2" charset="2"/>
                  <a:buChar char="ü"/>
                </a:pPr>
                <a:r>
                  <a:rPr lang="es-AR" dirty="0"/>
                  <a:t>El inversor logra CAPITALIZAR porque logra un rendimiento neto de la inflación. </a:t>
                </a:r>
              </a:p>
              <a:p>
                <a:pPr marL="0" indent="0">
                  <a:buNone/>
                </a:pPr>
                <a:endParaRPr lang="es-AR" dirty="0"/>
              </a:p>
              <a:p>
                <a:pPr lvl="1">
                  <a:buFont typeface="Wingdings" panose="05000000000000000000" pitchFamily="2" charset="2"/>
                  <a:buChar char="ü"/>
                </a:pPr>
                <a:r>
                  <a:rPr lang="es-AR" dirty="0"/>
                  <a:t> Se gana el poder adquisitivo.</a:t>
                </a:r>
              </a:p>
              <a:p>
                <a:pPr marL="0" indent="0">
                  <a:buNone/>
                </a:pPr>
                <a:endParaRPr lang="es-AR" dirty="0"/>
              </a:p>
              <a:p>
                <a:pPr lvl="1">
                  <a:buFont typeface="Wingdings" panose="05000000000000000000" pitchFamily="2" charset="2"/>
                  <a:buChar char="ü"/>
                </a:pPr>
                <a:r>
                  <a:rPr lang="es-AR" dirty="0"/>
                  <a:t> El rendimiento de la operación en términos REALES fue POSITIVO.</a:t>
                </a:r>
              </a:p>
              <a:p>
                <a:endParaRPr lang="es-AR" dirty="0"/>
              </a:p>
            </p:txBody>
          </p:sp>
        </mc:Choice>
        <mc:Fallback>
          <p:sp>
            <p:nvSpPr>
              <p:cNvPr id="3" name="Marcador de conteni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455" t="-1667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966542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AR" dirty="0"/>
              <a:t>ECUACION DE FISHER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Marcador de contenido 2"/>
              <p:cNvSpPr>
                <a:spLocks noGrp="1"/>
              </p:cNvSpPr>
              <p:nvPr>
                <p:ph idx="1"/>
              </p:nvPr>
            </p:nvSpPr>
            <p:spPr>
              <a:xfrm>
                <a:off x="1097280" y="1845733"/>
                <a:ext cx="10058400" cy="4420595"/>
              </a:xfrm>
            </p:spPr>
            <p:txBody>
              <a:bodyPr>
                <a:normAutofit lnSpcReduction="10000"/>
              </a:bodyPr>
              <a:lstStyle/>
              <a:p>
                <a:pPr algn="just">
                  <a:buFont typeface="Wingdings" panose="05000000000000000000" pitchFamily="2" charset="2"/>
                  <a:buChar char="q"/>
                </a:pPr>
                <a:r>
                  <a:rPr lang="es-AR" dirty="0"/>
                  <a:t> </a:t>
                </a:r>
                <a:r>
                  <a:rPr lang="es-AR" u="sng" dirty="0"/>
                  <a:t>Expresión simbólica</a:t>
                </a:r>
                <a:r>
                  <a:rPr lang="es-AR" dirty="0"/>
                  <a:t>: (1 +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A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A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</m:e>
                      <m:sub>
                        <m:r>
                          <a:rPr lang="es-A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[</m:t>
                        </m:r>
                        <m:sSup>
                          <m:sSupPr>
                            <m:ctrlPr>
                              <a:rPr lang="es-AR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AR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𝑡</m:t>
                            </m:r>
                          </m:e>
                          <m:sup>
                            <m:r>
                              <a:rPr lang="es-AR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  <m:r>
                          <a:rPr lang="es-A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;</m:t>
                        </m:r>
                        <m:sSup>
                          <m:sSupPr>
                            <m:ctrlPr>
                              <a:rPr lang="es-AR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AR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𝑡</m:t>
                            </m:r>
                          </m:e>
                          <m:sup>
                            <m:r>
                              <a:rPr lang="es-AR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′′</m:t>
                            </m:r>
                          </m:sup>
                        </m:sSup>
                        <m:r>
                          <a:rPr lang="es-A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]</m:t>
                        </m:r>
                      </m:sub>
                    </m:sSub>
                    <m:r>
                      <a:rPr lang="es-A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  <m:r>
                      <a:rPr lang="es-AR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s-A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A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1+</m:t>
                        </m:r>
                        <m:sSub>
                          <m:sSubPr>
                            <m:ctrlPr>
                              <a:rPr lang="es-AR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AR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𝑓</m:t>
                            </m:r>
                          </m:e>
                          <m:sub>
                            <m:r>
                              <a:rPr lang="es-AR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[</m:t>
                            </m:r>
                            <m:sSup>
                              <m:sSupPr>
                                <m:ctrlPr>
                                  <a:rPr lang="es-AR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s-AR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𝑡</m:t>
                                </m:r>
                              </m:e>
                              <m:sup>
                                <m:r>
                                  <a:rPr lang="es-AR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′</m:t>
                                </m:r>
                              </m:sup>
                            </m:sSup>
                            <m:r>
                              <a:rPr lang="es-AR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;</m:t>
                            </m:r>
                            <m:sSup>
                              <m:sSupPr>
                                <m:ctrlPr>
                                  <a:rPr lang="es-AR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s-AR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𝑡</m:t>
                                </m:r>
                              </m:e>
                              <m:sup>
                                <m:r>
                                  <a:rPr lang="es-AR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′′</m:t>
                                </m:r>
                              </m:sup>
                            </m:sSup>
                            <m:r>
                              <a:rPr lang="es-AR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]</m:t>
                            </m:r>
                          </m:sub>
                        </m:sSub>
                      </m:e>
                    </m:d>
                    <m:r>
                      <a:rPr lang="es-AR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s-A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(1+</m:t>
                    </m:r>
                    <m:sSub>
                      <m:sSubPr>
                        <m:ctrlPr>
                          <a:rPr lang="es-AR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A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s-A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[</m:t>
                        </m:r>
                        <m:sSup>
                          <m:sSupPr>
                            <m:ctrlPr>
                              <a:rPr lang="es-AR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AR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𝑡</m:t>
                            </m:r>
                          </m:e>
                          <m:sup>
                            <m:r>
                              <a:rPr lang="es-AR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  <m:r>
                          <a:rPr lang="es-A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;</m:t>
                        </m:r>
                        <m:sSup>
                          <m:sSupPr>
                            <m:ctrlPr>
                              <a:rPr lang="es-AR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AR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𝑡</m:t>
                            </m:r>
                          </m:e>
                          <m:sup>
                            <m:r>
                              <a:rPr lang="es-AR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′′</m:t>
                            </m:r>
                          </m:sup>
                        </m:sSup>
                        <m:r>
                          <a:rPr lang="es-A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]</m:t>
                        </m:r>
                      </m:sub>
                    </m:sSub>
                  </m:oMath>
                </a14:m>
                <a:r>
                  <a:rPr lang="es-AR" dirty="0"/>
                  <a:t>)</a:t>
                </a:r>
              </a:p>
              <a:p>
                <a:pPr marL="0" indent="0" algn="just">
                  <a:buNone/>
                </a:pPr>
                <a:endParaRPr lang="es-AR" dirty="0"/>
              </a:p>
              <a:p>
                <a:pPr algn="just">
                  <a:buFont typeface="Wingdings" panose="05000000000000000000" pitchFamily="2" charset="2"/>
                  <a:buChar char="q"/>
                </a:pPr>
                <a:r>
                  <a:rPr lang="es-AR" dirty="0"/>
                  <a:t> (1 +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A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A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</m:e>
                      <m:sub>
                        <m:r>
                          <a:rPr lang="es-A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[</m:t>
                        </m:r>
                        <m:sSup>
                          <m:sSupPr>
                            <m:ctrlPr>
                              <a:rPr lang="es-AR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AR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𝑡</m:t>
                            </m:r>
                          </m:e>
                          <m:sup>
                            <m:r>
                              <a:rPr lang="es-AR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  <m:r>
                          <a:rPr lang="es-A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;</m:t>
                        </m:r>
                        <m:sSup>
                          <m:sSupPr>
                            <m:ctrlPr>
                              <a:rPr lang="es-AR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AR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𝑡</m:t>
                            </m:r>
                          </m:e>
                          <m:sup>
                            <m:r>
                              <a:rPr lang="es-AR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′′</m:t>
                            </m:r>
                          </m:sup>
                        </m:sSup>
                        <m:r>
                          <a:rPr lang="es-A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]</m:t>
                        </m:r>
                      </m:sub>
                    </m:sSub>
                    <m:r>
                      <a:rPr lang="es-AR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)= </m:t>
                    </m:r>
                  </m:oMath>
                </a14:m>
                <a:r>
                  <a:rPr lang="es-AR" dirty="0"/>
                  <a:t>FACTOR DE CAPITALIZACION CON TASA DE INTERES APARENTE. </a:t>
                </a:r>
              </a:p>
              <a:p>
                <a:pPr lvl="1" algn="just">
                  <a:buFont typeface="Wingdings" panose="05000000000000000000" pitchFamily="2" charset="2"/>
                  <a:buChar char="ü"/>
                </a:pPr>
                <a:r>
                  <a:rPr lang="es-AR" sz="2000" dirty="0"/>
                  <a:t> Se aplica sobre el capital a valores históricos. </a:t>
                </a:r>
              </a:p>
              <a:p>
                <a:pPr lvl="1" algn="just">
                  <a:buFont typeface="Wingdings" panose="05000000000000000000" pitchFamily="2" charset="2"/>
                  <a:buChar char="ü"/>
                </a:pPr>
                <a:r>
                  <a:rPr lang="es-AR" sz="2000" dirty="0"/>
                  <a:t> No refleja el efecto de la inflación.</a:t>
                </a:r>
              </a:p>
              <a:p>
                <a:pPr lvl="1" algn="just">
                  <a:buFont typeface="Wingdings" panose="05000000000000000000" pitchFamily="2" charset="2"/>
                  <a:buChar char="ü"/>
                </a:pPr>
                <a:endParaRPr lang="es-AR" sz="2000" dirty="0"/>
              </a:p>
              <a:p>
                <a:pPr algn="just">
                  <a:buFont typeface="Wingdings" panose="05000000000000000000" pitchFamily="2" charset="2"/>
                  <a:buChar char="q"/>
                </a:pPr>
                <a:r>
                  <a:rPr lang="es-AR" dirty="0"/>
                  <a:t> (1 +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A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A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s-A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[</m:t>
                        </m:r>
                        <m:sSup>
                          <m:sSupPr>
                            <m:ctrlPr>
                              <a:rPr lang="es-AR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AR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𝑡</m:t>
                            </m:r>
                          </m:e>
                          <m:sup>
                            <m:r>
                              <a:rPr lang="es-AR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  <m:r>
                          <a:rPr lang="es-A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;</m:t>
                        </m:r>
                        <m:sSup>
                          <m:sSupPr>
                            <m:ctrlPr>
                              <a:rPr lang="es-AR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AR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𝑡</m:t>
                            </m:r>
                          </m:e>
                          <m:sup>
                            <m:r>
                              <a:rPr lang="es-AR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′′</m:t>
                            </m:r>
                          </m:sup>
                        </m:sSup>
                        <m:r>
                          <a:rPr lang="es-A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]</m:t>
                        </m:r>
                      </m:sub>
                    </m:sSub>
                    <m:r>
                      <a:rPr lang="es-AR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)=</m:t>
                    </m:r>
                  </m:oMath>
                </a14:m>
                <a:r>
                  <a:rPr lang="es-AR" dirty="0"/>
                  <a:t> FACTOR DE CAPITALIZACION CON TASA DE INTERES REAL. </a:t>
                </a:r>
              </a:p>
              <a:p>
                <a:pPr lvl="1" algn="just">
                  <a:buFont typeface="Wingdings" panose="05000000000000000000" pitchFamily="2" charset="2"/>
                  <a:buChar char="ü"/>
                </a:pPr>
                <a:r>
                  <a:rPr lang="es-AR" sz="2000" dirty="0"/>
                  <a:t> Se aplica sobre el capital ajustado (capital a valores corrientes). </a:t>
                </a:r>
              </a:p>
              <a:p>
                <a:pPr lvl="1" algn="just">
                  <a:buFont typeface="Wingdings" panose="05000000000000000000" pitchFamily="2" charset="2"/>
                  <a:buChar char="ü"/>
                </a:pPr>
                <a:endParaRPr lang="es-AR" sz="2000" dirty="0"/>
              </a:p>
              <a:p>
                <a:pPr algn="just">
                  <a:buFont typeface="Wingdings" panose="05000000000000000000" pitchFamily="2" charset="2"/>
                  <a:buChar char="q"/>
                </a:pPr>
                <a:r>
                  <a:rPr lang="es-AR" dirty="0"/>
                  <a:t> (1 +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A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A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s-A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[</m:t>
                        </m:r>
                        <m:sSup>
                          <m:sSupPr>
                            <m:ctrlPr>
                              <a:rPr lang="es-AR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AR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𝑡</m:t>
                            </m:r>
                          </m:e>
                          <m:sup>
                            <m:r>
                              <a:rPr lang="es-AR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  <m:r>
                          <a:rPr lang="es-A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;</m:t>
                        </m:r>
                        <m:sSup>
                          <m:sSupPr>
                            <m:ctrlPr>
                              <a:rPr lang="es-AR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AR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𝑡</m:t>
                            </m:r>
                          </m:e>
                          <m:sup>
                            <m:r>
                              <a:rPr lang="es-AR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′′</m:t>
                            </m:r>
                          </m:sup>
                        </m:sSup>
                        <m:r>
                          <a:rPr lang="es-A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]</m:t>
                        </m:r>
                      </m:sub>
                    </m:sSub>
                    <m:r>
                      <a:rPr lang="es-AR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)=</m:t>
                    </m:r>
                  </m:oMath>
                </a14:m>
                <a:r>
                  <a:rPr lang="es-AR" dirty="0"/>
                  <a:t> FACTOR DE CORRECCION MONETARIO. </a:t>
                </a:r>
              </a:p>
              <a:p>
                <a:pPr lvl="1" algn="just">
                  <a:buFont typeface="Wingdings" panose="05000000000000000000" pitchFamily="2" charset="2"/>
                  <a:buChar char="ü"/>
                </a:pPr>
                <a:r>
                  <a:rPr lang="es-AR" sz="2000" dirty="0"/>
                  <a:t> Se aplica para ajustar el capital, para luego aplicar el factor con tasa real. </a:t>
                </a:r>
              </a:p>
              <a:p>
                <a:pPr marL="0" indent="0">
                  <a:buNone/>
                </a:pPr>
                <a:endParaRPr lang="es-AR" dirty="0"/>
              </a:p>
            </p:txBody>
          </p:sp>
        </mc:Choice>
        <mc:Fallback>
          <p:sp>
            <p:nvSpPr>
              <p:cNvPr id="3" name="Marcador de conteni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97280" y="1845733"/>
                <a:ext cx="10058400" cy="4420595"/>
              </a:xfrm>
              <a:blipFill>
                <a:blip r:embed="rId2"/>
                <a:stretch>
                  <a:fillRect l="-1455" t="-1517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324905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AR" dirty="0"/>
              <a:t>ECUACION DE FISHER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Marcador de contenido 2"/>
              <p:cNvSpPr>
                <a:spLocks noGrp="1"/>
              </p:cNvSpPr>
              <p:nvPr>
                <p:ph idx="1"/>
              </p:nvPr>
            </p:nvSpPr>
            <p:spPr>
              <a:xfrm>
                <a:off x="1097280" y="1845734"/>
                <a:ext cx="10058400" cy="4375772"/>
              </a:xfrm>
            </p:spPr>
            <p:txBody>
              <a:bodyPr>
                <a:noAutofit/>
              </a:bodyPr>
              <a:lstStyle/>
              <a:p>
                <a:pPr algn="just">
                  <a:buFont typeface="Wingdings" panose="05000000000000000000" pitchFamily="2" charset="2"/>
                  <a:buChar char="q"/>
                </a:pPr>
                <a:r>
                  <a:rPr lang="es-AR" dirty="0"/>
                  <a:t> </a:t>
                </a:r>
                <a:r>
                  <a:rPr lang="es-AR" u="sng" dirty="0"/>
                  <a:t>Muestra la relación entre</a:t>
                </a:r>
                <a:r>
                  <a:rPr lang="es-AR" dirty="0"/>
                  <a:t>:</a:t>
                </a:r>
              </a:p>
              <a:p>
                <a:pPr algn="just">
                  <a:buFont typeface="Wingdings" panose="05000000000000000000" pitchFamily="2" charset="2"/>
                  <a:buChar char="q"/>
                </a:pPr>
                <a:endParaRPr lang="es-AR" dirty="0"/>
              </a:p>
              <a:p>
                <a:pPr lvl="1" algn="just">
                  <a:buFont typeface="Wingdings" panose="05000000000000000000" pitchFamily="2" charset="2"/>
                  <a:buChar char="ü"/>
                </a:pPr>
                <a:r>
                  <a:rPr lang="es-AR" sz="2000" dirty="0"/>
                  <a:t> Tasa aparente. La misma esta compuesta por la inflación y la tasa real. </a:t>
                </a:r>
              </a:p>
              <a:p>
                <a:pPr lvl="1" algn="just">
                  <a:buFont typeface="Wingdings" panose="05000000000000000000" pitchFamily="2" charset="2"/>
                  <a:buChar char="ü"/>
                </a:pPr>
                <a:r>
                  <a:rPr lang="es-AR" sz="2000" dirty="0"/>
                  <a:t> Tasa de inflación. </a:t>
                </a:r>
              </a:p>
              <a:p>
                <a:pPr lvl="1" algn="just">
                  <a:buFont typeface="Wingdings" panose="05000000000000000000" pitchFamily="2" charset="2"/>
                  <a:buChar char="ü"/>
                </a:pPr>
                <a:r>
                  <a:rPr lang="es-AR" sz="2000" dirty="0"/>
                  <a:t> Tasa real. Esta ajustada por inflación, despojada del efecto inflacionario. </a:t>
                </a:r>
              </a:p>
              <a:p>
                <a:pPr lvl="1" algn="just">
                  <a:buFont typeface="Wingdings" panose="05000000000000000000" pitchFamily="2" charset="2"/>
                  <a:buChar char="ü"/>
                </a:pPr>
                <a:endParaRPr lang="es-AR" sz="2000" dirty="0"/>
              </a:p>
              <a:p>
                <a:pPr algn="just">
                  <a:buFont typeface="Wingdings" panose="05000000000000000000" pitchFamily="2" charset="2"/>
                  <a:buChar char="q"/>
                </a:pPr>
                <a:r>
                  <a:rPr lang="es-AR" dirty="0"/>
                  <a:t> El factor de capitalización con TASA APARENTE CONTIENE el RENDIMIENTO REAL y la CORRECCION MONETARIA como consecuencia de la inflación. </a:t>
                </a:r>
              </a:p>
              <a:p>
                <a:pPr algn="just">
                  <a:buFont typeface="Wingdings" panose="05000000000000000000" pitchFamily="2" charset="2"/>
                  <a:buChar char="q"/>
                </a:pPr>
                <a:endParaRPr lang="es-AR" dirty="0"/>
              </a:p>
              <a:p>
                <a:pPr algn="just">
                  <a:buFont typeface="Wingdings" panose="05000000000000000000" pitchFamily="2" charset="2"/>
                  <a:buChar char="q"/>
                </a:pPr>
                <a:r>
                  <a:rPr lang="es-AR" dirty="0"/>
                  <a:t> Como (1 +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A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A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</m:e>
                      <m:sub>
                        <m:r>
                          <a:rPr lang="es-A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[</m:t>
                        </m:r>
                        <m:sSup>
                          <m:sSupPr>
                            <m:ctrlPr>
                              <a:rPr lang="es-AR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AR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𝑡</m:t>
                            </m:r>
                          </m:e>
                          <m:sup>
                            <m:r>
                              <a:rPr lang="es-AR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  <m:r>
                          <a:rPr lang="es-A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;</m:t>
                        </m:r>
                        <m:sSup>
                          <m:sSupPr>
                            <m:ctrlPr>
                              <a:rPr lang="es-AR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AR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𝑡</m:t>
                            </m:r>
                          </m:e>
                          <m:sup>
                            <m:r>
                              <a:rPr lang="es-AR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′′</m:t>
                            </m:r>
                          </m:sup>
                        </m:sSup>
                        <m:r>
                          <a:rPr lang="es-A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]</m:t>
                        </m:r>
                      </m:sub>
                    </m:sSub>
                    <m:r>
                      <a:rPr lang="es-AR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s-AR" dirty="0"/>
                  <a:t> es el VALOR FINAL de una unidad de moneda expresada a VALORES CORRIENTES, este valor va a ser igual al VALOR FINAL de una unidad de moneda expresado a VALORES CONSTANTES, AJUSTADO por la INFLACION del periodo. </a:t>
                </a:r>
              </a:p>
            </p:txBody>
          </p:sp>
        </mc:Choice>
        <mc:Fallback>
          <p:sp>
            <p:nvSpPr>
              <p:cNvPr id="3" name="Marcador de conteni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97280" y="1845734"/>
                <a:ext cx="10058400" cy="4375772"/>
              </a:xfrm>
              <a:blipFill>
                <a:blip r:embed="rId2"/>
                <a:stretch>
                  <a:fillRect l="-1455" t="-1532" r="-1515" b="-3900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485060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es-AR" b="1" dirty="0"/>
            </a:br>
            <a:br>
              <a:rPr lang="es-AR" b="1" dirty="0"/>
            </a:br>
            <a:br>
              <a:rPr lang="es-AR" b="1" dirty="0"/>
            </a:br>
            <a:br>
              <a:rPr lang="es-AR" b="1" dirty="0"/>
            </a:br>
            <a:br>
              <a:rPr lang="es-AR" b="1" dirty="0"/>
            </a:br>
            <a:br>
              <a:rPr lang="es-AR" b="1" dirty="0"/>
            </a:br>
            <a:br>
              <a:rPr lang="es-AR" b="1" dirty="0"/>
            </a:br>
            <a:br>
              <a:rPr lang="es-AR" b="1" dirty="0"/>
            </a:br>
            <a:br>
              <a:rPr lang="es-AR" b="1" dirty="0"/>
            </a:br>
            <a:br>
              <a:rPr lang="es-AR" b="1" dirty="0"/>
            </a:br>
            <a:br>
              <a:rPr lang="es-AR" b="1" dirty="0"/>
            </a:br>
            <a:br>
              <a:rPr lang="es-AR" b="1" dirty="0"/>
            </a:br>
            <a:br>
              <a:rPr lang="es-AR" b="1" dirty="0"/>
            </a:br>
            <a:br>
              <a:rPr lang="es-AR" b="1" dirty="0"/>
            </a:br>
            <a:br>
              <a:rPr lang="es-AR" b="1" dirty="0"/>
            </a:br>
            <a:br>
              <a:rPr lang="es-AR" b="1" dirty="0"/>
            </a:br>
            <a:r>
              <a:rPr lang="es-AR" b="1" dirty="0"/>
              <a:t>VALORACION DE CAPITALES EN UN CONTEXTO INFLACIONARIO</a:t>
            </a:r>
            <a:endParaRPr lang="es-AR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Marcador de contenido 2"/>
              <p:cNvSpPr>
                <a:spLocks noGrp="1"/>
              </p:cNvSpPr>
              <p:nvPr>
                <p:ph idx="1"/>
              </p:nvPr>
            </p:nvSpPr>
            <p:spPr>
              <a:xfrm>
                <a:off x="1097280" y="1845734"/>
                <a:ext cx="10058400" cy="4429560"/>
              </a:xfrm>
            </p:spPr>
            <p:txBody>
              <a:bodyPr>
                <a:normAutofit/>
              </a:bodyPr>
              <a:lstStyle/>
              <a:p>
                <a:pPr algn="just">
                  <a:buFont typeface="Wingdings" panose="05000000000000000000" pitchFamily="2" charset="2"/>
                  <a:buChar char="q"/>
                </a:pPr>
                <a:r>
                  <a:rPr lang="es-AR" dirty="0"/>
                  <a:t> </a:t>
                </a:r>
                <a:r>
                  <a:rPr lang="es-AR" b="1" dirty="0"/>
                  <a:t>INFLACION</a:t>
                </a:r>
                <a:r>
                  <a:rPr lang="es-AR" dirty="0"/>
                  <a:t>: </a:t>
                </a:r>
              </a:p>
              <a:p>
                <a:pPr lvl="1" algn="just">
                  <a:buFont typeface="Wingdings" panose="05000000000000000000" pitchFamily="2" charset="2"/>
                  <a:buChar char="ü"/>
                </a:pPr>
                <a:r>
                  <a:rPr lang="es-AR" sz="2000" dirty="0"/>
                  <a:t> Cuando con la MISMA CANTIDAD DE MONEDA PODEMOS ADQUIRIR LA MISMA CANTIDAD DE BIENES en dos momentos distintos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s-AR" sz="20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AR" sz="20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p>
                        <m:r>
                          <a:rPr lang="es-AR" sz="2000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s-AR" sz="20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s-AR" sz="20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s-AR" sz="2000" b="0" i="1" smtClean="0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s-AR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AR" sz="20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p>
                        <m:r>
                          <a:rPr lang="es-AR" sz="2000" b="0" i="1" smtClean="0">
                            <a:latin typeface="Cambria Math" panose="02040503050406030204" pitchFamily="18" charset="0"/>
                          </a:rPr>
                          <m:t>′′</m:t>
                        </m:r>
                      </m:sup>
                    </m:sSup>
                  </m:oMath>
                </a14:m>
                <a:r>
                  <a:rPr lang="es-AR" sz="2000" dirty="0"/>
                  <a:t>, se dice que en el periodo analizado EL PODER ADQUISITIVO DE LA MONEDA NO CAMBIO. </a:t>
                </a:r>
              </a:p>
              <a:p>
                <a:pPr lvl="1" algn="just">
                  <a:buFont typeface="Wingdings" panose="05000000000000000000" pitchFamily="2" charset="2"/>
                  <a:buChar char="ü"/>
                </a:pPr>
                <a:endParaRPr lang="es-AR" sz="2000" dirty="0"/>
              </a:p>
              <a:p>
                <a:pPr lvl="1" algn="just">
                  <a:buFont typeface="Wingdings" panose="05000000000000000000" pitchFamily="2" charset="2"/>
                  <a:buChar char="ü"/>
                </a:pPr>
                <a:r>
                  <a:rPr lang="es-AR" sz="2000" dirty="0"/>
                  <a:t> Cuando con la MISMA CANTIDAD DE MONEDA NO PODEMOS ADQUIRIR LA MISMA CANTIDAD DE BIENES en dos momentos distintos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s-AR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AR" sz="2000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p>
                        <m:r>
                          <a:rPr lang="es-AR" sz="2000" i="1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s-AR" sz="20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s-AR" sz="20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s-AR" sz="2000" i="1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s-AR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AR" sz="2000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p>
                        <m:r>
                          <a:rPr lang="es-AR" sz="2000" i="1">
                            <a:latin typeface="Cambria Math" panose="02040503050406030204" pitchFamily="18" charset="0"/>
                          </a:rPr>
                          <m:t>′′</m:t>
                        </m:r>
                      </m:sup>
                    </m:sSup>
                  </m:oMath>
                </a14:m>
                <a:r>
                  <a:rPr lang="es-AR" sz="2000" dirty="0"/>
                  <a:t>, se dice que en el periodo analizado EL PODER ADQUISITIVO DE LA MONEDA CAMBIO. </a:t>
                </a:r>
              </a:p>
              <a:p>
                <a:pPr lvl="1" algn="just">
                  <a:buFont typeface="Wingdings" panose="05000000000000000000" pitchFamily="2" charset="2"/>
                  <a:buChar char="ü"/>
                </a:pPr>
                <a:endParaRPr lang="es-AR" sz="2000" dirty="0"/>
              </a:p>
              <a:p>
                <a:pPr lvl="1" algn="just">
                  <a:buFont typeface="Wingdings" panose="05000000000000000000" pitchFamily="2" charset="2"/>
                  <a:buChar char="ü"/>
                </a:pPr>
                <a:r>
                  <a:rPr lang="es-AR" sz="2000" dirty="0"/>
                  <a:t> Si podemos comprar MENOS cantidad de bienes con la MISMA CANTIDAD DE MONEDA se dice que hubo INFLACION, caso contrario se produjo DEFLACION. </a:t>
                </a:r>
              </a:p>
              <a:p>
                <a:pPr lvl="1" algn="just">
                  <a:buFont typeface="Wingdings" panose="05000000000000000000" pitchFamily="2" charset="2"/>
                  <a:buChar char="ü"/>
                </a:pPr>
                <a:endParaRPr lang="es-AR" sz="2000" dirty="0"/>
              </a:p>
              <a:p>
                <a:pPr lvl="1" algn="just">
                  <a:buFont typeface="Wingdings" panose="05000000000000000000" pitchFamily="2" charset="2"/>
                  <a:buChar char="ü"/>
                </a:pPr>
                <a:r>
                  <a:rPr lang="es-AR" sz="2000" dirty="0"/>
                  <a:t> Aumento sostenido del nivel general de precios. </a:t>
                </a:r>
              </a:p>
            </p:txBody>
          </p:sp>
        </mc:Choice>
        <mc:Fallback>
          <p:sp>
            <p:nvSpPr>
              <p:cNvPr id="3" name="Marcador de conteni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97280" y="1845734"/>
                <a:ext cx="10058400" cy="4429560"/>
              </a:xfrm>
              <a:blipFill>
                <a:blip r:embed="rId2"/>
                <a:stretch>
                  <a:fillRect l="-1455" t="-1515" r="-1515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84518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AR" b="1" dirty="0"/>
              <a:t>VALORACION DE CAPITALES EN UN CONTEXTO INFLACIONARIO</a:t>
            </a:r>
            <a:endParaRPr lang="es-AR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algn="ctr"/>
            <a:r>
              <a:rPr lang="es-AR" sz="2400" b="1" dirty="0"/>
              <a:t>TASA DE INFLACION USANDO PRECIOS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Marcador de contenido 3"/>
              <p:cNvSpPr>
                <a:spLocks noGrp="1"/>
              </p:cNvSpPr>
              <p:nvPr>
                <p:ph sz="half" idx="2"/>
              </p:nvPr>
            </p:nvSpPr>
            <p:spPr>
              <a:xfrm>
                <a:off x="1097280" y="2582333"/>
                <a:ext cx="4937760" cy="3701925"/>
              </a:xfrm>
            </p:spPr>
            <p:txBody>
              <a:bodyPr>
                <a:normAutofit fontScale="25000" lnSpcReduction="20000"/>
              </a:bodyPr>
              <a:lstStyle/>
              <a:p>
                <a:pPr algn="just">
                  <a:buFont typeface="Wingdings" panose="05000000000000000000" pitchFamily="2" charset="2"/>
                  <a:buChar char="q"/>
                </a:pPr>
                <a:r>
                  <a:rPr lang="es-AR" dirty="0"/>
                  <a:t> </a:t>
                </a:r>
                <a:r>
                  <a:rPr lang="es-AR" sz="8000" u="sng" dirty="0"/>
                  <a:t>Expresión simbólica</a:t>
                </a:r>
                <a:r>
                  <a:rPr lang="es-AR" sz="8000" dirty="0"/>
                  <a:t>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AR" sz="8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AR" sz="80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s-AR" sz="8000" b="0" i="1" smtClean="0">
                            <a:latin typeface="Cambria Math" panose="02040503050406030204" pitchFamily="18" charset="0"/>
                          </a:rPr>
                          <m:t>[</m:t>
                        </m:r>
                        <m:sSup>
                          <m:sSupPr>
                            <m:ctrlPr>
                              <a:rPr lang="es-AR" sz="80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AR" sz="8000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p>
                            <m:r>
                              <a:rPr lang="es-AR" sz="8000" b="0" i="1" smtClean="0"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  <m:r>
                          <a:rPr lang="es-AR" sz="8000" b="0" i="1" smtClean="0">
                            <a:latin typeface="Cambria Math" panose="02040503050406030204" pitchFamily="18" charset="0"/>
                          </a:rPr>
                          <m:t>;</m:t>
                        </m:r>
                        <m:sSup>
                          <m:sSupPr>
                            <m:ctrlPr>
                              <a:rPr lang="es-AR" sz="80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AR" sz="8000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p>
                            <m:r>
                              <a:rPr lang="es-AR" sz="8000" b="0" i="1" smtClean="0">
                                <a:latin typeface="Cambria Math" panose="02040503050406030204" pitchFamily="18" charset="0"/>
                              </a:rPr>
                              <m:t>′′</m:t>
                            </m:r>
                          </m:sup>
                        </m:sSup>
                        <m:r>
                          <a:rPr lang="es-AR" sz="8000" b="0" i="1" smtClean="0">
                            <a:latin typeface="Cambria Math" panose="02040503050406030204" pitchFamily="18" charset="0"/>
                          </a:rPr>
                          <m:t>]</m:t>
                        </m:r>
                      </m:sub>
                    </m:sSub>
                    <m:r>
                      <a:rPr lang="es-AR" sz="8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s-AR" sz="80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s-AR" sz="80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AR" sz="8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s-AR" sz="8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es-AR" sz="8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′′</m:t>
                            </m:r>
                          </m:sub>
                        </m:sSub>
                        <m:r>
                          <a:rPr lang="es-AR" sz="8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− </m:t>
                        </m:r>
                        <m:sSub>
                          <m:sSubPr>
                            <m:ctrlPr>
                              <a:rPr lang="es-AR" sz="8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AR" sz="8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s-AR" sz="8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es-AR" sz="8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′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s-AR" sz="80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AR" sz="8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s-AR" sz="8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es-AR" sz="8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′</m:t>
                            </m:r>
                          </m:sub>
                        </m:sSub>
                      </m:den>
                    </m:f>
                  </m:oMath>
                </a14:m>
                <a:endParaRPr lang="es-AR" sz="8000" dirty="0"/>
              </a:p>
              <a:p>
                <a:pPr marL="0" indent="0" algn="just">
                  <a:buNone/>
                </a:pPr>
                <a:endParaRPr lang="es-AR" sz="8000" dirty="0"/>
              </a:p>
              <a:p>
                <a:pPr algn="just">
                  <a:buFont typeface="Wingdings" panose="05000000000000000000" pitchFamily="2" charset="2"/>
                  <a:buChar char="q"/>
                </a:pPr>
                <a:r>
                  <a:rPr lang="es-AR" sz="8000" dirty="0"/>
                  <a:t> Si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AR" sz="8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AR" sz="8000" i="1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s-AR" sz="8000" i="1">
                            <a:latin typeface="Cambria Math" panose="02040503050406030204" pitchFamily="18" charset="0"/>
                          </a:rPr>
                          <m:t>[</m:t>
                        </m:r>
                        <m:sSup>
                          <m:sSupPr>
                            <m:ctrlPr>
                              <a:rPr lang="es-AR" sz="80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AR" sz="8000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p>
                            <m:r>
                              <a:rPr lang="es-AR" sz="8000" i="1"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  <m:r>
                          <a:rPr lang="es-AR" sz="8000" i="1">
                            <a:latin typeface="Cambria Math" panose="02040503050406030204" pitchFamily="18" charset="0"/>
                          </a:rPr>
                          <m:t>;</m:t>
                        </m:r>
                        <m:sSup>
                          <m:sSupPr>
                            <m:ctrlPr>
                              <a:rPr lang="es-AR" sz="80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AR" sz="8000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p>
                            <m:r>
                              <a:rPr lang="es-AR" sz="8000" i="1">
                                <a:latin typeface="Cambria Math" panose="02040503050406030204" pitchFamily="18" charset="0"/>
                              </a:rPr>
                              <m:t>′′</m:t>
                            </m:r>
                          </m:sup>
                        </m:sSup>
                        <m:r>
                          <a:rPr lang="es-AR" sz="8000" i="1">
                            <a:latin typeface="Cambria Math" panose="02040503050406030204" pitchFamily="18" charset="0"/>
                          </a:rPr>
                          <m:t>]</m:t>
                        </m:r>
                      </m:sub>
                    </m:sSub>
                  </m:oMath>
                </a14:m>
                <a:r>
                  <a:rPr lang="es-AR" sz="8000" dirty="0"/>
                  <a:t> es positivo TASA DE INFLACION.</a:t>
                </a:r>
              </a:p>
              <a:p>
                <a:pPr marL="0" indent="0" algn="just">
                  <a:buNone/>
                </a:pPr>
                <a:endParaRPr lang="es-AR" sz="8000" dirty="0"/>
              </a:p>
              <a:p>
                <a:pPr algn="just">
                  <a:buFont typeface="Wingdings" panose="05000000000000000000" pitchFamily="2" charset="2"/>
                  <a:buChar char="q"/>
                </a:pPr>
                <a:r>
                  <a:rPr lang="es-AR" sz="8000" dirty="0"/>
                  <a:t> Si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AR" sz="8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AR" sz="8000" i="1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s-AR" sz="8000" i="1">
                            <a:latin typeface="Cambria Math" panose="02040503050406030204" pitchFamily="18" charset="0"/>
                          </a:rPr>
                          <m:t>[</m:t>
                        </m:r>
                        <m:sSup>
                          <m:sSupPr>
                            <m:ctrlPr>
                              <a:rPr lang="es-AR" sz="80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AR" sz="8000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p>
                            <m:r>
                              <a:rPr lang="es-AR" sz="8000" i="1"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  <m:r>
                          <a:rPr lang="es-AR" sz="8000" i="1">
                            <a:latin typeface="Cambria Math" panose="02040503050406030204" pitchFamily="18" charset="0"/>
                          </a:rPr>
                          <m:t>;</m:t>
                        </m:r>
                        <m:sSup>
                          <m:sSupPr>
                            <m:ctrlPr>
                              <a:rPr lang="es-AR" sz="80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AR" sz="8000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p>
                            <m:r>
                              <a:rPr lang="es-AR" sz="8000" i="1">
                                <a:latin typeface="Cambria Math" panose="02040503050406030204" pitchFamily="18" charset="0"/>
                              </a:rPr>
                              <m:t>′′</m:t>
                            </m:r>
                          </m:sup>
                        </m:sSup>
                        <m:r>
                          <a:rPr lang="es-AR" sz="8000" i="1">
                            <a:latin typeface="Cambria Math" panose="02040503050406030204" pitchFamily="18" charset="0"/>
                          </a:rPr>
                          <m:t>]</m:t>
                        </m:r>
                      </m:sub>
                    </m:sSub>
                  </m:oMath>
                </a14:m>
                <a:r>
                  <a:rPr lang="es-AR" sz="8000" dirty="0"/>
                  <a:t> es negativa TASA DE DEFLACION. </a:t>
                </a:r>
              </a:p>
              <a:p>
                <a:pPr marL="0" indent="0" algn="just">
                  <a:buNone/>
                </a:pPr>
                <a:endParaRPr lang="es-AR" sz="8000" dirty="0"/>
              </a:p>
              <a:p>
                <a:pPr algn="just">
                  <a:buFont typeface="Wingdings" panose="05000000000000000000" pitchFamily="2" charset="2"/>
                  <a:buChar char="q"/>
                </a:pPr>
                <a:r>
                  <a:rPr lang="es-AR" sz="8000" dirty="0"/>
                  <a:t> INTERPRETACION MATEMATICA: variación relativa de los precios de un determinado bien. </a:t>
                </a:r>
              </a:p>
            </p:txBody>
          </p:sp>
        </mc:Choice>
        <mc:Fallback>
          <p:sp>
            <p:nvSpPr>
              <p:cNvPr id="4" name="Marcador de contenido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1097280" y="2582333"/>
                <a:ext cx="4937760" cy="3701925"/>
              </a:xfrm>
              <a:blipFill>
                <a:blip r:embed="rId2"/>
                <a:stretch>
                  <a:fillRect l="-2963" t="-2142" r="-3086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/>
        <p:txBody>
          <a:bodyPr>
            <a:noAutofit/>
          </a:bodyPr>
          <a:lstStyle/>
          <a:p>
            <a:pPr algn="ctr"/>
            <a:r>
              <a:rPr lang="es-AR" sz="2400" b="1" dirty="0"/>
              <a:t>TASA DE INFLACION USANDO INDICES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Marcador de contenido 5"/>
              <p:cNvSpPr>
                <a:spLocks noGrp="1"/>
              </p:cNvSpPr>
              <p:nvPr>
                <p:ph sz="quarter" idx="4"/>
              </p:nvPr>
            </p:nvSpPr>
            <p:spPr>
              <a:xfrm>
                <a:off x="6217920" y="2501153"/>
                <a:ext cx="4937760" cy="3783104"/>
              </a:xfrm>
            </p:spPr>
            <p:txBody>
              <a:bodyPr>
                <a:noAutofit/>
              </a:bodyPr>
              <a:lstStyle/>
              <a:p>
                <a:pPr algn="just">
                  <a:buFont typeface="Wingdings" panose="05000000000000000000" pitchFamily="2" charset="2"/>
                  <a:buChar char="q"/>
                </a:pPr>
                <a:r>
                  <a:rPr lang="es-AR" sz="1600" u="sng" dirty="0"/>
                  <a:t>Expresión simbólica</a:t>
                </a:r>
                <a:r>
                  <a:rPr lang="es-AR" sz="1600" dirty="0"/>
                  <a:t>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AR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AR" sz="1600" i="1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s-AR" sz="1600" i="1">
                            <a:latin typeface="Cambria Math" panose="02040503050406030204" pitchFamily="18" charset="0"/>
                          </a:rPr>
                          <m:t>[</m:t>
                        </m:r>
                        <m:sSup>
                          <m:sSupPr>
                            <m:ctrlPr>
                              <a:rPr lang="es-AR" sz="16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AR" sz="1600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p>
                            <m:r>
                              <a:rPr lang="es-AR" sz="1600" i="1"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  <m:r>
                          <a:rPr lang="es-AR" sz="1600" i="1">
                            <a:latin typeface="Cambria Math" panose="02040503050406030204" pitchFamily="18" charset="0"/>
                          </a:rPr>
                          <m:t>;</m:t>
                        </m:r>
                        <m:sSup>
                          <m:sSupPr>
                            <m:ctrlPr>
                              <a:rPr lang="es-AR" sz="16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AR" sz="1600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p>
                            <m:r>
                              <a:rPr lang="es-AR" sz="1600" i="1">
                                <a:latin typeface="Cambria Math" panose="02040503050406030204" pitchFamily="18" charset="0"/>
                              </a:rPr>
                              <m:t>′′</m:t>
                            </m:r>
                          </m:sup>
                        </m:sSup>
                        <m:r>
                          <a:rPr lang="es-AR" sz="1600" i="1">
                            <a:latin typeface="Cambria Math" panose="02040503050406030204" pitchFamily="18" charset="0"/>
                          </a:rPr>
                          <m:t>]</m:t>
                        </m:r>
                      </m:sub>
                    </m:sSub>
                    <m:r>
                      <a:rPr lang="es-AR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s-AR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s-AR" sz="1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AR" sz="1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𝐼</m:t>
                            </m:r>
                          </m:e>
                          <m:sub>
                            <m:r>
                              <a:rPr lang="es-AR" sz="1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es-AR" sz="1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′′</m:t>
                            </m:r>
                          </m:sub>
                        </m:sSub>
                        <m:r>
                          <a:rPr lang="es-AR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− </m:t>
                        </m:r>
                        <m:sSub>
                          <m:sSubPr>
                            <m:ctrlPr>
                              <a:rPr lang="es-AR" sz="1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AR" sz="1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𝐼</m:t>
                            </m:r>
                          </m:e>
                          <m:sub>
                            <m:r>
                              <a:rPr lang="es-AR" sz="1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es-AR" sz="1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′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s-AR" sz="1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AR" sz="1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𝐼</m:t>
                            </m:r>
                          </m:e>
                          <m:sub>
                            <m:r>
                              <a:rPr lang="es-AR" sz="1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es-AR" sz="1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′</m:t>
                            </m:r>
                          </m:sub>
                        </m:sSub>
                      </m:den>
                    </m:f>
                  </m:oMath>
                </a14:m>
                <a:endParaRPr lang="es-AR" sz="1600" dirty="0"/>
              </a:p>
              <a:p>
                <a:pPr marL="0" indent="0" algn="just">
                  <a:buNone/>
                </a:pPr>
                <a:endParaRPr lang="es-AR" sz="1600" dirty="0"/>
              </a:p>
              <a:p>
                <a:pPr algn="just">
                  <a:buFont typeface="Wingdings" panose="05000000000000000000" pitchFamily="2" charset="2"/>
                  <a:buChar char="q"/>
                </a:pPr>
                <a:r>
                  <a:rPr lang="es-AR" sz="1600" dirty="0"/>
                  <a:t> </a:t>
                </a:r>
                <a:r>
                  <a:rPr lang="es-AR" sz="1600" u="sng" dirty="0"/>
                  <a:t>INDICE</a:t>
                </a:r>
                <a:r>
                  <a:rPr lang="es-AR" sz="1600" dirty="0"/>
                  <a:t>: indicadores que miden las variaciones a través del tiempo, de un conjunto definido de Bienes y Servicios.</a:t>
                </a:r>
              </a:p>
              <a:p>
                <a:pPr algn="just">
                  <a:buFont typeface="Wingdings" panose="05000000000000000000" pitchFamily="2" charset="2"/>
                  <a:buChar char="q"/>
                </a:pPr>
                <a:endParaRPr lang="es-AR" sz="1600" dirty="0"/>
              </a:p>
              <a:p>
                <a:pPr algn="just">
                  <a:buFont typeface="Wingdings" panose="05000000000000000000" pitchFamily="2" charset="2"/>
                  <a:buChar char="q"/>
                </a:pPr>
                <a:r>
                  <a:rPr lang="es-AR" sz="16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AR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AR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es-AR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  <m:r>
                          <a:rPr lang="es-AR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′</m:t>
                        </m:r>
                      </m:sub>
                    </m:sSub>
                  </m:oMath>
                </a14:m>
                <a:r>
                  <a:rPr lang="es-AR" sz="1600" dirty="0"/>
                  <a:t> </a:t>
                </a:r>
                <a14:m>
                  <m:oMath xmlns:m="http://schemas.openxmlformats.org/officeDocument/2006/math">
                    <m:r>
                      <a:rPr lang="es-AR" sz="16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es-AR" sz="1600" dirty="0"/>
                  <a:t> Índice al inicio de la operación. </a:t>
                </a:r>
              </a:p>
              <a:p>
                <a:pPr algn="just">
                  <a:buFont typeface="Wingdings" panose="05000000000000000000" pitchFamily="2" charset="2"/>
                  <a:buChar char="q"/>
                </a:pPr>
                <a:r>
                  <a:rPr lang="es-AR" sz="16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AR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AR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es-AR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  <m:r>
                          <a:rPr lang="es-AR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′′</m:t>
                        </m:r>
                      </m:sub>
                    </m:sSub>
                  </m:oMath>
                </a14:m>
                <a:r>
                  <a:rPr lang="es-AR" sz="1600" dirty="0"/>
                  <a:t> </a:t>
                </a:r>
                <a14:m>
                  <m:oMath xmlns:m="http://schemas.openxmlformats.org/officeDocument/2006/math">
                    <m:r>
                      <a:rPr lang="es-AR" sz="16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es-AR" sz="1600" dirty="0"/>
                  <a:t> Índice al cierre de la operación. </a:t>
                </a:r>
              </a:p>
              <a:p>
                <a:pPr algn="just">
                  <a:buFont typeface="Wingdings" panose="05000000000000000000" pitchFamily="2" charset="2"/>
                  <a:buChar char="q"/>
                </a:pPr>
                <a:endParaRPr lang="es-AR" sz="1600" dirty="0"/>
              </a:p>
              <a:p>
                <a:pPr algn="just">
                  <a:buFont typeface="Wingdings" panose="05000000000000000000" pitchFamily="2" charset="2"/>
                  <a:buChar char="q"/>
                </a:pPr>
                <a:r>
                  <a:rPr lang="es-AR" sz="1600" dirty="0"/>
                  <a:t> INTERPRETACION MATEMATICA: variación relativa de los índices de precios registrados en los extremos del intervalo. </a:t>
                </a:r>
              </a:p>
            </p:txBody>
          </p:sp>
        </mc:Choice>
        <mc:Fallback>
          <p:sp>
            <p:nvSpPr>
              <p:cNvPr id="6" name="Marcador de contenido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4"/>
              </p:nvPr>
            </p:nvSpPr>
            <p:spPr>
              <a:xfrm>
                <a:off x="6217920" y="2501153"/>
                <a:ext cx="4937760" cy="3783104"/>
              </a:xfrm>
              <a:blipFill>
                <a:blip r:embed="rId3"/>
                <a:stretch>
                  <a:fillRect l="-2346" r="-2469" b="-4348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744645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b="1" dirty="0"/>
              <a:t>FACTORES DE CORRECCION MONETARIA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Marcador de contenido 2"/>
              <p:cNvSpPr>
                <a:spLocks noGrp="1"/>
              </p:cNvSpPr>
              <p:nvPr>
                <p:ph idx="1"/>
              </p:nvPr>
            </p:nvSpPr>
            <p:spPr>
              <a:xfrm>
                <a:off x="1097280" y="1845733"/>
                <a:ext cx="10058400" cy="4384737"/>
              </a:xfrm>
            </p:spPr>
            <p:txBody>
              <a:bodyPr>
                <a:noAutofit/>
              </a:bodyPr>
              <a:lstStyle/>
              <a:p>
                <a:pPr algn="just">
                  <a:buFont typeface="Wingdings" panose="05000000000000000000" pitchFamily="2" charset="2"/>
                  <a:buChar char="q"/>
                </a:pPr>
                <a:r>
                  <a:rPr lang="es-AR" sz="1800" dirty="0"/>
                  <a:t>  EN UN CONTEXTO INFLACIONARIO POR CADA UNIDAD DE MONEDA  EN  t’ ES NECESARIO  (1 +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AR" sz="1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AR" sz="18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s-AR" sz="1800" b="0" i="1" smtClean="0">
                            <a:latin typeface="Cambria Math" panose="02040503050406030204" pitchFamily="18" charset="0"/>
                          </a:rPr>
                          <m:t>[</m:t>
                        </m:r>
                        <m:sSup>
                          <m:sSupPr>
                            <m:ctrlPr>
                              <a:rPr lang="es-AR" sz="18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AR" sz="1800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p>
                            <m:r>
                              <a:rPr lang="es-AR" sz="1800" b="0" i="1" smtClean="0"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  <m:r>
                          <a:rPr lang="es-AR" sz="1800" b="0" i="1" smtClean="0">
                            <a:latin typeface="Cambria Math" panose="02040503050406030204" pitchFamily="18" charset="0"/>
                          </a:rPr>
                          <m:t>;</m:t>
                        </m:r>
                        <m:sSup>
                          <m:sSupPr>
                            <m:ctrlPr>
                              <a:rPr lang="es-AR" sz="18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AR" sz="1800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p>
                            <m:r>
                              <a:rPr lang="es-AR" sz="1800" b="0" i="1" smtClean="0">
                                <a:latin typeface="Cambria Math" panose="02040503050406030204" pitchFamily="18" charset="0"/>
                              </a:rPr>
                              <m:t>′′</m:t>
                            </m:r>
                          </m:sup>
                        </m:sSup>
                        <m:r>
                          <a:rPr lang="es-AR" sz="1800" b="0" i="1" smtClean="0">
                            <a:latin typeface="Cambria Math" panose="02040503050406030204" pitchFamily="18" charset="0"/>
                          </a:rPr>
                          <m:t>]</m:t>
                        </m:r>
                      </m:sub>
                    </m:sSub>
                    <m:r>
                      <a:rPr lang="es-AR" sz="1800" b="0" i="0" smtClean="0">
                        <a:latin typeface="Cambria Math" panose="02040503050406030204" pitchFamily="18" charset="0"/>
                      </a:rPr>
                      <m:t>) </m:t>
                    </m:r>
                  </m:oMath>
                </a14:m>
                <a:r>
                  <a:rPr lang="es-AR" sz="1800" b="0" dirty="0"/>
                  <a:t>PARA PODER COMPRAR LA MISMA CANTIDAD DE BIENES Y SERVICIOS. </a:t>
                </a:r>
              </a:p>
              <a:p>
                <a:pPr marL="0" indent="0" algn="just">
                  <a:buNone/>
                </a:pPr>
                <a:endParaRPr lang="es-AR" sz="1800" b="0" dirty="0"/>
              </a:p>
              <a:p>
                <a:pPr algn="just">
                  <a:buFont typeface="Wingdings" panose="05000000000000000000" pitchFamily="2" charset="2"/>
                  <a:buChar char="q"/>
                </a:pPr>
                <a:r>
                  <a:rPr lang="es-AR" sz="1800" dirty="0"/>
                  <a:t> (1 +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AR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AR" sz="1800" i="1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s-AR" sz="1800" i="1">
                            <a:latin typeface="Cambria Math" panose="02040503050406030204" pitchFamily="18" charset="0"/>
                          </a:rPr>
                          <m:t>[</m:t>
                        </m:r>
                        <m:sSup>
                          <m:sSupPr>
                            <m:ctrlPr>
                              <a:rPr lang="es-AR" sz="18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AR" sz="1800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p>
                            <m:r>
                              <a:rPr lang="es-AR" sz="1800" i="1"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  <m:r>
                          <a:rPr lang="es-AR" sz="1800" i="1">
                            <a:latin typeface="Cambria Math" panose="02040503050406030204" pitchFamily="18" charset="0"/>
                          </a:rPr>
                          <m:t>;</m:t>
                        </m:r>
                        <m:sSup>
                          <m:sSupPr>
                            <m:ctrlPr>
                              <a:rPr lang="es-AR" sz="18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AR" sz="1800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p>
                            <m:r>
                              <a:rPr lang="es-AR" sz="1800" i="1">
                                <a:latin typeface="Cambria Math" panose="02040503050406030204" pitchFamily="18" charset="0"/>
                              </a:rPr>
                              <m:t>′′</m:t>
                            </m:r>
                          </m:sup>
                        </m:sSup>
                        <m:r>
                          <a:rPr lang="es-AR" sz="1800" i="1">
                            <a:latin typeface="Cambria Math" panose="02040503050406030204" pitchFamily="18" charset="0"/>
                          </a:rPr>
                          <m:t>]</m:t>
                        </m:r>
                      </m:sub>
                    </m:sSub>
                    <m:r>
                      <a:rPr lang="es-AR" sz="180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s-AR" sz="1800" b="0" dirty="0"/>
                  <a:t> </a:t>
                </a:r>
                <a14:m>
                  <m:oMath xmlns:m="http://schemas.openxmlformats.org/officeDocument/2006/math">
                    <m:r>
                      <a:rPr lang="es-AR" sz="18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es-AR" sz="1800" b="0" dirty="0"/>
                  <a:t> FACTOR DE CORRECCION MONETARIA. </a:t>
                </a:r>
              </a:p>
              <a:p>
                <a:pPr algn="just">
                  <a:buFont typeface="Wingdings" panose="05000000000000000000" pitchFamily="2" charset="2"/>
                  <a:buChar char="q"/>
                </a:pPr>
                <a:endParaRPr lang="es-AR" sz="1800" b="0" dirty="0"/>
              </a:p>
              <a:p>
                <a:pPr algn="just">
                  <a:buFont typeface="Wingdings" panose="05000000000000000000" pitchFamily="2" charset="2"/>
                  <a:buChar char="q"/>
                </a:pPr>
                <a:r>
                  <a:rPr lang="es-AR" sz="1800" dirty="0"/>
                  <a:t> El FACTOR DE CORRECION MONETARIA permite </a:t>
                </a:r>
                <a:r>
                  <a:rPr lang="es-AR" sz="1800" dirty="0" err="1"/>
                  <a:t>reexpresar</a:t>
                </a:r>
                <a:r>
                  <a:rPr lang="es-AR" sz="1800" dirty="0"/>
                  <a:t> el poder adquisitivo del dinero, según el transcurso del tiempo. </a:t>
                </a:r>
              </a:p>
              <a:p>
                <a:pPr algn="just">
                  <a:buFont typeface="Wingdings" panose="05000000000000000000" pitchFamily="2" charset="2"/>
                  <a:buChar char="q"/>
                </a:pPr>
                <a:endParaRPr lang="es-AR" sz="1800" dirty="0"/>
              </a:p>
              <a:p>
                <a:pPr algn="just">
                  <a:buFont typeface="Wingdings" panose="05000000000000000000" pitchFamily="2" charset="2"/>
                  <a:buChar char="q"/>
                </a:pPr>
                <a:r>
                  <a:rPr lang="es-AR" sz="1800" b="0" dirty="0"/>
                  <a:t> Es el VALOR EN MONEDA CONSTANTE U HOMOGENEA en t’’ de cada unidad de capital disponible en t’. </a:t>
                </a:r>
              </a:p>
              <a:p>
                <a:pPr algn="just">
                  <a:buFont typeface="Wingdings" panose="05000000000000000000" pitchFamily="2" charset="2"/>
                  <a:buChar char="q"/>
                </a:pPr>
                <a:endParaRPr lang="es-AR" sz="1800" b="0" dirty="0"/>
              </a:p>
              <a:p>
                <a:pPr algn="just">
                  <a:buFont typeface="Wingdings" panose="05000000000000000000" pitchFamily="2" charset="2"/>
                  <a:buChar char="q"/>
                </a:pPr>
                <a:r>
                  <a:rPr lang="es-AR" sz="1800" dirty="0"/>
                  <a:t> (1 +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AR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AR" sz="1800" i="1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s-AR" sz="1800" i="1">
                            <a:latin typeface="Cambria Math" panose="02040503050406030204" pitchFamily="18" charset="0"/>
                          </a:rPr>
                          <m:t>[</m:t>
                        </m:r>
                        <m:sSup>
                          <m:sSupPr>
                            <m:ctrlPr>
                              <a:rPr lang="es-AR" sz="18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AR" sz="1800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p>
                            <m:r>
                              <a:rPr lang="es-AR" sz="1800" i="1"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  <m:r>
                          <a:rPr lang="es-AR" sz="1800" i="1">
                            <a:latin typeface="Cambria Math" panose="02040503050406030204" pitchFamily="18" charset="0"/>
                          </a:rPr>
                          <m:t>;</m:t>
                        </m:r>
                        <m:sSup>
                          <m:sSupPr>
                            <m:ctrlPr>
                              <a:rPr lang="es-AR" sz="18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AR" sz="1800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p>
                            <m:r>
                              <a:rPr lang="es-AR" sz="1800" i="1">
                                <a:latin typeface="Cambria Math" panose="02040503050406030204" pitchFamily="18" charset="0"/>
                              </a:rPr>
                              <m:t>′′</m:t>
                            </m:r>
                          </m:sup>
                        </m:sSup>
                        <m:r>
                          <a:rPr lang="es-AR" sz="1800" i="1">
                            <a:latin typeface="Cambria Math" panose="02040503050406030204" pitchFamily="18" charset="0"/>
                          </a:rPr>
                          <m:t>]</m:t>
                        </m:r>
                      </m:sub>
                    </m:sSub>
                    <m:r>
                      <a:rPr lang="es-AR" sz="1800">
                        <a:latin typeface="Cambria Math" panose="02040503050406030204" pitchFamily="18" charset="0"/>
                      </a:rPr>
                      <m:t>)</m:t>
                    </m:r>
                    <m:r>
                      <a:rPr lang="es-AR" sz="1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s-AR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es-AR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s-AR" sz="1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AR" sz="1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s-AR" sz="1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es-AR" sz="1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′′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s-AR" sz="1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AR" sz="1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s-AR" sz="1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es-AR" sz="1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′</m:t>
                            </m:r>
                          </m:sub>
                        </m:sSub>
                      </m:den>
                    </m:f>
                    <m:r>
                      <a:rPr lang="es-AR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s-ES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                </m:t>
                    </m:r>
                  </m:oMath>
                </a14:m>
                <a:r>
                  <a:rPr lang="es-AR" sz="1800" dirty="0"/>
                  <a:t>(1 +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AR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AR" sz="1800" i="1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s-AR" sz="1800" i="1">
                            <a:latin typeface="Cambria Math" panose="02040503050406030204" pitchFamily="18" charset="0"/>
                          </a:rPr>
                          <m:t>[</m:t>
                        </m:r>
                        <m:sSup>
                          <m:sSupPr>
                            <m:ctrlPr>
                              <a:rPr lang="es-AR" sz="18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AR" sz="1800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p>
                            <m:r>
                              <a:rPr lang="es-AR" sz="1800" i="1"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  <m:r>
                          <a:rPr lang="es-AR" sz="1800" i="1">
                            <a:latin typeface="Cambria Math" panose="02040503050406030204" pitchFamily="18" charset="0"/>
                          </a:rPr>
                          <m:t>;</m:t>
                        </m:r>
                        <m:sSup>
                          <m:sSupPr>
                            <m:ctrlPr>
                              <a:rPr lang="es-AR" sz="18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AR" sz="1800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p>
                            <m:r>
                              <a:rPr lang="es-AR" sz="1800" i="1">
                                <a:latin typeface="Cambria Math" panose="02040503050406030204" pitchFamily="18" charset="0"/>
                              </a:rPr>
                              <m:t>′′</m:t>
                            </m:r>
                          </m:sup>
                        </m:sSup>
                        <m:r>
                          <a:rPr lang="es-AR" sz="1800" i="1">
                            <a:latin typeface="Cambria Math" panose="02040503050406030204" pitchFamily="18" charset="0"/>
                          </a:rPr>
                          <m:t>]</m:t>
                        </m:r>
                      </m:sub>
                    </m:sSub>
                    <m:r>
                      <a:rPr lang="es-AR" sz="1800">
                        <a:latin typeface="Cambria Math" panose="02040503050406030204" pitchFamily="18" charset="0"/>
                      </a:rPr>
                      <m:t>)</m:t>
                    </m:r>
                    <m:r>
                      <a:rPr lang="es-AR" sz="1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s-AR" sz="1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s-AR" sz="1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AR" sz="1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𝐼</m:t>
                            </m:r>
                          </m:e>
                          <m:sub>
                            <m:r>
                              <a:rPr lang="es-AR" sz="1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es-AR" sz="1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′′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s-AR" sz="1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AR" sz="1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𝐼</m:t>
                            </m:r>
                          </m:e>
                          <m:sub>
                            <m:r>
                              <a:rPr lang="es-AR" sz="1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es-AR" sz="1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′</m:t>
                            </m:r>
                          </m:sub>
                        </m:sSub>
                      </m:den>
                    </m:f>
                  </m:oMath>
                </a14:m>
                <a:endParaRPr lang="es-AR" sz="1800" b="0" dirty="0"/>
              </a:p>
            </p:txBody>
          </p:sp>
        </mc:Choice>
        <mc:Fallback>
          <p:sp>
            <p:nvSpPr>
              <p:cNvPr id="3" name="Marcador de conteni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97280" y="1845733"/>
                <a:ext cx="10058400" cy="4384737"/>
              </a:xfrm>
              <a:blipFill>
                <a:blip r:embed="rId2"/>
                <a:stretch>
                  <a:fillRect l="-1273" t="-1391" r="-1394" b="-1530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25381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AR" b="1" dirty="0"/>
              <a:t>TASA DE DESVALORIZACION DE LA MONEDA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Marcador de contenido 2"/>
              <p:cNvSpPr>
                <a:spLocks noGrp="1"/>
              </p:cNvSpPr>
              <p:nvPr>
                <p:ph idx="1"/>
              </p:nvPr>
            </p:nvSpPr>
            <p:spPr>
              <a:xfrm>
                <a:off x="1097280" y="1845733"/>
                <a:ext cx="10058400" cy="4465419"/>
              </a:xfrm>
            </p:spPr>
            <p:txBody>
              <a:bodyPr>
                <a:noAutofit/>
              </a:bodyPr>
              <a:lstStyle/>
              <a:p>
                <a:pPr algn="just">
                  <a:buFont typeface="Wingdings" panose="05000000000000000000" pitchFamily="2" charset="2"/>
                  <a:buChar char="q"/>
                </a:pPr>
                <a:r>
                  <a:rPr lang="es-AR" sz="1700" dirty="0"/>
                  <a:t> </a:t>
                </a:r>
                <a:r>
                  <a:rPr lang="es-AR" sz="1700" u="sng" dirty="0"/>
                  <a:t>Expresión simbólica</a:t>
                </a:r>
                <a:r>
                  <a:rPr lang="es-AR" sz="1700" dirty="0"/>
                  <a:t>: </a:t>
                </a:r>
                <a14:m>
                  <m:oMath xmlns:m="http://schemas.openxmlformats.org/officeDocument/2006/math">
                    <m:r>
                      <a:rPr lang="es-AR" sz="1700" i="1" smtClean="0">
                        <a:latin typeface="Cambria Math" panose="02040503050406030204" pitchFamily="18" charset="0"/>
                      </a:rPr>
                      <m:t>ƕ</m:t>
                    </m:r>
                    <m:r>
                      <a:rPr lang="es-AR" sz="17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s-AR" sz="17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s-AR" sz="17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AR" sz="17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s-AR" sz="17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es-AR" sz="17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′′</m:t>
                            </m:r>
                          </m:sub>
                        </m:sSub>
                        <m:r>
                          <a:rPr lang="es-AR" sz="17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− </m:t>
                        </m:r>
                        <m:sSub>
                          <m:sSubPr>
                            <m:ctrlPr>
                              <a:rPr lang="es-AR" sz="17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AR" sz="17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s-AR" sz="17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es-AR" sz="17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′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s-AR" sz="17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AR" sz="17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s-AR" sz="17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es-AR" sz="17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′′</m:t>
                            </m:r>
                          </m:sub>
                        </m:sSub>
                      </m:den>
                    </m:f>
                  </m:oMath>
                </a14:m>
                <a:r>
                  <a:rPr lang="es-AR" sz="1700" dirty="0"/>
                  <a:t> con precios.</a:t>
                </a:r>
              </a:p>
              <a:p>
                <a:pPr marL="0" indent="0" algn="just">
                  <a:buNone/>
                </a:pPr>
                <a:endParaRPr lang="es-AR" sz="1700" dirty="0"/>
              </a:p>
              <a:p>
                <a:pPr algn="just">
                  <a:buFont typeface="Wingdings" panose="05000000000000000000" pitchFamily="2" charset="2"/>
                  <a:buChar char="q"/>
                </a:pPr>
                <a:r>
                  <a:rPr lang="es-AR" sz="1700" dirty="0"/>
                  <a:t> </a:t>
                </a:r>
                <a:r>
                  <a:rPr lang="es-AR" sz="1700" u="sng" dirty="0"/>
                  <a:t>Expresión simbólica</a:t>
                </a:r>
                <a:r>
                  <a:rPr lang="es-AR" sz="1700" dirty="0"/>
                  <a:t>: </a:t>
                </a:r>
                <a14:m>
                  <m:oMath xmlns:m="http://schemas.openxmlformats.org/officeDocument/2006/math">
                    <m:r>
                      <a:rPr lang="es-AR" sz="1700" i="1">
                        <a:latin typeface="Cambria Math" panose="02040503050406030204" pitchFamily="18" charset="0"/>
                      </a:rPr>
                      <m:t>ƕ</m:t>
                    </m:r>
                    <m:r>
                      <a:rPr lang="es-AR" sz="17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s-AR" sz="17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s-AR" sz="17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AR" sz="17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𝐼</m:t>
                            </m:r>
                          </m:e>
                          <m:sub>
                            <m:r>
                              <a:rPr lang="es-AR" sz="17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es-AR" sz="17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′′</m:t>
                            </m:r>
                          </m:sub>
                        </m:sSub>
                        <m:r>
                          <a:rPr lang="es-AR" sz="17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− </m:t>
                        </m:r>
                        <m:sSub>
                          <m:sSubPr>
                            <m:ctrlPr>
                              <a:rPr lang="es-AR" sz="17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AR" sz="17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𝐼</m:t>
                            </m:r>
                          </m:e>
                          <m:sub>
                            <m:r>
                              <a:rPr lang="es-AR" sz="17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es-AR" sz="17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′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s-AR" sz="17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AR" sz="17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𝐼</m:t>
                            </m:r>
                          </m:e>
                          <m:sub>
                            <m:r>
                              <a:rPr lang="es-AR" sz="17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es-AR" sz="17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′′</m:t>
                            </m:r>
                          </m:sub>
                        </m:sSub>
                      </m:den>
                    </m:f>
                  </m:oMath>
                </a14:m>
                <a:r>
                  <a:rPr lang="es-AR" sz="1700" dirty="0"/>
                  <a:t> con índices. </a:t>
                </a:r>
              </a:p>
              <a:p>
                <a:pPr algn="just">
                  <a:buFont typeface="Wingdings" panose="05000000000000000000" pitchFamily="2" charset="2"/>
                  <a:buChar char="q"/>
                </a:pPr>
                <a:endParaRPr lang="es-AR" sz="1700" dirty="0"/>
              </a:p>
              <a:p>
                <a:pPr algn="just">
                  <a:buFont typeface="Wingdings" panose="05000000000000000000" pitchFamily="2" charset="2"/>
                  <a:buChar char="q"/>
                </a:pPr>
                <a:r>
                  <a:rPr lang="es-AR" sz="1700" b="1" dirty="0"/>
                  <a:t> Interpretación matemática</a:t>
                </a:r>
                <a:r>
                  <a:rPr lang="es-AR" sz="1700" dirty="0"/>
                  <a:t>: variación relativa de los índices/precios correspondientes a los extremos del intervalo respecto del índice al cierre.</a:t>
                </a:r>
              </a:p>
              <a:p>
                <a:pPr marL="0" indent="0" algn="just">
                  <a:buNone/>
                </a:pPr>
                <a:endParaRPr lang="es-AR" sz="1700" dirty="0"/>
              </a:p>
              <a:p>
                <a:pPr algn="just">
                  <a:buFont typeface="Wingdings" panose="05000000000000000000" pitchFamily="2" charset="2"/>
                  <a:buChar char="q"/>
                </a:pPr>
                <a:r>
                  <a:rPr lang="es-AR" sz="1700" dirty="0"/>
                  <a:t> </a:t>
                </a:r>
                <a:r>
                  <a:rPr lang="es-AR" sz="1700" b="1" dirty="0"/>
                  <a:t>Interpretación financiera</a:t>
                </a:r>
                <a:r>
                  <a:rPr lang="es-AR" sz="1700" dirty="0"/>
                  <a:t>: indica la perdida del poder adquisitivo por unidad de moneda al final del periodo. </a:t>
                </a:r>
              </a:p>
              <a:p>
                <a:pPr algn="just">
                  <a:buFont typeface="Wingdings" panose="05000000000000000000" pitchFamily="2" charset="2"/>
                  <a:buChar char="q"/>
                </a:pPr>
                <a:endParaRPr lang="es-AR" sz="1700" dirty="0"/>
              </a:p>
              <a:p>
                <a:pPr algn="just">
                  <a:buFont typeface="Wingdings" panose="05000000000000000000" pitchFamily="2" charset="2"/>
                  <a:buChar char="q"/>
                </a:pPr>
                <a:r>
                  <a:rPr lang="es-AR" sz="1700" dirty="0"/>
                  <a:t> (1 -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AR" sz="17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AR" sz="1700" i="1">
                            <a:latin typeface="Cambria Math" panose="02040503050406030204" pitchFamily="18" charset="0"/>
                          </a:rPr>
                          <m:t>ƕ</m:t>
                        </m:r>
                      </m:e>
                      <m:sub>
                        <m:r>
                          <a:rPr lang="es-AR" sz="1700" b="0" i="1" smtClean="0">
                            <a:latin typeface="Cambria Math" panose="02040503050406030204" pitchFamily="18" charset="0"/>
                          </a:rPr>
                          <m:t>[</m:t>
                        </m:r>
                        <m:sSup>
                          <m:sSupPr>
                            <m:ctrlPr>
                              <a:rPr lang="es-AR" sz="17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AR" sz="1700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p>
                            <m:r>
                              <a:rPr lang="es-AR" sz="1700" b="0" i="1" smtClean="0"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  <m:r>
                          <a:rPr lang="es-AR" sz="1700" b="0" i="1" smtClean="0">
                            <a:latin typeface="Cambria Math" panose="02040503050406030204" pitchFamily="18" charset="0"/>
                          </a:rPr>
                          <m:t>;</m:t>
                        </m:r>
                        <m:sSup>
                          <m:sSupPr>
                            <m:ctrlPr>
                              <a:rPr lang="es-AR" sz="17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AR" sz="1700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p>
                            <m:r>
                              <a:rPr lang="es-AR" sz="1700" b="0" i="1" smtClean="0">
                                <a:latin typeface="Cambria Math" panose="02040503050406030204" pitchFamily="18" charset="0"/>
                              </a:rPr>
                              <m:t>′′</m:t>
                            </m:r>
                          </m:sup>
                        </m:sSup>
                        <m:r>
                          <a:rPr lang="es-AR" sz="1700" b="0" i="1" smtClean="0">
                            <a:latin typeface="Cambria Math" panose="02040503050406030204" pitchFamily="18" charset="0"/>
                          </a:rPr>
                          <m:t>]</m:t>
                        </m:r>
                      </m:sub>
                    </m:sSub>
                    <m:r>
                      <a:rPr lang="es-AR" sz="1700" b="0" i="1" smtClean="0">
                        <a:latin typeface="Cambria Math" panose="02040503050406030204" pitchFamily="18" charset="0"/>
                      </a:rPr>
                      <m:t>) </m:t>
                    </m:r>
                    <m:r>
                      <a:rPr lang="es-AR" sz="17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es-AR" sz="1700" dirty="0"/>
                  <a:t> FACTOR DE CORRECCION. Permite expresar el valor de un capital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AR" sz="17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AR" sz="1700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s-AR" sz="17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s-AR" sz="1700" b="0" i="1" smtClean="0">
                            <a:latin typeface="Cambria Math" panose="02040503050406030204" pitchFamily="18" charset="0"/>
                          </a:rPr>
                          <m:t>′′</m:t>
                        </m:r>
                      </m:sub>
                    </m:sSub>
                  </m:oMath>
                </a14:m>
                <a:r>
                  <a:rPr lang="es-AR" sz="1700" dirty="0"/>
                  <a:t> disponible en t’’ según su valor o poder adquisitivo en t’. </a:t>
                </a:r>
              </a:p>
            </p:txBody>
          </p:sp>
        </mc:Choice>
        <mc:Fallback>
          <p:sp>
            <p:nvSpPr>
              <p:cNvPr id="3" name="Marcador de conteni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97280" y="1845733"/>
                <a:ext cx="10058400" cy="4465419"/>
              </a:xfrm>
              <a:blipFill>
                <a:blip r:embed="rId2"/>
                <a:stretch>
                  <a:fillRect l="-1152" r="-1273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09685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AR" b="1" dirty="0"/>
              <a:t>EL REDITO EN UN CONTEXTO INFLACIONARIO 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s-AR" b="1" dirty="0"/>
              <a:t>REDITO A MONEDA HETEROGENEA O CORRIENTE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Marcador de contenido 3"/>
              <p:cNvSpPr>
                <a:spLocks noGrp="1"/>
              </p:cNvSpPr>
              <p:nvPr>
                <p:ph sz="half" idx="2"/>
              </p:nvPr>
            </p:nvSpPr>
            <p:spPr/>
            <p:txBody>
              <a:bodyPr/>
              <a:lstStyle/>
              <a:p>
                <a:pPr>
                  <a:buFont typeface="Wingdings" panose="05000000000000000000" pitchFamily="2" charset="2"/>
                  <a:buChar char="q"/>
                </a:pPr>
                <a:r>
                  <a:rPr lang="es-AR" dirty="0"/>
                  <a:t> </a:t>
                </a:r>
                <a:r>
                  <a:rPr lang="es-AR" sz="2200" u="sng" dirty="0"/>
                  <a:t>Expresión simbólica</a:t>
                </a:r>
                <a:r>
                  <a:rPr lang="es-AR" sz="2200" dirty="0"/>
                  <a:t>:</a:t>
                </a:r>
              </a:p>
              <a:p>
                <a:pPr marL="0" indent="0">
                  <a:buNone/>
                </a:pPr>
                <a:r>
                  <a:rPr lang="es-AR" sz="22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AR" sz="22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AR" sz="2200" b="0" i="1" smtClean="0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es-AR" sz="2200" b="0" i="1" smtClean="0">
                            <a:latin typeface="Cambria Math" panose="02040503050406030204" pitchFamily="18" charset="0"/>
                          </a:rPr>
                          <m:t>[</m:t>
                        </m:r>
                        <m:sSup>
                          <m:sSupPr>
                            <m:ctrlPr>
                              <a:rPr lang="es-AR" sz="22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AR" sz="2200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p>
                            <m:r>
                              <a:rPr lang="es-AR" sz="2200" b="0" i="1" smtClean="0"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  <m:r>
                          <a:rPr lang="es-AR" sz="2200" b="0" i="1" smtClean="0">
                            <a:latin typeface="Cambria Math" panose="02040503050406030204" pitchFamily="18" charset="0"/>
                          </a:rPr>
                          <m:t>;</m:t>
                        </m:r>
                        <m:sSup>
                          <m:sSupPr>
                            <m:ctrlPr>
                              <a:rPr lang="es-AR" sz="22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AR" sz="2200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p>
                            <m:r>
                              <a:rPr lang="es-AR" sz="2200" b="0" i="1" smtClean="0">
                                <a:latin typeface="Cambria Math" panose="02040503050406030204" pitchFamily="18" charset="0"/>
                              </a:rPr>
                              <m:t>′′</m:t>
                            </m:r>
                          </m:sup>
                        </m:sSup>
                        <m:r>
                          <a:rPr lang="es-AR" sz="2200" b="0" i="1" smtClean="0">
                            <a:latin typeface="Cambria Math" panose="02040503050406030204" pitchFamily="18" charset="0"/>
                          </a:rPr>
                          <m:t>]</m:t>
                        </m:r>
                      </m:sub>
                    </m:sSub>
                    <m:r>
                      <a:rPr lang="es-AR" sz="2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s-AR" sz="22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AR" sz="2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s-AR" sz="2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  <m:r>
                          <a:rPr lang="es-AR" sz="2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′′</m:t>
                        </m:r>
                      </m:sub>
                    </m:sSub>
                    <m:r>
                      <a:rPr lang="es-AR" sz="2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s-AR" sz="22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AR" sz="2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s-AR" sz="2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  <m:r>
                          <a:rPr lang="es-AR" sz="2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′</m:t>
                        </m:r>
                      </m:sub>
                    </m:sSub>
                  </m:oMath>
                </a14:m>
                <a:endParaRPr lang="es-AR" sz="2200" dirty="0"/>
              </a:p>
              <a:p>
                <a:pPr marL="0" indent="0">
                  <a:buNone/>
                </a:pPr>
                <a:endParaRPr lang="es-AR" sz="2200" dirty="0"/>
              </a:p>
              <a:p>
                <a:pPr>
                  <a:buFont typeface="Wingdings" panose="05000000000000000000" pitchFamily="2" charset="2"/>
                  <a:buChar char="q"/>
                </a:pPr>
                <a:r>
                  <a:rPr lang="es-AR" sz="2200" dirty="0"/>
                  <a:t> No se considera la inflación. </a:t>
                </a:r>
              </a:p>
              <a:p>
                <a:pPr marL="0" indent="0">
                  <a:buNone/>
                </a:pPr>
                <a:endParaRPr lang="es-AR" sz="2200" dirty="0"/>
              </a:p>
              <a:p>
                <a:pPr>
                  <a:buFont typeface="Wingdings" panose="05000000000000000000" pitchFamily="2" charset="2"/>
                  <a:buChar char="q"/>
                </a:pPr>
                <a:r>
                  <a:rPr lang="es-AR" sz="2200" dirty="0"/>
                  <a:t> Los capitales tienen DIFERENTES PODERES ADQUISITIVOS. </a:t>
                </a:r>
              </a:p>
            </p:txBody>
          </p:sp>
        </mc:Choice>
        <mc:Fallback xmlns="">
          <p:sp>
            <p:nvSpPr>
              <p:cNvPr id="4" name="Marcador de contenido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>
                <a:blip r:embed="rId2"/>
                <a:stretch>
                  <a:fillRect l="-3210" t="-2347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s-AR" b="1" dirty="0"/>
              <a:t>REDITO A MONEDA HOMOGENEA O CONSTANTE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Marcador de contenido 5"/>
              <p:cNvSpPr>
                <a:spLocks noGrp="1"/>
              </p:cNvSpPr>
              <p:nvPr>
                <p:ph sz="quarter" idx="4"/>
              </p:nvPr>
            </p:nvSpPr>
            <p:spPr/>
            <p:txBody>
              <a:bodyPr>
                <a:normAutofit/>
              </a:bodyPr>
              <a:lstStyle/>
              <a:p>
                <a:pPr>
                  <a:buFont typeface="Wingdings" panose="05000000000000000000" pitchFamily="2" charset="2"/>
                  <a:buChar char="q"/>
                </a:pPr>
                <a:r>
                  <a:rPr lang="es-AR" u="sng" dirty="0"/>
                  <a:t> </a:t>
                </a:r>
                <a:r>
                  <a:rPr lang="es-AR" sz="2200" u="sng" dirty="0"/>
                  <a:t>Expresión simbólica</a:t>
                </a:r>
                <a:r>
                  <a:rPr lang="es-AR" sz="2200" dirty="0"/>
                  <a:t>: 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s-AR" sz="2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AR" sz="2200" i="1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es-AR" sz="2200" i="1">
                            <a:latin typeface="Cambria Math" panose="02040503050406030204" pitchFamily="18" charset="0"/>
                          </a:rPr>
                          <m:t>[</m:t>
                        </m:r>
                        <m:sSup>
                          <m:sSupPr>
                            <m:ctrlPr>
                              <a:rPr lang="es-AR" sz="22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AR" sz="2200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p>
                            <m:r>
                              <a:rPr lang="es-AR" sz="2200" i="1"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  <m:r>
                          <a:rPr lang="es-AR" sz="2200" i="1">
                            <a:latin typeface="Cambria Math" panose="02040503050406030204" pitchFamily="18" charset="0"/>
                          </a:rPr>
                          <m:t>;</m:t>
                        </m:r>
                        <m:sSup>
                          <m:sSupPr>
                            <m:ctrlPr>
                              <a:rPr lang="es-AR" sz="22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AR" sz="2200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p>
                            <m:r>
                              <a:rPr lang="es-AR" sz="2200" i="1">
                                <a:latin typeface="Cambria Math" panose="02040503050406030204" pitchFamily="18" charset="0"/>
                              </a:rPr>
                              <m:t>′′</m:t>
                            </m:r>
                          </m:sup>
                        </m:sSup>
                        <m:r>
                          <a:rPr lang="es-AR" sz="2200" i="1">
                            <a:latin typeface="Cambria Math" panose="02040503050406030204" pitchFamily="18" charset="0"/>
                          </a:rPr>
                          <m:t>]</m:t>
                        </m:r>
                      </m:sub>
                    </m:sSub>
                    <m:r>
                      <a:rPr lang="es-AR" sz="2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s-AR" sz="2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AR" sz="2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s-AR" sz="2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  <m:r>
                          <a:rPr lang="es-AR" sz="2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′′</m:t>
                        </m:r>
                      </m:sub>
                    </m:sSub>
                    <m:r>
                      <a:rPr lang="es-AR" sz="2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s-AR" sz="2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AR" sz="2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s-AR" sz="2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  <m:r>
                          <a:rPr lang="es-AR" sz="2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′</m:t>
                        </m:r>
                      </m:sub>
                    </m:sSub>
                  </m:oMath>
                </a14:m>
                <a:r>
                  <a:rPr lang="es-AR" sz="2200" dirty="0"/>
                  <a:t> X (1+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AR" sz="22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AR" sz="22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s-AR" sz="2200" b="0" i="1" smtClean="0">
                            <a:latin typeface="Cambria Math" panose="02040503050406030204" pitchFamily="18" charset="0"/>
                          </a:rPr>
                          <m:t>[</m:t>
                        </m:r>
                        <m:sSup>
                          <m:sSupPr>
                            <m:ctrlPr>
                              <a:rPr lang="es-AR" sz="22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AR" sz="2200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p>
                            <m:r>
                              <a:rPr lang="es-AR" sz="2200" b="0" i="1" smtClean="0"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  <m:r>
                          <a:rPr lang="es-AR" sz="2200" b="0" i="1" smtClean="0">
                            <a:latin typeface="Cambria Math" panose="02040503050406030204" pitchFamily="18" charset="0"/>
                          </a:rPr>
                          <m:t>;</m:t>
                        </m:r>
                        <m:sSup>
                          <m:sSupPr>
                            <m:ctrlPr>
                              <a:rPr lang="es-AR" sz="22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AR" sz="2200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p>
                            <m:r>
                              <a:rPr lang="es-AR" sz="2200" b="0" i="1" smtClean="0">
                                <a:latin typeface="Cambria Math" panose="02040503050406030204" pitchFamily="18" charset="0"/>
                              </a:rPr>
                              <m:t>′′</m:t>
                            </m:r>
                          </m:sup>
                        </m:sSup>
                        <m:r>
                          <a:rPr lang="es-AR" sz="2200" b="0" i="1" smtClean="0">
                            <a:latin typeface="Cambria Math" panose="02040503050406030204" pitchFamily="18" charset="0"/>
                          </a:rPr>
                          <m:t>]</m:t>
                        </m:r>
                      </m:sub>
                    </m:sSub>
                  </m:oMath>
                </a14:m>
                <a:r>
                  <a:rPr lang="es-AR" sz="2200" dirty="0"/>
                  <a:t>)</a:t>
                </a:r>
              </a:p>
              <a:p>
                <a:pPr marL="0" indent="0">
                  <a:buNone/>
                </a:pPr>
                <a:endParaRPr lang="es-AR" sz="2200" dirty="0"/>
              </a:p>
              <a:p>
                <a:pPr>
                  <a:buFont typeface="Wingdings" panose="05000000000000000000" pitchFamily="2" charset="2"/>
                  <a:buChar char="q"/>
                </a:pPr>
                <a:r>
                  <a:rPr lang="es-AR" sz="2200" dirty="0"/>
                  <a:t> Se considera la inflación. </a:t>
                </a:r>
              </a:p>
              <a:p>
                <a:pPr marL="0" indent="0">
                  <a:buNone/>
                </a:pPr>
                <a:endParaRPr lang="es-AR" sz="2200" dirty="0"/>
              </a:p>
              <a:p>
                <a:pPr>
                  <a:buFont typeface="Wingdings" panose="05000000000000000000" pitchFamily="2" charset="2"/>
                  <a:buChar char="q"/>
                </a:pPr>
                <a:r>
                  <a:rPr lang="es-AR" sz="2200" dirty="0"/>
                  <a:t> Los capitales tienen IGUAL PODER ADQUISITIVOS. </a:t>
                </a:r>
              </a:p>
              <a:p>
                <a:endParaRPr lang="es-AR" dirty="0"/>
              </a:p>
            </p:txBody>
          </p:sp>
        </mc:Choice>
        <mc:Fallback xmlns="">
          <p:sp>
            <p:nvSpPr>
              <p:cNvPr id="6" name="Marcador de contenido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4"/>
              </p:nvPr>
            </p:nvSpPr>
            <p:spPr>
              <a:blipFill>
                <a:blip r:embed="rId3"/>
                <a:stretch>
                  <a:fillRect l="-3210" t="-2347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11224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AR" b="1" dirty="0"/>
              <a:t>TASA REAL DE RENDIMIENTO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Marcador de contenido 2"/>
              <p:cNvSpPr>
                <a:spLocks noGrp="1"/>
              </p:cNvSpPr>
              <p:nvPr>
                <p:ph idx="1"/>
              </p:nvPr>
            </p:nvSpPr>
            <p:spPr>
              <a:xfrm>
                <a:off x="1097280" y="1845734"/>
                <a:ext cx="10058400" cy="4447490"/>
              </a:xfrm>
            </p:spPr>
            <p:txBody>
              <a:bodyPr>
                <a:noAutofit/>
              </a:bodyPr>
              <a:lstStyle/>
              <a:p>
                <a:pPr algn="just">
                  <a:buFont typeface="Wingdings" panose="05000000000000000000" pitchFamily="2" charset="2"/>
                  <a:buChar char="q"/>
                </a:pPr>
                <a:r>
                  <a:rPr lang="es-AR" sz="1800" dirty="0"/>
                  <a:t> </a:t>
                </a:r>
                <a:r>
                  <a:rPr lang="es-AR" sz="1800" u="sng" dirty="0"/>
                  <a:t>Calculo</a:t>
                </a:r>
                <a:r>
                  <a:rPr lang="es-AR" sz="1800" dirty="0"/>
                  <a:t>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AR" sz="1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AR" sz="1800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s-AR" sz="1800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sub>
                    </m:sSub>
                    <m:r>
                      <a:rPr lang="es-AR" sz="1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s-AR" sz="1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s-AR" sz="18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AR" sz="1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𝑖</m:t>
                            </m:r>
                          </m:e>
                          <m:sub>
                            <m:r>
                              <a:rPr lang="es-AR" sz="1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𝑢</m:t>
                            </m:r>
                          </m:sub>
                        </m:sSub>
                        <m:r>
                          <a:rPr lang="es-AR" sz="1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s-AR" sz="18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AR" sz="1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𝑓</m:t>
                            </m:r>
                          </m:e>
                          <m:sub>
                            <m:r>
                              <a:rPr lang="es-AR" sz="1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𝑢</m:t>
                            </m:r>
                          </m:sub>
                        </m:sSub>
                      </m:num>
                      <m:den>
                        <m:r>
                          <a:rPr lang="es-AR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1+ </m:t>
                        </m:r>
                        <m:sSub>
                          <m:sSubPr>
                            <m:ctrlPr>
                              <a:rPr lang="es-AR" sz="1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AR" sz="1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𝑓</m:t>
                            </m:r>
                          </m:e>
                          <m:sub>
                            <m:r>
                              <a:rPr lang="es-AR" sz="1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𝑢</m:t>
                            </m:r>
                          </m:sub>
                        </m:sSub>
                      </m:den>
                    </m:f>
                  </m:oMath>
                </a14:m>
                <a:r>
                  <a:rPr lang="es-AR" sz="1800" dirty="0"/>
                  <a:t> </a:t>
                </a:r>
              </a:p>
              <a:p>
                <a:pPr lvl="1" algn="just">
                  <a:buFont typeface="Wingdings" panose="05000000000000000000" pitchFamily="2" charset="2"/>
                  <a:buChar char="ü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s-A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A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</m:e>
                      <m:sub>
                        <m:r>
                          <a:rPr lang="es-A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𝑢</m:t>
                        </m:r>
                      </m:sub>
                    </m:sSub>
                    <m:r>
                      <a:rPr lang="es-AR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s-A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m:rPr>
                        <m:sty m:val="p"/>
                      </m:rPr>
                      <a:rPr lang="es-AR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T</m:t>
                    </m:r>
                  </m:oMath>
                </a14:m>
                <a:r>
                  <a:rPr lang="es-AR" dirty="0"/>
                  <a:t>asa nominal de rendimiento. </a:t>
                </a:r>
              </a:p>
              <a:p>
                <a:pPr lvl="1" algn="just">
                  <a:buFont typeface="Wingdings" panose="05000000000000000000" pitchFamily="2" charset="2"/>
                  <a:buChar char="ü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s-A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A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s-A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𝑢</m:t>
                        </m:r>
                      </m:sub>
                    </m:sSub>
                    <m:r>
                      <a:rPr lang="es-AR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s-AR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m:rPr>
                        <m:sty m:val="p"/>
                      </m:rPr>
                      <a:rPr lang="es-AR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T</m:t>
                    </m:r>
                  </m:oMath>
                </a14:m>
                <a:r>
                  <a:rPr lang="es-AR" dirty="0"/>
                  <a:t>asa de inflación. </a:t>
                </a:r>
              </a:p>
              <a:p>
                <a:pPr lvl="1" algn="just">
                  <a:buFont typeface="Wingdings" panose="05000000000000000000" pitchFamily="2" charset="2"/>
                  <a:buChar char="ü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s-A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A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s-A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𝑢</m:t>
                        </m:r>
                      </m:sub>
                    </m:sSub>
                    <m:r>
                      <a:rPr lang="es-AR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s-AR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m:rPr>
                        <m:sty m:val="p"/>
                      </m:rPr>
                      <a:rPr lang="es-AR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T</m:t>
                    </m:r>
                  </m:oMath>
                </a14:m>
                <a:r>
                  <a:rPr lang="es-AR" dirty="0"/>
                  <a:t>asa real de rendimiento.</a:t>
                </a:r>
              </a:p>
              <a:p>
                <a:pPr algn="just">
                  <a:buFont typeface="Wingdings" panose="05000000000000000000" pitchFamily="2" charset="2"/>
                  <a:buChar char="q"/>
                </a:pPr>
                <a:endParaRPr lang="es-AR" sz="1800" dirty="0"/>
              </a:p>
              <a:p>
                <a:pPr algn="just">
                  <a:buFont typeface="Wingdings" panose="05000000000000000000" pitchFamily="2" charset="2"/>
                  <a:buChar char="q"/>
                </a:pPr>
                <a:r>
                  <a:rPr lang="es-AR" sz="1800" dirty="0"/>
                  <a:t> Interpretación matemática: variación relativa al final del periodo del poder adquisitivo de cada unidad de moneda que se invierte al inicio. </a:t>
                </a:r>
              </a:p>
              <a:p>
                <a:pPr algn="just">
                  <a:buFont typeface="Wingdings" panose="05000000000000000000" pitchFamily="2" charset="2"/>
                  <a:buChar char="q"/>
                </a:pPr>
                <a:endParaRPr lang="es-AR" sz="1800" dirty="0"/>
              </a:p>
              <a:p>
                <a:pPr algn="just">
                  <a:buFont typeface="Wingdings" panose="05000000000000000000" pitchFamily="2" charset="2"/>
                  <a:buChar char="q"/>
                </a:pPr>
                <a:r>
                  <a:rPr lang="es-AR" sz="1800" dirty="0"/>
                  <a:t> Interpretación financiera: redito realmente producido en el intervalo analizado por unidad de capital. Redito por unidad de capital a moneda constante. </a:t>
                </a:r>
              </a:p>
              <a:p>
                <a:pPr algn="just">
                  <a:buFont typeface="Wingdings" panose="05000000000000000000" pitchFamily="2" charset="2"/>
                  <a:buChar char="q"/>
                </a:pPr>
                <a:endParaRPr lang="es-AR" sz="1800" dirty="0"/>
              </a:p>
              <a:p>
                <a:pPr algn="just">
                  <a:buFont typeface="Wingdings" panose="05000000000000000000" pitchFamily="2" charset="2"/>
                  <a:buChar char="q"/>
                </a:pPr>
                <a:r>
                  <a:rPr lang="es-AR" sz="1800" dirty="0"/>
                  <a:t> Expresa el poder adquisitivo de la tasa de interés. </a:t>
                </a:r>
              </a:p>
            </p:txBody>
          </p:sp>
        </mc:Choice>
        <mc:Fallback>
          <p:sp>
            <p:nvSpPr>
              <p:cNvPr id="3" name="Marcador de conteni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97280" y="1845734"/>
                <a:ext cx="10058400" cy="4447490"/>
              </a:xfrm>
              <a:blipFill>
                <a:blip r:embed="rId2"/>
                <a:stretch>
                  <a:fillRect l="-1273" r="-1394" b="-3292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862953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AR" b="1" dirty="0"/>
              <a:t>TASA REAL DE RENDIMIENTO, VALORES QUE PUEDE TOMAR.  </a:t>
            </a:r>
            <a:endParaRPr lang="es-AR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s-AR" sz="2500" dirty="0"/>
              <a:t> r = o </a:t>
            </a:r>
          </a:p>
          <a:p>
            <a:pPr marL="0" indent="0">
              <a:buNone/>
            </a:pPr>
            <a:endParaRPr lang="es-AR" sz="2500" dirty="0"/>
          </a:p>
          <a:p>
            <a:pPr lvl="1">
              <a:buFont typeface="Wingdings" panose="05000000000000000000" pitchFamily="2" charset="2"/>
              <a:buChar char="ü"/>
            </a:pPr>
            <a:r>
              <a:rPr lang="es-AR" sz="2300" dirty="0"/>
              <a:t>En ente caso f = i</a:t>
            </a:r>
          </a:p>
          <a:p>
            <a:pPr marL="0" indent="0">
              <a:buNone/>
            </a:pPr>
            <a:endParaRPr lang="es-AR" sz="2500" dirty="0"/>
          </a:p>
          <a:p>
            <a:pPr lvl="1">
              <a:buFont typeface="Wingdings" panose="05000000000000000000" pitchFamily="2" charset="2"/>
              <a:buChar char="ü"/>
            </a:pPr>
            <a:r>
              <a:rPr lang="es-AR" sz="2300" dirty="0"/>
              <a:t>El inversor COMPENSA su inversión de los efectos de la inflación. </a:t>
            </a:r>
          </a:p>
          <a:p>
            <a:pPr marL="0" indent="0">
              <a:buNone/>
            </a:pPr>
            <a:endParaRPr lang="es-AR" sz="2500" dirty="0"/>
          </a:p>
          <a:p>
            <a:pPr lvl="1">
              <a:buFont typeface="Wingdings" panose="05000000000000000000" pitchFamily="2" charset="2"/>
              <a:buChar char="ü"/>
            </a:pPr>
            <a:r>
              <a:rPr lang="es-AR" sz="2300" dirty="0"/>
              <a:t>Se conserva el poder adquisitivo</a:t>
            </a:r>
          </a:p>
          <a:p>
            <a:pPr marL="0" indent="0">
              <a:buNone/>
            </a:pPr>
            <a:r>
              <a:rPr lang="es-AR" sz="2500" dirty="0"/>
              <a:t> 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s-AR" sz="2300" dirty="0"/>
              <a:t> El rendimiento de la operación en términos REALES fue NEUTRO</a:t>
            </a:r>
            <a:r>
              <a:rPr lang="es-AR" dirty="0"/>
              <a:t>. </a:t>
            </a:r>
          </a:p>
          <a:p>
            <a:pPr>
              <a:buFont typeface="Wingdings" panose="05000000000000000000" pitchFamily="2" charset="2"/>
              <a:buChar char="ü"/>
            </a:pP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4159672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AR" b="1" dirty="0"/>
              <a:t>TASA REAL DE RENDIMIENTO, VALORES QUE PUEDE TOMAR. </a:t>
            </a:r>
            <a:endParaRPr lang="es-AR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Marcador de contenido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>
                  <a:buFont typeface="Wingdings" panose="05000000000000000000" pitchFamily="2" charset="2"/>
                  <a:buChar char="q"/>
                </a:pPr>
                <a:r>
                  <a:rPr lang="es-AR" dirty="0"/>
                  <a:t> r </a:t>
                </a:r>
                <a14:m>
                  <m:oMath xmlns:m="http://schemas.openxmlformats.org/officeDocument/2006/math">
                    <m:r>
                      <a:rPr lang="es-AR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</m:t>
                    </m:r>
                  </m:oMath>
                </a14:m>
                <a:r>
                  <a:rPr lang="es-AR" dirty="0"/>
                  <a:t> o </a:t>
                </a:r>
              </a:p>
              <a:p>
                <a:pPr marL="0" indent="0">
                  <a:buNone/>
                </a:pPr>
                <a:endParaRPr lang="es-AR" dirty="0"/>
              </a:p>
              <a:p>
                <a:pPr lvl="1">
                  <a:buFont typeface="Wingdings" panose="05000000000000000000" pitchFamily="2" charset="2"/>
                  <a:buChar char="ü"/>
                </a:pPr>
                <a:r>
                  <a:rPr lang="es-AR" dirty="0"/>
                  <a:t>En ente caso f </a:t>
                </a:r>
                <a14:m>
                  <m:oMath xmlns:m="http://schemas.openxmlformats.org/officeDocument/2006/math">
                    <m:r>
                      <a:rPr lang="es-AR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&gt;</m:t>
                    </m:r>
                  </m:oMath>
                </a14:m>
                <a:r>
                  <a:rPr lang="es-AR" dirty="0"/>
                  <a:t> i</a:t>
                </a:r>
              </a:p>
              <a:p>
                <a:pPr marL="0" indent="0">
                  <a:buNone/>
                </a:pPr>
                <a:endParaRPr lang="es-AR" dirty="0"/>
              </a:p>
              <a:p>
                <a:pPr lvl="1">
                  <a:buFont typeface="Wingdings" panose="05000000000000000000" pitchFamily="2" charset="2"/>
                  <a:buChar char="ü"/>
                </a:pPr>
                <a:r>
                  <a:rPr lang="es-AR" dirty="0"/>
                  <a:t>El inversor se ve DESCAPITALIZADO porque el crecimiento del efecto inflacionario es MAYOR al que genera la inversión a la tasa i.  </a:t>
                </a:r>
              </a:p>
              <a:p>
                <a:pPr marL="0" indent="0">
                  <a:buNone/>
                </a:pPr>
                <a:endParaRPr lang="es-AR" dirty="0"/>
              </a:p>
              <a:p>
                <a:pPr lvl="1">
                  <a:buFont typeface="Wingdings" panose="05000000000000000000" pitchFamily="2" charset="2"/>
                  <a:buChar char="ü"/>
                </a:pPr>
                <a:r>
                  <a:rPr lang="es-AR" dirty="0"/>
                  <a:t> Se pierde el poder adquisitivo.</a:t>
                </a:r>
              </a:p>
              <a:p>
                <a:pPr marL="0" indent="0">
                  <a:buNone/>
                </a:pPr>
                <a:endParaRPr lang="es-AR" dirty="0"/>
              </a:p>
              <a:p>
                <a:pPr lvl="1">
                  <a:buFont typeface="Wingdings" panose="05000000000000000000" pitchFamily="2" charset="2"/>
                  <a:buChar char="ü"/>
                </a:pPr>
                <a:r>
                  <a:rPr lang="es-AR" dirty="0"/>
                  <a:t> El rendimiento de la operación en términos REALES fue NEGATIVO.</a:t>
                </a:r>
              </a:p>
            </p:txBody>
          </p:sp>
        </mc:Choice>
        <mc:Fallback>
          <p:sp>
            <p:nvSpPr>
              <p:cNvPr id="3" name="Marcador de conteni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455" t="-1667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35434975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ción">
  <a:themeElements>
    <a:clrScheme name="Retrospección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ció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ción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1309</TotalTime>
  <Words>1022</Words>
  <Application>Microsoft Office PowerPoint</Application>
  <PresentationFormat>Panorámica</PresentationFormat>
  <Paragraphs>128</Paragraphs>
  <Slides>12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7" baseType="lpstr">
      <vt:lpstr>Calibri</vt:lpstr>
      <vt:lpstr>Calibri Light</vt:lpstr>
      <vt:lpstr>Cambria Math</vt:lpstr>
      <vt:lpstr>Wingdings</vt:lpstr>
      <vt:lpstr>Retrospección</vt:lpstr>
      <vt:lpstr>MATEMATICA FINANCIERA </vt:lpstr>
      <vt:lpstr>                VALORACION DE CAPITALES EN UN CONTEXTO INFLACIONARIO</vt:lpstr>
      <vt:lpstr>VALORACION DE CAPITALES EN UN CONTEXTO INFLACIONARIO</vt:lpstr>
      <vt:lpstr>FACTORES DE CORRECCION MONETARIA </vt:lpstr>
      <vt:lpstr>TASA DE DESVALORIZACION DE LA MONEDA </vt:lpstr>
      <vt:lpstr>EL REDITO EN UN CONTEXTO INFLACIONARIO </vt:lpstr>
      <vt:lpstr>TASA REAL DE RENDIMIENTO </vt:lpstr>
      <vt:lpstr>TASA REAL DE RENDIMIENTO, VALORES QUE PUEDE TOMAR.  </vt:lpstr>
      <vt:lpstr>TASA REAL DE RENDIMIENTO, VALORES QUE PUEDE TOMAR. </vt:lpstr>
      <vt:lpstr>TASA REAL DE RENDIMIENTO, VALORES QUE PUEDE TOMAR. </vt:lpstr>
      <vt:lpstr>ECUACION DE FISHER</vt:lpstr>
      <vt:lpstr>ECUACION DE FISHER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MATEMATICA FINANCIERA</dc:title>
  <dc:creator>Santi</dc:creator>
  <cp:lastModifiedBy>ignacio grill</cp:lastModifiedBy>
  <cp:revision>56</cp:revision>
  <dcterms:created xsi:type="dcterms:W3CDTF">2020-06-10T19:52:49Z</dcterms:created>
  <dcterms:modified xsi:type="dcterms:W3CDTF">2025-01-29T20:13:19Z</dcterms:modified>
</cp:coreProperties>
</file>