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494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213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9525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5522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26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0850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7656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3616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5979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823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600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70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MATEMATICA FINANCIERA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AR" sz="4800" b="1" dirty="0"/>
              <a:t>VALORACION DINAMICA DE CAPITALES </a:t>
            </a:r>
          </a:p>
          <a:p>
            <a:r>
              <a:rPr lang="es-AR" sz="3000" b="1" dirty="0"/>
              <a:t>VALORACION DE CAPITALES EN UN CONTEXTO INFLACIONARIO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69303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TASA REAL DE RENDIMIENTO, VALORES QUE PUEDE TOMAR. 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 r </a:t>
                </a:r>
                <a14:m>
                  <m:oMath xmlns:m="http://schemas.openxmlformats.org/officeDocument/2006/math"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s-AR" dirty="0"/>
                  <a:t>o </a:t>
                </a:r>
              </a:p>
              <a:p>
                <a:pPr marL="0" indent="0">
                  <a:buNone/>
                </a:pPr>
                <a:endParaRPr lang="es-AR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dirty="0"/>
                  <a:t>En ente caso f </a:t>
                </a:r>
                <a14:m>
                  <m:oMath xmlns:m="http://schemas.openxmlformats.org/officeDocument/2006/math"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s-AR" dirty="0"/>
                  <a:t> i</a:t>
                </a:r>
              </a:p>
              <a:p>
                <a:pPr marL="0" indent="0">
                  <a:buNone/>
                </a:pPr>
                <a:endParaRPr lang="es-AR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dirty="0"/>
                  <a:t>El inversor logra CAPITALIZAR porque logra un rendimiento neto de la inflación. </a:t>
                </a:r>
              </a:p>
              <a:p>
                <a:pPr marL="0" indent="0">
                  <a:buNone/>
                </a:pPr>
                <a:endParaRPr lang="es-AR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dirty="0"/>
                  <a:t> Se gana el poder adquisitivo.</a:t>
                </a:r>
              </a:p>
              <a:p>
                <a:pPr marL="0" indent="0">
                  <a:buNone/>
                </a:pPr>
                <a:endParaRPr lang="es-AR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dirty="0"/>
                  <a:t> El rendimiento de la operación en términos REALES fue POSITIVO.</a:t>
                </a:r>
              </a:p>
              <a:p>
                <a:endParaRPr lang="es-AR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55" t="-1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6654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/>
              <a:t>ECUACION DE FISHER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3"/>
                <a:ext cx="10058400" cy="4420595"/>
              </a:xfrm>
            </p:spPr>
            <p:txBody>
              <a:bodyPr>
                <a:normAutofit lnSpcReduction="10000"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dirty="0"/>
                  <a:t> </a:t>
                </a:r>
                <a:r>
                  <a:rPr lang="es-AR" u="sng" dirty="0"/>
                  <a:t>Expresión simbólica</a:t>
                </a:r>
                <a:r>
                  <a:rPr lang="es-AR" dirty="0"/>
                  <a:t>: (1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s-A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sSub>
                          <m:sSubPr>
                            <m:ctrlP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[</m:t>
                            </m:r>
                            <m:sSup>
                              <m:sSupPr>
                                <m:ctrlPr>
                                  <a:rPr lang="es-A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s-A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;</m:t>
                            </m:r>
                            <m:sSup>
                              <m:sSupPr>
                                <m:ctrlPr>
                                  <a:rPr lang="es-A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s-A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′′</m:t>
                                </m:r>
                              </m:sup>
                            </m:sSup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]</m:t>
                            </m:r>
                          </m:sub>
                        </m:sSub>
                      </m:e>
                    </m:d>
                    <m:r>
                      <a:rPr lang="es-A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(1+</m:t>
                    </m:r>
                    <m:sSub>
                      <m:sSubPr>
                        <m:ctrlPr>
                          <a:rPr lang="es-A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sSup>
                          <m:sSupPr>
                            <m:ctrlP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</m:t>
                        </m:r>
                      </m:sub>
                    </m:sSub>
                  </m:oMath>
                </a14:m>
                <a:r>
                  <a:rPr lang="es-AR" dirty="0"/>
                  <a:t>)</a:t>
                </a:r>
              </a:p>
              <a:p>
                <a:pPr marL="0" indent="0" algn="just">
                  <a:buNone/>
                </a:pPr>
                <a:endParaRPr lang="es-AR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dirty="0"/>
                  <a:t> (1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sSup>
                          <m:sSupPr>
                            <m:ctrlP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 </m:t>
                    </m:r>
                  </m:oMath>
                </a14:m>
                <a:r>
                  <a:rPr lang="es-AR" dirty="0"/>
                  <a:t>FACTOR DE CAPITALIZACION CON TASA DE INTERES APARENTE.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000" dirty="0"/>
                  <a:t> Se aplica sobre el capital a valores históricos.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000" dirty="0"/>
                  <a:t> No refleja el efecto de la inflación.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endParaRPr lang="es-AR" sz="20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dirty="0"/>
                  <a:t> (1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sSup>
                          <m:sSupPr>
                            <m:ctrlP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</m:oMath>
                </a14:m>
                <a:r>
                  <a:rPr lang="es-AR" dirty="0"/>
                  <a:t> FACTOR DE CAPITALIZACION CON TASA DE INTERES REAL.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000" dirty="0"/>
                  <a:t> Se aplica sobre el capital ajustado (capital a valores corrientes).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endParaRPr lang="es-AR" sz="20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dirty="0"/>
                  <a:t> (1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sSup>
                          <m:sSupPr>
                            <m:ctrlP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</m:oMath>
                </a14:m>
                <a:r>
                  <a:rPr lang="es-AR" dirty="0"/>
                  <a:t> FACTOR DE CORRECCION MONETARIO.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000" dirty="0"/>
                  <a:t> Se aplica para ajustar el capital, para luego aplicar el factor con tasa real. </a:t>
                </a:r>
              </a:p>
              <a:p>
                <a:pPr marL="0" indent="0">
                  <a:buNone/>
                </a:pPr>
                <a:endParaRPr lang="es-AR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3"/>
                <a:ext cx="10058400" cy="4420595"/>
              </a:xfrm>
              <a:blipFill>
                <a:blip r:embed="rId2"/>
                <a:stretch>
                  <a:fillRect l="-1455" t="-15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2490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/>
              <a:t>ECUACION DE FISHER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375772"/>
              </a:xfrm>
            </p:spPr>
            <p:txBody>
              <a:bodyPr>
                <a:noAutofit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dirty="0"/>
                  <a:t> </a:t>
                </a:r>
                <a:r>
                  <a:rPr lang="es-AR" u="sng" dirty="0"/>
                  <a:t>Muestra la relación entre</a:t>
                </a:r>
                <a:r>
                  <a:rPr lang="es-AR" dirty="0"/>
                  <a:t>: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000" dirty="0"/>
                  <a:t> Tasa aparente. La misma esta compuesta por la inflación y la tasa real.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000" dirty="0"/>
                  <a:t> Tasa de inflación.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000" dirty="0"/>
                  <a:t> Tasa real. Esta ajustada por inflación, despojada del efecto inflacionario.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endParaRPr lang="es-AR" sz="20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dirty="0"/>
                  <a:t> El factor de capitalización con TASA APARENTE CONTIENE el RENDIMIENTO REAL y la CORRECCION MONETARIA como consecuencia de la inflación. 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dirty="0"/>
                  <a:t> Como (1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sSup>
                          <m:sSupPr>
                            <m:ctrlP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AR" dirty="0"/>
                  <a:t> es el VALOR FINAL de una unidad de moneda expresada a VALORES CORRIENTES, este valor va a ser igual al VALOR FINAL de una unidad de moneda expresado a VALORES CONSTANTES, AJUSTADO por la INFLACION del periodo. 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375772"/>
              </a:xfrm>
              <a:blipFill>
                <a:blip r:embed="rId2"/>
                <a:stretch>
                  <a:fillRect l="-1455" t="-1532" r="-1515" b="-39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8506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s-AR" b="1" dirty="0"/>
            </a:br>
            <a:br>
              <a:rPr lang="es-AR" b="1" dirty="0"/>
            </a:br>
            <a:br>
              <a:rPr lang="es-AR" b="1" dirty="0"/>
            </a:br>
            <a:br>
              <a:rPr lang="es-AR" b="1" dirty="0"/>
            </a:br>
            <a:br>
              <a:rPr lang="es-AR" b="1" dirty="0"/>
            </a:br>
            <a:br>
              <a:rPr lang="es-AR" b="1" dirty="0"/>
            </a:br>
            <a:br>
              <a:rPr lang="es-AR" b="1" dirty="0"/>
            </a:br>
            <a:br>
              <a:rPr lang="es-AR" b="1" dirty="0"/>
            </a:br>
            <a:br>
              <a:rPr lang="es-AR" b="1" dirty="0"/>
            </a:br>
            <a:br>
              <a:rPr lang="es-AR" b="1" dirty="0"/>
            </a:br>
            <a:br>
              <a:rPr lang="es-AR" b="1" dirty="0"/>
            </a:br>
            <a:br>
              <a:rPr lang="es-AR" b="1" dirty="0"/>
            </a:br>
            <a:br>
              <a:rPr lang="es-AR" b="1" dirty="0"/>
            </a:br>
            <a:br>
              <a:rPr lang="es-AR" b="1" dirty="0"/>
            </a:br>
            <a:br>
              <a:rPr lang="es-AR" b="1" dirty="0"/>
            </a:br>
            <a:br>
              <a:rPr lang="es-AR" b="1" dirty="0"/>
            </a:br>
            <a:r>
              <a:rPr lang="es-AR" b="1" dirty="0"/>
              <a:t>VALORACION DE CAPITALES EN UN CONTEXTO INFLACIONARIO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429560"/>
              </a:xfrm>
            </p:spPr>
            <p:txBody>
              <a:bodyPr>
                <a:normAutofit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dirty="0"/>
                  <a:t> </a:t>
                </a:r>
                <a:r>
                  <a:rPr lang="es-AR" b="1" dirty="0"/>
                  <a:t>INFLACION</a:t>
                </a:r>
                <a:r>
                  <a:rPr lang="es-AR" dirty="0"/>
                  <a:t>: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000" dirty="0"/>
                  <a:t> Cuando con la MISMA CANTIDAD DE MONEDA PODEMOS ADQUIRIR LA MISMA CANTIDAD DE BIENES en dos momentos distintos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s-AR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AR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AR" sz="20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AR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s-AR" sz="2000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</m:oMath>
                </a14:m>
                <a:r>
                  <a:rPr lang="es-AR" sz="2000" dirty="0"/>
                  <a:t>, se dice que en el periodo analizado EL PODER ADQUISITIVO DE LA MONEDA NO CAMBIO.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endParaRPr lang="es-AR" sz="20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000" dirty="0"/>
                  <a:t> Cuando con la MISMA CANTIDAD DE MONEDA NO PODEMOS ADQUIRIR LA MISMA CANTIDAD DE BIENES en dos momentos distintos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s-AR" sz="2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AR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AR" sz="20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A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s-AR" sz="2000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</m:oMath>
                </a14:m>
                <a:r>
                  <a:rPr lang="es-AR" sz="2000" dirty="0"/>
                  <a:t>, se dice que en el periodo analizado EL PODER ADQUISITIVO DE LA MONEDA CAMBIO.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endParaRPr lang="es-AR" sz="20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000" dirty="0"/>
                  <a:t> Si podemos comprar MENOS cantidad de bienes con la MISMA CANTIDAD DE MONEDA se dice que hubo INFLACION, caso contrario se produjo DEFLACION.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endParaRPr lang="es-AR" sz="20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000" dirty="0"/>
                  <a:t> Aumento sostenido del nivel general de precios. 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429560"/>
              </a:xfrm>
              <a:blipFill>
                <a:blip r:embed="rId2"/>
                <a:stretch>
                  <a:fillRect l="-1455" t="-1515" r="-151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451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VALORACION DE CAPITALES EN UN CONTEXTO INFLACIONARIO</a:t>
            </a:r>
            <a:endParaRPr lang="es-AR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s-AR" sz="2400" b="1" dirty="0"/>
              <a:t>TASA DE INFLACION USANDO PRECIOS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arcador de contenido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1097280" y="2582333"/>
                <a:ext cx="4937760" cy="3701925"/>
              </a:xfrm>
            </p:spPr>
            <p:txBody>
              <a:bodyPr>
                <a:normAutofit fontScale="25000" lnSpcReduction="20000"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dirty="0"/>
                  <a:t> </a:t>
                </a:r>
                <a:r>
                  <a:rPr lang="es-AR" sz="8000" u="sng" dirty="0"/>
                  <a:t>Expresión simbólica</a:t>
                </a:r>
                <a:r>
                  <a:rPr lang="es-AR" sz="8000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8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8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AR" sz="80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s-AR" sz="8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8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80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sz="8000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sSup>
                          <m:sSupPr>
                            <m:ctrlPr>
                              <a:rPr lang="es-AR" sz="8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8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8000" b="0" i="1" smtClean="0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s-AR" sz="80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s-AR" sz="8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AR" sz="8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8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AR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b>
                        </m:sSub>
                        <m:r>
                          <a:rPr lang="es-AR" sz="8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s-AR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AR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AR" sz="8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AR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8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b>
                        </m:sSub>
                      </m:den>
                    </m:f>
                  </m:oMath>
                </a14:m>
                <a:endParaRPr lang="es-AR" sz="8000" dirty="0"/>
              </a:p>
              <a:p>
                <a:pPr marL="0" indent="0" algn="just">
                  <a:buNone/>
                </a:pPr>
                <a:endParaRPr lang="es-AR" sz="80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8000" dirty="0"/>
                  <a:t> Si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8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8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AR" sz="8000" i="1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s-AR" sz="8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8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80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sz="8000" i="1">
                            <a:latin typeface="Cambria Math" panose="02040503050406030204" pitchFamily="18" charset="0"/>
                          </a:rPr>
                          <m:t>;</m:t>
                        </m:r>
                        <m:sSup>
                          <m:sSupPr>
                            <m:ctrlPr>
                              <a:rPr lang="es-AR" sz="8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8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8000" i="1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s-AR" sz="8000" i="1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</m:oMath>
                </a14:m>
                <a:r>
                  <a:rPr lang="es-AR" sz="8000" dirty="0"/>
                  <a:t> es positivo TASA DE INFLACION.</a:t>
                </a:r>
              </a:p>
              <a:p>
                <a:pPr marL="0" indent="0" algn="just">
                  <a:buNone/>
                </a:pPr>
                <a:endParaRPr lang="es-AR" sz="80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8000" dirty="0"/>
                  <a:t> Si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8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8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AR" sz="8000" i="1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s-AR" sz="8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8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80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sz="8000" i="1">
                            <a:latin typeface="Cambria Math" panose="02040503050406030204" pitchFamily="18" charset="0"/>
                          </a:rPr>
                          <m:t>;</m:t>
                        </m:r>
                        <m:sSup>
                          <m:sSupPr>
                            <m:ctrlPr>
                              <a:rPr lang="es-AR" sz="8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8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8000" i="1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s-AR" sz="8000" i="1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</m:oMath>
                </a14:m>
                <a:r>
                  <a:rPr lang="es-AR" sz="8000" dirty="0"/>
                  <a:t> es negativa TASA DE DEFLACION. </a:t>
                </a:r>
              </a:p>
              <a:p>
                <a:pPr marL="0" indent="0" algn="just">
                  <a:buNone/>
                </a:pPr>
                <a:endParaRPr lang="es-AR" sz="80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8000" dirty="0"/>
                  <a:t> INTERPRETACION MATEMATICA: variación relativa de los precios de un determinado bien. </a:t>
                </a:r>
              </a:p>
            </p:txBody>
          </p:sp>
        </mc:Choice>
        <mc:Fallback>
          <p:sp>
            <p:nvSpPr>
              <p:cNvPr id="4" name="Marcador de contenido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1097280" y="2582333"/>
                <a:ext cx="4937760" cy="3701925"/>
              </a:xfrm>
              <a:blipFill>
                <a:blip r:embed="rId2"/>
                <a:stretch>
                  <a:fillRect l="-2963" t="-2142" r="-308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s-AR" sz="2400" b="1" dirty="0"/>
              <a:t>TASA DE INFLACION USANDO INDICES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Marcador de contenido 5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17920" y="2501153"/>
                <a:ext cx="4937760" cy="3783104"/>
              </a:xfrm>
            </p:spPr>
            <p:txBody>
              <a:bodyPr>
                <a:noAutofit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600" u="sng" dirty="0"/>
                  <a:t>Expresión simbólica</a:t>
                </a:r>
                <a:r>
                  <a:rPr lang="es-AR" sz="1600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6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AR" sz="1600" i="1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s-AR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16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sz="1600" i="1">
                            <a:latin typeface="Cambria Math" panose="02040503050406030204" pitchFamily="18" charset="0"/>
                          </a:rPr>
                          <m:t>;</m:t>
                        </m:r>
                        <m:sSup>
                          <m:sSupPr>
                            <m:ctrlPr>
                              <a:rPr lang="es-AR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1600" i="1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s-AR" sz="1600" i="1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s-A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A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s-A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b>
                        </m:sSub>
                        <m:r>
                          <a:rPr lang="es-A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s-A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s-A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A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s-A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b>
                        </m:sSub>
                      </m:den>
                    </m:f>
                  </m:oMath>
                </a14:m>
                <a:endParaRPr lang="es-AR" sz="1600" dirty="0"/>
              </a:p>
              <a:p>
                <a:pPr marL="0" indent="0" algn="just">
                  <a:buNone/>
                </a:pPr>
                <a:endParaRPr lang="es-AR" sz="16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600" dirty="0"/>
                  <a:t> </a:t>
                </a:r>
                <a:r>
                  <a:rPr lang="es-AR" sz="1600" u="sng" dirty="0"/>
                  <a:t>INDICE</a:t>
                </a:r>
                <a:r>
                  <a:rPr lang="es-AR" sz="1600" dirty="0"/>
                  <a:t>: indicadores que miden las variaciones a través del tiempo, de un conjunto definido de Bienes y Servicios.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16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s-A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s-A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b>
                    </m:sSub>
                  </m:oMath>
                </a14:m>
                <a:r>
                  <a:rPr lang="es-AR" sz="1600" dirty="0"/>
                  <a:t> </a:t>
                </a:r>
                <a14:m>
                  <m:oMath xmlns:m="http://schemas.openxmlformats.org/officeDocument/2006/math">
                    <m:r>
                      <a:rPr lang="es-AR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s-AR" sz="1600" dirty="0"/>
                  <a:t> Índice al inicio de la operación. 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s-A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s-A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b>
                    </m:sSub>
                  </m:oMath>
                </a14:m>
                <a:r>
                  <a:rPr lang="es-AR" sz="1600" dirty="0"/>
                  <a:t> </a:t>
                </a:r>
                <a14:m>
                  <m:oMath xmlns:m="http://schemas.openxmlformats.org/officeDocument/2006/math">
                    <m:r>
                      <a:rPr lang="es-AR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s-AR" sz="1600" dirty="0"/>
                  <a:t> Índice al cierre de la operación. 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16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600" dirty="0"/>
                  <a:t> INTERPRETACION MATEMATICA: variación relativa de los índices de precios registrados en los extremos del intervalo. </a:t>
                </a:r>
              </a:p>
            </p:txBody>
          </p:sp>
        </mc:Choice>
        <mc:Fallback>
          <p:sp>
            <p:nvSpPr>
              <p:cNvPr id="6" name="Marcador de contenido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17920" y="2501153"/>
                <a:ext cx="4937760" cy="3783104"/>
              </a:xfrm>
              <a:blipFill>
                <a:blip r:embed="rId3"/>
                <a:stretch>
                  <a:fillRect l="-2346" r="-2469" b="-434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4464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FACTORES DE CORRECCION MONETARIA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3"/>
                <a:ext cx="10058400" cy="4384737"/>
              </a:xfrm>
            </p:spPr>
            <p:txBody>
              <a:bodyPr>
                <a:noAutofit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800" dirty="0"/>
                  <a:t>  EN UN CONTEXTO INFLACIONARIO POR CADA UNIDAD DE MONEDA  EN  t’ ES NECESARIO  (1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sSup>
                          <m:sSup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s-AR" sz="1800" b="0" i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s-AR" sz="1800" b="0" dirty="0"/>
                  <a:t>PARA PODER COMPRAR LA MISMA CANTIDAD DE BIENES Y SERVICIOS. </a:t>
                </a:r>
              </a:p>
              <a:p>
                <a:pPr marL="0" indent="0" algn="just">
                  <a:buNone/>
                </a:pPr>
                <a:endParaRPr lang="es-AR" sz="1800" b="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800" dirty="0"/>
                  <a:t> (1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8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AR" sz="1800" i="1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s-AR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sz="1800" i="1">
                            <a:latin typeface="Cambria Math" panose="02040503050406030204" pitchFamily="18" charset="0"/>
                          </a:rPr>
                          <m:t>;</m:t>
                        </m:r>
                        <m:sSup>
                          <m:sSupPr>
                            <m:ctrlPr>
                              <a:rPr lang="es-AR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s-AR" sz="1800" i="1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s-AR" sz="180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AR" sz="1800" b="0" dirty="0"/>
                  <a:t> </a:t>
                </a:r>
                <a14:m>
                  <m:oMath xmlns:m="http://schemas.openxmlformats.org/officeDocument/2006/math">
                    <m:r>
                      <a:rPr lang="es-AR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s-AR" sz="1800" b="0" dirty="0"/>
                  <a:t> FACTOR DE CORRECCION MONETARIA. 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1800" b="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800" dirty="0"/>
                  <a:t> El FACTOR DE CORRECION MONETARIA permite </a:t>
                </a:r>
                <a:r>
                  <a:rPr lang="es-AR" sz="1800" dirty="0" err="1"/>
                  <a:t>reexpresar</a:t>
                </a:r>
                <a:r>
                  <a:rPr lang="es-AR" sz="1800" dirty="0"/>
                  <a:t> el poder adquisitivo del dinero, según el transcurso del tiempo. 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18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800" b="0" dirty="0"/>
                  <a:t> Es el VALOR EN MONEDA CONSTANTE U HOMOGENEA en t’’ de cada unidad de capital disponible en t’. 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1800" b="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800" dirty="0"/>
                  <a:t> (1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8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AR" sz="1800" i="1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s-AR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sz="1800" i="1">
                            <a:latin typeface="Cambria Math" panose="02040503050406030204" pitchFamily="18" charset="0"/>
                          </a:rPr>
                          <m:t>;</m:t>
                        </m:r>
                        <m:sSup>
                          <m:sSupPr>
                            <m:ctrlPr>
                              <a:rPr lang="es-AR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s-AR" sz="1800" i="1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s-AR" sz="1800">
                        <a:latin typeface="Cambria Math" panose="02040503050406030204" pitchFamily="18" charset="0"/>
                      </a:rPr>
                      <m:t>)</m:t>
                    </m:r>
                    <m:r>
                      <a:rPr lang="es-AR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A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s-A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b>
                        </m:sSub>
                      </m:den>
                    </m:f>
                    <m:r>
                      <a:rPr lang="es-A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    </m:t>
                    </m:r>
                  </m:oMath>
                </a14:m>
                <a:r>
                  <a:rPr lang="es-AR" sz="1800" dirty="0"/>
                  <a:t>(1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8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AR" sz="1800" i="1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s-AR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sz="1800" i="1">
                            <a:latin typeface="Cambria Math" panose="02040503050406030204" pitchFamily="18" charset="0"/>
                          </a:rPr>
                          <m:t>;</m:t>
                        </m:r>
                        <m:sSup>
                          <m:sSupPr>
                            <m:ctrlPr>
                              <a:rPr lang="es-AR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1800" i="1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s-AR" sz="1800" i="1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s-AR" sz="1800">
                        <a:latin typeface="Cambria Math" panose="02040503050406030204" pitchFamily="18" charset="0"/>
                      </a:rPr>
                      <m:t>)</m:t>
                    </m:r>
                    <m:r>
                      <a:rPr lang="es-AR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AR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s-AR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AR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s-AR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b>
                        </m:sSub>
                      </m:den>
                    </m:f>
                  </m:oMath>
                </a14:m>
                <a:endParaRPr lang="es-AR" sz="1800" b="0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3"/>
                <a:ext cx="10058400" cy="4384737"/>
              </a:xfrm>
              <a:blipFill>
                <a:blip r:embed="rId2"/>
                <a:stretch>
                  <a:fillRect l="-1273" t="-1391" r="-1394" b="-153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538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TASA DE DESVALORIZACION DE LA MONEDA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3"/>
                <a:ext cx="10058400" cy="4465419"/>
              </a:xfrm>
            </p:spPr>
            <p:txBody>
              <a:bodyPr>
                <a:noAutofit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700" dirty="0"/>
                  <a:t> </a:t>
                </a:r>
                <a:r>
                  <a:rPr lang="es-AR" sz="1700" u="sng" dirty="0"/>
                  <a:t>Expresión simbólica</a:t>
                </a:r>
                <a:r>
                  <a:rPr lang="es-AR" sz="1700" dirty="0"/>
                  <a:t>: </a:t>
                </a:r>
                <a14:m>
                  <m:oMath xmlns:m="http://schemas.openxmlformats.org/officeDocument/2006/math">
                    <m:r>
                      <a:rPr lang="es-AR" sz="1700" i="1" smtClean="0">
                        <a:latin typeface="Cambria Math" panose="02040503050406030204" pitchFamily="18" charset="0"/>
                      </a:rPr>
                      <m:t>ƕ</m:t>
                    </m:r>
                    <m:r>
                      <a:rPr lang="es-AR" sz="17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AR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b>
                        </m:sSub>
                        <m:r>
                          <a:rPr lang="es-AR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b>
                        </m:sSub>
                      </m:den>
                    </m:f>
                  </m:oMath>
                </a14:m>
                <a:r>
                  <a:rPr lang="es-AR" sz="1700" dirty="0"/>
                  <a:t> con precios.</a:t>
                </a:r>
              </a:p>
              <a:p>
                <a:pPr marL="0" indent="0" algn="just">
                  <a:buNone/>
                </a:pPr>
                <a:endParaRPr lang="es-AR" sz="17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700" dirty="0"/>
                  <a:t> </a:t>
                </a:r>
                <a:r>
                  <a:rPr lang="es-AR" sz="1700" u="sng" dirty="0"/>
                  <a:t>Expresión simbólica</a:t>
                </a:r>
                <a:r>
                  <a:rPr lang="es-AR" sz="1700" dirty="0"/>
                  <a:t>: </a:t>
                </a:r>
                <a14:m>
                  <m:oMath xmlns:m="http://schemas.openxmlformats.org/officeDocument/2006/math">
                    <m:r>
                      <a:rPr lang="es-AR" sz="1700" i="1">
                        <a:latin typeface="Cambria Math" panose="02040503050406030204" pitchFamily="18" charset="0"/>
                      </a:rPr>
                      <m:t>ƕ</m:t>
                    </m:r>
                    <m:r>
                      <a:rPr lang="es-AR" sz="17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AR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7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b>
                        </m:sSub>
                        <m:r>
                          <a:rPr lang="es-AR" sz="17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7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7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17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b>
                        </m:sSub>
                      </m:den>
                    </m:f>
                  </m:oMath>
                </a14:m>
                <a:r>
                  <a:rPr lang="es-AR" sz="1700" dirty="0"/>
                  <a:t> con índices. 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17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700" b="1" dirty="0"/>
                  <a:t> Interpretación matemática</a:t>
                </a:r>
                <a:r>
                  <a:rPr lang="es-AR" sz="1700" dirty="0"/>
                  <a:t>: variación relativa de los índices/precios correspondientes a los extremos del intervalo respecto del índice al cierre.</a:t>
                </a:r>
              </a:p>
              <a:p>
                <a:pPr marL="0" indent="0" algn="just">
                  <a:buNone/>
                </a:pPr>
                <a:endParaRPr lang="es-AR" sz="17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700" dirty="0"/>
                  <a:t> </a:t>
                </a:r>
                <a:r>
                  <a:rPr lang="es-AR" sz="1700" b="1" dirty="0"/>
                  <a:t>Interpretación financiera</a:t>
                </a:r>
                <a:r>
                  <a:rPr lang="es-AR" sz="1700" dirty="0"/>
                  <a:t>: indica la perdida del poder adquisitivo por unidad de moneda al final del periodo. 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17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700" dirty="0"/>
                  <a:t> (1 -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7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700" i="1">
                            <a:latin typeface="Cambria Math" panose="02040503050406030204" pitchFamily="18" charset="0"/>
                          </a:rPr>
                          <m:t>ƕ</m:t>
                        </m:r>
                      </m:e>
                      <m:sub>
                        <m:r>
                          <a:rPr lang="es-AR" sz="17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s-AR" sz="17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7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17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sz="1700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sSup>
                          <m:sSupPr>
                            <m:ctrlPr>
                              <a:rPr lang="es-AR" sz="17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7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1700" b="0" i="1" smtClean="0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s-AR" sz="17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s-AR" sz="1700" b="0" i="1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s-AR" sz="17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s-AR" sz="1700" dirty="0"/>
                  <a:t> FACTOR DE CORRECCION. Permite expresar el valor de un capital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7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7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17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sz="1700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b>
                    </m:sSub>
                  </m:oMath>
                </a14:m>
                <a:r>
                  <a:rPr lang="es-AR" sz="1700" dirty="0"/>
                  <a:t> disponible en t’’ según su valor o poder adquisitivo en t’. 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3"/>
                <a:ext cx="10058400" cy="4465419"/>
              </a:xfrm>
              <a:blipFill>
                <a:blip r:embed="rId2"/>
                <a:stretch>
                  <a:fillRect l="-1152" r="-127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968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EL REDITO EN UN CONTEXTO INFLACIONARIO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AR" b="1" dirty="0"/>
              <a:t>REDITO A MONEDA HETEROGENEA O CORRIENTE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Marcador de contenido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 </a:t>
                </a:r>
                <a:r>
                  <a:rPr lang="es-AR" sz="2200" u="sng" dirty="0"/>
                  <a:t>Expresión simbólica</a:t>
                </a:r>
                <a:r>
                  <a:rPr lang="es-AR" sz="2200" dirty="0"/>
                  <a:t>:</a:t>
                </a:r>
              </a:p>
              <a:p>
                <a:pPr marL="0" indent="0">
                  <a:buNone/>
                </a:pPr>
                <a:r>
                  <a:rPr lang="es-AR" sz="2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sSup>
                          <m:sSupPr>
                            <m:ctrlP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s-AR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s-A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b>
                    </m:sSub>
                    <m:r>
                      <a:rPr lang="es-AR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sz="2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s-AR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b>
                    </m:sSub>
                  </m:oMath>
                </a14:m>
                <a:endParaRPr lang="es-AR" sz="2200" dirty="0"/>
              </a:p>
              <a:p>
                <a:pPr marL="0" indent="0">
                  <a:buNone/>
                </a:pPr>
                <a:endParaRPr lang="es-AR" sz="2200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200" dirty="0"/>
                  <a:t> No se considera la inflación. </a:t>
                </a:r>
              </a:p>
              <a:p>
                <a:pPr marL="0" indent="0">
                  <a:buNone/>
                </a:pPr>
                <a:endParaRPr lang="es-AR" sz="2200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200" dirty="0"/>
                  <a:t> Los capitales tienen DIFERENTES PODERES ADQUISITIVOS. </a:t>
                </a:r>
              </a:p>
            </p:txBody>
          </p:sp>
        </mc:Choice>
        <mc:Fallback xmlns="">
          <p:sp>
            <p:nvSpPr>
              <p:cNvPr id="4" name="Marcador de contenido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3210" t="-234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AR" b="1" dirty="0"/>
              <a:t>REDITO A MONEDA HOMOGENEA O CONSTANTE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Marcador de contenido 5"/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u="sng" dirty="0"/>
                  <a:t> </a:t>
                </a:r>
                <a:r>
                  <a:rPr lang="es-AR" sz="2200" u="sng" dirty="0"/>
                  <a:t>Expresión simbólica</a:t>
                </a:r>
                <a:r>
                  <a:rPr lang="es-AR" sz="2200" dirty="0"/>
                  <a:t>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AR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s-AR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;</m:t>
                        </m:r>
                        <m:sSup>
                          <m:sSupPr>
                            <m:ctrlPr>
                              <a:rPr lang="es-AR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2200" i="1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s-AR" sz="2200" i="1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s-AR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s-AR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b>
                    </m:sSub>
                    <m:r>
                      <a:rPr lang="es-AR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s-AR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b>
                    </m:sSub>
                  </m:oMath>
                </a14:m>
                <a:r>
                  <a:rPr lang="es-AR" sz="2200" dirty="0"/>
                  <a:t> X (1+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sSup>
                          <m:sSupPr>
                            <m:ctrlP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2200" b="0" i="1" smtClean="0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s-AR" sz="22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</m:oMath>
                </a14:m>
                <a:r>
                  <a:rPr lang="es-AR" sz="2200" dirty="0"/>
                  <a:t>)</a:t>
                </a:r>
              </a:p>
              <a:p>
                <a:pPr marL="0" indent="0">
                  <a:buNone/>
                </a:pPr>
                <a:endParaRPr lang="es-AR" sz="2200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200" dirty="0"/>
                  <a:t> Se considera la inflación. </a:t>
                </a:r>
              </a:p>
              <a:p>
                <a:pPr marL="0" indent="0">
                  <a:buNone/>
                </a:pPr>
                <a:endParaRPr lang="es-AR" sz="2200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200" dirty="0"/>
                  <a:t> Los capitales tienen IGUAL PODER ADQUISITIVOS. </a:t>
                </a:r>
              </a:p>
              <a:p>
                <a:endParaRPr lang="es-AR" dirty="0"/>
              </a:p>
            </p:txBody>
          </p:sp>
        </mc:Choice>
        <mc:Fallback xmlns="">
          <p:sp>
            <p:nvSpPr>
              <p:cNvPr id="6" name="Marcador de contenido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3"/>
                <a:stretch>
                  <a:fillRect l="-3210" t="-234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122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TASA REAL DE RENDIMIENTO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447490"/>
              </a:xfrm>
            </p:spPr>
            <p:txBody>
              <a:bodyPr>
                <a:noAutofit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800" dirty="0"/>
                  <a:t> </a:t>
                </a:r>
                <a:r>
                  <a:rPr lang="es-AR" sz="1800" u="sng" dirty="0"/>
                  <a:t>Calculo</a:t>
                </a:r>
                <a:r>
                  <a:rPr lang="es-AR" sz="1800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s-AR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AR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  <m:r>
                          <a:rPr lang="es-AR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AR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num>
                      <m:den>
                        <m:r>
                          <a:rPr lang="es-A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 </m:t>
                        </m:r>
                        <m:sSub>
                          <m:sSub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s-AR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den>
                    </m:f>
                  </m:oMath>
                </a14:m>
                <a:r>
                  <a:rPr lang="es-AR" sz="1800" dirty="0"/>
                  <a:t>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s-A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es-A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</m:oMath>
                </a14:m>
                <a:r>
                  <a:rPr lang="es-AR" dirty="0"/>
                  <a:t>asa nominal de rendimiento.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s-AR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es-AR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</m:oMath>
                </a14:m>
                <a:r>
                  <a:rPr lang="es-AR" dirty="0"/>
                  <a:t>asa de inflación.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s-AR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es-AR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</m:oMath>
                </a14:m>
                <a:r>
                  <a:rPr lang="es-AR" dirty="0"/>
                  <a:t>asa real de rendimiento.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18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800" dirty="0"/>
                  <a:t> Interpretación matemática: variación relativa al final del periodo del poder adquisitivo de cada unidad de moneda que se invierte al inicio. 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18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800" dirty="0"/>
                  <a:t> Interpretación financiera: redito realmente producido en el intervalo analizado por unidad de capital. Redito por unidad de capital a moneda constante. 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18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800" dirty="0"/>
                  <a:t> Expresa el poder adquisitivo de la tasa de interés. 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447490"/>
              </a:xfrm>
              <a:blipFill>
                <a:blip r:embed="rId2"/>
                <a:stretch>
                  <a:fillRect l="-1273" r="-1394" b="-329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6295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TASA REAL DE RENDIMIENTO, VALORES QUE PUEDE TOMAR. 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AR" sz="2500" dirty="0"/>
              <a:t> r = o </a:t>
            </a:r>
          </a:p>
          <a:p>
            <a:pPr marL="0" indent="0">
              <a:buNone/>
            </a:pPr>
            <a:endParaRPr lang="es-AR" sz="25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s-AR" sz="2300" dirty="0"/>
              <a:t>En ente caso f = i</a:t>
            </a:r>
          </a:p>
          <a:p>
            <a:pPr marL="0" indent="0">
              <a:buNone/>
            </a:pPr>
            <a:endParaRPr lang="es-AR" sz="25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s-AR" sz="2300" dirty="0"/>
              <a:t>El inversor COMPENSA su inversión de los efectos de la inflación. </a:t>
            </a:r>
          </a:p>
          <a:p>
            <a:pPr marL="0" indent="0">
              <a:buNone/>
            </a:pPr>
            <a:endParaRPr lang="es-AR" sz="25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s-AR" sz="2300" dirty="0"/>
              <a:t>Se conserva el poder adquisitivo</a:t>
            </a:r>
          </a:p>
          <a:p>
            <a:pPr marL="0" indent="0">
              <a:buNone/>
            </a:pPr>
            <a:r>
              <a:rPr lang="es-AR" sz="2500" dirty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AR" sz="2300" dirty="0"/>
              <a:t> El rendimiento de la operación en términos REALES fue NEUTRO</a:t>
            </a:r>
            <a:r>
              <a:rPr lang="es-AR" dirty="0"/>
              <a:t>. </a:t>
            </a:r>
          </a:p>
          <a:p>
            <a:pPr>
              <a:buFont typeface="Wingdings" panose="05000000000000000000" pitchFamily="2" charset="2"/>
              <a:buChar char="ü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5967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TASA REAL DE RENDIMIENTO, VALORES QUE PUEDE TOMAR. 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 r </a:t>
                </a:r>
                <a14:m>
                  <m:oMath xmlns:m="http://schemas.openxmlformats.org/officeDocument/2006/math">
                    <m:r>
                      <a:rPr lang="es-A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s-AR" dirty="0"/>
                  <a:t> o </a:t>
                </a:r>
              </a:p>
              <a:p>
                <a:pPr marL="0" indent="0">
                  <a:buNone/>
                </a:pPr>
                <a:endParaRPr lang="es-AR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dirty="0"/>
                  <a:t>En ente caso f </a:t>
                </a:r>
                <a14:m>
                  <m:oMath xmlns:m="http://schemas.openxmlformats.org/officeDocument/2006/math">
                    <m:r>
                      <a:rPr lang="es-A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s-AR" dirty="0"/>
                  <a:t> i</a:t>
                </a:r>
              </a:p>
              <a:p>
                <a:pPr marL="0" indent="0">
                  <a:buNone/>
                </a:pPr>
                <a:endParaRPr lang="es-AR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dirty="0"/>
                  <a:t>El inversor se ve DESCAPITALIZADO porque el crecimiento del efecto inflacionario es MAYOR al que genera la inversión a la tasa i.  </a:t>
                </a:r>
              </a:p>
              <a:p>
                <a:pPr marL="0" indent="0">
                  <a:buNone/>
                </a:pPr>
                <a:endParaRPr lang="es-AR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dirty="0"/>
                  <a:t> Se pierde el poder adquisitivo.</a:t>
                </a:r>
              </a:p>
              <a:p>
                <a:pPr marL="0" indent="0">
                  <a:buNone/>
                </a:pPr>
                <a:endParaRPr lang="es-AR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dirty="0"/>
                  <a:t> El rendimiento de la operación en términos REALES fue NEGATIVO.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55" t="-166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543497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1309</TotalTime>
  <Words>1022</Words>
  <Application>Microsoft Office PowerPoint</Application>
  <PresentationFormat>Panorámica</PresentationFormat>
  <Paragraphs>128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Calibri</vt:lpstr>
      <vt:lpstr>Calibri Light</vt:lpstr>
      <vt:lpstr>Cambria Math</vt:lpstr>
      <vt:lpstr>Wingdings</vt:lpstr>
      <vt:lpstr>Retrospección</vt:lpstr>
      <vt:lpstr>MATEMATICA FINANCIERA </vt:lpstr>
      <vt:lpstr>                VALORACION DE CAPITALES EN UN CONTEXTO INFLACIONARIO</vt:lpstr>
      <vt:lpstr>VALORACION DE CAPITALES EN UN CONTEXTO INFLACIONARIO</vt:lpstr>
      <vt:lpstr>FACTORES DE CORRECCION MONETARIA </vt:lpstr>
      <vt:lpstr>TASA DE DESVALORIZACION DE LA MONEDA </vt:lpstr>
      <vt:lpstr>EL REDITO EN UN CONTEXTO INFLACIONARIO </vt:lpstr>
      <vt:lpstr>TASA REAL DE RENDIMIENTO </vt:lpstr>
      <vt:lpstr>TASA REAL DE RENDIMIENTO, VALORES QUE PUEDE TOMAR.  </vt:lpstr>
      <vt:lpstr>TASA REAL DE RENDIMIENTO, VALORES QUE PUEDE TOMAR. </vt:lpstr>
      <vt:lpstr>TASA REAL DE RENDIMIENTO, VALORES QUE PUEDE TOMAR. </vt:lpstr>
      <vt:lpstr>ECUACION DE FISHER</vt:lpstr>
      <vt:lpstr>ECUACION DE FISHER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MATEMATICA FINANCIERA</dc:title>
  <dc:creator>Santi</dc:creator>
  <cp:lastModifiedBy>ignacio grill</cp:lastModifiedBy>
  <cp:revision>56</cp:revision>
  <dcterms:created xsi:type="dcterms:W3CDTF">2020-06-10T19:52:49Z</dcterms:created>
  <dcterms:modified xsi:type="dcterms:W3CDTF">2025-01-29T20:13:19Z</dcterms:modified>
</cp:coreProperties>
</file>