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58" r:id="rId5"/>
    <p:sldId id="272" r:id="rId6"/>
    <p:sldId id="260" r:id="rId7"/>
    <p:sldId id="261" r:id="rId8"/>
    <p:sldId id="262" r:id="rId9"/>
    <p:sldId id="263" r:id="rId10"/>
    <p:sldId id="264" r:id="rId11"/>
    <p:sldId id="278" r:id="rId12"/>
    <p:sldId id="279" r:id="rId13"/>
    <p:sldId id="280" r:id="rId14"/>
    <p:sldId id="281" r:id="rId15"/>
    <p:sldId id="265" r:id="rId16"/>
    <p:sldId id="266" r:id="rId17"/>
    <p:sldId id="282" r:id="rId18"/>
    <p:sldId id="284" r:id="rId19"/>
    <p:sldId id="285" r:id="rId20"/>
    <p:sldId id="283" r:id="rId21"/>
    <p:sldId id="286" r:id="rId22"/>
    <p:sldId id="28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49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213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525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552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26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85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656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616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597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823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600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E54AFD-A68C-4D02-B095-DA4325990DE6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D586C5-0DDC-48C3-ABA3-30B7468871E1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70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MATEMATICA FINANCIERA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AR" sz="4800" b="1" dirty="0"/>
              <a:t>VALORACION DINAMICA DE CAPITALES </a:t>
            </a:r>
          </a:p>
          <a:p>
            <a:r>
              <a:rPr lang="es-AR" sz="3000" b="1" dirty="0"/>
              <a:t>VALORACION DINAMICA DE CAPITALES EN UNIVERSOS CIERTOS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6930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FINAL DEFINIDO POR TASAS DE RENDIMIENTO PERIODICAS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b="1" dirty="0"/>
                  <a:t>CASO EN EL CUAL LAS TASAS PERIODICAS DE INTERES SON IGUALES PARA CADA SUBINTERVALO: </a:t>
                </a:r>
              </a:p>
              <a:p>
                <a:pPr marL="0" indent="0">
                  <a:buNone/>
                </a:pPr>
                <a:r>
                  <a:rPr lang="es-AR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dirty="0"/>
                  <a:t>)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×(1+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)×(1+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AR" dirty="0"/>
                  <a:t>)</a:t>
                </a:r>
                <a14:m>
                  <m:oMath xmlns:m="http://schemas.openxmlformats.org/officeDocument/2006/math">
                    <m:r>
                      <a:rPr lang="es-A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AR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s-AR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AR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</m:e>
                      <m:sup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s-AR" b="1" dirty="0"/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×(1+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)×(1+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</m:oMath>
                </a14:m>
                <a:endParaRPr lang="es-AR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)×(1+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)×(1+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A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s-A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A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s-A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</m:e>
                        <m:sup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AR" b="1" dirty="0"/>
              </a:p>
              <a:p>
                <a:pPr marL="0" indent="0">
                  <a:buNone/>
                </a:pPr>
                <a:r>
                  <a:rPr lang="es-AR" dirty="0"/>
                  <a:t> 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s-AR" dirty="0"/>
              </a:p>
              <a:p>
                <a:pPr marL="0" indent="0">
                  <a:buNone/>
                </a:pPr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b="1" dirty="0"/>
                  <a:t>Generalización</a:t>
                </a:r>
                <a:r>
                  <a:rPr lang="es-AR" dirty="0"/>
                  <a:t>: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×(1+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×(1+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×(1+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s-A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s-AR" b="1" dirty="0"/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  <a:blipFill>
                <a:blip r:embed="rId2"/>
                <a:stretch>
                  <a:fillRect l="-1455" t="-153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6825803" y="3026535"/>
            <a:ext cx="2228045" cy="360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4"/>
          <p:cNvSpPr/>
          <p:nvPr/>
        </p:nvSpPr>
        <p:spPr>
          <a:xfrm>
            <a:off x="5679583" y="3812146"/>
            <a:ext cx="2240924" cy="3219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/>
          <p:cNvSpPr/>
          <p:nvPr/>
        </p:nvSpPr>
        <p:spPr>
          <a:xfrm>
            <a:off x="8190963" y="5125792"/>
            <a:ext cx="2215167" cy="3477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329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ACTUAL DEFINIDO POR TASAS DE DESCUENTO PERIODICAS </a:t>
            </a:r>
            <a:endParaRPr lang="es-A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2500" dirty="0"/>
                  <a:t>Implica encontrar el modelo matemático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2500" dirty="0"/>
                  <a:t> como valor actual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s-AR" sz="2500" dirty="0"/>
                  <a:t> en el tiempo t-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2500" dirty="0"/>
                  <a:t> que t </a:t>
                </a:r>
                <a14:m>
                  <m:oMath xmlns:m="http://schemas.openxmlformats.org/officeDocument/2006/math"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∈[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s-AR" sz="2500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sz="25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Desarrollo del modelo: </a:t>
                </a:r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2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5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s-AR" sz="25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5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500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5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s-AR" sz="2500" i="1" dirty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s-AR" sz="2500" i="1" dirty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sSub>
                              <m:sSubPr>
                                <m:ctrlPr>
                                  <a:rPr lang="es-AR" sz="25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500" i="1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5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sub>
                    </m:sSub>
                  </m:oMath>
                </a14:m>
                <a:r>
                  <a:rPr lang="es-AR" sz="2500" dirty="0"/>
                  <a:t>                   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2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s-AR" sz="2500" dirty="0"/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s-AR" sz="2500" dirty="0"/>
                  <a:t> (1</a:t>
                </a:r>
                <a14:m>
                  <m:oMath xmlns:m="http://schemas.openxmlformats.org/officeDocument/2006/math">
                    <m:r>
                      <a:rPr lang="es-AR" sz="25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25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AR" sz="2500" dirty="0"/>
              </a:p>
              <a:p>
                <a:endParaRPr lang="es-AR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1970" r="-163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251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ACTUAL DEFINIDO POR TASAS DE DESCUENTO PERIODICAS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b="1" dirty="0"/>
                  <a:t>DEFINICION DEL CONCEPTO (1</a:t>
                </a:r>
                <a14:m>
                  <m:oMath xmlns:m="http://schemas.openxmlformats.org/officeDocument/2006/math">
                    <m:r>
                      <a:rPr lang="es-AR" sz="25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AR" sz="25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sz="2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sz="2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s-AR" sz="25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sz="2500" b="1" dirty="0"/>
                  <a:t>:</a:t>
                </a:r>
              </a:p>
              <a:p>
                <a:pPr marL="0" indent="0">
                  <a:buNone/>
                </a:pPr>
                <a:endParaRPr lang="es-AR" sz="2500" b="1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Factor de descuento. 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Factor por el cual se debe multiplicar al valor nominal del capital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3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3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3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s-AR" sz="2300" dirty="0"/>
                  <a:t>) para obtener su valor al principio del periodo (valor actual o descontado).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Valor actual de cada unidad de capital sometido una operación de descuento. </a:t>
                </a:r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197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373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ACTUAL DEFINIDO POR TASAS DE DESCUENTO PERIODICAS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393701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b="1" dirty="0"/>
                  <a:t>CASO EN EL CUAL LAS TASAS PERIODICAS DE DESCUENTO SON DIFERENTES PARA CADA SUBINTERVALO: </a:t>
                </a:r>
              </a:p>
              <a:p>
                <a:pPr marL="0" indent="0">
                  <a:buNone/>
                </a:pPr>
                <a:r>
                  <a:rPr lang="es-AR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dirty="0"/>
                  <a:t>)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s-AR" b="1" dirty="0"/>
                  <a:t>)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×(1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)×(1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</m:oMath>
                </a14:m>
                <a:endParaRPr lang="es-AR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s-A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A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)×(</m:t>
                      </m:r>
                      <m:r>
                        <a:rPr lang="es-A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A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)×(</m:t>
                      </m:r>
                      <m:r>
                        <a:rPr lang="es-A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A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es-A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A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b="1" dirty="0"/>
              </a:p>
              <a:p>
                <a:pPr marL="0" indent="0">
                  <a:buNone/>
                </a:pPr>
                <a:r>
                  <a:rPr lang="es-AR" dirty="0"/>
                  <a:t> 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s-AR" dirty="0"/>
              </a:p>
              <a:p>
                <a:pPr marL="0" indent="0">
                  <a:buNone/>
                </a:pPr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b="1" dirty="0"/>
                  <a:t> Generalización: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AR" b="1" dirty="0"/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393701"/>
              </a:xfrm>
              <a:blipFill>
                <a:blip r:embed="rId2"/>
                <a:stretch>
                  <a:fillRect l="-1455" t="-152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508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ACTUAL DEFINIDO POR TASAS DE DESCUENTO PERIODICAS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</p:spPr>
            <p:txBody>
              <a:bodyPr>
                <a:normAutofit fontScale="925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b="1" dirty="0"/>
                  <a:t>CASO EN EL CUAL LAS TASAS PERIODICAS DE DESCUENTO SON IGUALES PARA CADA SUBINTERVALO: </a:t>
                </a:r>
              </a:p>
              <a:p>
                <a:pPr marL="0" indent="0">
                  <a:buNone/>
                </a:pPr>
                <a:r>
                  <a:rPr lang="es-AR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dirty="0"/>
                  <a:t>)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×(1−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)×(1−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AR" dirty="0"/>
                  <a:t>)</a:t>
                </a:r>
                <a14:m>
                  <m:oMath xmlns:m="http://schemas.openxmlformats.org/officeDocument/2006/math">
                    <m:r>
                      <a:rPr lang="es-AR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>
                      <m:sSubPr>
                        <m:ctrlP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s-AR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s-AR" b="1" dirty="0"/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×(1−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)×(1−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)→</m:t>
                    </m:r>
                  </m:oMath>
                </a14:m>
                <a:endParaRPr lang="es-AR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)×(1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)×(1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dirty="0"/>
                  <a:t> </a:t>
                </a:r>
                <a14:m>
                  <m:oMath xmlns:m="http://schemas.openxmlformats.org/officeDocument/2006/math">
                    <m:r>
                      <a:rPr lang="es-A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b>
                      <m:sSubPr>
                        <m:ctrlP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s-A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s-AR" dirty="0"/>
              </a:p>
              <a:p>
                <a:pPr marL="0" indent="0">
                  <a:buNone/>
                </a:pPr>
                <a:r>
                  <a:rPr lang="es-AR" dirty="0"/>
                  <a:t> 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s-AR" dirty="0"/>
              </a:p>
              <a:p>
                <a:pPr marL="0" indent="0">
                  <a:buNone/>
                </a:pPr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b="1" dirty="0"/>
                  <a:t> Generalización: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es-A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s-A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s-AR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r>
                          <a:rPr lang="es-AR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s-AR" b="1" dirty="0"/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  <a:blipFill>
                <a:blip r:embed="rId2"/>
                <a:stretch>
                  <a:fillRect l="-1333" t="-139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582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EQUIVALENCIA ENTRE CONJUNTOS DE TASAS QUE DEFINEN LEYES DISCRETAS DEL VALOR CAPITAL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</a:t>
            </a:r>
            <a:r>
              <a:rPr lang="es-AR" sz="2300" b="1" dirty="0"/>
              <a:t>CONCEPTO:</a:t>
            </a:r>
          </a:p>
          <a:p>
            <a:pPr marL="0" indent="0" algn="just">
              <a:buNone/>
            </a:pPr>
            <a:endParaRPr lang="es-AR" sz="2300" b="1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Condiciones sustanciales distintas definidas para un mismo tiempo son equivalentes en el, solo si para dicho tiempo generan factores de capitalización y/o descuento iguales. </a:t>
            </a:r>
          </a:p>
          <a:p>
            <a:pPr marL="0" indent="0" algn="just">
              <a:buNone/>
            </a:pPr>
            <a:endParaRPr lang="es-AR" sz="23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Esto implica que para ese tiempo y valores capitales iguales, generen valores finales o valores actuales iguales. </a:t>
            </a:r>
          </a:p>
          <a:p>
            <a:pPr marL="0" indent="0" algn="just">
              <a:buNone/>
            </a:pPr>
            <a:endParaRPr lang="es-AR" sz="23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Dicha equivalencia no necesariamente subsistirá en partes del intervalo. </a:t>
            </a:r>
          </a:p>
        </p:txBody>
      </p:sp>
    </p:spTree>
    <p:extLst>
      <p:ext uri="{BB962C8B-B14F-4D97-AF65-F5344CB8AC3E}">
        <p14:creationId xmlns:p14="http://schemas.microsoft.com/office/powerpoint/2010/main" val="2710933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EQUIVALENCIA ENTRE CONJUNTOS DE TASAS QUE DEFINEN LEYES DISCRETAS DEL VALOR CAPITAL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29560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2100" b="1" u="sng" dirty="0"/>
                  <a:t>Equivalencia entre leyes discretas de capitalización</a:t>
                </a:r>
                <a:r>
                  <a:rPr lang="es-AR" sz="2100" dirty="0"/>
                  <a:t>: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Dos leyes discretas de capitalización definidas en un intervalo, son equivalentes en el, si, y solo si generan factores de capitalización iguales para dicho intervalo. </a:t>
                </a:r>
              </a:p>
              <a:p>
                <a:pPr marL="201168" lvl="1" indent="0" algn="just">
                  <a:buNone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(1+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)= </m:t>
                    </m:r>
                    <m:sSup>
                      <m:sSupPr>
                        <m:ctrlPr>
                          <a:rPr lang="es-AR" sz="21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sSub>
                          <m:sSubPr>
                            <m:ctrlP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1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num>
                          <m:den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den>
                        </m:f>
                      </m:sup>
                    </m:sSup>
                  </m:oMath>
                </a14:m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𝑇𝑎𝑠𝑎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𝑖𝑛𝑡𝑒𝑟𝑒𝑠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𝑢𝑡𝑖𝑙𝑖𝑧𝑎𝑑𝑎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𝑐𝑜𝑚𝑜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𝑏𝑎𝑠𝑒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𝑐𝑎𝑙𝑐𝑢𝑙𝑜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𝑒𝑠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𝑡𝑎𝑠𝑎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𝑞𝑢𝑒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𝑦𝑎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𝑐𝑜𝑛𝑜𝑧𝑐𝑜</m:t>
                    </m:r>
                    <m:r>
                      <a:rPr lang="es-ES" sz="21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s-AR" sz="2100" b="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100" b="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s-AR" sz="2100" dirty="0"/>
                  <a:t>: Nuevo plazo para el cual quiero hallar la tasa. Frecuencia de la nueva tasa.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U: Frecuencia de la tasa que uso como base del calculo. 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29560"/>
              </a:xfrm>
              <a:blipFill>
                <a:blip r:embed="rId2"/>
                <a:stretch>
                  <a:fillRect l="-1455" t="-2066" r="-163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129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EQUIVALENCIA ENTRE CONJUNTOS DE TASAS QUE DEFINEN LEYES DISCRETAS DEL VALOR CAPITAL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429560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100" b="1" u="sng" dirty="0"/>
                  <a:t>Equivalencia entre leyes discretas de descuento</a:t>
                </a:r>
                <a:r>
                  <a:rPr lang="es-AR" sz="2100" dirty="0"/>
                  <a:t>: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sz="21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Dos leyes discretas de descuento definidas en un intervalo, son equivalentes en el, si, y solo si generan factores de descuento iguales para dicho intervalo. 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(1-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]</m:t>
                        </m:r>
                      </m:sub>
                    </m:sSub>
                    <m:r>
                      <a:rPr lang="es-AR" sz="2100" i="1">
                        <a:latin typeface="Cambria Math" panose="02040503050406030204" pitchFamily="18" charset="0"/>
                      </a:rPr>
                      <m:t>)= </m:t>
                    </m:r>
                    <m:sSup>
                      <m:sSup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AR" sz="2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1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s-AR" sz="21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s-AR" sz="2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sz="2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1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1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s-AR" sz="2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AR" sz="2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1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1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num>
                          <m:den>
                            <m:r>
                              <a:rPr lang="es-AR" sz="21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den>
                        </m:f>
                      </m:sup>
                    </m:sSup>
                  </m:oMath>
                </a14:m>
                <a:endParaRPr lang="es-AR" sz="21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21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𝑇𝑎𝑠𝑎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b="0" i="1" smtClean="0">
                        <a:latin typeface="Cambria Math" panose="02040503050406030204" pitchFamily="18" charset="0"/>
                      </a:rPr>
                      <m:t>𝑑𝑒𝑠𝑐𝑢𝑒𝑛𝑡𝑜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𝑢𝑡𝑖𝑙𝑖𝑧𝑎𝑑𝑎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𝑐𝑜𝑚𝑜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𝑏𝑎𝑠𝑒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𝑐𝑎𝑙𝑐𝑢𝑙𝑜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𝑒𝑠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𝑡𝑎𝑠𝑎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𝑞𝑢𝑒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𝑦𝑎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𝑐𝑜𝑛𝑜𝑧𝑐𝑜</m:t>
                    </m:r>
                    <m:r>
                      <a:rPr lang="es-ES" sz="21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s-AR" sz="21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AR" sz="21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21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1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s-AR" sz="2100" dirty="0"/>
                  <a:t>: Nuevo plazo para el cual quiero hallar la tasa. Frecuencia de la nueva tasa.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s-AR" sz="21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100" dirty="0"/>
                  <a:t> U: Frecuencia de la tasa que uso como base del calculo.  </a:t>
                </a:r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429560"/>
              </a:xfrm>
              <a:blipFill>
                <a:blip r:embed="rId2"/>
                <a:stretch>
                  <a:fillRect l="-1515" t="-2066" r="-12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65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RECIPROCIDAD ENTRE LOS FACTORES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/>
              <a:t>FACTORES DE CAPITALIZACION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arcador de contenido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1097280" y="2348753"/>
                <a:ext cx="4937760" cy="390861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s-AR" sz="2300" dirty="0"/>
              </a:p>
              <a:p>
                <a:pPr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AR" sz="23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endParaRPr lang="es-AR" sz="2300" b="0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sz="2300" b="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3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(1 −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s-AR" sz="23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1 −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s-AR" sz="2300" dirty="0"/>
                  <a:t> 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sz="23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300" dirty="0"/>
                  <a:t> Ambos factores pueden ser utilizados para obtener el valor final del capital. </a:t>
                </a:r>
              </a:p>
              <a:p>
                <a:pPr marL="0" indent="0">
                  <a:buNone/>
                </a:pPr>
                <a:endParaRPr lang="es-AR" sz="1200" dirty="0"/>
              </a:p>
            </p:txBody>
          </p:sp>
        </mc:Choice>
        <mc:Fallback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097280" y="2348753"/>
                <a:ext cx="4937760" cy="3908612"/>
              </a:xfrm>
              <a:blipFill>
                <a:blip r:embed="rId2"/>
                <a:stretch>
                  <a:fillRect l="-3333" r="-148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AR" sz="2800" b="1" dirty="0"/>
              <a:t>FACTORES DE DESCUENTO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Marcador de contenido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17920" y="2348753"/>
                <a:ext cx="4937760" cy="3908612"/>
              </a:xfrm>
            </p:spPr>
            <p:txBody>
              <a:bodyPr>
                <a:norm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endParaRPr lang="es-AR" sz="2300" i="1" dirty="0">
                  <a:latin typeface="Cambria Math" panose="02040503050406030204" pitchFamily="18" charset="0"/>
                </a:endParaRPr>
              </a:p>
              <a:p>
                <a:pPr algn="just">
                  <a:buFont typeface="Wingdings" panose="05000000000000000000" pitchFamily="2" charset="2"/>
                  <a:buChar char="q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3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s-AR" sz="23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23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3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300" i="1"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sz="23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sz="23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s-AR" sz="23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3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sz="23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s-AR" sz="2300" dirty="0"/>
                  <a:t>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23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300" dirty="0"/>
                  <a:t> Ambos factores pueden ser utilizados para obtener el valor actual del capital. </a:t>
                </a:r>
              </a:p>
              <a:p>
                <a:endParaRPr lang="es-AR" dirty="0"/>
              </a:p>
            </p:txBody>
          </p:sp>
        </mc:Choice>
        <mc:Fallback>
          <p:sp>
            <p:nvSpPr>
              <p:cNvPr id="6" name="Marcador de conteni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17920" y="2348753"/>
                <a:ext cx="4937760" cy="3908612"/>
              </a:xfrm>
              <a:blipFill>
                <a:blip r:embed="rId3"/>
                <a:stretch>
                  <a:fillRect l="-3333" r="-358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932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RECIPROCIDAD ENTRE LOS FACTORES 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b="1" dirty="0"/>
              <a:t>Obtención de la tasa de interés a partir de la tasa de descuento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algn="ctr"/>
                <a:endParaRPr lang="es-AR" sz="25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/>
                    </m:sSup>
                  </m:oMath>
                </a14:m>
                <a:r>
                  <a:rPr lang="es-AR" sz="25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1 −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es-AR" sz="2500" dirty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/>
                    </m:sSup>
                  </m:oMath>
                </a14:m>
                <a:r>
                  <a:rPr lang="es-AR" sz="25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1 −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s-AR" sz="2500" dirty="0"/>
                  <a:t> - 1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/>
                    </m:sSup>
                  </m:oMath>
                </a14:m>
                <a:r>
                  <a:rPr lang="es-AR" sz="25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d>
                          <m:dPr>
                            <m:ctrlP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num>
                      <m:den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1 −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s-AR" sz="2500" dirty="0"/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AR" sz="25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  <m:sup/>
                    </m:sSup>
                  </m:oMath>
                </a14:m>
                <a:r>
                  <a:rPr lang="es-AR" sz="25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s-AR" sz="25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s-AR" sz="2500" b="1" i="1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s-AR" sz="2500" b="1" i="1">
                            <a:latin typeface="Cambria Math" panose="02040503050406030204" pitchFamily="18" charset="0"/>
                          </a:rPr>
                          <m:t>𝒅</m:t>
                        </m:r>
                      </m:den>
                    </m:f>
                  </m:oMath>
                </a14:m>
                <a:r>
                  <a:rPr lang="es-AR" sz="2500" dirty="0"/>
                  <a:t>  </a:t>
                </a:r>
              </a:p>
              <a:p>
                <a:endParaRPr lang="es-AR" dirty="0"/>
              </a:p>
              <a:p>
                <a:endParaRPr lang="es-AR" dirty="0"/>
              </a:p>
            </p:txBody>
          </p:sp>
        </mc:Choice>
        <mc:Fallback xmlns=""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AR" dirty="0"/>
              <a:t>Obtención de la tasa de descuento a partir de la tasa de interés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Marcador de contenido 5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endParaRPr lang="es-AR" sz="2500" dirty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/>
                    </m:sSup>
                  </m:oMath>
                </a14:m>
                <a:r>
                  <a:rPr lang="es-AR" sz="25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endParaRPr lang="es-AR" sz="2500" dirty="0"/>
              </a:p>
              <a:p>
                <a:pPr algn="ctr"/>
                <a:r>
                  <a:rPr lang="es-AR" sz="2500" dirty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/>
                    </m:sSup>
                  </m:oMath>
                </a14:m>
                <a:r>
                  <a:rPr lang="es-AR" sz="25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s-AR" sz="2500" dirty="0"/>
                  <a:t> - 1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/>
                    </m:sSup>
                  </m:oMath>
                </a14:m>
                <a:r>
                  <a:rPr lang="es-AR" sz="25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1 −</m:t>
                        </m:r>
                        <m:d>
                          <m:d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num>
                      <m:den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s-AR" sz="2500" dirty="0"/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AR" sz="25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p/>
                    </m:sSup>
                  </m:oMath>
                </a14:m>
                <a:r>
                  <a:rPr lang="es-AR" sz="25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AR" sz="25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AR" sz="25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num>
                      <m:den>
                        <m:r>
                          <a:rPr lang="es-AR" sz="25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s-AR" sz="25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AR" sz="25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den>
                    </m:f>
                  </m:oMath>
                </a14:m>
                <a:endParaRPr lang="es-AR" sz="2500" b="1" dirty="0"/>
              </a:p>
            </p:txBody>
          </p:sp>
        </mc:Choice>
        <mc:Fallback xmlns="">
          <p:sp>
            <p:nvSpPr>
              <p:cNvPr id="6" name="Marcador de conteni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4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FINANCIERAS CIERTAS SIMPLES 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DEFINICION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200" dirty="0"/>
              <a:t>Operaciones que implican un intercambio de capitales cuya disponibilidad no esta sujeta a factores aleatorios y a los que se les asigna un valor expresado en moneda con poder adquisitivo constante a través del tiempo.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Generalidades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dirty="0"/>
              <a:t> </a:t>
            </a:r>
            <a:r>
              <a:rPr lang="es-AR" sz="2300" dirty="0"/>
              <a:t>Definida sustancialmente la operación financiera, el valor capital resultara solo función del tiempo (t), como variable de capitalización.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La variable t esta expresada en días, por ser la menor unidad de tiempo utilizado en las operaciones financieras.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707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EQUIVALENCIA ENTRE TASA DE INTERES Y TASA DE DESCUENTO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La formula que se obtuvo en la filmina anterior solamente puede ser utilizada cuando la frecuencia de ambas tasas es igual.</a:t>
                </a:r>
              </a:p>
              <a:p>
                <a:pPr marL="0" indent="0">
                  <a:buNone/>
                </a:pPr>
                <a:r>
                  <a:rPr lang="es-AR" dirty="0"/>
                  <a:t> 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Cuando las frecuencias de las tasas utilizadas para el calculo no coinciden, se debe utilizar equivalencia. 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sub>
                        </m:sSub>
                        <m:r>
                          <a:rPr lang="es-A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f>
                          <m:f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num>
                          <m:den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den>
                        </m:f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s-AR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(1−</m:t>
                        </m:r>
                        <m:sSub>
                          <m:sSub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sub>
                        </m:sSub>
                        <m:r>
                          <a:rPr lang="es-A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s-A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s-A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num>
                          <m:den>
                            <m:r>
                              <a:rPr lang="es-AR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den>
                        </m:f>
                      </m:sup>
                    </m:sSup>
                  </m:oMath>
                </a14:m>
                <a:endParaRPr lang="es-AR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6200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LA VALORACION EN PARTES DE PERIODOS EL INTERVALO DE VALIDEZ DE UNA LEY DISCRETA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AR" dirty="0"/>
              <a:t> </a:t>
            </a:r>
            <a:r>
              <a:rPr lang="es-AR" sz="2300" dirty="0"/>
              <a:t>Se hace cuando tengo una LEY DISCRETA y quiero evaluar los capitales en los puntos interiores del intervalo de validez de las condiciones sustanciales. </a:t>
            </a:r>
          </a:p>
          <a:p>
            <a:pPr>
              <a:buFont typeface="Wingdings" panose="05000000000000000000" pitchFamily="2" charset="2"/>
              <a:buChar char="q"/>
            </a:pPr>
            <a:endParaRPr lang="es-AR" sz="2300" dirty="0"/>
          </a:p>
          <a:p>
            <a:pPr>
              <a:buFont typeface="Wingdings" panose="05000000000000000000" pitchFamily="2" charset="2"/>
              <a:buChar char="q"/>
            </a:pPr>
            <a:r>
              <a:rPr lang="es-AR" sz="2300" dirty="0"/>
              <a:t> Existen dos CONVENCIONES (hipótesis o supuestos sobre leyes en formación) para realizar la valoración. </a:t>
            </a:r>
          </a:p>
          <a:p>
            <a:pPr>
              <a:buFont typeface="Wingdings" panose="05000000000000000000" pitchFamily="2" charset="2"/>
              <a:buChar char="q"/>
            </a:pPr>
            <a:endParaRPr lang="es-AR" sz="23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300" dirty="0"/>
              <a:t> Convención LINEAL. 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sz="23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300" dirty="0"/>
              <a:t> Convención EXPONENCIAL. </a:t>
            </a:r>
          </a:p>
        </p:txBody>
      </p:sp>
    </p:spTree>
    <p:extLst>
      <p:ext uri="{BB962C8B-B14F-4D97-AF65-F5344CB8AC3E}">
        <p14:creationId xmlns:p14="http://schemas.microsoft.com/office/powerpoint/2010/main" val="3197435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LA VALORACION EN PARTES DE PERIODOS EL INTERVALO DE VALIDEZ DE UNA LEY DISCRETA 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/>
              <a:t>Convención lineal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arcador de contenido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1097280" y="2582334"/>
                <a:ext cx="4937760" cy="3612278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7600" dirty="0"/>
                  <a:t>Supuesto de proporcionalidad entre:</a:t>
                </a:r>
              </a:p>
              <a:p>
                <a:pPr marL="0" indent="0">
                  <a:buNone/>
                </a:pPr>
                <a:r>
                  <a:rPr lang="es-AR" sz="7600" dirty="0"/>
                  <a:t> 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7600" dirty="0"/>
                  <a:t> La tasa de interés. 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7600" dirty="0"/>
                  <a:t> Fracción del periodo. </a:t>
                </a:r>
              </a:p>
              <a:p>
                <a:pPr marL="201168" lvl="1" indent="0">
                  <a:buNone/>
                </a:pPr>
                <a:endParaRPr lang="es-AR" sz="76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7600" dirty="0"/>
                  <a:t> </a:t>
                </a:r>
                <a14:m>
                  <m:oMath xmlns:m="http://schemas.openxmlformats.org/officeDocument/2006/math">
                    <m:r>
                      <a:rPr lang="es-AR" sz="7600" b="0" i="1" smtClean="0">
                        <a:latin typeface="Cambria Math" panose="02040503050406030204" pitchFamily="18" charset="0"/>
                      </a:rPr>
                      <m:t>1+ </m:t>
                    </m:r>
                    <m:sSub>
                      <m:sSubPr>
                        <m:ctrlPr>
                          <a:rPr lang="es-AR" sz="7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7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sSub>
                          <m:sSubPr>
                            <m:ctrlPr>
                              <a:rPr lang="es-AR" sz="7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76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s-AR" sz="76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7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 </m:t>
                        </m:r>
                        <m:sSub>
                          <m:sSubPr>
                            <m:ctrlP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7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−1</m:t>
                            </m:r>
                          </m:sub>
                        </m:sSub>
                      </m:den>
                    </m:f>
                    <m:r>
                      <a:rPr lang="es-AR" sz="7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s-AR" sz="7600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sz="76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7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7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7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76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7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AR" sz="7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s-AR" sz="7600" dirty="0"/>
                  <a:t> </a:t>
                </a:r>
                <a14:m>
                  <m:oMath xmlns:m="http://schemas.openxmlformats.org/officeDocument/2006/math">
                    <m:r>
                      <a:rPr lang="es-AR" sz="7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𝑃𝑙𝑎𝑧𝑜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𝑑𝑒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𝑣𝑎𝑙𝑜𝑟𝑎𝑐𝑖𝑜𝑛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s-AR" sz="7600" b="0" dirty="0">
                  <a:ea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endParaRPr lang="es-AR" sz="7600" b="0" dirty="0">
                  <a:ea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7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7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7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76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7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7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s-AR" sz="7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−1</m:t>
                        </m:r>
                      </m:sub>
                    </m:sSub>
                  </m:oMath>
                </a14:m>
                <a:r>
                  <a:rPr lang="es-AR" sz="7600" dirty="0"/>
                  <a:t> </a:t>
                </a:r>
                <a14:m>
                  <m:oMath xmlns:m="http://schemas.openxmlformats.org/officeDocument/2006/math">
                    <m:r>
                      <a:rPr lang="es-AR" sz="7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𝐹𝑟𝑒𝑐𝑢𝑒𝑛𝑐𝑖𝑎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𝑑𝑒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𝑡𝑎𝑠𝑎</m:t>
                    </m:r>
                    <m:r>
                      <a:rPr lang="es-AR" sz="7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s-AR" sz="7600" dirty="0"/>
              </a:p>
            </p:txBody>
          </p:sp>
        </mc:Choice>
        <mc:Fallback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097280" y="2582334"/>
                <a:ext cx="4937760" cy="3612278"/>
              </a:xfrm>
              <a:blipFill>
                <a:blip r:embed="rId2"/>
                <a:stretch>
                  <a:fillRect l="-2716" t="-2872" b="-253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800" b="1" dirty="0"/>
              <a:t>Convención exponencial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Marcador de contenido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17920" y="2582333"/>
                <a:ext cx="4937760" cy="3612277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900" dirty="0"/>
                  <a:t> Supuesto de equivalencia entre tasas para fracciones de periodos. </a:t>
                </a:r>
              </a:p>
              <a:p>
                <a:pPr marL="0" indent="0" algn="just">
                  <a:buNone/>
                </a:pPr>
                <a:endParaRPr lang="es-AR" sz="19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900" dirty="0"/>
                  <a:t>Presupone que en el periodo en el que se aplica, el ritmo de valoración relativa del capital es CONSTANTE.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9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19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1900" b="0" i="1" smtClean="0">
                            <a:latin typeface="Cambria Math" panose="02040503050406030204" pitchFamily="18" charset="0"/>
                          </a:rPr>
                          <m:t>(1+ </m:t>
                        </m:r>
                        <m:sSub>
                          <m:sSubPr>
                            <m:ctrlPr>
                              <a:rPr lang="es-AR" sz="19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9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sSub>
                              <m:sSubPr>
                                <m:ctrlP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sub>
                        </m:sSub>
                        <m:r>
                          <a:rPr lang="es-AR" sz="19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AR" sz="19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</m:sSup>
                  </m:oMath>
                </a14:m>
                <a:r>
                  <a:rPr lang="es-AR" sz="19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AR" sz="19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1900" b="0" i="1" smtClean="0">
                            <a:latin typeface="Cambria Math" panose="02040503050406030204" pitchFamily="18" charset="0"/>
                          </a:rPr>
                          <m:t>(1+ </m:t>
                        </m:r>
                        <m:sSub>
                          <m:sSubPr>
                            <m:ctrlPr>
                              <a:rPr lang="es-AR" sz="19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9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sSub>
                              <m:sSubPr>
                                <m:ctrlP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sub>
                        </m:sSub>
                        <m:r>
                          <a:rPr lang="es-AR" sz="19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s-AR" sz="19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AR" sz="19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s-AR" sz="1900" b="0" i="1" smtClean="0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sSup>
                              <m:sSupPr>
                                <m:ctrlP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s-AR" sz="19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s-AR" sz="1900" b="0" i="1" smtClean="0"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sSub>
                              <m:sSubPr>
                                <m:ctrlP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s-AR" sz="19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den>
                        </m:f>
                      </m:sup>
                    </m:sSup>
                  </m:oMath>
                </a14:m>
                <a:endParaRPr lang="es-AR" sz="19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900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9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19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1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AR" sz="1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AR" sz="1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AR" sz="1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s-AR" sz="1900" dirty="0"/>
                  <a:t> </a:t>
                </a:r>
                <a14:m>
                  <m:oMath xmlns:m="http://schemas.openxmlformats.org/officeDocument/2006/math"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𝑃𝑙𝑎𝑧𝑜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𝑑𝑒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𝑣𝑎𝑙𝑜𝑟𝑎𝑐𝑖𝑜𝑛</m:t>
                    </m:r>
                  </m:oMath>
                </a14:m>
                <a:r>
                  <a:rPr lang="es-AR" sz="1900" b="0" i="1" dirty="0">
                    <a:latin typeface="Cambria Math" panose="02040503050406030204" pitchFamily="18" charset="0"/>
                  </a:rPr>
                  <a:t>.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19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9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19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1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1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1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s-AR" sz="1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−1</m:t>
                        </m:r>
                      </m:sub>
                    </m:sSub>
                  </m:oMath>
                </a14:m>
                <a:r>
                  <a:rPr lang="es-AR" sz="1900" dirty="0"/>
                  <a:t> </a:t>
                </a:r>
                <a14:m>
                  <m:oMath xmlns:m="http://schemas.openxmlformats.org/officeDocument/2006/math"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𝐹𝑟𝑒𝑐𝑢𝑒𝑛𝑐𝑖𝑎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𝑑𝑒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𝑡𝑎𝑠𝑎</m:t>
                    </m:r>
                    <m:r>
                      <a:rPr lang="es-AR" sz="19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s-AR" sz="1900" dirty="0"/>
              </a:p>
            </p:txBody>
          </p:sp>
        </mc:Choice>
        <mc:Fallback>
          <p:sp>
            <p:nvSpPr>
              <p:cNvPr id="6" name="Marcador de contenido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17920" y="2582333"/>
                <a:ext cx="4937760" cy="3612277"/>
              </a:xfrm>
              <a:blipFill>
                <a:blip r:embed="rId3"/>
                <a:stretch>
                  <a:fillRect l="-2716" t="-1689" r="-2963" b="-388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16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FINANCIERAS CIERTAS SIMPLES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000" b="1" dirty="0"/>
              <a:t>ALTERNATIVAS DE VALORACION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arcador de contenido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700" dirty="0"/>
                  <a:t> OPERACIONES DE CAPITALIZACION. 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2700" dirty="0"/>
              </a:p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700" dirty="0"/>
                  <a:t>OPERACIONES DE DESCUENTO:</a:t>
                </a:r>
              </a:p>
              <a:p>
                <a:pPr algn="just">
                  <a:buFont typeface="Wingdings" panose="05000000000000000000" pitchFamily="2" charset="2"/>
                  <a:buChar char="q"/>
                </a:pPr>
                <a:endParaRPr lang="es-AR" sz="27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sz="25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sz="25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AR" sz="2500" dirty="0"/>
                  <a:t>en t</a:t>
                </a:r>
                <a14:m>
                  <m:oMath xmlns:m="http://schemas.openxmlformats.org/officeDocument/2006/math"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ES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s-AR" sz="2500" dirty="0"/>
                  <a:t> del capital descontado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sz="25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AR" sz="2500" dirty="0"/>
                  <a:t> debe ser tal que capitalizado en idénticas condiciones sustanciales, genere un valor final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sz="25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AR" sz="2500" dirty="0"/>
                  <a:t> igual al valor capital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ES" sz="25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AR" sz="2500" dirty="0"/>
                  <a:t> sometido a descuento. </a:t>
                </a:r>
              </a:p>
            </p:txBody>
          </p:sp>
        </mc:Choice>
        <mc:Fallback>
          <p:sp>
            <p:nvSpPr>
              <p:cNvPr id="4" name="Marcador de contenido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3580" t="-3430" r="-3580" b="-180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GENERALIDADES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dirty="0"/>
              <a:t> </a:t>
            </a:r>
            <a:r>
              <a:rPr lang="es-AR" sz="2500" dirty="0"/>
              <a:t>Debe definirse el intervalo de valoración en el cual van a tener validez las demás condiciones sustanciales y formales. </a:t>
            </a:r>
          </a:p>
          <a:p>
            <a:pPr marL="0" indent="0" algn="just">
              <a:buNone/>
            </a:pPr>
            <a:endParaRPr lang="es-AR" sz="25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VALORES CAPITALES CONJUGADOS: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AR" sz="25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Cada capital se obtiene a partir de otro en idénticas condiciones sustanciales. </a:t>
            </a:r>
          </a:p>
        </p:txBody>
      </p:sp>
    </p:spTree>
    <p:extLst>
      <p:ext uri="{BB962C8B-B14F-4D97-AF65-F5344CB8AC3E}">
        <p14:creationId xmlns:p14="http://schemas.microsoft.com/office/powerpoint/2010/main" val="31594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LEYES PARA LA VALORACION DE CAPITALES. GENERALIDADES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5784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AR" dirty="0"/>
          </a:p>
          <a:p>
            <a:pPr>
              <a:buFont typeface="Wingdings" panose="05000000000000000000" pitchFamily="2" charset="2"/>
              <a:buChar char="q"/>
            </a:pPr>
            <a:r>
              <a:rPr lang="es-AR" u="sng" dirty="0"/>
              <a:t>DEFINICION DE LEYES</a:t>
            </a:r>
            <a:r>
              <a:rPr lang="es-AR" dirty="0"/>
              <a:t>:</a:t>
            </a:r>
          </a:p>
          <a:p>
            <a:pPr marL="0" indent="0">
              <a:buNone/>
            </a:pPr>
            <a:r>
              <a:rPr lang="es-AR" dirty="0"/>
              <a:t>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000" dirty="0"/>
              <a:t> Función matemática de la variable “t” (independiente) con dominio en el intervalo de validez de las condiciones sustanciales que definan la operación considerada. </a:t>
            </a:r>
          </a:p>
          <a:p>
            <a:pPr>
              <a:buFont typeface="Wingdings" panose="05000000000000000000" pitchFamily="2" charset="2"/>
              <a:buChar char="ü"/>
            </a:pPr>
            <a:endParaRPr lang="es-AR" dirty="0"/>
          </a:p>
          <a:p>
            <a:pPr>
              <a:buFont typeface="Wingdings" panose="05000000000000000000" pitchFamily="2" charset="2"/>
              <a:buChar char="q"/>
            </a:pPr>
            <a:r>
              <a:rPr lang="es-AR" dirty="0"/>
              <a:t> </a:t>
            </a:r>
            <a:r>
              <a:rPr lang="es-AR" u="sng" dirty="0"/>
              <a:t>TIPOS</a:t>
            </a:r>
            <a:r>
              <a:rPr lang="es-AR" dirty="0"/>
              <a:t>: </a:t>
            </a:r>
          </a:p>
          <a:p>
            <a:pPr marL="0" indent="0">
              <a:buNone/>
            </a:pPr>
            <a:endParaRPr lang="es-A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000" dirty="0"/>
              <a:t> Discretas.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s-AR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s-AR" sz="2000" dirty="0"/>
              <a:t> Continuas. </a:t>
            </a:r>
          </a:p>
        </p:txBody>
      </p:sp>
    </p:spTree>
    <p:extLst>
      <p:ext uri="{BB962C8B-B14F-4D97-AF65-F5344CB8AC3E}">
        <p14:creationId xmlns:p14="http://schemas.microsoft.com/office/powerpoint/2010/main" val="373028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LEYES PARA LA VALORACION DE CAPITALES. TIPOS </a:t>
            </a: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DISCRETAS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dirty="0"/>
              <a:t> </a:t>
            </a:r>
            <a:r>
              <a:rPr lang="es-AR" sz="2300" dirty="0"/>
              <a:t>Fijadas las tasas de rendimiento o descuento para cada periodo constante o no, que resulta de la partición efectuada sobre el intervalo de valoración, se puede valorar en los extremos de los subintervalos, pero no en los puntos intermedios. </a:t>
            </a:r>
          </a:p>
          <a:p>
            <a:pPr marL="0" indent="0" algn="just">
              <a:buNone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Una variable discreta no puede tomar ningún valor entre dos consecutivos.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CONTINUAS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63917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Fijada la tasa instantánea de variación relativa del capital, como función de  “t” con dominio en el intervalo de valoración, se puede valorar en cualquier punto de los subintervalos. </a:t>
            </a:r>
          </a:p>
          <a:p>
            <a:pPr marL="0" indent="0" algn="just">
              <a:buNone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Una variable continua puede tomar cualquier valor dentro de un intervalo. </a:t>
            </a:r>
          </a:p>
        </p:txBody>
      </p:sp>
    </p:spTree>
    <p:extLst>
      <p:ext uri="{BB962C8B-B14F-4D97-AF65-F5344CB8AC3E}">
        <p14:creationId xmlns:p14="http://schemas.microsoft.com/office/powerpoint/2010/main" val="125228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LEYES DISCRETAS PARA LA VALORIZACION DINAMICA DE CAPITALES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2500" dirty="0"/>
                  <a:t>Consideremos el intervalo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0; </m:t>
                        </m:r>
                      </m:sub>
                    </m:sSub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2500" b="0" i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s-AR" sz="2500" dirty="0"/>
                  <a:t>y su partición en n subintervalos o periodos cualesquiera. 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Podemos proponer como condición sustancial para la valoración de capitales en el intervalo dado: 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 Tasas periódicas de rendimiento: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2300" dirty="0"/>
                  <a:t>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AR" sz="2300" dirty="0"/>
                  <a:t>;…..;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s-AR" sz="2300" dirty="0"/>
                  <a:t>;…..;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AR" sz="2300" dirty="0"/>
                  <a:t>].</a:t>
                </a:r>
              </a:p>
              <a:p>
                <a:pPr lvl="1">
                  <a:buFont typeface="Wingdings" panose="05000000000000000000" pitchFamily="2" charset="2"/>
                  <a:buChar char="ü"/>
                </a:pPr>
                <a:endParaRPr lang="es-AR" sz="23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Tasas periódicas de descuento: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AR" sz="2300" dirty="0"/>
                  <a:t>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s-AR" sz="2300" dirty="0"/>
                  <a:t>;…..;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300" i="1" dirty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s-AR" sz="2300" dirty="0"/>
                  <a:t>;…..;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2300" dirty="0"/>
                  <a:t>].</a:t>
                </a:r>
              </a:p>
              <a:p>
                <a:pPr marL="201168" lvl="1" indent="0">
                  <a:buNone/>
                </a:pPr>
                <a:endParaRPr lang="es-AR" sz="23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Ambos conjuntos definen LEYES DISCRETAS para la valorización de capitales.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357842"/>
              </a:xfrm>
              <a:blipFill>
                <a:blip r:embed="rId2"/>
                <a:stretch>
                  <a:fillRect l="-1636" t="-237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2969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FINAL DEFINIDO POR TASAS DE RENDIMIENTO PERIODICAS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Implica encontrar el modelo matemático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s-AR" sz="2500" dirty="0"/>
                  <a:t> como valor final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s-AR" sz="2500" dirty="0"/>
                  <a:t> en el tiempo t-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2500" dirty="0"/>
                  <a:t> que t </a:t>
                </a:r>
                <a14:m>
                  <m:oMath xmlns:m="http://schemas.openxmlformats.org/officeDocument/2006/math"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s-AR" sz="2500" dirty="0"/>
              </a:p>
              <a:p>
                <a:pPr marL="0" indent="0">
                  <a:buNone/>
                </a:pPr>
                <a:endParaRPr lang="es-AR" sz="25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Desarrollo del modelo: </a:t>
                </a:r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s-AR" sz="2500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s-AR" sz="25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5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500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5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s-AR" sz="25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s-AR" sz="2500" b="0" i="1" dirty="0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sSub>
                              <m:sSubPr>
                                <m:ctrlPr>
                                  <a:rPr lang="es-AR" sz="25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500" b="0" i="1" dirty="0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5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sub>
                    </m:sSub>
                  </m:oMath>
                </a14:m>
                <a:r>
                  <a:rPr lang="es-AR" sz="2500" dirty="0"/>
                  <a:t>                   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s-AR" sz="2500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b>
                    </m:sSub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s-AR" sz="2500" dirty="0"/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sSub>
                          <m:sSubPr>
                            <m:ctrlP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b>
                    </m:sSub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s-AR" sz="2500" dirty="0"/>
                  <a:t> (1</a:t>
                </a:r>
                <a14:m>
                  <m:oMath xmlns:m="http://schemas.openxmlformats.org/officeDocument/2006/math">
                    <m:r>
                      <a:rPr lang="es-AR" sz="25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s-AR" sz="2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AR" sz="2500" dirty="0"/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27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450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FINAL DEFINIDO POR TASAS DE RENDIMIENTO PERIODICAS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241301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b="1" dirty="0"/>
                  <a:t> DEFINICION DEL CONCEPTO (1</a:t>
                </a:r>
                <a14:m>
                  <m:oMath xmlns:m="http://schemas.openxmlformats.org/officeDocument/2006/math">
                    <m:r>
                      <a:rPr lang="es-AR" sz="25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s-AR" sz="25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AR" sz="2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s-AR" sz="25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s-AR" sz="25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AR" sz="2500" b="1" dirty="0"/>
                  <a:t>:</a:t>
                </a:r>
              </a:p>
              <a:p>
                <a:pPr marL="0" indent="0">
                  <a:buNone/>
                </a:pPr>
                <a:endParaRPr lang="es-AR" sz="2500" b="1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Factor de capitalización. 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Factor por el cual se debe multiplicar el capital inicial para obtener su valor al vencimiento del periodo (valor final o capitalizado).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Valor final de cada unidad de capital sometido una operación de capitalización.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241301"/>
              </a:xfrm>
              <a:blipFill>
                <a:blip r:embed="rId2"/>
                <a:stretch>
                  <a:fillRect l="-1758" t="-1868" r="-30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68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VALOR FINAL DEFINIDO POR TASAS DE RENDIMIENTO PERIODICAS 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384737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2500" b="1" dirty="0"/>
                  <a:t>CASO EN EL CUAL LAS TASAS PERIODICAS DE INTERES SON DIFERENTES PARA CADA SUBINTERVALO: </a:t>
                </a:r>
              </a:p>
              <a:p>
                <a:pPr marL="0" indent="0">
                  <a:buNone/>
                </a:pPr>
                <a:r>
                  <a:rPr lang="es-AR" sz="25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AR" sz="2500" dirty="0"/>
                  <a:t>)</a:t>
                </a:r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)×(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s-AR" sz="2500" b="1" dirty="0"/>
                  <a:t>)</a:t>
                </a:r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(1+</m:t>
                    </m:r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(1+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(1+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s-A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s-AR" sz="25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e>
                        <m:sub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)×(</m:t>
                      </m:r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e>
                        <m:sub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)×(</m:t>
                      </m:r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</m:e>
                        <m:sub>
                          <m:r>
                            <a:rPr lang="es-AR" sz="25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AR" sz="25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AR" sz="2500" b="1" dirty="0"/>
              </a:p>
              <a:p>
                <a:pPr marL="0" indent="0">
                  <a:buNone/>
                </a:pPr>
                <a:r>
                  <a:rPr lang="es-AR" sz="2500" dirty="0"/>
                  <a:t> 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AR" sz="2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s-AR" sz="2500" dirty="0"/>
              </a:p>
              <a:p>
                <a:pPr marL="0" indent="0">
                  <a:buNone/>
                </a:pPr>
                <a:endParaRPr lang="es-AR" sz="25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b="1" dirty="0"/>
                  <a:t> Generalización:</a:t>
                </a:r>
              </a:p>
              <a:p>
                <a:pPr marL="0" indent="0">
                  <a:buNone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)× ….. ×(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s-AR" sz="25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AR" sz="25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AR" sz="2500" b="1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384737"/>
              </a:xfrm>
              <a:blipFill>
                <a:blip r:embed="rId2"/>
                <a:stretch>
                  <a:fillRect l="-1636" t="-250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1097280" y="3850783"/>
            <a:ext cx="5200489" cy="360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4"/>
          <p:cNvSpPr/>
          <p:nvPr/>
        </p:nvSpPr>
        <p:spPr>
          <a:xfrm>
            <a:off x="3804319" y="3020222"/>
            <a:ext cx="3799267" cy="334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94390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523</TotalTime>
  <Words>1843</Words>
  <Application>Microsoft Office PowerPoint</Application>
  <PresentationFormat>Panorámica</PresentationFormat>
  <Paragraphs>218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Calibri</vt:lpstr>
      <vt:lpstr>Calibri Light</vt:lpstr>
      <vt:lpstr>Cambria Math</vt:lpstr>
      <vt:lpstr>Wingdings</vt:lpstr>
      <vt:lpstr>Retrospección</vt:lpstr>
      <vt:lpstr>MATEMATICA FINANCIERA </vt:lpstr>
      <vt:lpstr>OPERACIONES FINANCIERAS CIERTAS SIMPLES </vt:lpstr>
      <vt:lpstr>OPERACIONES FINANCIERAS CIERTAS SIMPLES</vt:lpstr>
      <vt:lpstr>LEYES PARA LA VALORACION DE CAPITALES. GENERALIDADES</vt:lpstr>
      <vt:lpstr>LEYES PARA LA VALORACION DE CAPITALES. TIPOS </vt:lpstr>
      <vt:lpstr>LEYES DISCRETAS PARA LA VALORIZACION DINAMICA DE CAPITALES </vt:lpstr>
      <vt:lpstr>VALOR FINAL DEFINIDO POR TASAS DE RENDIMIENTO PERIODICAS </vt:lpstr>
      <vt:lpstr>VALOR FINAL DEFINIDO POR TASAS DE RENDIMIENTO PERIODICAS </vt:lpstr>
      <vt:lpstr>VALOR FINAL DEFINIDO POR TASAS DE RENDIMIENTO PERIODICAS </vt:lpstr>
      <vt:lpstr>VALOR FINAL DEFINIDO POR TASAS DE RENDIMIENTO PERIODICAS </vt:lpstr>
      <vt:lpstr>VALOR ACTUAL DEFINIDO POR TASAS DE DESCUENTO PERIODICAS </vt:lpstr>
      <vt:lpstr>VALOR ACTUAL DEFINIDO POR TASAS DE DESCUENTO PERIODICAS </vt:lpstr>
      <vt:lpstr>VALOR ACTUAL DEFINIDO POR TASAS DE DESCUENTO PERIODICAS </vt:lpstr>
      <vt:lpstr>VALOR ACTUAL DEFINIDO POR TASAS DE DESCUENTO PERIODICAS </vt:lpstr>
      <vt:lpstr>EQUIVALENCIA ENTRE CONJUNTOS DE TASAS QUE DEFINEN LEYES DISCRETAS DEL VALOR CAPITAL</vt:lpstr>
      <vt:lpstr>EQUIVALENCIA ENTRE CONJUNTOS DE TASAS QUE DEFINEN LEYES DISCRETAS DEL VALOR CAPITAL</vt:lpstr>
      <vt:lpstr>EQUIVALENCIA ENTRE CONJUNTOS DE TASAS QUE DEFINEN LEYES DISCRETAS DEL VALOR CAPITAL</vt:lpstr>
      <vt:lpstr>RECIPROCIDAD ENTRE LOS FACTORES </vt:lpstr>
      <vt:lpstr>RECIPROCIDAD ENTRE LOS FACTORES </vt:lpstr>
      <vt:lpstr>EQUIVALENCIA ENTRE TASA DE INTERES Y TASA DE DESCUENTO </vt:lpstr>
      <vt:lpstr>LA VALORACION EN PARTES DE PERIODOS EL INTERVALO DE VALIDEZ DE UNA LEY DISCRETA </vt:lpstr>
      <vt:lpstr>LA VALORACION EN PARTES DE PERIODOS EL INTERVALO DE VALIDEZ DE UNA LEY DISCRETA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MATEMATICA FINANCIERA</dc:title>
  <dc:creator>Santi</dc:creator>
  <cp:lastModifiedBy>ignacio grill</cp:lastModifiedBy>
  <cp:revision>48</cp:revision>
  <dcterms:created xsi:type="dcterms:W3CDTF">2020-06-10T19:52:49Z</dcterms:created>
  <dcterms:modified xsi:type="dcterms:W3CDTF">2025-01-29T20:03:39Z</dcterms:modified>
</cp:coreProperties>
</file>