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sldIdLst>
    <p:sldId id="256" r:id="rId2"/>
    <p:sldId id="270" r:id="rId3"/>
    <p:sldId id="258" r:id="rId4"/>
    <p:sldId id="259" r:id="rId5"/>
    <p:sldId id="260" r:id="rId6"/>
    <p:sldId id="267" r:id="rId7"/>
    <p:sldId id="266" r:id="rId8"/>
    <p:sldId id="268" r:id="rId9"/>
    <p:sldId id="263" r:id="rId10"/>
    <p:sldId id="264" r:id="rId11"/>
    <p:sldId id="265" r:id="rId12"/>
    <p:sldId id="271" r:id="rId13"/>
    <p:sldId id="272" r:id="rId14"/>
    <p:sldId id="273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62" autoAdjust="0"/>
    <p:restoredTop sz="94660"/>
  </p:normalViewPr>
  <p:slideViewPr>
    <p:cSldViewPr snapToGrid="0">
      <p:cViewPr varScale="1">
        <p:scale>
          <a:sx n="85" d="100"/>
          <a:sy n="85" d="100"/>
        </p:scale>
        <p:origin x="54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DDBBC-6DC2-41D4-8F95-012530051732}" type="datetimeFigureOut">
              <a:rPr lang="es-AR" smtClean="0"/>
              <a:t>29/01/2025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DE11-F019-4A19-A71D-202208E33E52}" type="slidenum">
              <a:rPr lang="es-AR" smtClean="0"/>
              <a:t>‹Nº›</a:t>
            </a:fld>
            <a:endParaRPr lang="es-A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1136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DDBBC-6DC2-41D4-8F95-012530051732}" type="datetimeFigureOut">
              <a:rPr lang="es-AR" smtClean="0"/>
              <a:t>29/01/2025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DE11-F019-4A19-A71D-202208E33E5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90438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DDBBC-6DC2-41D4-8F95-012530051732}" type="datetimeFigureOut">
              <a:rPr lang="es-AR" smtClean="0"/>
              <a:t>29/01/2025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DE11-F019-4A19-A71D-202208E33E5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50685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DDBBC-6DC2-41D4-8F95-012530051732}" type="datetimeFigureOut">
              <a:rPr lang="es-AR" smtClean="0"/>
              <a:t>29/01/2025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DE11-F019-4A19-A71D-202208E33E5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99213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DDBBC-6DC2-41D4-8F95-012530051732}" type="datetimeFigureOut">
              <a:rPr lang="es-AR" smtClean="0"/>
              <a:t>29/01/2025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DE11-F019-4A19-A71D-202208E33E52}" type="slidenum">
              <a:rPr lang="es-AR" smtClean="0"/>
              <a:t>‹Nº›</a:t>
            </a:fld>
            <a:endParaRPr lang="es-A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7381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DDBBC-6DC2-41D4-8F95-012530051732}" type="datetimeFigureOut">
              <a:rPr lang="es-AR" smtClean="0"/>
              <a:t>29/01/2025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DE11-F019-4A19-A71D-202208E33E5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38113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DDBBC-6DC2-41D4-8F95-012530051732}" type="datetimeFigureOut">
              <a:rPr lang="es-AR" smtClean="0"/>
              <a:t>29/01/2025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DE11-F019-4A19-A71D-202208E33E5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5131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DDBBC-6DC2-41D4-8F95-012530051732}" type="datetimeFigureOut">
              <a:rPr lang="es-AR" smtClean="0"/>
              <a:t>29/01/2025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DE11-F019-4A19-A71D-202208E33E5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61852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DDBBC-6DC2-41D4-8F95-012530051732}" type="datetimeFigureOut">
              <a:rPr lang="es-AR" smtClean="0"/>
              <a:t>29/01/2025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DE11-F019-4A19-A71D-202208E33E5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23232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59DDBBC-6DC2-41D4-8F95-012530051732}" type="datetimeFigureOut">
              <a:rPr lang="es-AR" smtClean="0"/>
              <a:t>29/01/2025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C0DE11-F019-4A19-A71D-202208E33E5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89430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DDBBC-6DC2-41D4-8F95-012530051732}" type="datetimeFigureOut">
              <a:rPr lang="es-AR" smtClean="0"/>
              <a:t>29/01/2025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DE11-F019-4A19-A71D-202208E33E52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06839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PencilGrayscale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59DDBBC-6DC2-41D4-8F95-012530051732}" type="datetimeFigureOut">
              <a:rPr lang="es-AR" smtClean="0"/>
              <a:t>29/01/2025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3C0DE11-F019-4A19-A71D-202208E33E52}" type="slidenum">
              <a:rPr lang="es-AR" smtClean="0"/>
              <a:t>‹Nº›</a:t>
            </a:fld>
            <a:endParaRPr lang="es-A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0843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AR" sz="9600" dirty="0"/>
              <a:t>MATEMTICA FINANCIERA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AR" sz="4800" b="1" dirty="0"/>
              <a:t>VALORACION DINAMICA DE Capitales </a:t>
            </a:r>
          </a:p>
          <a:p>
            <a:r>
              <a:rPr lang="es-AR" sz="3000" b="1" dirty="0"/>
              <a:t>PARTE INTROCUTORIA </a:t>
            </a:r>
          </a:p>
        </p:txBody>
      </p:sp>
    </p:spTree>
    <p:extLst>
      <p:ext uri="{BB962C8B-B14F-4D97-AF65-F5344CB8AC3E}">
        <p14:creationId xmlns:p14="http://schemas.microsoft.com/office/powerpoint/2010/main" val="4145448183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/>
              <a:t>OPERACIONES DE CAPITALIZACION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buFont typeface="Wingdings" panose="05000000000000000000" pitchFamily="2" charset="2"/>
                  <a:buChar char="q"/>
                </a:pPr>
                <a:r>
                  <a:rPr lang="es-AR" sz="2500" dirty="0"/>
                  <a:t> </a:t>
                </a:r>
                <a:r>
                  <a:rPr lang="es-AR" sz="2500" u="sng" dirty="0"/>
                  <a:t>TASA DE INTERES O RENDIMIENTO</a:t>
                </a:r>
                <a:r>
                  <a:rPr lang="es-AR" sz="2500" dirty="0"/>
                  <a:t>:</a:t>
                </a:r>
              </a:p>
              <a:p>
                <a:pPr marL="0" indent="0">
                  <a:buNone/>
                </a:pPr>
                <a:endParaRPr lang="es-AR" sz="2500" dirty="0"/>
              </a:p>
              <a:p>
                <a:pPr lvl="1">
                  <a:buFont typeface="Wingdings" panose="05000000000000000000" pitchFamily="2" charset="2"/>
                  <a:buChar char="ü"/>
                </a:pPr>
                <a:r>
                  <a:rPr lang="es-AR" sz="2300" u="sng" dirty="0"/>
                  <a:t>Expresión simbólica</a:t>
                </a:r>
                <a:r>
                  <a:rPr lang="es-AR" sz="2300" dirty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3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3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d>
                          <m:dPr>
                            <m:begChr m:val="["/>
                            <m:endChr m:val="]"/>
                            <m:ctrlPr>
                              <a:rPr lang="es-AR" sz="23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s-AR" sz="23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sz="23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s-AR" sz="23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s-AR" sz="2300" b="0" i="1" smtClean="0">
                                <a:latin typeface="Cambria Math" panose="02040503050406030204" pitchFamily="18" charset="0"/>
                              </a:rPr>
                              <m:t>;</m:t>
                            </m:r>
                            <m:sSub>
                              <m:sSubPr>
                                <m:ctrlPr>
                                  <a:rPr lang="es-AR" sz="23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sz="23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s-AR" sz="2300" b="0" i="1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sub>
                            </m:sSub>
                          </m:e>
                        </m:d>
                      </m:sub>
                    </m:sSub>
                    <m:r>
                      <a:rPr lang="es-AR" sz="23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AR" sz="23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AR" sz="23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23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s-AR" sz="23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s-AR" sz="23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AR" sz="23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23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s-AR" sz="23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s-AR" sz="23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23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s-AR" sz="23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endParaRPr lang="es-AR" sz="2300" dirty="0"/>
              </a:p>
              <a:p>
                <a:pPr>
                  <a:buFont typeface="Wingdings" panose="05000000000000000000" pitchFamily="2" charset="2"/>
                  <a:buChar char="ü"/>
                </a:pPr>
                <a:endParaRPr lang="es-AR" sz="2500" dirty="0"/>
              </a:p>
              <a:p>
                <a:pPr lvl="1">
                  <a:buFont typeface="Wingdings" panose="05000000000000000000" pitchFamily="2" charset="2"/>
                  <a:buChar char="ü"/>
                </a:pPr>
                <a:r>
                  <a:rPr lang="es-AR" sz="2300" u="sng" dirty="0"/>
                  <a:t>Interpretación matemática</a:t>
                </a:r>
                <a:r>
                  <a:rPr lang="es-AR" sz="2300" dirty="0"/>
                  <a:t>: variación relativa del capital en el intervalo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s-AR" sz="23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AR" sz="23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s-AR" sz="2300" b="0" i="1" smtClean="0"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s-AR" sz="23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s-AR" sz="23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+∆</m:t>
                        </m:r>
                        <m:r>
                          <a:rPr lang="es-AR" sz="23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s-AR" sz="23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endParaRPr lang="es-AR" sz="2300" dirty="0"/>
              </a:p>
              <a:p>
                <a:pPr marL="0" indent="0">
                  <a:buNone/>
                </a:pPr>
                <a:endParaRPr lang="es-AR" sz="2500" dirty="0"/>
              </a:p>
              <a:p>
                <a:pPr lvl="1">
                  <a:buFont typeface="Wingdings" panose="05000000000000000000" pitchFamily="2" charset="2"/>
                  <a:buChar char="ü"/>
                </a:pPr>
                <a:r>
                  <a:rPr lang="es-AR" sz="2300" u="sng" dirty="0"/>
                  <a:t>Interpretación financiera</a:t>
                </a:r>
                <a:r>
                  <a:rPr lang="es-AR" sz="2300" dirty="0"/>
                  <a:t>: ganancia por unidad de capital invertido en el plazo considerado. </a:t>
                </a:r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58" t="-2121" b="-1515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1142946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/>
              <a:t>OPERACIONES DE CAPITALIZACION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25000" lnSpcReduction="20000"/>
              </a:bodyPr>
              <a:lstStyle/>
              <a:p>
                <a:pPr>
                  <a:buFont typeface="Wingdings" panose="05000000000000000000" pitchFamily="2" charset="2"/>
                  <a:buChar char="q"/>
                </a:pPr>
                <a:r>
                  <a:rPr lang="es-AR" dirty="0"/>
                  <a:t> </a:t>
                </a:r>
                <a:r>
                  <a:rPr lang="es-AR" sz="9200" u="sng" dirty="0"/>
                  <a:t>TASA DE VARIACION RELATIVA MEDIA (TNA):</a:t>
                </a:r>
              </a:p>
              <a:p>
                <a:pPr marL="0" indent="0" algn="just">
                  <a:buNone/>
                </a:pPr>
                <a:endParaRPr lang="es-AR" sz="9200" u="sng" dirty="0"/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r>
                  <a:rPr lang="es-AR" sz="9200" dirty="0"/>
                  <a:t> </a:t>
                </a:r>
                <a:r>
                  <a:rPr lang="es-AR" sz="9200" u="sng" dirty="0"/>
                  <a:t>Expresión simbólica</a:t>
                </a:r>
                <a:r>
                  <a:rPr lang="es-AR" sz="9200" dirty="0"/>
                  <a:t>: </a:t>
                </a:r>
                <a14:m>
                  <m:oMath xmlns:m="http://schemas.openxmlformats.org/officeDocument/2006/math">
                    <m:r>
                      <a:rPr lang="es-AR" sz="9200" b="0" i="1" smtClean="0">
                        <a:latin typeface="Cambria Math" panose="02040503050406030204" pitchFamily="18" charset="0"/>
                      </a:rPr>
                      <m:t>𝐽</m:t>
                    </m:r>
                    <m:d>
                      <m:dPr>
                        <m:ctrlPr>
                          <a:rPr lang="es-AR" sz="9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s-AR" sz="9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AR" sz="9200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s-AR" sz="9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AR" sz="9200" b="0" i="1" smtClean="0">
                                    <a:latin typeface="Cambria Math" panose="02040503050406030204" pitchFamily="18" charset="0"/>
                                  </a:rPr>
                                  <m:t>𝑈</m:t>
                                </m:r>
                              </m:e>
                              <m:sup>
                                <m:r>
                                  <a:rPr lang="es-AR" sz="92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den>
                        </m:f>
                      </m:e>
                    </m:d>
                    <m:r>
                      <a:rPr lang="es-AR" sz="9200" b="0" i="0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s-AR" sz="9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92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sSup>
                          <m:sSupPr>
                            <m:ctrlPr>
                              <a:rPr lang="es-AR" sz="9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9200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p>
                            <m:r>
                              <a:rPr lang="es-AR" sz="92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sub>
                    </m:sSub>
                    <m:r>
                      <a:rPr lang="es-AR" sz="9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s-AR" sz="9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s-AR" sz="9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AR" sz="9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𝑈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s-AR" sz="9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AR" sz="9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𝑈</m:t>
                                </m:r>
                              </m:e>
                              <m:sup>
                                <m:r>
                                  <a:rPr lang="es-AR" sz="9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endParaRPr lang="es-AR" sz="9200" u="sng" dirty="0"/>
              </a:p>
              <a:p>
                <a:pPr marL="201168" lvl="1" indent="0" algn="just">
                  <a:buNone/>
                </a:pPr>
                <a:endParaRPr lang="es-AR" sz="9200" u="sng" dirty="0"/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r>
                  <a:rPr lang="es-AR" sz="9200" dirty="0"/>
                  <a:t> </a:t>
                </a:r>
                <a:r>
                  <a:rPr lang="es-AR" sz="9200" u="sng" dirty="0"/>
                  <a:t>Interpretación matemática</a:t>
                </a:r>
                <a:r>
                  <a:rPr lang="es-AR" sz="9200" dirty="0"/>
                  <a:t>: cociente entre la variación relativa del capital en el plazo considerado, y el tiempo necesario para que se produzca la variación. </a:t>
                </a:r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endParaRPr lang="es-AR" sz="9200" dirty="0"/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r>
                  <a:rPr lang="es-AR" sz="9200" u="sng" dirty="0"/>
                  <a:t>Interpretación financiera</a:t>
                </a:r>
                <a:r>
                  <a:rPr lang="es-AR" sz="9200" dirty="0"/>
                  <a:t>: Indicador del redito por unidad de capital que se obtendría en la unidad de tiempo “U”, calculado proporcionalmente al redito unitario efectivo a la unidad de tiempo “U” </a:t>
                </a:r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27" t="-3485" r="-1758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6168333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/>
              <a:t>OPERACIONES DE DESCUENTO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buFont typeface="Wingdings" panose="05000000000000000000" pitchFamily="2" charset="2"/>
                  <a:buChar char="q"/>
                </a:pPr>
                <a:r>
                  <a:rPr lang="es-AR" sz="2500" dirty="0"/>
                  <a:t> </a:t>
                </a:r>
                <a:r>
                  <a:rPr lang="es-AR" sz="2500" u="sng" dirty="0"/>
                  <a:t>DESCUENTO</a:t>
                </a:r>
                <a:r>
                  <a:rPr lang="es-AR" sz="2500" dirty="0"/>
                  <a:t>: </a:t>
                </a:r>
              </a:p>
              <a:p>
                <a:pPr>
                  <a:buFont typeface="Wingdings" panose="05000000000000000000" pitchFamily="2" charset="2"/>
                  <a:buChar char="ü"/>
                </a:pPr>
                <a:endParaRPr lang="es-AR" sz="2500" dirty="0"/>
              </a:p>
              <a:p>
                <a:pPr lvl="1">
                  <a:buFont typeface="Wingdings" panose="05000000000000000000" pitchFamily="2" charset="2"/>
                  <a:buChar char="ü"/>
                </a:pPr>
                <a:r>
                  <a:rPr lang="es-AR" sz="2300" u="sng" dirty="0"/>
                  <a:t>Expresión simbólica</a:t>
                </a:r>
                <a:r>
                  <a:rPr lang="es-AR" sz="2300" dirty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3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3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d>
                          <m:dPr>
                            <m:ctrlPr>
                              <a:rPr lang="es-AR" sz="23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AR" sz="23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s-AR" sz="2300" b="0" i="1" smtClean="0">
                                <a:latin typeface="Cambria Math" panose="02040503050406030204" pitchFamily="18" charset="0"/>
                              </a:rPr>
                              <m:t>;</m:t>
                            </m:r>
                            <m:r>
                              <a:rPr lang="es-AR" sz="23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s-AR" sz="23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+∆</m:t>
                            </m:r>
                            <m:r>
                              <a:rPr lang="es-AR" sz="23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sub>
                    </m:sSub>
                    <m:r>
                      <a:rPr lang="es-AR" sz="23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s-AR" sz="23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3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sz="23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s-AR" sz="23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+∆</m:t>
                        </m:r>
                        <m:r>
                          <a:rPr lang="es-AR" sz="23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s-AR" sz="23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AR" sz="23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3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sz="23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endParaRPr lang="es-AR" sz="2300" dirty="0"/>
              </a:p>
              <a:p>
                <a:pPr marL="0" indent="0">
                  <a:buNone/>
                </a:pPr>
                <a:endParaRPr lang="es-AR" sz="2500" dirty="0"/>
              </a:p>
              <a:p>
                <a:pPr lvl="1">
                  <a:buFont typeface="Wingdings" panose="05000000000000000000" pitchFamily="2" charset="2"/>
                  <a:buChar char="ü"/>
                </a:pPr>
                <a:r>
                  <a:rPr lang="es-AR" sz="2300" u="sng" dirty="0"/>
                  <a:t>Interpretación matemática</a:t>
                </a:r>
                <a:r>
                  <a:rPr lang="es-AR" sz="2300" dirty="0"/>
                  <a:t>: variación absoluta del capital sometido a descuento en el intervalo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AR" sz="23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AR" sz="23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s-AR" sz="2300" b="0" i="1" smtClean="0"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s-AR" sz="23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s-AR" sz="23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+∆</m:t>
                        </m:r>
                        <m:r>
                          <a:rPr lang="es-AR" sz="23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endParaRPr lang="es-AR" sz="2300" dirty="0"/>
              </a:p>
              <a:p>
                <a:pPr>
                  <a:buFont typeface="Wingdings" panose="05000000000000000000" pitchFamily="2" charset="2"/>
                  <a:buChar char="ü"/>
                </a:pPr>
                <a:endParaRPr lang="es-AR" sz="2500" dirty="0"/>
              </a:p>
              <a:p>
                <a:pPr lvl="1">
                  <a:buFont typeface="Wingdings" panose="05000000000000000000" pitchFamily="2" charset="2"/>
                  <a:buChar char="ü"/>
                </a:pPr>
                <a:r>
                  <a:rPr lang="es-AR" sz="2300" u="sng" dirty="0"/>
                  <a:t>Interpretación financiera</a:t>
                </a:r>
                <a:r>
                  <a:rPr lang="es-AR" sz="2300" dirty="0"/>
                  <a:t>: quita operada sobre el capital descontado o valor nominal. </a:t>
                </a:r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58" t="-2121" r="-727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7363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/>
              <a:t>OPERACIONES DE DESCUENTO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>
                  <a:buFont typeface="Wingdings" panose="05000000000000000000" pitchFamily="2" charset="2"/>
                  <a:buChar char="q"/>
                </a:pPr>
                <a:r>
                  <a:rPr lang="es-AR" sz="2700" u="sng" dirty="0"/>
                  <a:t>TASA DE DESCUENTO</a:t>
                </a:r>
                <a:r>
                  <a:rPr lang="es-AR" sz="2700" dirty="0"/>
                  <a:t>: </a:t>
                </a:r>
              </a:p>
              <a:p>
                <a:pPr>
                  <a:buFont typeface="Wingdings" panose="05000000000000000000" pitchFamily="2" charset="2"/>
                  <a:buChar char="ü"/>
                </a:pPr>
                <a:endParaRPr lang="es-AR" sz="2700" dirty="0"/>
              </a:p>
              <a:p>
                <a:pPr lvl="1">
                  <a:buFont typeface="Wingdings" panose="05000000000000000000" pitchFamily="2" charset="2"/>
                  <a:buChar char="ü"/>
                </a:pPr>
                <a:r>
                  <a:rPr lang="es-AR" sz="2500" u="sng" dirty="0"/>
                  <a:t>Expresión simbólica</a:t>
                </a:r>
                <a:r>
                  <a:rPr lang="es-AR" sz="2500" dirty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5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d>
                          <m:dPr>
                            <m:ctrlPr>
                              <a:rPr lang="es-AR" sz="25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AR" sz="25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s-AR" sz="2500" i="1">
                                <a:latin typeface="Cambria Math" panose="02040503050406030204" pitchFamily="18" charset="0"/>
                              </a:rPr>
                              <m:t>;</m:t>
                            </m:r>
                            <m:r>
                              <a:rPr lang="es-AR" sz="25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s-AR" sz="2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+∆</m:t>
                            </m:r>
                            <m:r>
                              <a:rPr lang="es-AR" sz="25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sub>
                    </m:sSub>
                    <m:r>
                      <a:rPr lang="es-AR" sz="25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AR" sz="25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AR" sz="25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d>
                              <m:dPr>
                                <m:ctrlPr>
                                  <a:rPr lang="es-AR" sz="25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AR" sz="25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s-AR" sz="25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+∆</m:t>
                                </m:r>
                                <m:r>
                                  <a:rPr lang="es-AR" sz="25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sub>
                        </m:sSub>
                        <m:r>
                          <a:rPr lang="es-AR" sz="25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s-AR" sz="25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s-AR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s-AR" sz="25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25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d>
                              <m:dPr>
                                <m:ctrlPr>
                                  <a:rPr lang="es-AR" sz="25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AR" sz="25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s-AR" sz="25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+∆</m:t>
                                </m:r>
                                <m:r>
                                  <a:rPr lang="es-AR" sz="25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d>
                          </m:sub>
                        </m:sSub>
                      </m:den>
                    </m:f>
                  </m:oMath>
                </a14:m>
                <a:endParaRPr lang="es-AR" sz="2500" dirty="0"/>
              </a:p>
              <a:p>
                <a:pPr>
                  <a:buFont typeface="Wingdings" panose="05000000000000000000" pitchFamily="2" charset="2"/>
                  <a:buChar char="ü"/>
                </a:pPr>
                <a:endParaRPr lang="es-AR" sz="2700" u="sng" dirty="0"/>
              </a:p>
              <a:p>
                <a:pPr lvl="1">
                  <a:buFont typeface="Wingdings" panose="05000000000000000000" pitchFamily="2" charset="2"/>
                  <a:buChar char="ü"/>
                </a:pPr>
                <a:r>
                  <a:rPr lang="es-AR" sz="2500" u="sng" dirty="0"/>
                  <a:t>Interpretación matemática</a:t>
                </a:r>
                <a:r>
                  <a:rPr lang="es-AR" sz="2500" dirty="0"/>
                  <a:t>: variación relativa del capital sometido a descuento en el intervalo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AR" sz="25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AR" sz="25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s-AR" sz="2500" i="1"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s-AR" sz="25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s-AR" sz="2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+∆</m:t>
                        </m:r>
                        <m:r>
                          <a:rPr lang="es-AR" sz="25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endParaRPr lang="es-AR" sz="2500" dirty="0"/>
              </a:p>
              <a:p>
                <a:pPr>
                  <a:buFont typeface="Wingdings" panose="05000000000000000000" pitchFamily="2" charset="2"/>
                  <a:buChar char="ü"/>
                </a:pPr>
                <a:endParaRPr lang="es-AR" sz="2700" dirty="0"/>
              </a:p>
              <a:p>
                <a:pPr lvl="1">
                  <a:buFont typeface="Wingdings" panose="05000000000000000000" pitchFamily="2" charset="2"/>
                  <a:buChar char="ü"/>
                </a:pPr>
                <a:r>
                  <a:rPr lang="es-AR" sz="2500" u="sng" dirty="0"/>
                  <a:t>Interpretación financiera</a:t>
                </a:r>
                <a:r>
                  <a:rPr lang="es-AR" sz="2500" dirty="0"/>
                  <a:t>: descuento o quita por unidad de capital operada sobre el capital descontado o valor nominal. </a:t>
                </a:r>
              </a:p>
              <a:p>
                <a:endParaRPr lang="es-AR" dirty="0"/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58" t="-2879" r="-2000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1919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/>
              <a:t>OPERACIONES DE DESCUENTO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943100"/>
                <a:ext cx="10058400" cy="3925994"/>
              </a:xfrm>
            </p:spPr>
            <p:txBody>
              <a:bodyPr>
                <a:noAutofit/>
              </a:bodyPr>
              <a:lstStyle/>
              <a:p>
                <a:pPr algn="just">
                  <a:buFont typeface="Wingdings" panose="05000000000000000000" pitchFamily="2" charset="2"/>
                  <a:buChar char="q"/>
                </a:pPr>
                <a:r>
                  <a:rPr lang="es-AR" sz="2500" u="sng" dirty="0"/>
                  <a:t>TASA DE VARIACION RELATIVA MEDIA</a:t>
                </a:r>
                <a:r>
                  <a:rPr lang="es-AR" sz="2500" dirty="0"/>
                  <a:t>: </a:t>
                </a:r>
              </a:p>
              <a:p>
                <a:pPr marL="0" indent="0" algn="just">
                  <a:buNone/>
                </a:pPr>
                <a:endParaRPr lang="es-AR" sz="2500" dirty="0"/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r>
                  <a:rPr lang="es-AR" sz="2300" u="sng" dirty="0"/>
                  <a:t>Expresión simbólica</a:t>
                </a:r>
                <a:r>
                  <a:rPr lang="es-AR" sz="2300" dirty="0"/>
                  <a:t>: f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AR" sz="23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s-AR" sz="23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AR" sz="2300" i="1">
                                <a:latin typeface="Cambria Math" panose="02040503050406030204" pitchFamily="18" charset="0"/>
                              </a:rPr>
                              <m:t>𝑈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s-AR" sz="23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AR" sz="2300" i="1">
                                    <a:latin typeface="Cambria Math" panose="02040503050406030204" pitchFamily="18" charset="0"/>
                                  </a:rPr>
                                  <m:t>𝑈</m:t>
                                </m:r>
                              </m:e>
                              <m:sup>
                                <m:r>
                                  <a:rPr lang="es-AR" sz="2300" i="1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den>
                        </m:f>
                      </m:e>
                    </m:d>
                    <m:r>
                      <a:rPr lang="es-AR" sz="230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s-AR" sz="23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3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sSup>
                          <m:sSupPr>
                            <m:ctrlPr>
                              <a:rPr lang="es-AR" sz="23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2300" i="1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p>
                            <m:r>
                              <a:rPr lang="es-AR" sz="2300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sub>
                    </m:sSub>
                    <m:r>
                      <a:rPr lang="es-AR" sz="23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d>
                      <m:dPr>
                        <m:ctrlPr>
                          <a:rPr lang="es-AR" sz="23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s-AR" sz="23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AR" sz="23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𝑈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s-AR" sz="23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AR" sz="23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𝑈</m:t>
                                </m:r>
                              </m:e>
                              <m:sup>
                                <m:r>
                                  <a:rPr lang="es-AR" sz="23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r>
                  <a:rPr lang="es-AR" sz="2300" dirty="0"/>
                  <a:t> </a:t>
                </a:r>
              </a:p>
              <a:p>
                <a:pPr algn="just">
                  <a:buFont typeface="Wingdings" panose="05000000000000000000" pitchFamily="2" charset="2"/>
                  <a:buChar char="ü"/>
                </a:pPr>
                <a:endParaRPr lang="es-AR" sz="2500" u="sng" dirty="0"/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r>
                  <a:rPr lang="es-AR" sz="2300" u="sng" dirty="0"/>
                  <a:t>Interpretación matemática</a:t>
                </a:r>
                <a:r>
                  <a:rPr lang="es-AR" sz="2300" dirty="0"/>
                  <a:t>: descuento unitario de un plazo dado por unidad de tiempo. </a:t>
                </a:r>
              </a:p>
              <a:p>
                <a:pPr algn="just">
                  <a:buFont typeface="Wingdings" panose="05000000000000000000" pitchFamily="2" charset="2"/>
                  <a:buChar char="ü"/>
                </a:pPr>
                <a:endParaRPr lang="es-AR" sz="2500" u="sng" dirty="0"/>
              </a:p>
              <a:p>
                <a:pPr lvl="1" algn="just">
                  <a:buFont typeface="Wingdings" panose="05000000000000000000" pitchFamily="2" charset="2"/>
                  <a:buChar char="ü"/>
                </a:pPr>
                <a:r>
                  <a:rPr lang="es-AR" sz="2300" u="sng" dirty="0"/>
                  <a:t>Interpretación financiera</a:t>
                </a:r>
                <a:r>
                  <a:rPr lang="es-AR" sz="2300" dirty="0"/>
                  <a:t>: indicador del descuento por unidad de capital que se obtendría en la unidad de tiempo “U” calculado proporcionalmente al descuento unitario efectivo en “U” </a:t>
                </a:r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943100"/>
                <a:ext cx="10058400" cy="3925994"/>
              </a:xfrm>
              <a:blipFill>
                <a:blip r:embed="rId2"/>
                <a:stretch>
                  <a:fillRect l="-1758" t="-2174" r="-1758" b="-11646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1409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/>
              <a:t>DINERO Y CAPITAL </a:t>
            </a:r>
          </a:p>
        </p:txBody>
      </p:sp>
      <p:sp>
        <p:nvSpPr>
          <p:cNvPr id="11" name="Marcador de texto 10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3000" b="1" dirty="0"/>
              <a:t>dinero </a:t>
            </a:r>
          </a:p>
        </p:txBody>
      </p:sp>
      <p:sp>
        <p:nvSpPr>
          <p:cNvPr id="12" name="Marcador de contenido 11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AR" sz="2500" dirty="0"/>
              <a:t>Tiene la función de expresar valores en cantidades de una única moneda. </a:t>
            </a:r>
          </a:p>
        </p:txBody>
      </p:sp>
      <p:sp>
        <p:nvSpPr>
          <p:cNvPr id="13" name="Marcador de texto 12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3000" b="1" dirty="0"/>
              <a:t>Capital </a:t>
            </a:r>
          </a:p>
        </p:txBody>
      </p:sp>
      <p:sp>
        <p:nvSpPr>
          <p:cNvPr id="14" name="Marcador de contenido 13"/>
          <p:cNvSpPr>
            <a:spLocks noGrp="1"/>
          </p:cNvSpPr>
          <p:nvPr>
            <p:ph sz="quarter" idx="4"/>
          </p:nvPr>
        </p:nvSpPr>
        <p:spPr>
          <a:xfrm>
            <a:off x="6217920" y="2582333"/>
            <a:ext cx="4937760" cy="3701925"/>
          </a:xfrm>
        </p:spPr>
        <p:txBody>
          <a:bodyPr>
            <a:noAutofit/>
          </a:bodyPr>
          <a:lstStyle/>
          <a:p>
            <a:pPr algn="just"/>
            <a:r>
              <a:rPr lang="es-AR" sz="2500" dirty="0"/>
              <a:t>Conjunto de factores productivos que tienen la capacidad potencial para generar Bs. Y Ss. </a:t>
            </a:r>
          </a:p>
          <a:p>
            <a:pPr algn="just"/>
            <a:r>
              <a:rPr lang="es-AR" sz="2500" b="1" u="sng" dirty="0"/>
              <a:t>PUEDE SER</a:t>
            </a:r>
            <a:r>
              <a:rPr lang="es-AR" sz="2500" dirty="0"/>
              <a:t>: </a:t>
            </a:r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es-AR" sz="1900" dirty="0"/>
              <a:t> </a:t>
            </a:r>
            <a:r>
              <a:rPr lang="es-AR" sz="1900" u="sng" dirty="0"/>
              <a:t>Estático</a:t>
            </a:r>
            <a:r>
              <a:rPr lang="es-AR" sz="1900" dirty="0"/>
              <a:t>: Todo bien o servicio que tiene capacidad potencial para generar mas Bs y Ss.</a:t>
            </a:r>
          </a:p>
          <a:p>
            <a:pPr marL="384048" lvl="2" indent="0" algn="just">
              <a:buNone/>
            </a:pPr>
            <a:endParaRPr lang="es-AR" sz="1900" dirty="0"/>
          </a:p>
          <a:p>
            <a:pPr lvl="2" algn="just">
              <a:buFont typeface="Wingdings" panose="05000000000000000000" pitchFamily="2" charset="2"/>
              <a:buChar char="q"/>
            </a:pPr>
            <a:r>
              <a:rPr lang="es-AR" sz="1900" dirty="0"/>
              <a:t> </a:t>
            </a:r>
            <a:r>
              <a:rPr lang="es-AR" sz="1900" u="sng" dirty="0"/>
              <a:t>Dinámico</a:t>
            </a:r>
            <a:r>
              <a:rPr lang="es-AR" sz="1900" dirty="0"/>
              <a:t>: Capital que se modifica a través del tiempo. </a:t>
            </a:r>
          </a:p>
        </p:txBody>
      </p:sp>
    </p:spTree>
    <p:extLst>
      <p:ext uri="{BB962C8B-B14F-4D97-AF65-F5344CB8AC3E}">
        <p14:creationId xmlns:p14="http://schemas.microsoft.com/office/powerpoint/2010/main" val="1661677306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/>
              <a:t>OPERACIONES FINANCIERAS </a:t>
            </a:r>
          </a:p>
        </p:txBody>
      </p:sp>
      <p:sp>
        <p:nvSpPr>
          <p:cNvPr id="6" name="Marcador de texto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3000" b="1" dirty="0"/>
              <a:t>Concepto </a:t>
            </a:r>
          </a:p>
        </p:txBody>
      </p:sp>
      <p:sp>
        <p:nvSpPr>
          <p:cNvPr id="7" name="Marcador de contenido 6"/>
          <p:cNvSpPr>
            <a:spLocks noGrp="1"/>
          </p:cNvSpPr>
          <p:nvPr>
            <p:ph sz="half" idx="2"/>
          </p:nvPr>
        </p:nvSpPr>
        <p:spPr>
          <a:xfrm>
            <a:off x="1097280" y="2388637"/>
            <a:ext cx="4937760" cy="3886657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s-AR" sz="2500" dirty="0"/>
              <a:t> </a:t>
            </a:r>
            <a:r>
              <a:rPr lang="es-AR" sz="2300" dirty="0"/>
              <a:t>Intercambio no simultaneo de capitales. 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es-AR" sz="2300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es-AR" sz="2300" dirty="0"/>
              <a:t> Surge de una acción capaz de generar en el tiempo variaciones cuantitativas de los capitales.</a:t>
            </a:r>
          </a:p>
        </p:txBody>
      </p:sp>
      <p:sp>
        <p:nvSpPr>
          <p:cNvPr id="8" name="Marcador de texto 7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3000" b="1" dirty="0"/>
              <a:t>CONDICIONES </a:t>
            </a:r>
          </a:p>
        </p:txBody>
      </p:sp>
      <p:sp>
        <p:nvSpPr>
          <p:cNvPr id="9" name="Marcador de contenido 8"/>
          <p:cNvSpPr>
            <a:spLocks noGrp="1"/>
          </p:cNvSpPr>
          <p:nvPr>
            <p:ph sz="quarter" idx="4"/>
          </p:nvPr>
        </p:nvSpPr>
        <p:spPr>
          <a:xfrm>
            <a:off x="6217920" y="2388637"/>
            <a:ext cx="4937760" cy="3886657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s-AR" sz="2500" dirty="0"/>
              <a:t> </a:t>
            </a:r>
            <a:r>
              <a:rPr lang="es-AR" sz="2500" u="sng" dirty="0"/>
              <a:t>FORMALES</a:t>
            </a:r>
            <a:r>
              <a:rPr lang="es-AR" sz="2500" dirty="0"/>
              <a:t>: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AR" sz="2300" dirty="0"/>
              <a:t> </a:t>
            </a:r>
            <a:r>
              <a:rPr lang="es-AR" sz="2100" dirty="0"/>
              <a:t>No inciden en el resultado de la valuación. </a:t>
            </a:r>
          </a:p>
          <a:p>
            <a:pPr marL="201168" lvl="1" indent="0" algn="just">
              <a:buNone/>
            </a:pPr>
            <a:endParaRPr lang="es-AR" sz="2100" dirty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AR" sz="2100" dirty="0"/>
              <a:t> No se altera el principio de equidad financiera si se modifican. </a:t>
            </a:r>
          </a:p>
          <a:p>
            <a:pPr lvl="1" algn="just">
              <a:buFont typeface="Wingdings" panose="05000000000000000000" pitchFamily="2" charset="2"/>
              <a:buChar char="ü"/>
            </a:pPr>
            <a:endParaRPr lang="es-AR" sz="2300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es-AR" sz="2500" dirty="0"/>
              <a:t> </a:t>
            </a:r>
            <a:r>
              <a:rPr lang="es-AR" sz="2500" u="sng" dirty="0"/>
              <a:t>SUSTANCIALES</a:t>
            </a:r>
            <a:r>
              <a:rPr lang="es-AR" sz="2500" dirty="0"/>
              <a:t>: 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AR" sz="2100" dirty="0"/>
              <a:t> La modificación de alguna de estas condiciones, afecta al resultado de la valuación. </a:t>
            </a:r>
          </a:p>
        </p:txBody>
      </p:sp>
    </p:spTree>
    <p:extLst>
      <p:ext uri="{BB962C8B-B14F-4D97-AF65-F5344CB8AC3E}">
        <p14:creationId xmlns:p14="http://schemas.microsoft.com/office/powerpoint/2010/main" val="278447098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/>
              <a:t>CONDICIONES SUSTANCIALES </a:t>
            </a:r>
          </a:p>
        </p:txBody>
      </p:sp>
      <p:sp>
        <p:nvSpPr>
          <p:cNvPr id="8" name="Marcador de texto 7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3000" b="1" dirty="0"/>
              <a:t>Tiempo </a:t>
            </a:r>
          </a:p>
        </p:txBody>
      </p:sp>
      <p:sp>
        <p:nvSpPr>
          <p:cNvPr id="9" name="Marcador de contenido 8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s-AR" sz="2500" dirty="0"/>
              <a:t> </a:t>
            </a:r>
            <a:r>
              <a:rPr lang="es-AR" sz="2300" dirty="0"/>
              <a:t>Plazo que dura la operación.</a:t>
            </a:r>
          </a:p>
          <a:p>
            <a:pPr marL="0" indent="0" algn="just">
              <a:buNone/>
            </a:pPr>
            <a:endParaRPr lang="es-AR" sz="2300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es-AR" sz="2300" dirty="0"/>
              <a:t>Variable independiente. </a:t>
            </a:r>
          </a:p>
          <a:p>
            <a:pPr marL="0" indent="0" algn="just">
              <a:buNone/>
            </a:pPr>
            <a:endParaRPr lang="es-AR" sz="2300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es-AR" sz="2300" dirty="0"/>
              <a:t>Expresado en días por ser la menor unidad de tiempo utilizada en las operaciones financieras. </a:t>
            </a:r>
          </a:p>
        </p:txBody>
      </p:sp>
      <p:sp>
        <p:nvSpPr>
          <p:cNvPr id="10" name="Marcador de texto 9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3000" b="1" dirty="0"/>
              <a:t>TASA </a:t>
            </a:r>
          </a:p>
        </p:txBody>
      </p:sp>
      <p:sp>
        <p:nvSpPr>
          <p:cNvPr id="11" name="Marcador de contenido 10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s-AR" sz="2500" dirty="0"/>
              <a:t> Medidas de la variación cuantitativa de los valores capitales.</a:t>
            </a:r>
          </a:p>
          <a:p>
            <a:pPr marL="0" indent="0" algn="just">
              <a:buNone/>
            </a:pPr>
            <a:endParaRPr lang="es-AR" sz="2500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es-AR" sz="2500" u="sng" dirty="0"/>
              <a:t>Dos tipos</a:t>
            </a:r>
            <a:r>
              <a:rPr lang="es-AR" sz="2500" dirty="0"/>
              <a:t>: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es-AR" sz="2500" dirty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AR" sz="2300" dirty="0"/>
              <a:t> Tasa de rendimiento.</a:t>
            </a:r>
          </a:p>
          <a:p>
            <a:pPr marL="201168" lvl="1" indent="0" algn="just">
              <a:buNone/>
            </a:pPr>
            <a:endParaRPr lang="es-AR" sz="2300" dirty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AR" sz="2300" dirty="0"/>
              <a:t> Tasa de descuento.</a:t>
            </a:r>
          </a:p>
        </p:txBody>
      </p:sp>
    </p:spTree>
    <p:extLst>
      <p:ext uri="{BB962C8B-B14F-4D97-AF65-F5344CB8AC3E}">
        <p14:creationId xmlns:p14="http://schemas.microsoft.com/office/powerpoint/2010/main" val="3723654554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/>
              <a:t>CONDICIONES SUSTANCIALES </a:t>
            </a:r>
          </a:p>
        </p:txBody>
      </p:sp>
      <p:sp>
        <p:nvSpPr>
          <p:cNvPr id="7" name="Marcador de texto 6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3000" b="1" dirty="0"/>
              <a:t>Factores aleatorios </a:t>
            </a:r>
          </a:p>
        </p:txBody>
      </p:sp>
      <p:sp>
        <p:nvSpPr>
          <p:cNvPr id="8" name="Marcador de contenido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s-AR" sz="2300" dirty="0"/>
              <a:t> La disponibilidad de los capitales esta sujeta a la ocurrencia de un hecho futuro. 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es-AR" sz="2300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es-AR" sz="2300" dirty="0"/>
              <a:t> El hecho futuro puede ocurrir o no. </a:t>
            </a:r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3000" b="1" dirty="0"/>
              <a:t>EQUIDAD FINANCIERA </a:t>
            </a:r>
          </a:p>
        </p:txBody>
      </p:sp>
      <p:sp>
        <p:nvSpPr>
          <p:cNvPr id="10" name="Marcador de contenido 9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s-AR" dirty="0"/>
              <a:t> La aceptación de las condiciones implica la equidad en el intercambio. 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es-AR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es-AR" dirty="0"/>
              <a:t> Las partes acuerdan que existe un equilibrio. 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es-AR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es-AR" dirty="0"/>
              <a:t> Este principio debe darse en todas las operaciones financieras que se realicen. </a:t>
            </a:r>
          </a:p>
        </p:txBody>
      </p:sp>
    </p:spTree>
    <p:extLst>
      <p:ext uri="{BB962C8B-B14F-4D97-AF65-F5344CB8AC3E}">
        <p14:creationId xmlns:p14="http://schemas.microsoft.com/office/powerpoint/2010/main" val="2435687861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algn="ctr"/>
            <a:r>
              <a:rPr lang="es-AR" b="1" dirty="0"/>
              <a:t>CLASIFICACION 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es-AR" sz="3000" b="1" dirty="0"/>
              <a:t>según EXISTAN O NO FACTORES ALEATOROS 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s-AR" sz="2500" dirty="0"/>
              <a:t> </a:t>
            </a:r>
            <a:r>
              <a:rPr lang="es-AR" sz="2500" u="sng" dirty="0"/>
              <a:t>CIERTAS</a:t>
            </a:r>
            <a:r>
              <a:rPr lang="es-AR" sz="2500" dirty="0"/>
              <a:t>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AR" sz="2300" dirty="0"/>
              <a:t> La disponibilidad del capital no esta sujeta a la ocurrencia de un hecho futuro. </a:t>
            </a:r>
          </a:p>
          <a:p>
            <a:pPr marL="201168" lvl="1" indent="0" algn="just">
              <a:buNone/>
            </a:pPr>
            <a:endParaRPr lang="es-AR" sz="2300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es-AR" sz="2500" dirty="0"/>
              <a:t> </a:t>
            </a:r>
            <a:r>
              <a:rPr lang="es-AR" sz="2500" u="sng" dirty="0"/>
              <a:t>CONTINGENTES</a:t>
            </a:r>
            <a:r>
              <a:rPr lang="es-AR" sz="2500" dirty="0"/>
              <a:t>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AR" sz="2300" dirty="0"/>
              <a:t> La disponibilidad del capital esta sujeta a la ocurrencia de un hecho futuro. 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 algn="ctr"/>
            <a:r>
              <a:rPr lang="es-AR" sz="3000" b="1" dirty="0"/>
              <a:t>Según la duración de la operación 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s-AR" sz="2500" dirty="0"/>
              <a:t> Corto plazo. </a:t>
            </a:r>
          </a:p>
          <a:p>
            <a:pPr>
              <a:buFont typeface="Wingdings" panose="05000000000000000000" pitchFamily="2" charset="2"/>
              <a:buChar char="q"/>
            </a:pPr>
            <a:endParaRPr lang="es-AR" sz="2500" dirty="0"/>
          </a:p>
          <a:p>
            <a:pPr>
              <a:buFont typeface="Wingdings" panose="05000000000000000000" pitchFamily="2" charset="2"/>
              <a:buChar char="q"/>
            </a:pPr>
            <a:r>
              <a:rPr lang="es-AR" sz="2500" dirty="0"/>
              <a:t> Mediano plazo.</a:t>
            </a:r>
          </a:p>
          <a:p>
            <a:pPr>
              <a:buFont typeface="Wingdings" panose="05000000000000000000" pitchFamily="2" charset="2"/>
              <a:buChar char="q"/>
            </a:pPr>
            <a:endParaRPr lang="es-AR" sz="2500" dirty="0"/>
          </a:p>
          <a:p>
            <a:pPr>
              <a:buFont typeface="Wingdings" panose="05000000000000000000" pitchFamily="2" charset="2"/>
              <a:buChar char="q"/>
            </a:pPr>
            <a:r>
              <a:rPr lang="es-AR" sz="2500" dirty="0"/>
              <a:t> Largo plazo. </a:t>
            </a:r>
          </a:p>
        </p:txBody>
      </p:sp>
    </p:spTree>
    <p:extLst>
      <p:ext uri="{BB962C8B-B14F-4D97-AF65-F5344CB8AC3E}">
        <p14:creationId xmlns:p14="http://schemas.microsoft.com/office/powerpoint/2010/main" val="3676839741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/>
              <a:t>CLASIFICACION 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es-AR" sz="3000" b="1" dirty="0"/>
              <a:t>SEGÚN EL NUEMRO DE CAPITALES INTERCAMBIADOS 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1097280" y="2444620"/>
            <a:ext cx="4937760" cy="351591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AR" sz="2500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es-AR" sz="2500" u="sng" dirty="0"/>
              <a:t>SIMPLES</a:t>
            </a:r>
            <a:r>
              <a:rPr lang="es-AR" sz="2500" dirty="0"/>
              <a:t>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AR" sz="2300" dirty="0"/>
              <a:t> Un capital por otro.</a:t>
            </a:r>
          </a:p>
          <a:p>
            <a:pPr marL="201168" lvl="1" indent="0" algn="just">
              <a:buNone/>
            </a:pPr>
            <a:endParaRPr lang="es-AR" sz="2300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es-AR" sz="2500" u="sng" dirty="0"/>
              <a:t>COMPLEJAS</a:t>
            </a:r>
            <a:r>
              <a:rPr lang="es-AR" sz="2500" dirty="0"/>
              <a:t>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AR" sz="2300" dirty="0"/>
              <a:t> Un capital por varios.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AR" sz="2300" dirty="0"/>
              <a:t> Varios capitales por uno.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AR" sz="2300" dirty="0"/>
              <a:t>Varios por varios. 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 algn="ctr"/>
            <a:r>
              <a:rPr lang="es-AR" sz="3000" b="1" dirty="0"/>
              <a:t>SEGÚN EL MOMENTO DE VALORACION 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217920" y="2929811"/>
            <a:ext cx="4937760" cy="3336517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s-AR" sz="2500" dirty="0"/>
              <a:t> </a:t>
            </a:r>
            <a:r>
              <a:rPr lang="es-AR" sz="2500" u="sng" dirty="0"/>
              <a:t>CAPITALIZACION</a:t>
            </a:r>
            <a:r>
              <a:rPr lang="es-AR" sz="2500" dirty="0"/>
              <a:t>: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AR" sz="2300" dirty="0"/>
              <a:t>  La valoración del capital se realiza en un momento posterior al de su disponibilidad. </a:t>
            </a:r>
          </a:p>
          <a:p>
            <a:pPr marL="201168" lvl="1" indent="0" algn="just">
              <a:buNone/>
            </a:pPr>
            <a:endParaRPr lang="es-AR" sz="2300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es-AR" sz="2500" dirty="0"/>
              <a:t> </a:t>
            </a:r>
            <a:r>
              <a:rPr lang="es-AR" sz="2500" u="sng" dirty="0"/>
              <a:t>DESCUENTO</a:t>
            </a:r>
            <a:r>
              <a:rPr lang="es-AR" sz="2500" dirty="0"/>
              <a:t>: 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AR" sz="2300" dirty="0"/>
              <a:t> La valoración del capital se realiza en un momento anterior al de su disponibilidad. </a:t>
            </a:r>
          </a:p>
        </p:txBody>
      </p:sp>
    </p:spTree>
    <p:extLst>
      <p:ext uri="{BB962C8B-B14F-4D97-AF65-F5344CB8AC3E}">
        <p14:creationId xmlns:p14="http://schemas.microsoft.com/office/powerpoint/2010/main" val="693988107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/>
              <a:t>OPERACIONES DE CAPITALIZACION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>
                  <a:buFont typeface="Wingdings" panose="05000000000000000000" pitchFamily="2" charset="2"/>
                  <a:buChar char="q"/>
                </a:pPr>
                <a:r>
                  <a:rPr lang="es-AR" sz="25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5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5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sz="25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s-AR" sz="25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es-AR" sz="2500" dirty="0"/>
                  <a:t>: </a:t>
                </a:r>
              </a:p>
              <a:p>
                <a:pPr marL="0" indent="0">
                  <a:buNone/>
                </a:pPr>
                <a:endParaRPr lang="es-AR" sz="2500" dirty="0"/>
              </a:p>
              <a:p>
                <a:pPr lvl="1">
                  <a:buFont typeface="Wingdings" panose="05000000000000000000" pitchFamily="2" charset="2"/>
                  <a:buChar char="ü"/>
                </a:pPr>
                <a:r>
                  <a:rPr lang="es-AR" sz="2300" dirty="0"/>
                  <a:t>Valor final del capital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3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3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sz="23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s-AR" sz="2300" dirty="0"/>
                  <a:t> sometido a una operación de capitalización. </a:t>
                </a:r>
              </a:p>
              <a:p>
                <a:pPr marL="0" indent="0">
                  <a:buNone/>
                </a:pPr>
                <a:endParaRPr lang="es-AR" sz="2500" dirty="0"/>
              </a:p>
              <a:p>
                <a:pPr lvl="1">
                  <a:buFont typeface="Wingdings" panose="05000000000000000000" pitchFamily="2" charset="2"/>
                  <a:buChar char="ü"/>
                </a:pPr>
                <a:r>
                  <a:rPr lang="es-AR" sz="2300" dirty="0"/>
                  <a:t>Es función del tiempo. </a:t>
                </a:r>
              </a:p>
              <a:p>
                <a:pPr marL="0" indent="0">
                  <a:buNone/>
                </a:pPr>
                <a:endParaRPr lang="es-AR" sz="2500" dirty="0"/>
              </a:p>
              <a:p>
                <a:pPr lvl="1">
                  <a:buFont typeface="Wingdings" panose="05000000000000000000" pitchFamily="2" charset="2"/>
                  <a:buChar char="ü"/>
                </a:pPr>
                <a:r>
                  <a:rPr lang="es-AR" sz="2300" dirty="0"/>
                  <a:t>Si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3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3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sz="23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s-AR" sz="2300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3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300" b="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sz="2300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s-AR" sz="2300" dirty="0"/>
                  <a:t> para todo t</a:t>
                </a:r>
                <a14:m>
                  <m:oMath xmlns:m="http://schemas.openxmlformats.org/officeDocument/2006/math">
                    <m:r>
                      <a:rPr lang="es-AR" sz="23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es-AR" sz="23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3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s-AR" sz="23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s-AR" sz="2300" dirty="0"/>
                  <a:t> no hay operación financiera. </a:t>
                </a:r>
              </a:p>
              <a:p>
                <a:pPr>
                  <a:buFont typeface="Wingdings" panose="05000000000000000000" pitchFamily="2" charset="2"/>
                  <a:buChar char="ü"/>
                </a:pPr>
                <a:endParaRPr lang="es-AR" sz="2500" dirty="0"/>
              </a:p>
              <a:p>
                <a:pPr lvl="1">
                  <a:buFont typeface="Wingdings" panose="05000000000000000000" pitchFamily="2" charset="2"/>
                  <a:buChar char="ü"/>
                </a:pPr>
                <a:r>
                  <a:rPr lang="es-AR" sz="2300" dirty="0"/>
                  <a:t>Si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3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3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sz="23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s-AR" sz="23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s-AR" sz="23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3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sz="23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s-AR" sz="2300" dirty="0"/>
                  <a:t> no hay operación de capitalización. </a:t>
                </a:r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58" t="-2121" b="-4242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8893915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/>
              <a:t>OPERACIONES DE CAPITALIZACION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buFont typeface="Wingdings" panose="05000000000000000000" pitchFamily="2" charset="2"/>
                  <a:buChar char="q"/>
                </a:pPr>
                <a:r>
                  <a:rPr lang="es-AR" sz="2500" dirty="0"/>
                  <a:t> </a:t>
                </a:r>
                <a:r>
                  <a:rPr lang="es-AR" sz="2500" u="sng" dirty="0"/>
                  <a:t>INTERES O REDITO</a:t>
                </a:r>
                <a:r>
                  <a:rPr lang="es-AR" sz="2500" dirty="0"/>
                  <a:t>:</a:t>
                </a:r>
              </a:p>
              <a:p>
                <a:pPr marL="0" indent="0">
                  <a:buNone/>
                </a:pPr>
                <a:endParaRPr lang="es-AR" sz="2500" dirty="0"/>
              </a:p>
              <a:p>
                <a:pPr lvl="1">
                  <a:buFont typeface="Wingdings" panose="05000000000000000000" pitchFamily="2" charset="2"/>
                  <a:buChar char="ü"/>
                </a:pPr>
                <a:r>
                  <a:rPr lang="es-AR" sz="2300" dirty="0"/>
                  <a:t> </a:t>
                </a:r>
                <a:r>
                  <a:rPr lang="es-AR" sz="2300" u="sng" dirty="0"/>
                  <a:t>Expresión simbólica</a:t>
                </a:r>
                <a:r>
                  <a:rPr lang="es-AR" sz="2300" dirty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3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3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d>
                          <m:dPr>
                            <m:begChr m:val="["/>
                            <m:endChr m:val="]"/>
                            <m:ctrlPr>
                              <a:rPr lang="es-AR" sz="23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s-AR" sz="23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sz="23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s-AR" sz="23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s-AR" sz="2300" b="0" i="1" smtClean="0">
                                <a:latin typeface="Cambria Math" panose="02040503050406030204" pitchFamily="18" charset="0"/>
                              </a:rPr>
                              <m:t>;</m:t>
                            </m:r>
                            <m:sSub>
                              <m:sSubPr>
                                <m:ctrlPr>
                                  <a:rPr lang="es-AR" sz="23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sz="23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s-AR" sz="2300" b="0" i="1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sub>
                            </m:sSub>
                          </m:e>
                        </m:d>
                      </m:sub>
                    </m:sSub>
                  </m:oMath>
                </a14:m>
                <a:r>
                  <a:rPr lang="es-AR" sz="2300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AR" sz="23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300" b="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sz="2300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s-AR" sz="23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s-AR" sz="23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AR" sz="23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s-AR" sz="23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s-AR" sz="2300" dirty="0"/>
              </a:p>
              <a:p>
                <a:pPr>
                  <a:buFont typeface="Wingdings" panose="05000000000000000000" pitchFamily="2" charset="2"/>
                  <a:buChar char="ü"/>
                </a:pPr>
                <a:endParaRPr lang="es-AR" sz="2500" dirty="0"/>
              </a:p>
              <a:p>
                <a:pPr lvl="1">
                  <a:buFont typeface="Wingdings" panose="05000000000000000000" pitchFamily="2" charset="2"/>
                  <a:buChar char="ü"/>
                </a:pPr>
                <a:r>
                  <a:rPr lang="es-AR" sz="2300" u="sng" dirty="0"/>
                  <a:t>Interpretación matemática</a:t>
                </a:r>
                <a:r>
                  <a:rPr lang="es-AR" sz="2300" dirty="0"/>
                  <a:t>: variación absoluta del capital en el intervalo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s-AR" sz="23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AR" sz="23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s-AR" sz="2300" b="0" i="1" smtClean="0">
                            <a:latin typeface="Cambria Math" panose="02040503050406030204" pitchFamily="18" charset="0"/>
                          </a:rPr>
                          <m:t>;</m:t>
                        </m:r>
                        <m:r>
                          <a:rPr lang="es-AR" sz="23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s-AR" sz="23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+∆</m:t>
                        </m:r>
                        <m:r>
                          <a:rPr lang="es-AR" sz="23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s-AR" sz="23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</m:oMath>
                </a14:m>
                <a:endParaRPr lang="es-AR" sz="2300" dirty="0"/>
              </a:p>
              <a:p>
                <a:pPr>
                  <a:buFont typeface="Wingdings" panose="05000000000000000000" pitchFamily="2" charset="2"/>
                  <a:buChar char="ü"/>
                </a:pPr>
                <a:endParaRPr lang="es-AR" sz="2500" dirty="0"/>
              </a:p>
              <a:p>
                <a:pPr lvl="1">
                  <a:buFont typeface="Wingdings" panose="05000000000000000000" pitchFamily="2" charset="2"/>
                  <a:buChar char="ü"/>
                </a:pPr>
                <a:r>
                  <a:rPr lang="es-AR" sz="2300" u="sng" dirty="0"/>
                  <a:t>Interpretación financiera</a:t>
                </a:r>
                <a:r>
                  <a:rPr lang="es-AR" sz="2300" dirty="0"/>
                  <a:t>: Ganancia obtenido por la inversión del capital en el plazo considerado. </a:t>
                </a:r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58" t="-2121"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3868635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401</TotalTime>
  <Words>772</Words>
  <Application>Microsoft Office PowerPoint</Application>
  <PresentationFormat>Panorámica</PresentationFormat>
  <Paragraphs>138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Calibri</vt:lpstr>
      <vt:lpstr>Calibri Light</vt:lpstr>
      <vt:lpstr>Cambria Math</vt:lpstr>
      <vt:lpstr>Wingdings</vt:lpstr>
      <vt:lpstr>Retrospección</vt:lpstr>
      <vt:lpstr>MATEMTICA FINANCIERA </vt:lpstr>
      <vt:lpstr>DINERO Y CAPITAL </vt:lpstr>
      <vt:lpstr>OPERACIONES FINANCIERAS </vt:lpstr>
      <vt:lpstr>CONDICIONES SUSTANCIALES </vt:lpstr>
      <vt:lpstr>CONDICIONES SUSTANCIALES </vt:lpstr>
      <vt:lpstr>CLASIFICACION </vt:lpstr>
      <vt:lpstr>CLASIFICACION </vt:lpstr>
      <vt:lpstr>OPERACIONES DE CAPITALIZACION </vt:lpstr>
      <vt:lpstr>OPERACIONES DE CAPITALIZACION </vt:lpstr>
      <vt:lpstr>OPERACIONES DE CAPITALIZACION </vt:lpstr>
      <vt:lpstr>OPERACIONES DE CAPITALIZACION </vt:lpstr>
      <vt:lpstr>OPERACIONES DE DESCUENTO </vt:lpstr>
      <vt:lpstr>OPERACIONES DE DESCUENTO </vt:lpstr>
      <vt:lpstr>OPERACIONES DE DESCUENTO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MATEMTICA FINANCIERA</dc:title>
  <dc:creator>Santi</dc:creator>
  <cp:lastModifiedBy>ignacio grill</cp:lastModifiedBy>
  <cp:revision>32</cp:revision>
  <dcterms:created xsi:type="dcterms:W3CDTF">2020-06-09T23:40:10Z</dcterms:created>
  <dcterms:modified xsi:type="dcterms:W3CDTF">2025-01-29T19:45:37Z</dcterms:modified>
</cp:coreProperties>
</file>