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sldIdLst>
    <p:sldId id="256" r:id="rId2"/>
    <p:sldId id="270" r:id="rId3"/>
    <p:sldId id="258" r:id="rId4"/>
    <p:sldId id="259" r:id="rId5"/>
    <p:sldId id="260" r:id="rId6"/>
    <p:sldId id="267" r:id="rId7"/>
    <p:sldId id="266" r:id="rId8"/>
    <p:sldId id="268" r:id="rId9"/>
    <p:sldId id="263" r:id="rId10"/>
    <p:sldId id="264" r:id="rId11"/>
    <p:sldId id="265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DBBC-6DC2-41D4-8F95-012530051732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DE11-F019-4A19-A71D-202208E33E52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13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DBBC-6DC2-41D4-8F95-012530051732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DE11-F019-4A19-A71D-202208E33E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043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DBBC-6DC2-41D4-8F95-012530051732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DE11-F019-4A19-A71D-202208E33E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068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DBBC-6DC2-41D4-8F95-012530051732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DE11-F019-4A19-A71D-202208E33E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921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DBBC-6DC2-41D4-8F95-012530051732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DE11-F019-4A19-A71D-202208E33E52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38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DBBC-6DC2-41D4-8F95-012530051732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DE11-F019-4A19-A71D-202208E33E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3811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DBBC-6DC2-41D4-8F95-012530051732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DE11-F019-4A19-A71D-202208E33E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13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DBBC-6DC2-41D4-8F95-012530051732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DE11-F019-4A19-A71D-202208E33E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185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DBBC-6DC2-41D4-8F95-012530051732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DE11-F019-4A19-A71D-202208E33E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323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59DDBBC-6DC2-41D4-8F95-012530051732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C0DE11-F019-4A19-A71D-202208E33E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943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DBBC-6DC2-41D4-8F95-012530051732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DE11-F019-4A19-A71D-202208E33E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683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59DDBBC-6DC2-41D4-8F95-012530051732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3C0DE11-F019-4A19-A71D-202208E33E52}" type="slidenum">
              <a:rPr lang="es-AR" smtClean="0"/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84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sz="9600" dirty="0"/>
              <a:t>MATEMTICA FINANCIERA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sz="4800" b="1" dirty="0"/>
              <a:t>VALORACION DINAMICA DE Capitales </a:t>
            </a:r>
          </a:p>
          <a:p>
            <a:r>
              <a:rPr lang="es-AR" sz="3000" b="1" dirty="0"/>
              <a:t>PARTE INTROCUTORIA </a:t>
            </a:r>
          </a:p>
        </p:txBody>
      </p:sp>
    </p:spTree>
    <p:extLst>
      <p:ext uri="{BB962C8B-B14F-4D97-AF65-F5344CB8AC3E}">
        <p14:creationId xmlns:p14="http://schemas.microsoft.com/office/powerpoint/2010/main" val="4145448183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CAPITALIZACION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500" dirty="0"/>
                  <a:t> </a:t>
                </a:r>
                <a:r>
                  <a:rPr lang="es-AR" sz="2500" u="sng" dirty="0"/>
                  <a:t>TASA DE INTERES O RENDIMIENTO</a:t>
                </a:r>
                <a:r>
                  <a:rPr lang="es-AR" sz="2500" dirty="0"/>
                  <a:t>:</a:t>
                </a:r>
              </a:p>
              <a:p>
                <a:pPr marL="0" indent="0">
                  <a:buNone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u="sng" dirty="0"/>
                  <a:t>Expresión simbólica</a:t>
                </a:r>
                <a:r>
                  <a:rPr lang="es-AR" sz="23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d>
                          <m:dPr>
                            <m:begChr m:val="["/>
                            <m:endChr m:val="]"/>
                            <m:ctrlPr>
                              <a:rPr lang="es-AR" sz="23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3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3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sz="23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sz="2300" b="0" i="1" smtClean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sSub>
                              <m:sSubPr>
                                <m:ctrlPr>
                                  <a:rPr lang="es-AR" sz="23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3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sz="23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sub>
                    </m:sSub>
                    <m:r>
                      <a:rPr lang="es-AR" sz="23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AR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23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AR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s-AR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AR" sz="23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AR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AR" sz="23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AR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s-AR" sz="2300" dirty="0"/>
              </a:p>
              <a:p>
                <a:pPr>
                  <a:buFont typeface="Wingdings" panose="05000000000000000000" pitchFamily="2" charset="2"/>
                  <a:buChar char="ü"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u="sng" dirty="0"/>
                  <a:t>Interpretación matemática</a:t>
                </a:r>
                <a:r>
                  <a:rPr lang="es-AR" sz="2300" dirty="0"/>
                  <a:t>: variación relativa del capital en el intervalo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AR" sz="23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s-AR" sz="2300" dirty="0"/>
              </a:p>
              <a:p>
                <a:pPr marL="0" indent="0">
                  <a:buNone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u="sng" dirty="0"/>
                  <a:t>Interpretación financiera</a:t>
                </a:r>
                <a:r>
                  <a:rPr lang="es-AR" sz="2300" dirty="0"/>
                  <a:t>: ganancia por unidad de capital invertido en el plazo considerado. 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58" t="-2121" b="-15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114294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CAPITALIZACION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25000" lnSpcReduction="20000"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</a:t>
                </a:r>
                <a:r>
                  <a:rPr lang="es-AR" sz="9200" u="sng" dirty="0"/>
                  <a:t>TASA DE VARIACION RELATIVA MEDIA (TNA):</a:t>
                </a:r>
              </a:p>
              <a:p>
                <a:pPr marL="0" indent="0" algn="just">
                  <a:buNone/>
                </a:pPr>
                <a:endParaRPr lang="es-AR" sz="9200" u="sng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9200" dirty="0"/>
                  <a:t> </a:t>
                </a:r>
                <a:r>
                  <a:rPr lang="es-AR" sz="9200" u="sng" dirty="0"/>
                  <a:t>Expresión simbólica</a:t>
                </a:r>
                <a:r>
                  <a:rPr lang="es-AR" sz="9200" dirty="0"/>
                  <a:t>: </a:t>
                </a:r>
                <a14:m>
                  <m:oMath xmlns:m="http://schemas.openxmlformats.org/officeDocument/2006/math">
                    <m:r>
                      <a:rPr lang="es-AR" sz="9200" b="0" i="1" smtClean="0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s-AR" sz="9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AR" sz="9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sz="92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AR" sz="9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92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p>
                                <m:r>
                                  <a:rPr lang="es-AR" sz="92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s-AR" sz="9200" b="0" i="0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s-AR" sz="9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9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sSup>
                          <m:sSupPr>
                            <m:ctrlPr>
                              <a:rPr lang="es-AR" sz="9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92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s-AR" sz="9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s-AR" sz="9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s-AR" sz="9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AR" sz="9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sz="9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AR" sz="9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9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p>
                                <m:r>
                                  <a:rPr lang="es-AR" sz="9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s-AR" sz="9200" u="sng" dirty="0"/>
              </a:p>
              <a:p>
                <a:pPr marL="201168" lvl="1" indent="0" algn="just">
                  <a:buNone/>
                </a:pPr>
                <a:endParaRPr lang="es-AR" sz="9200" u="sng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9200" dirty="0"/>
                  <a:t> </a:t>
                </a:r>
                <a:r>
                  <a:rPr lang="es-AR" sz="9200" u="sng" dirty="0"/>
                  <a:t>Interpretación matemática</a:t>
                </a:r>
                <a:r>
                  <a:rPr lang="es-AR" sz="9200" dirty="0"/>
                  <a:t>: cociente entre la variación relativa del capital en el plazo considerado, y el tiempo necesario para que se produzca la variación.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endParaRPr lang="es-AR" sz="92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9200" u="sng" dirty="0"/>
                  <a:t>Interpretación financiera</a:t>
                </a:r>
                <a:r>
                  <a:rPr lang="es-AR" sz="9200" dirty="0"/>
                  <a:t>: Indicador del redito por unidad de capital que se obtendría en la unidad de tiempo “U”, calculado proporcionalmente al redito unitario efectivo a la unidad de tiempo “U” 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27" t="-3485" r="-175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16833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DESCUENTO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500" dirty="0"/>
                  <a:t> </a:t>
                </a:r>
                <a:r>
                  <a:rPr lang="es-AR" sz="2500" u="sng" dirty="0"/>
                  <a:t>DESCUENTO</a:t>
                </a:r>
                <a:r>
                  <a:rPr lang="es-AR" sz="2500" dirty="0"/>
                  <a:t>: 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u="sng" dirty="0"/>
                  <a:t>Expresión simbólica</a:t>
                </a:r>
                <a:r>
                  <a:rPr lang="es-AR" sz="23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d>
                          <m:dPr>
                            <m:ctrlPr>
                              <a:rPr lang="es-AR" sz="23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23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2300" b="0" i="1" smtClean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s-AR" sz="23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+∆</m:t>
                            </m:r>
                            <m:r>
                              <a:rPr lang="es-AR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b>
                    </m:sSub>
                    <m:r>
                      <a:rPr lang="es-AR" sz="23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s-AR" sz="23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s-AR" sz="2300" dirty="0"/>
              </a:p>
              <a:p>
                <a:pPr marL="0" indent="0">
                  <a:buNone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u="sng" dirty="0"/>
                  <a:t>Interpretación matemática</a:t>
                </a:r>
                <a:r>
                  <a:rPr lang="es-AR" sz="2300" dirty="0"/>
                  <a:t>: variación absoluta del capital sometido a descuento en el intervalo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23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s-AR" sz="2300" dirty="0"/>
              </a:p>
              <a:p>
                <a:pPr>
                  <a:buFont typeface="Wingdings" panose="05000000000000000000" pitchFamily="2" charset="2"/>
                  <a:buChar char="ü"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u="sng" dirty="0"/>
                  <a:t>Interpretación financiera</a:t>
                </a:r>
                <a:r>
                  <a:rPr lang="es-AR" sz="2300" dirty="0"/>
                  <a:t>: quita operada sobre el capital descontado o valor nominal. 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58" t="-2121" r="-7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363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DESCUENTO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700" u="sng" dirty="0"/>
                  <a:t>TASA DE DESCUENTO</a:t>
                </a:r>
                <a:r>
                  <a:rPr lang="es-AR" sz="2700" dirty="0"/>
                  <a:t>: 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endParaRPr lang="es-AR" sz="27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500" u="sng" dirty="0"/>
                  <a:t>Expresión simbólica</a:t>
                </a:r>
                <a:r>
                  <a:rPr lang="es-AR" sz="25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d>
                          <m:dPr>
                            <m:ctrlPr>
                              <a:rPr lang="es-AR" sz="25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25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2500" i="1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s-AR" sz="25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+∆</m:t>
                            </m:r>
                            <m: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b>
                    </m:sSub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AR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25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d>
                              <m:dPr>
                                <m:ctrlPr>
                                  <a:rPr lang="es-AR" sz="25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25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s-AR" sz="25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+∆</m:t>
                                </m:r>
                                <m:r>
                                  <a:rPr lang="es-AR" sz="25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b>
                        </m:sSub>
                        <m:r>
                          <a:rPr lang="es-AR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AR" sz="25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AR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AR" sz="25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d>
                              <m:dPr>
                                <m:ctrlPr>
                                  <a:rPr lang="es-AR" sz="25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sz="25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s-AR" sz="25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+∆</m:t>
                                </m:r>
                                <m:r>
                                  <a:rPr lang="es-AR" sz="25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b>
                        </m:sSub>
                      </m:den>
                    </m:f>
                  </m:oMath>
                </a14:m>
                <a:endParaRPr lang="es-AR" sz="2500" dirty="0"/>
              </a:p>
              <a:p>
                <a:pPr>
                  <a:buFont typeface="Wingdings" panose="05000000000000000000" pitchFamily="2" charset="2"/>
                  <a:buChar char="ü"/>
                </a:pPr>
                <a:endParaRPr lang="es-AR" sz="2700" u="sng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500" u="sng" dirty="0"/>
                  <a:t>Interpretación matemática</a:t>
                </a:r>
                <a:r>
                  <a:rPr lang="es-AR" sz="2500" dirty="0"/>
                  <a:t>: variación relativa del capital sometido a descuento en el intervalo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s-AR" sz="2500" dirty="0"/>
              </a:p>
              <a:p>
                <a:pPr>
                  <a:buFont typeface="Wingdings" panose="05000000000000000000" pitchFamily="2" charset="2"/>
                  <a:buChar char="ü"/>
                </a:pPr>
                <a:endParaRPr lang="es-AR" sz="27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500" u="sng" dirty="0"/>
                  <a:t>Interpretación financiera</a:t>
                </a:r>
                <a:r>
                  <a:rPr lang="es-AR" sz="2500" dirty="0"/>
                  <a:t>: descuento o quita por unidad de capital operada sobre el capital descontado o valor nominal. </a:t>
                </a:r>
              </a:p>
              <a:p>
                <a:endParaRPr lang="es-AR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58" t="-2879" r="-2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1919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DESCUENTO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943100"/>
                <a:ext cx="10058400" cy="3925994"/>
              </a:xfrm>
            </p:spPr>
            <p:txBody>
              <a:bodyPr>
                <a:noAutofit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2500" u="sng" dirty="0"/>
                  <a:t>TASA DE VARIACION RELATIVA MEDIA</a:t>
                </a:r>
                <a:r>
                  <a:rPr lang="es-AR" sz="2500" dirty="0"/>
                  <a:t>: </a:t>
                </a:r>
              </a:p>
              <a:p>
                <a:pPr marL="0" indent="0" algn="just">
                  <a:buNone/>
                </a:pPr>
                <a:endParaRPr lang="es-AR" sz="25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300" u="sng" dirty="0"/>
                  <a:t>Expresión simbólica</a:t>
                </a:r>
                <a:r>
                  <a:rPr lang="es-AR" sz="2300" dirty="0"/>
                  <a:t>: 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23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AR" sz="23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sz="2300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AR" sz="23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2300" i="1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p>
                                <m:r>
                                  <a:rPr lang="es-AR" sz="23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s-AR" sz="230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s-AR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sSup>
                          <m:sSupPr>
                            <m:ctrlPr>
                              <a:rPr lang="es-AR" sz="23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300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s-AR" sz="23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s-AR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s-AR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AR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AR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p>
                                <m:r>
                                  <a:rPr lang="es-AR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s-AR" sz="2300" dirty="0"/>
                  <a:t> </a:t>
                </a:r>
              </a:p>
              <a:p>
                <a:pPr algn="just">
                  <a:buFont typeface="Wingdings" panose="05000000000000000000" pitchFamily="2" charset="2"/>
                  <a:buChar char="ü"/>
                </a:pPr>
                <a:endParaRPr lang="es-AR" sz="2500" u="sng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300" u="sng" dirty="0"/>
                  <a:t>Interpretación matemática</a:t>
                </a:r>
                <a:r>
                  <a:rPr lang="es-AR" sz="2300" dirty="0"/>
                  <a:t>: descuento unitario de un plazo dado por unidad de tiempo. </a:t>
                </a:r>
              </a:p>
              <a:p>
                <a:pPr algn="just">
                  <a:buFont typeface="Wingdings" panose="05000000000000000000" pitchFamily="2" charset="2"/>
                  <a:buChar char="ü"/>
                </a:pPr>
                <a:endParaRPr lang="es-AR" sz="2500" u="sng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300" u="sng" dirty="0"/>
                  <a:t>Interpretación financiera</a:t>
                </a:r>
                <a:r>
                  <a:rPr lang="es-AR" sz="2300" dirty="0"/>
                  <a:t>: indicador del descuento por unidad de capital que se obtendría en la unidad de tiempo “U” calculado proporcionalmente al descuento unitario efectivo en “U” 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943100"/>
                <a:ext cx="10058400" cy="3925994"/>
              </a:xfrm>
              <a:blipFill>
                <a:blip r:embed="rId2"/>
                <a:stretch>
                  <a:fillRect l="-1758" t="-2174" r="-1758" b="-1164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140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DINERO Y CAPITAL 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000" b="1" dirty="0"/>
              <a:t>dinero </a:t>
            </a:r>
          </a:p>
        </p:txBody>
      </p:sp>
      <p:sp>
        <p:nvSpPr>
          <p:cNvPr id="12" name="Marcador de contenido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sz="2500" dirty="0"/>
              <a:t>Tiene la función de expresar valores en cantidades de una única moneda. 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000" b="1" dirty="0"/>
              <a:t>Capital </a:t>
            </a:r>
          </a:p>
        </p:txBody>
      </p:sp>
      <p:sp>
        <p:nvSpPr>
          <p:cNvPr id="14" name="Marcador de contenido 13"/>
          <p:cNvSpPr>
            <a:spLocks noGrp="1"/>
          </p:cNvSpPr>
          <p:nvPr>
            <p:ph sz="quarter" idx="4"/>
          </p:nvPr>
        </p:nvSpPr>
        <p:spPr>
          <a:xfrm>
            <a:off x="6217920" y="2582333"/>
            <a:ext cx="4937760" cy="3701925"/>
          </a:xfrm>
        </p:spPr>
        <p:txBody>
          <a:bodyPr>
            <a:noAutofit/>
          </a:bodyPr>
          <a:lstStyle/>
          <a:p>
            <a:pPr algn="just"/>
            <a:r>
              <a:rPr lang="es-AR" sz="2500" dirty="0"/>
              <a:t>Conjunto de factores productivos que tienen la capacidad potencial para generar Bs. Y Ss. </a:t>
            </a:r>
          </a:p>
          <a:p>
            <a:pPr algn="just"/>
            <a:r>
              <a:rPr lang="es-AR" sz="2500" b="1" u="sng" dirty="0"/>
              <a:t>PUEDE SER</a:t>
            </a:r>
            <a:r>
              <a:rPr lang="es-AR" sz="2500" dirty="0"/>
              <a:t>: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s-AR" sz="1900" dirty="0"/>
              <a:t> </a:t>
            </a:r>
            <a:r>
              <a:rPr lang="es-AR" sz="1900" u="sng" dirty="0"/>
              <a:t>Estático</a:t>
            </a:r>
            <a:r>
              <a:rPr lang="es-AR" sz="1900" dirty="0"/>
              <a:t>: Todo bien o servicio que tiene capacidad potencial para generar mas Bs y Ss.</a:t>
            </a:r>
          </a:p>
          <a:p>
            <a:pPr marL="384048" lvl="2" indent="0" algn="just">
              <a:buNone/>
            </a:pPr>
            <a:endParaRPr lang="es-AR" sz="1900" dirty="0"/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s-AR" sz="1900" dirty="0"/>
              <a:t> </a:t>
            </a:r>
            <a:r>
              <a:rPr lang="es-AR" sz="1900" u="sng" dirty="0"/>
              <a:t>Dinámico</a:t>
            </a:r>
            <a:r>
              <a:rPr lang="es-AR" sz="1900" dirty="0"/>
              <a:t>: Capital que se modifica a través del tiempo. </a:t>
            </a:r>
          </a:p>
        </p:txBody>
      </p:sp>
    </p:spTree>
    <p:extLst>
      <p:ext uri="{BB962C8B-B14F-4D97-AF65-F5344CB8AC3E}">
        <p14:creationId xmlns:p14="http://schemas.microsoft.com/office/powerpoint/2010/main" val="166167730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FINANCIERAS 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000" b="1" dirty="0"/>
              <a:t>Concepto 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1097280" y="2388637"/>
            <a:ext cx="4937760" cy="388665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AR" sz="2500" dirty="0"/>
              <a:t> </a:t>
            </a:r>
            <a:r>
              <a:rPr lang="es-AR" sz="2300" dirty="0"/>
              <a:t>Intercambio no simultaneo de capitales.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s-AR" sz="2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sz="2300" dirty="0"/>
              <a:t> Surge de una acción capaz de generar en el tiempo variaciones cuantitativas de los capitales.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000" b="1" dirty="0"/>
              <a:t>CONDICIONES 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4"/>
          </p:nvPr>
        </p:nvSpPr>
        <p:spPr>
          <a:xfrm>
            <a:off x="6217920" y="2388637"/>
            <a:ext cx="4937760" cy="388665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AR" sz="2500" dirty="0"/>
              <a:t> </a:t>
            </a:r>
            <a:r>
              <a:rPr lang="es-AR" sz="2500" u="sng" dirty="0"/>
              <a:t>FORMALES</a:t>
            </a:r>
            <a:r>
              <a:rPr lang="es-AR" sz="2500" dirty="0"/>
              <a:t>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 </a:t>
            </a:r>
            <a:r>
              <a:rPr lang="es-AR" sz="2100" dirty="0"/>
              <a:t>No inciden en el resultado de la valuación. </a:t>
            </a:r>
          </a:p>
          <a:p>
            <a:pPr marL="201168" lvl="1" indent="0" algn="just">
              <a:buNone/>
            </a:pPr>
            <a:endParaRPr lang="es-AR" sz="21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100" dirty="0"/>
              <a:t> No se altera el principio de equidad financiera si se modifican.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s-AR" sz="2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sz="2500" dirty="0"/>
              <a:t> </a:t>
            </a:r>
            <a:r>
              <a:rPr lang="es-AR" sz="2500" u="sng" dirty="0"/>
              <a:t>SUSTANCIALES</a:t>
            </a:r>
            <a:r>
              <a:rPr lang="es-AR" sz="2500" dirty="0"/>
              <a:t>: 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100" dirty="0"/>
              <a:t> La modificación de alguna de estas condiciones, afecta al resultado de la valuación. </a:t>
            </a:r>
          </a:p>
        </p:txBody>
      </p:sp>
    </p:spTree>
    <p:extLst>
      <p:ext uri="{BB962C8B-B14F-4D97-AF65-F5344CB8AC3E}">
        <p14:creationId xmlns:p14="http://schemas.microsoft.com/office/powerpoint/2010/main" val="278447098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CONDICIONES SUSTANCIALES 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000" b="1" dirty="0"/>
              <a:t>Tiempo 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AR" sz="2500" dirty="0"/>
              <a:t> </a:t>
            </a:r>
            <a:r>
              <a:rPr lang="es-AR" sz="2300" dirty="0"/>
              <a:t>Plazo que dura la operación.</a:t>
            </a:r>
          </a:p>
          <a:p>
            <a:pPr marL="0" indent="0" algn="just">
              <a:buNone/>
            </a:pPr>
            <a:endParaRPr lang="es-AR" sz="2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sz="2300" dirty="0"/>
              <a:t>Variable independiente. </a:t>
            </a:r>
          </a:p>
          <a:p>
            <a:pPr marL="0" indent="0" algn="just">
              <a:buNone/>
            </a:pPr>
            <a:endParaRPr lang="es-AR" sz="2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sz="2300" dirty="0"/>
              <a:t>Expresado en días por ser la menor unidad de tiempo utilizada en las operaciones financieras. 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000" b="1" dirty="0"/>
              <a:t>TASA 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AR" sz="2500" dirty="0"/>
              <a:t> Medidas de la variación cuantitativa de los valores capitales.</a:t>
            </a:r>
          </a:p>
          <a:p>
            <a:pPr marL="0" indent="0" algn="just">
              <a:buNone/>
            </a:pPr>
            <a:endParaRPr lang="es-AR" sz="25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sz="2500" u="sng" dirty="0"/>
              <a:t>Dos tipos</a:t>
            </a:r>
            <a:r>
              <a:rPr lang="es-AR" sz="2500" dirty="0"/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s-AR" sz="25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 Tasa de rendimiento.</a:t>
            </a:r>
          </a:p>
          <a:p>
            <a:pPr marL="201168" lvl="1" indent="0" algn="just">
              <a:buNone/>
            </a:pPr>
            <a:endParaRPr lang="es-AR" sz="23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 Tasa de descuento.</a:t>
            </a:r>
          </a:p>
        </p:txBody>
      </p:sp>
    </p:spTree>
    <p:extLst>
      <p:ext uri="{BB962C8B-B14F-4D97-AF65-F5344CB8AC3E}">
        <p14:creationId xmlns:p14="http://schemas.microsoft.com/office/powerpoint/2010/main" val="372365455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CONDICIONES SUSTANCIALES 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000" b="1" dirty="0"/>
              <a:t>Factores aleatorios 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AR" sz="2300" dirty="0"/>
              <a:t> La disponibilidad de los capitales esta sujeta a la ocurrencia de un hecho futuro.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s-AR" sz="2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sz="2300" dirty="0"/>
              <a:t> El hecho futuro puede ocurrir o no. 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000" b="1" dirty="0"/>
              <a:t>EQUIDAD FINANCIERA </a:t>
            </a:r>
          </a:p>
        </p:txBody>
      </p:sp>
      <p:sp>
        <p:nvSpPr>
          <p:cNvPr id="10" name="Marcador de contenido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AR" dirty="0"/>
              <a:t> La aceptación de las condiciones implica la equidad en el intercambio.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s-A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dirty="0"/>
              <a:t> Las partes acuerdan que existe un equilibrio.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s-A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dirty="0"/>
              <a:t> Este principio debe darse en todas las operaciones financieras que se realicen. </a:t>
            </a:r>
          </a:p>
        </p:txBody>
      </p:sp>
    </p:spTree>
    <p:extLst>
      <p:ext uri="{BB962C8B-B14F-4D97-AF65-F5344CB8AC3E}">
        <p14:creationId xmlns:p14="http://schemas.microsoft.com/office/powerpoint/2010/main" val="243568786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s-AR" b="1" dirty="0"/>
              <a:t>CLASIFICACION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000" b="1" dirty="0"/>
              <a:t>según EXISTAN O NO FACTORES ALEATOROS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AR" sz="2500" dirty="0"/>
              <a:t> </a:t>
            </a:r>
            <a:r>
              <a:rPr lang="es-AR" sz="2500" u="sng" dirty="0"/>
              <a:t>CIERTAS</a:t>
            </a:r>
            <a:r>
              <a:rPr lang="es-AR" sz="2500" dirty="0"/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 La disponibilidad del capital no esta sujeta a la ocurrencia de un hecho futuro. </a:t>
            </a:r>
          </a:p>
          <a:p>
            <a:pPr marL="201168" lvl="1" indent="0" algn="just">
              <a:buNone/>
            </a:pPr>
            <a:endParaRPr lang="es-AR" sz="2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sz="2500" dirty="0"/>
              <a:t> </a:t>
            </a:r>
            <a:r>
              <a:rPr lang="es-AR" sz="2500" u="sng" dirty="0"/>
              <a:t>CONTINGENTES</a:t>
            </a:r>
            <a:r>
              <a:rPr lang="es-AR" sz="2500" dirty="0"/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 La disponibilidad del capital esta sujeta a la ocurrencia de un hecho futuro. 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000" b="1" dirty="0"/>
              <a:t>Según la duración de la operación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AR" sz="2500" dirty="0"/>
              <a:t> Corto plazo. </a:t>
            </a:r>
          </a:p>
          <a:p>
            <a:pPr>
              <a:buFont typeface="Wingdings" panose="05000000000000000000" pitchFamily="2" charset="2"/>
              <a:buChar char="q"/>
            </a:pPr>
            <a:endParaRPr lang="es-AR" sz="2500" dirty="0"/>
          </a:p>
          <a:p>
            <a:pPr>
              <a:buFont typeface="Wingdings" panose="05000000000000000000" pitchFamily="2" charset="2"/>
              <a:buChar char="q"/>
            </a:pPr>
            <a:r>
              <a:rPr lang="es-AR" sz="2500" dirty="0"/>
              <a:t> Mediano plazo.</a:t>
            </a:r>
          </a:p>
          <a:p>
            <a:pPr>
              <a:buFont typeface="Wingdings" panose="05000000000000000000" pitchFamily="2" charset="2"/>
              <a:buChar char="q"/>
            </a:pPr>
            <a:endParaRPr lang="es-AR" sz="2500" dirty="0"/>
          </a:p>
          <a:p>
            <a:pPr>
              <a:buFont typeface="Wingdings" panose="05000000000000000000" pitchFamily="2" charset="2"/>
              <a:buChar char="q"/>
            </a:pPr>
            <a:r>
              <a:rPr lang="es-AR" sz="2500" dirty="0"/>
              <a:t> Largo plazo. </a:t>
            </a:r>
          </a:p>
        </p:txBody>
      </p:sp>
    </p:spTree>
    <p:extLst>
      <p:ext uri="{BB962C8B-B14F-4D97-AF65-F5344CB8AC3E}">
        <p14:creationId xmlns:p14="http://schemas.microsoft.com/office/powerpoint/2010/main" val="367683974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CLASIFICACION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000" b="1" dirty="0"/>
              <a:t>SEGÚN EL NUEMRO DE CAPITALES INTERCAMBIADOS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97280" y="2444620"/>
            <a:ext cx="4937760" cy="35159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AR" sz="25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sz="2500" u="sng" dirty="0"/>
              <a:t>SIMPLES</a:t>
            </a:r>
            <a:r>
              <a:rPr lang="es-AR" sz="2500" dirty="0"/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 Un capital por otro.</a:t>
            </a:r>
          </a:p>
          <a:p>
            <a:pPr marL="201168" lvl="1" indent="0" algn="just">
              <a:buNone/>
            </a:pPr>
            <a:endParaRPr lang="es-AR" sz="2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sz="2500" u="sng" dirty="0"/>
              <a:t>COMPLEJAS</a:t>
            </a:r>
            <a:r>
              <a:rPr lang="es-AR" sz="2500" dirty="0"/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 Un capital por varios.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 Varios capitales por uno.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Varios por varios. 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000" b="1" dirty="0"/>
              <a:t>SEGÚN EL MOMENTO DE VALORACION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217920" y="2929811"/>
            <a:ext cx="4937760" cy="333651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AR" sz="2500" dirty="0"/>
              <a:t> </a:t>
            </a:r>
            <a:r>
              <a:rPr lang="es-AR" sz="2500" u="sng" dirty="0"/>
              <a:t>CAPITALIZACION</a:t>
            </a:r>
            <a:r>
              <a:rPr lang="es-AR" sz="2500" dirty="0"/>
              <a:t>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  La valoración del capital se realiza en un momento posterior al de su disponibilidad. </a:t>
            </a:r>
          </a:p>
          <a:p>
            <a:pPr marL="201168" lvl="1" indent="0" algn="just">
              <a:buNone/>
            </a:pPr>
            <a:endParaRPr lang="es-AR" sz="2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sz="2500" dirty="0"/>
              <a:t> </a:t>
            </a:r>
            <a:r>
              <a:rPr lang="es-AR" sz="2500" u="sng" dirty="0"/>
              <a:t>DESCUENTO</a:t>
            </a:r>
            <a:r>
              <a:rPr lang="es-AR" sz="2500" dirty="0"/>
              <a:t>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 La valoración del capital se realiza en un momento anterior al de su disponibilidad. </a:t>
            </a:r>
          </a:p>
        </p:txBody>
      </p:sp>
    </p:spTree>
    <p:extLst>
      <p:ext uri="{BB962C8B-B14F-4D97-AF65-F5344CB8AC3E}">
        <p14:creationId xmlns:p14="http://schemas.microsoft.com/office/powerpoint/2010/main" val="69398810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CAPITALIZACION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s-AR" sz="2500" dirty="0"/>
                  <a:t>: </a:t>
                </a:r>
              </a:p>
              <a:p>
                <a:pPr marL="0" indent="0">
                  <a:buNone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dirty="0"/>
                  <a:t>Valor final del capital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AR" sz="2300" dirty="0"/>
                  <a:t> sometido a una operación de capitalización. </a:t>
                </a:r>
              </a:p>
              <a:p>
                <a:pPr marL="0" indent="0">
                  <a:buNone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dirty="0"/>
                  <a:t>Es función del tiempo. </a:t>
                </a:r>
              </a:p>
              <a:p>
                <a:pPr marL="0" indent="0">
                  <a:buNone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dirty="0"/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s-AR" sz="23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AR" sz="2300" dirty="0"/>
                  <a:t> para todo t</a:t>
                </a:r>
                <a14:m>
                  <m:oMath xmlns:m="http://schemas.openxmlformats.org/officeDocument/2006/math">
                    <m:r>
                      <a:rPr lang="es-AR" sz="23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s-AR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AR" sz="2300" dirty="0"/>
                  <a:t> no hay operación financiera. 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dirty="0"/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s-AR" sz="23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s-AR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AR" sz="2300" dirty="0"/>
                  <a:t> no hay operación de capitalización. 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58" t="-2121" b="-424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889391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DE CAPITALIZACION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500" dirty="0"/>
                  <a:t> </a:t>
                </a:r>
                <a:r>
                  <a:rPr lang="es-AR" sz="2500" u="sng" dirty="0"/>
                  <a:t>INTERES O REDITO</a:t>
                </a:r>
                <a:r>
                  <a:rPr lang="es-AR" sz="2500" dirty="0"/>
                  <a:t>:</a:t>
                </a:r>
              </a:p>
              <a:p>
                <a:pPr marL="0" indent="0">
                  <a:buNone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dirty="0"/>
                  <a:t> </a:t>
                </a:r>
                <a:r>
                  <a:rPr lang="es-AR" sz="2300" u="sng" dirty="0"/>
                  <a:t>Expresión simbólica</a:t>
                </a:r>
                <a:r>
                  <a:rPr lang="es-AR" sz="23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d>
                          <m:dPr>
                            <m:begChr m:val="["/>
                            <m:endChr m:val="]"/>
                            <m:ctrlPr>
                              <a:rPr lang="es-AR" sz="23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3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3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sz="23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sz="2300" b="0" i="1" smtClean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sSub>
                              <m:sSubPr>
                                <m:ctrlPr>
                                  <a:rPr lang="es-AR" sz="23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3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sz="23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sub>
                    </m:sSub>
                  </m:oMath>
                </a14:m>
                <a:r>
                  <a:rPr lang="es-AR" sz="23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s-AR" sz="23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sz="23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3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s-AR" sz="2300" dirty="0"/>
              </a:p>
              <a:p>
                <a:pPr>
                  <a:buFont typeface="Wingdings" panose="05000000000000000000" pitchFamily="2" charset="2"/>
                  <a:buChar char="ü"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u="sng" dirty="0"/>
                  <a:t>Interpretación matemática</a:t>
                </a:r>
                <a:r>
                  <a:rPr lang="es-AR" sz="2300" dirty="0"/>
                  <a:t>: variación absoluta del capital en el intervalo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AR" sz="23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s-AR" sz="2300" dirty="0"/>
              </a:p>
              <a:p>
                <a:pPr>
                  <a:buFont typeface="Wingdings" panose="05000000000000000000" pitchFamily="2" charset="2"/>
                  <a:buChar char="ü"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u="sng" dirty="0"/>
                  <a:t>Interpretación financiera</a:t>
                </a:r>
                <a:r>
                  <a:rPr lang="es-AR" sz="2300" dirty="0"/>
                  <a:t>: Ganancia obtenido por la inversión del capital en el plazo considerado. 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58" t="-212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386863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401</TotalTime>
  <Words>772</Words>
  <Application>Microsoft Office PowerPoint</Application>
  <PresentationFormat>Panorámica</PresentationFormat>
  <Paragraphs>138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Cambria Math</vt:lpstr>
      <vt:lpstr>Wingdings</vt:lpstr>
      <vt:lpstr>Retrospección</vt:lpstr>
      <vt:lpstr>MATEMTICA FINANCIERA </vt:lpstr>
      <vt:lpstr>DINERO Y CAPITAL </vt:lpstr>
      <vt:lpstr>OPERACIONES FINANCIERAS </vt:lpstr>
      <vt:lpstr>CONDICIONES SUSTANCIALES </vt:lpstr>
      <vt:lpstr>CONDICIONES SUSTANCIALES </vt:lpstr>
      <vt:lpstr>CLASIFICACION </vt:lpstr>
      <vt:lpstr>CLASIFICACION </vt:lpstr>
      <vt:lpstr>OPERACIONES DE CAPITALIZACION </vt:lpstr>
      <vt:lpstr>OPERACIONES DE CAPITALIZACION </vt:lpstr>
      <vt:lpstr>OPERACIONES DE CAPITALIZACION </vt:lpstr>
      <vt:lpstr>OPERACIONES DE CAPITALIZACION </vt:lpstr>
      <vt:lpstr>OPERACIONES DE DESCUENTO </vt:lpstr>
      <vt:lpstr>OPERACIONES DE DESCUENTO </vt:lpstr>
      <vt:lpstr>OPERACIONES DE DESCUENTO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MATEMTICA FINANCIERA</dc:title>
  <dc:creator>Santi</dc:creator>
  <cp:lastModifiedBy>ignacio grill</cp:lastModifiedBy>
  <cp:revision>32</cp:revision>
  <dcterms:created xsi:type="dcterms:W3CDTF">2020-06-09T23:40:10Z</dcterms:created>
  <dcterms:modified xsi:type="dcterms:W3CDTF">2025-01-29T19:45:37Z</dcterms:modified>
</cp:coreProperties>
</file>