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57" r:id="rId4"/>
    <p:sldId id="259" r:id="rId5"/>
    <p:sldId id="260" r:id="rId6"/>
    <p:sldId id="261" r:id="rId7"/>
    <p:sldId id="262" r:id="rId8"/>
    <p:sldId id="263" r:id="rId9"/>
    <p:sldId id="264" r:id="rId10"/>
    <p:sldId id="267" r:id="rId11"/>
    <p:sldId id="265" r:id="rId12"/>
    <p:sldId id="266" r:id="rId13"/>
    <p:sldId id="268" r:id="rId14"/>
    <p:sldId id="269" r:id="rId15"/>
    <p:sldId id="270" r:id="rId16"/>
    <p:sldId id="271" r:id="rId17"/>
    <p:sldId id="272" r:id="rId18"/>
    <p:sldId id="273" r:id="rId19"/>
    <p:sldId id="275" r:id="rId20"/>
    <p:sldId id="276" r:id="rId21"/>
    <p:sldId id="274" r:id="rId22"/>
    <p:sldId id="278" r:id="rId23"/>
    <p:sldId id="277" r:id="rId24"/>
    <p:sldId id="295" r:id="rId25"/>
    <p:sldId id="279"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68" d="100"/>
          <a:sy n="68" d="100"/>
        </p:scale>
        <p:origin x="81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10/27/2024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10/27/2024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10/27/2024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10/27/2024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42A54C80-263E-416B-A8E0-580EDEADCBDC}" type="datetimeFigureOut">
              <a:rPr lang="en-US" dirty="0"/>
              <a:t>10/27/2024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10/27/2024</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10/27/2024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E5376B7-EFDE-5968-4E32-F20FC2984C86}"/>
              </a:ext>
            </a:extLst>
          </p:cNvPr>
          <p:cNvSpPr>
            <a:spLocks noGrp="1"/>
          </p:cNvSpPr>
          <p:nvPr>
            <p:ph type="ctrTitle"/>
          </p:nvPr>
        </p:nvSpPr>
        <p:spPr/>
        <p:txBody>
          <a:bodyPr/>
          <a:lstStyle/>
          <a:p>
            <a:r>
              <a:rPr lang="es-MX" dirty="0"/>
              <a:t>El latino indolente</a:t>
            </a:r>
            <a:endParaRPr lang="es-AR" dirty="0"/>
          </a:p>
        </p:txBody>
      </p:sp>
      <p:sp>
        <p:nvSpPr>
          <p:cNvPr id="3" name="Subtítulo 2">
            <a:extLst>
              <a:ext uri="{FF2B5EF4-FFF2-40B4-BE49-F238E27FC236}">
                <a16:creationId xmlns:a16="http://schemas.microsoft.com/office/drawing/2014/main" id="{6BE6C5AA-6390-70E4-8A63-E4A2ECAF223F}"/>
              </a:ext>
            </a:extLst>
          </p:cNvPr>
          <p:cNvSpPr>
            <a:spLocks noGrp="1"/>
          </p:cNvSpPr>
          <p:nvPr>
            <p:ph type="subTitle" idx="1"/>
          </p:nvPr>
        </p:nvSpPr>
        <p:spPr/>
        <p:txBody>
          <a:bodyPr/>
          <a:lstStyle/>
          <a:p>
            <a:r>
              <a:rPr lang="es-MX" dirty="0"/>
              <a:t>Martín Baró</a:t>
            </a:r>
          </a:p>
          <a:p>
            <a:r>
              <a:rPr lang="es-MX" dirty="0" err="1"/>
              <a:t>PSGyC</a:t>
            </a:r>
            <a:r>
              <a:rPr lang="es-MX" dirty="0"/>
              <a:t> – Prof. Giorgi Fiorella</a:t>
            </a:r>
            <a:endParaRPr lang="es-AR" dirty="0"/>
          </a:p>
        </p:txBody>
      </p:sp>
    </p:spTree>
    <p:extLst>
      <p:ext uri="{BB962C8B-B14F-4D97-AF65-F5344CB8AC3E}">
        <p14:creationId xmlns:p14="http://schemas.microsoft.com/office/powerpoint/2010/main" val="9636142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BBF2E825-8189-7DD7-64CA-959D61E54872}"/>
              </a:ext>
            </a:extLst>
          </p:cNvPr>
          <p:cNvSpPr txBox="1"/>
          <p:nvPr/>
        </p:nvSpPr>
        <p:spPr>
          <a:xfrm>
            <a:off x="1209822" y="2285890"/>
            <a:ext cx="8398411" cy="2246769"/>
          </a:xfrm>
          <a:prstGeom prst="rect">
            <a:avLst/>
          </a:prstGeom>
          <a:noFill/>
        </p:spPr>
        <p:txBody>
          <a:bodyPr wrap="square">
            <a:spAutoFit/>
          </a:bodyPr>
          <a:lstStyle/>
          <a:p>
            <a:pPr marL="0" indent="0" algn="ctr">
              <a:buNone/>
            </a:pPr>
            <a:r>
              <a:rPr lang="es-MX" sz="2800" dirty="0">
                <a:latin typeface="Calibri" panose="020F0502020204030204" pitchFamily="34" charset="0"/>
                <a:cs typeface="Calibri" panose="020F0502020204030204" pitchFamily="34" charset="0"/>
              </a:rPr>
              <a:t>¿A que se debe que las personas, y sobre todo los grupos, asuman una posición fatalista? ¿Cómo explicar que las mayorías populares latinoamericanas acepten como concepción de su vida una visión que les condene al inmovilismo y la desesperanza?</a:t>
            </a:r>
          </a:p>
        </p:txBody>
      </p:sp>
    </p:spTree>
    <p:extLst>
      <p:ext uri="{BB962C8B-B14F-4D97-AF65-F5344CB8AC3E}">
        <p14:creationId xmlns:p14="http://schemas.microsoft.com/office/powerpoint/2010/main" val="4181592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6377C3B6-303F-21A7-FCA0-58831D965773}"/>
              </a:ext>
            </a:extLst>
          </p:cNvPr>
          <p:cNvSpPr>
            <a:spLocks noGrp="1"/>
          </p:cNvSpPr>
          <p:nvPr>
            <p:ph idx="1"/>
          </p:nvPr>
        </p:nvSpPr>
        <p:spPr>
          <a:xfrm>
            <a:off x="677334" y="844062"/>
            <a:ext cx="10000044" cy="5655211"/>
          </a:xfrm>
        </p:spPr>
        <p:txBody>
          <a:bodyPr>
            <a:normAutofit/>
          </a:bodyPr>
          <a:lstStyle/>
          <a:p>
            <a:pPr marL="0" indent="0" algn="ctr">
              <a:buNone/>
            </a:pPr>
            <a:endParaRPr lang="es-MX" sz="2000" dirty="0">
              <a:latin typeface="Calibri" panose="020F0502020204030204" pitchFamily="34" charset="0"/>
              <a:cs typeface="Calibri" panose="020F0502020204030204" pitchFamily="34" charset="0"/>
            </a:endParaRPr>
          </a:p>
          <a:p>
            <a:pPr>
              <a:buFont typeface="Arial" panose="020B0604020202020204" pitchFamily="34" charset="0"/>
              <a:buChar char="•"/>
            </a:pPr>
            <a:r>
              <a:rPr lang="es-MX" sz="2000" b="1" u="sng" dirty="0">
                <a:latin typeface="Calibri" panose="020F0502020204030204" pitchFamily="34" charset="0"/>
                <a:cs typeface="Calibri" panose="020F0502020204030204" pitchFamily="34" charset="0"/>
              </a:rPr>
              <a:t>Perspectiva psicológicas de “carácter”: </a:t>
            </a:r>
            <a:r>
              <a:rPr lang="es-MX" sz="2000" dirty="0">
                <a:latin typeface="Calibri" panose="020F0502020204030204" pitchFamily="34" charset="0"/>
                <a:cs typeface="Calibri" panose="020F0502020204030204" pitchFamily="34" charset="0"/>
              </a:rPr>
              <a:t>Atribuyen a rasgos de personalidad autoritaria la “superstición”, que se asocia con una </a:t>
            </a:r>
            <a:r>
              <a:rPr lang="es-AR" sz="2000" dirty="0">
                <a:effectLst/>
                <a:latin typeface="Calibri" panose="020F0502020204030204" pitchFamily="34" charset="0"/>
                <a:ea typeface="Calibri" panose="020F0502020204030204" pitchFamily="34" charset="0"/>
                <a:cs typeface="Calibri" panose="020F0502020204030204" pitchFamily="34" charset="0"/>
              </a:rPr>
              <a:t>tendencia a pasar la responsabilidad a fuerzas externas ingobernables </a:t>
            </a:r>
            <a:r>
              <a:rPr lang="es-AR" sz="2000" dirty="0">
                <a:latin typeface="Calibri" panose="020F0502020204030204" pitchFamily="34" charset="0"/>
                <a:ea typeface="Calibri" panose="020F0502020204030204" pitchFamily="34" charset="0"/>
                <a:cs typeface="Calibri" panose="020F0502020204030204" pitchFamily="34" charset="0"/>
              </a:rPr>
              <a:t>y una creencia de que el sujeto sería in</a:t>
            </a:r>
            <a:r>
              <a:rPr lang="es-AR" sz="2000" dirty="0">
                <a:effectLst/>
                <a:latin typeface="Calibri" panose="020F0502020204030204" pitchFamily="34" charset="0"/>
                <a:ea typeface="Calibri" panose="020F0502020204030204" pitchFamily="34" charset="0"/>
                <a:cs typeface="Calibri" panose="020F0502020204030204" pitchFamily="34" charset="0"/>
              </a:rPr>
              <a:t>capaz de determinar la suerte del individuo venciendo las fuerzas exteriores.</a:t>
            </a:r>
          </a:p>
          <a:p>
            <a:pPr>
              <a:buFont typeface="Arial" panose="020B0604020202020204" pitchFamily="34" charset="0"/>
              <a:buChar char="•"/>
            </a:pPr>
            <a:r>
              <a:rPr lang="es-AR" sz="2000" b="1" u="sng" dirty="0">
                <a:latin typeface="Calibri" panose="020F0502020204030204" pitchFamily="34" charset="0"/>
                <a:ea typeface="Calibri" panose="020F0502020204030204" pitchFamily="34" charset="0"/>
                <a:cs typeface="Calibri" panose="020F0502020204030204" pitchFamily="34" charset="0"/>
              </a:rPr>
              <a:t>Perspectiva socio-cultural: </a:t>
            </a:r>
            <a:r>
              <a:rPr lang="es-AR" sz="2000" dirty="0">
                <a:latin typeface="Calibri" panose="020F0502020204030204" pitchFamily="34" charset="0"/>
                <a:ea typeface="Calibri" panose="020F0502020204030204" pitchFamily="34" charset="0"/>
                <a:cs typeface="Calibri" panose="020F0502020204030204" pitchFamily="34" charset="0"/>
              </a:rPr>
              <a:t>la </a:t>
            </a:r>
            <a:r>
              <a:rPr lang="es-AR" sz="2000" dirty="0">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rPr>
              <a:t>“cultura de la pobreza” </a:t>
            </a:r>
            <a:r>
              <a:rPr lang="es-AR" sz="2000" dirty="0">
                <a:latin typeface="Calibri" panose="020F0502020204030204" pitchFamily="34" charset="0"/>
                <a:ea typeface="Calibri" panose="020F0502020204030204" pitchFamily="34" charset="0"/>
                <a:cs typeface="Calibri" panose="020F0502020204030204" pitchFamily="34" charset="0"/>
              </a:rPr>
              <a:t>supone el </a:t>
            </a:r>
            <a:r>
              <a:rPr lang="es-AR" sz="2000" dirty="0">
                <a:effectLst/>
                <a:latin typeface="Calibri" panose="020F0502020204030204" pitchFamily="34" charset="0"/>
                <a:ea typeface="Calibri" panose="020F0502020204030204" pitchFamily="34" charset="0"/>
              </a:rPr>
              <a:t>desarrollo de unas pautas culturales necesarias en un momento para lograr la supervivencia, pero que al reproducirse tienden a perpetuar aquellas mismas condiciones que las producen. </a:t>
            </a:r>
          </a:p>
          <a:p>
            <a:pPr>
              <a:buFont typeface="Arial" panose="020B0604020202020204" pitchFamily="34" charset="0"/>
              <a:buChar char="•"/>
            </a:pPr>
            <a:r>
              <a:rPr lang="es-AR" sz="2000" dirty="0">
                <a:effectLst/>
                <a:latin typeface="Calibri" panose="020F0502020204030204" pitchFamily="34" charset="0"/>
                <a:ea typeface="Calibri" panose="020F0502020204030204" pitchFamily="34" charset="0"/>
                <a:cs typeface="Calibri" panose="020F0502020204030204" pitchFamily="34" charset="0"/>
              </a:rPr>
              <a:t>La cultura de la pobreza es algo más que la pobreza, es un estilo de vida que florece en un determinado contexto social. La cultura de la pobreza constituye tanto una adaptación como una reacción de los pobres hacia su posición marginal en una sociedad estratificada en clases, muy individualista y capitalista.</a:t>
            </a:r>
          </a:p>
          <a:p>
            <a:pPr>
              <a:buFont typeface="Arial" panose="020B0604020202020204" pitchFamily="34" charset="0"/>
              <a:buChar char="•"/>
            </a:pPr>
            <a:r>
              <a:rPr lang="es-AR" sz="2000" dirty="0">
                <a:effectLst/>
                <a:latin typeface="Calibri" panose="020F0502020204030204" pitchFamily="34" charset="0"/>
                <a:ea typeface="Calibri" panose="020F0502020204030204" pitchFamily="34" charset="0"/>
                <a:cs typeface="Calibri" panose="020F0502020204030204" pitchFamily="34" charset="0"/>
              </a:rPr>
              <a:t>En este sentido, a marginación una vez establecida seria más difícil de eliminar que la misma pobreza.</a:t>
            </a:r>
            <a:endParaRPr lang="es-AR" sz="2000" dirty="0">
              <a:effectLst/>
              <a:latin typeface="Calibri" panose="020F0502020204030204" pitchFamily="34" charset="0"/>
              <a:ea typeface="Calibri" panose="020F0502020204030204" pitchFamily="34" charset="0"/>
              <a:cs typeface="Times New Roman" panose="02020603050405020304" pitchFamily="18" charset="0"/>
            </a:endParaRPr>
          </a:p>
          <a:p>
            <a:pPr>
              <a:buFont typeface="Arial" panose="020B0604020202020204" pitchFamily="34" charset="0"/>
              <a:buChar char="•"/>
            </a:pPr>
            <a:endParaRPr lang="es-AR" sz="2400" dirty="0">
              <a:effectLst/>
              <a:latin typeface="Calibri" panose="020F0502020204030204" pitchFamily="34" charset="0"/>
              <a:ea typeface="Calibri" panose="020F0502020204030204" pitchFamily="34" charset="0"/>
              <a:cs typeface="Times New Roman" panose="02020603050405020304" pitchFamily="18" charset="0"/>
            </a:endParaRPr>
          </a:p>
          <a:p>
            <a:pPr>
              <a:buFont typeface="Arial" panose="020B0604020202020204" pitchFamily="34" charset="0"/>
              <a:buChar char="•"/>
            </a:pPr>
            <a:endParaRPr lang="es-AR" sz="2000" dirty="0">
              <a:effectLst/>
              <a:latin typeface="Calibri" panose="020F0502020204030204" pitchFamily="34" charset="0"/>
              <a:ea typeface="Calibri" panose="020F0502020204030204" pitchFamily="34" charset="0"/>
              <a:cs typeface="Calibri" panose="020F0502020204030204" pitchFamily="34" charset="0"/>
            </a:endParaRPr>
          </a:p>
          <a:p>
            <a:pPr>
              <a:buFont typeface="Arial" panose="020B0604020202020204" pitchFamily="34" charset="0"/>
              <a:buChar char="•"/>
            </a:pPr>
            <a:endParaRPr lang="es-MX" sz="2400" dirty="0"/>
          </a:p>
        </p:txBody>
      </p:sp>
    </p:spTree>
    <p:extLst>
      <p:ext uri="{BB962C8B-B14F-4D97-AF65-F5344CB8AC3E}">
        <p14:creationId xmlns:p14="http://schemas.microsoft.com/office/powerpoint/2010/main" val="4405370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74C73D2F-BAF7-2973-D7A3-18CEE13D07E6}"/>
              </a:ext>
            </a:extLst>
          </p:cNvPr>
          <p:cNvSpPr>
            <a:spLocks noGrp="1"/>
          </p:cNvSpPr>
          <p:nvPr>
            <p:ph idx="1"/>
          </p:nvPr>
        </p:nvSpPr>
        <p:spPr>
          <a:xfrm>
            <a:off x="649198" y="1597881"/>
            <a:ext cx="9690555" cy="3880773"/>
          </a:xfrm>
        </p:spPr>
        <p:txBody>
          <a:bodyPr>
            <a:normAutofit fontScale="92500" lnSpcReduction="10000"/>
          </a:bodyPr>
          <a:lstStyle/>
          <a:p>
            <a:pPr marL="0" indent="0" algn="just">
              <a:lnSpc>
                <a:spcPct val="115000"/>
              </a:lnSpc>
              <a:spcAft>
                <a:spcPts val="1000"/>
              </a:spcAft>
              <a:buNone/>
              <a:tabLst>
                <a:tab pos="180340" algn="l"/>
              </a:tabLst>
            </a:pPr>
            <a:r>
              <a:rPr lang="es-AR" sz="24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Así como hay un elemento de falsedad en el fatalismo, hay otro elemento de verdad. Lo falso del fatalismo estriba en atribuir la falta de progreso a un destino fatal determinado por la naturaleza y aun por el mismo Dios. Lo verdadero del fatalismo consiste en la verificación de que </a:t>
            </a:r>
            <a:r>
              <a:rPr lang="es-AR" sz="24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resulta imposible a las mayorías populares latinoamericanas lograr un cambio de su situación social mediante sus esfuerzos.</a:t>
            </a:r>
            <a:r>
              <a:rPr lang="es-AR" sz="24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El fatalismo detecta acertadamente el síntoma, pero yerra en su diagnostico.</a:t>
            </a:r>
            <a:endParaRPr lang="es-AR"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s-AR" sz="2400" b="1" dirty="0">
                <a:solidFill>
                  <a:schemeClr val="tx1"/>
                </a:solidFill>
                <a:effectLst/>
                <a:latin typeface="Calibri" panose="020F0502020204030204" pitchFamily="34" charset="0"/>
                <a:ea typeface="Calibri" panose="020F0502020204030204" pitchFamily="34" charset="0"/>
              </a:rPr>
              <a:t>Llegamos así a la consecuencia de que aunque el fatalismo constituye un síndrome personal, representan un correlato psíquico de determinadas estructuras sociales</a:t>
            </a:r>
            <a:endParaRPr lang="es-AR" sz="2400" b="1" dirty="0">
              <a:solidFill>
                <a:schemeClr val="tx1"/>
              </a:solidFill>
            </a:endParaRPr>
          </a:p>
        </p:txBody>
      </p:sp>
    </p:spTree>
    <p:extLst>
      <p:ext uri="{BB962C8B-B14F-4D97-AF65-F5344CB8AC3E}">
        <p14:creationId xmlns:p14="http://schemas.microsoft.com/office/powerpoint/2010/main" val="3699613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3DD23AE4-BD20-0932-884F-A2FA3828E3E4}"/>
              </a:ext>
            </a:extLst>
          </p:cNvPr>
          <p:cNvSpPr>
            <a:spLocks noGrp="1"/>
          </p:cNvSpPr>
          <p:nvPr>
            <p:ph idx="1"/>
          </p:nvPr>
        </p:nvSpPr>
        <p:spPr>
          <a:xfrm>
            <a:off x="677334" y="773723"/>
            <a:ext cx="9212254" cy="5267639"/>
          </a:xfrm>
        </p:spPr>
        <p:txBody>
          <a:bodyPr>
            <a:normAutofit/>
          </a:bodyPr>
          <a:lstStyle/>
          <a:p>
            <a:pPr marL="0" indent="0" algn="just">
              <a:lnSpc>
                <a:spcPct val="115000"/>
              </a:lnSpc>
              <a:spcAft>
                <a:spcPts val="1000"/>
              </a:spcAft>
              <a:buNone/>
              <a:tabLst>
                <a:tab pos="180340" algn="l"/>
              </a:tabLst>
            </a:pPr>
            <a:r>
              <a:rPr lang="es-AR" sz="18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La ideología no es una simple superestructura que se añada a las sociedades ya constituidas, sino que representa un importante elemento en la configuración social. Ciertamente no son determinadas concepciones las que causan en última instancia los procesos de dominación, sino el poder adquirido en las relaciones sociales mediante la apropiación de los recursos mas necesarios para la vida humana lo que permite a un grupo imponer voluntad e intereses a los demás.</a:t>
            </a:r>
            <a:endParaRPr lang="es-AR"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15000"/>
              </a:lnSpc>
              <a:spcAft>
                <a:spcPts val="1000"/>
              </a:spcAft>
              <a:buNone/>
              <a:tabLst>
                <a:tab pos="180340" algn="l"/>
              </a:tabLst>
            </a:pPr>
            <a:r>
              <a:rPr lang="es-AR" sz="1800" dirty="0">
                <a:solidFill>
                  <a:schemeClr val="tx1"/>
                </a:solidFill>
                <a:effectLst/>
                <a:highlight>
                  <a:srgbClr val="C0C0C0"/>
                </a:highlight>
                <a:latin typeface="Calibri" panose="020F0502020204030204" pitchFamily="34" charset="0"/>
                <a:ea typeface="Calibri" panose="020F0502020204030204" pitchFamily="34" charset="0"/>
                <a:cs typeface="Calibri" panose="020F0502020204030204" pitchFamily="34" charset="0"/>
              </a:rPr>
              <a:t>El oprimido se encuentra inmerso en una realidad de despojo e impotencia que se le presenta como una situación limite que no puede superar</a:t>
            </a:r>
            <a:r>
              <a:rPr lang="es-AR" sz="18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p>
          <a:p>
            <a:pPr marL="0" indent="0" algn="just">
              <a:lnSpc>
                <a:spcPct val="115000"/>
              </a:lnSpc>
              <a:spcAft>
                <a:spcPts val="1000"/>
              </a:spcAft>
              <a:buNone/>
              <a:tabLst>
                <a:tab pos="180340" algn="l"/>
              </a:tabLst>
            </a:pPr>
            <a:r>
              <a:rPr lang="es-AR" sz="18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Frente a ese destino fatal, este interpreta su impotencia como la prueba de que el mismo carece de valor personal en contraste con la figura poderosa del opresor a quien todo parece serle posible.</a:t>
            </a:r>
            <a:endParaRPr lang="es-AR"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endParaRPr lang="es-AR" dirty="0"/>
          </a:p>
        </p:txBody>
      </p:sp>
    </p:spTree>
    <p:extLst>
      <p:ext uri="{BB962C8B-B14F-4D97-AF65-F5344CB8AC3E}">
        <p14:creationId xmlns:p14="http://schemas.microsoft.com/office/powerpoint/2010/main" val="21256132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4BDC724A-5322-CF85-23B2-CC3CFF57431E}"/>
              </a:ext>
            </a:extLst>
          </p:cNvPr>
          <p:cNvSpPr>
            <a:spLocks noGrp="1"/>
          </p:cNvSpPr>
          <p:nvPr>
            <p:ph idx="1"/>
          </p:nvPr>
        </p:nvSpPr>
        <p:spPr>
          <a:xfrm>
            <a:off x="677334" y="689317"/>
            <a:ext cx="9296660" cy="5352045"/>
          </a:xfrm>
        </p:spPr>
        <p:txBody>
          <a:bodyPr>
            <a:normAutofit fontScale="92500" lnSpcReduction="10000"/>
          </a:bodyPr>
          <a:lstStyle/>
          <a:p>
            <a:pPr marL="0" indent="0" algn="just">
              <a:lnSpc>
                <a:spcPct val="115000"/>
              </a:lnSpc>
              <a:spcAft>
                <a:spcPts val="1000"/>
              </a:spcAft>
              <a:buNone/>
              <a:tabLst>
                <a:tab pos="180340" algn="l"/>
              </a:tabLst>
            </a:pPr>
            <a:r>
              <a:rPr lang="es-AR" sz="2400" b="1" dirty="0">
                <a:effectLst/>
                <a:latin typeface="Calibri" panose="020F0502020204030204" pitchFamily="34" charset="0"/>
                <a:ea typeface="Calibri" panose="020F0502020204030204" pitchFamily="34" charset="0"/>
                <a:cs typeface="Calibri" panose="020F0502020204030204" pitchFamily="34" charset="0"/>
              </a:rPr>
              <a:t>La aceptación ideológica del fatalismo supone una aceptación práctica del orden social opresivo</a:t>
            </a:r>
            <a:r>
              <a:rPr lang="es-AR" sz="2400" dirty="0">
                <a:effectLst/>
                <a:latin typeface="Calibri" panose="020F0502020204030204" pitchFamily="34" charset="0"/>
                <a:ea typeface="Calibri" panose="020F0502020204030204" pitchFamily="34" charset="0"/>
                <a:cs typeface="Calibri" panose="020F0502020204030204" pitchFamily="34" charset="0"/>
              </a:rPr>
              <a:t>. </a:t>
            </a:r>
          </a:p>
          <a:p>
            <a:pPr marL="0" indent="0" algn="just">
              <a:lnSpc>
                <a:spcPct val="115000"/>
              </a:lnSpc>
              <a:spcAft>
                <a:spcPts val="1000"/>
              </a:spcAft>
              <a:buNone/>
              <a:tabLst>
                <a:tab pos="180340" algn="l"/>
              </a:tabLst>
            </a:pPr>
            <a:r>
              <a:rPr lang="es-AR" sz="2400" dirty="0">
                <a:effectLst/>
                <a:latin typeface="Calibri" panose="020F0502020204030204" pitchFamily="34" charset="0"/>
                <a:ea typeface="Calibri" panose="020F0502020204030204" pitchFamily="34" charset="0"/>
                <a:cs typeface="Calibri" panose="020F0502020204030204" pitchFamily="34" charset="0"/>
              </a:rPr>
              <a:t>El fatalismo constituye un poderoso aliado del sistema establecido en por lo menos 2 aspectos cruciales:</a:t>
            </a:r>
            <a:endParaRPr lang="es-AR"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1000"/>
              </a:spcAft>
              <a:tabLst>
                <a:tab pos="180340" algn="l"/>
                <a:tab pos="457200" algn="l"/>
              </a:tabLst>
            </a:pPr>
            <a:r>
              <a:rPr lang="es-AR" sz="2400" dirty="0">
                <a:latin typeface="Calibri" panose="020F0502020204030204" pitchFamily="34" charset="0"/>
                <a:ea typeface="Calibri" panose="020F0502020204030204" pitchFamily="34" charset="0"/>
                <a:cs typeface="Calibri" panose="020F0502020204030204" pitchFamily="34" charset="0"/>
              </a:rPr>
              <a:t>A</a:t>
            </a:r>
            <a:r>
              <a:rPr lang="es-AR" sz="2400" dirty="0">
                <a:effectLst/>
                <a:latin typeface="Calibri" panose="020F0502020204030204" pitchFamily="34" charset="0"/>
                <a:ea typeface="Calibri" panose="020F0502020204030204" pitchFamily="34" charset="0"/>
                <a:cs typeface="Calibri" panose="020F0502020204030204" pitchFamily="34" charset="0"/>
              </a:rPr>
              <a:t>l justificar una postura de conformismo y sumisión hacia las condiciones sociales que a cada cual se le imponen como si se tratara de un </a:t>
            </a:r>
            <a:r>
              <a:rPr lang="es-AR" sz="2400" u="sng" dirty="0">
                <a:effectLst/>
                <a:latin typeface="Calibri" panose="020F0502020204030204" pitchFamily="34" charset="0"/>
                <a:ea typeface="Calibri" panose="020F0502020204030204" pitchFamily="34" charset="0"/>
                <a:cs typeface="Calibri" panose="020F0502020204030204" pitchFamily="34" charset="0"/>
              </a:rPr>
              <a:t>determinismo de la naturaleza</a:t>
            </a:r>
            <a:r>
              <a:rPr lang="es-AR" sz="2400" dirty="0">
                <a:effectLst/>
                <a:latin typeface="Calibri" panose="020F0502020204030204" pitchFamily="34" charset="0"/>
                <a:ea typeface="Calibri" panose="020F0502020204030204" pitchFamily="34" charset="0"/>
                <a:cs typeface="Calibri" panose="020F0502020204030204" pitchFamily="34" charset="0"/>
              </a:rPr>
              <a:t>. Le ahorra a las clases dominantes la necesidad de recurrir a los mecanismos de coerción represiva, facilitando así el dominio social.</a:t>
            </a:r>
            <a:endParaRPr lang="es-AR"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1000"/>
              </a:spcAft>
              <a:tabLst>
                <a:tab pos="180340" algn="l"/>
                <a:tab pos="457200" algn="l"/>
              </a:tabLst>
            </a:pPr>
            <a:r>
              <a:rPr lang="es-AR" sz="2400" dirty="0">
                <a:latin typeface="Calibri" panose="020F0502020204030204" pitchFamily="34" charset="0"/>
                <a:ea typeface="Calibri" panose="020F0502020204030204" pitchFamily="34" charset="0"/>
                <a:cs typeface="Calibri" panose="020F0502020204030204" pitchFamily="34" charset="0"/>
              </a:rPr>
              <a:t>A</a:t>
            </a:r>
            <a:r>
              <a:rPr lang="es-AR" sz="2400" dirty="0">
                <a:effectLst/>
                <a:latin typeface="Calibri" panose="020F0502020204030204" pitchFamily="34" charset="0"/>
                <a:ea typeface="Calibri" panose="020F0502020204030204" pitchFamily="34" charset="0"/>
                <a:cs typeface="Calibri" panose="020F0502020204030204" pitchFamily="34" charset="0"/>
              </a:rPr>
              <a:t>l introducir a un </a:t>
            </a:r>
            <a:r>
              <a:rPr lang="es-AR" sz="2400" u="sng" dirty="0">
                <a:effectLst/>
                <a:latin typeface="Calibri" panose="020F0502020204030204" pitchFamily="34" charset="0"/>
                <a:ea typeface="Calibri" panose="020F0502020204030204" pitchFamily="34" charset="0"/>
                <a:cs typeface="Calibri" panose="020F0502020204030204" pitchFamily="34" charset="0"/>
              </a:rPr>
              <a:t>comportamiento dócil </a:t>
            </a:r>
            <a:r>
              <a:rPr lang="es-AR" sz="2400" dirty="0">
                <a:effectLst/>
                <a:latin typeface="Calibri" panose="020F0502020204030204" pitchFamily="34" charset="0"/>
                <a:ea typeface="Calibri" panose="020F0502020204030204" pitchFamily="34" charset="0"/>
                <a:cs typeface="Calibri" panose="020F0502020204030204" pitchFamily="34" charset="0"/>
              </a:rPr>
              <a:t>frente a las exigencias de quienes tienen el poder, contribuyen a reforzar y reproducir el orden existente, en la medida que ellos se mantienen enajenados.</a:t>
            </a:r>
            <a:endParaRPr lang="es-AR"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s-AR" dirty="0"/>
          </a:p>
        </p:txBody>
      </p:sp>
    </p:spTree>
    <p:extLst>
      <p:ext uri="{BB962C8B-B14F-4D97-AF65-F5344CB8AC3E}">
        <p14:creationId xmlns:p14="http://schemas.microsoft.com/office/powerpoint/2010/main" val="35629868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217EBDC6-AD62-F55E-5582-589CE99070C4}"/>
              </a:ext>
            </a:extLst>
          </p:cNvPr>
          <p:cNvSpPr>
            <a:spLocks noGrp="1"/>
          </p:cNvSpPr>
          <p:nvPr>
            <p:ph idx="1"/>
          </p:nvPr>
        </p:nvSpPr>
        <p:spPr>
          <a:xfrm>
            <a:off x="1197838" y="2779568"/>
            <a:ext cx="8596668" cy="1173454"/>
          </a:xfrm>
        </p:spPr>
        <p:txBody>
          <a:bodyPr>
            <a:normAutofit fontScale="92500"/>
          </a:bodyPr>
          <a:lstStyle/>
          <a:p>
            <a:pPr marL="0" indent="0" algn="ctr">
              <a:buNone/>
            </a:pPr>
            <a:r>
              <a:rPr lang="es-MX" sz="3200" dirty="0"/>
              <a:t>El fatalismo supone la mitificación de las fuerzas históricas como naturaleza o como Dios</a:t>
            </a:r>
            <a:endParaRPr lang="es-AR" sz="3200" dirty="0"/>
          </a:p>
        </p:txBody>
      </p:sp>
    </p:spTree>
    <p:extLst>
      <p:ext uri="{BB962C8B-B14F-4D97-AF65-F5344CB8AC3E}">
        <p14:creationId xmlns:p14="http://schemas.microsoft.com/office/powerpoint/2010/main" val="8073307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CC9B99C-93A6-1251-7BD4-7F58CA2AA132}"/>
              </a:ext>
            </a:extLst>
          </p:cNvPr>
          <p:cNvSpPr>
            <a:spLocks noGrp="1"/>
          </p:cNvSpPr>
          <p:nvPr>
            <p:ph type="title"/>
          </p:nvPr>
        </p:nvSpPr>
        <p:spPr>
          <a:xfrm>
            <a:off x="677334" y="609600"/>
            <a:ext cx="8596668" cy="684628"/>
          </a:xfrm>
        </p:spPr>
        <p:txBody>
          <a:bodyPr>
            <a:normAutofit fontScale="90000"/>
          </a:bodyPr>
          <a:lstStyle/>
          <a:p>
            <a:r>
              <a:rPr lang="es-AR" sz="3600" b="1" u="sng" dirty="0">
                <a:effectLst/>
                <a:latin typeface="Calibri" panose="020F0502020204030204" pitchFamily="34" charset="0"/>
                <a:ea typeface="Calibri" panose="020F0502020204030204" pitchFamily="34" charset="0"/>
                <a:cs typeface="Calibri" panose="020F0502020204030204" pitchFamily="34" charset="0"/>
              </a:rPr>
              <a:t>La ruptura del fatalismo:</a:t>
            </a:r>
            <a:br>
              <a:rPr lang="es-AR" sz="3600" dirty="0">
                <a:effectLst/>
                <a:latin typeface="Calibri" panose="020F0502020204030204" pitchFamily="34" charset="0"/>
                <a:ea typeface="Calibri" panose="020F0502020204030204" pitchFamily="34" charset="0"/>
                <a:cs typeface="Times New Roman" panose="02020603050405020304" pitchFamily="18" charset="0"/>
              </a:rPr>
            </a:br>
            <a:endParaRPr lang="es-AR" dirty="0"/>
          </a:p>
        </p:txBody>
      </p:sp>
      <p:sp>
        <p:nvSpPr>
          <p:cNvPr id="3" name="Marcador de contenido 2">
            <a:extLst>
              <a:ext uri="{FF2B5EF4-FFF2-40B4-BE49-F238E27FC236}">
                <a16:creationId xmlns:a16="http://schemas.microsoft.com/office/drawing/2014/main" id="{6318FB28-1B7D-2A6D-F910-CBB4DA64548C}"/>
              </a:ext>
            </a:extLst>
          </p:cNvPr>
          <p:cNvSpPr>
            <a:spLocks noGrp="1"/>
          </p:cNvSpPr>
          <p:nvPr>
            <p:ph idx="1"/>
          </p:nvPr>
        </p:nvSpPr>
        <p:spPr>
          <a:xfrm>
            <a:off x="677333" y="1378635"/>
            <a:ext cx="9352931" cy="4662728"/>
          </a:xfrm>
        </p:spPr>
        <p:txBody>
          <a:bodyPr>
            <a:normAutofit lnSpcReduction="10000"/>
          </a:bodyPr>
          <a:lstStyle/>
          <a:p>
            <a:pPr marL="0" indent="0" algn="just">
              <a:lnSpc>
                <a:spcPct val="115000"/>
              </a:lnSpc>
              <a:spcAft>
                <a:spcPts val="1000"/>
              </a:spcAft>
              <a:buNone/>
              <a:tabLst>
                <a:tab pos="180340" algn="l"/>
              </a:tabLst>
            </a:pPr>
            <a:r>
              <a:rPr lang="es-AR" sz="20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La dominación psicológica del colonizado nunca es completa: esta dominado, pero no domesticado, pero no convencido de su inferioridad.</a:t>
            </a:r>
            <a:endParaRPr lang="es-AR"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15000"/>
              </a:lnSpc>
              <a:spcAft>
                <a:spcPts val="1000"/>
              </a:spcAft>
              <a:buNone/>
              <a:tabLst>
                <a:tab pos="180340" algn="l"/>
              </a:tabLst>
            </a:pPr>
            <a:r>
              <a:rPr lang="es-AR" sz="20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La raíz del fatalismo no esta en la rigidez mental de las personas, sino en la inmutabilidad de las condiciones sociales frente a las que las personas y grupos existen y se forman. </a:t>
            </a:r>
            <a:endParaRPr lang="es-AR"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15000"/>
              </a:lnSpc>
              <a:spcAft>
                <a:spcPts val="1000"/>
              </a:spcAft>
              <a:buNone/>
              <a:tabLst>
                <a:tab pos="180340" algn="l"/>
              </a:tabLst>
            </a:pPr>
            <a:r>
              <a:rPr lang="es-AR" sz="20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La eliminación del fatalismo no puede, entonces plantearse como una cuestión alternativa de cambiar al individuo o cambias sus condiciones sociales: </a:t>
            </a:r>
            <a:r>
              <a:rPr lang="es-AR" sz="2000" dirty="0">
                <a:solidFill>
                  <a:schemeClr val="tx1"/>
                </a:solidFill>
                <a:effectLst/>
                <a:highlight>
                  <a:srgbClr val="C0C0C0"/>
                </a:highlight>
                <a:latin typeface="Calibri" panose="020F0502020204030204" pitchFamily="34" charset="0"/>
                <a:ea typeface="Calibri" panose="020F0502020204030204" pitchFamily="34" charset="0"/>
                <a:cs typeface="Calibri" panose="020F0502020204030204" pitchFamily="34" charset="0"/>
              </a:rPr>
              <a:t>de lo que se trata es de cambiar la relación entre la persona y su mundo, lo que supone tanto un cambio personal como un cambio social. </a:t>
            </a:r>
          </a:p>
          <a:p>
            <a:pPr marL="0" indent="0" algn="just">
              <a:lnSpc>
                <a:spcPct val="115000"/>
              </a:lnSpc>
              <a:spcAft>
                <a:spcPts val="1000"/>
              </a:spcAft>
              <a:buNone/>
              <a:tabLst>
                <a:tab pos="180340" algn="l"/>
              </a:tabLst>
            </a:pPr>
            <a:r>
              <a:rPr lang="es-AR" sz="20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No solo hace falta que modifiquen sus creencias sobre el carácter del mundo y de la vida, sino que </a:t>
            </a:r>
            <a:r>
              <a:rPr lang="es-AR" sz="2000" dirty="0">
                <a:solidFill>
                  <a:schemeClr val="tx1"/>
                </a:solidFill>
                <a:effectLst/>
                <a:highlight>
                  <a:srgbClr val="C0C0C0"/>
                </a:highlight>
                <a:latin typeface="Calibri" panose="020F0502020204030204" pitchFamily="34" charset="0"/>
                <a:ea typeface="Calibri" panose="020F0502020204030204" pitchFamily="34" charset="0"/>
                <a:cs typeface="Calibri" panose="020F0502020204030204" pitchFamily="34" charset="0"/>
              </a:rPr>
              <a:t>tengan una experiencia real de modificación de su mundo y determinación de su propio futuro</a:t>
            </a:r>
            <a:r>
              <a:rPr lang="es-AR" sz="20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endParaRPr lang="es-AR"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s-AR" dirty="0"/>
          </a:p>
        </p:txBody>
      </p:sp>
    </p:spTree>
    <p:extLst>
      <p:ext uri="{BB962C8B-B14F-4D97-AF65-F5344CB8AC3E}">
        <p14:creationId xmlns:p14="http://schemas.microsoft.com/office/powerpoint/2010/main" val="37496510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9DB3AA59-20E0-DA35-BC73-333036F342B6}"/>
              </a:ext>
            </a:extLst>
          </p:cNvPr>
          <p:cNvSpPr>
            <a:spLocks noGrp="1"/>
          </p:cNvSpPr>
          <p:nvPr>
            <p:ph idx="1"/>
          </p:nvPr>
        </p:nvSpPr>
        <p:spPr>
          <a:xfrm>
            <a:off x="677334" y="604911"/>
            <a:ext cx="8596668" cy="5436451"/>
          </a:xfrm>
        </p:spPr>
        <p:txBody>
          <a:bodyPr>
            <a:normAutofit/>
          </a:bodyPr>
          <a:lstStyle/>
          <a:p>
            <a:pPr algn="just">
              <a:lnSpc>
                <a:spcPct val="115000"/>
              </a:lnSpc>
              <a:spcAft>
                <a:spcPts val="1000"/>
              </a:spcAft>
              <a:tabLst>
                <a:tab pos="180340" algn="l"/>
              </a:tabLst>
            </a:pPr>
            <a:r>
              <a:rPr lang="es-AR" sz="2000" dirty="0">
                <a:effectLst/>
                <a:latin typeface="Calibri" panose="020F0502020204030204" pitchFamily="34" charset="0"/>
                <a:ea typeface="Calibri" panose="020F0502020204030204" pitchFamily="34" charset="0"/>
                <a:cs typeface="Calibri" panose="020F0502020204030204" pitchFamily="34" charset="0"/>
              </a:rPr>
              <a:t>Eliminar la actitud fatalista involucra 3 cambios: </a:t>
            </a:r>
            <a:endParaRPr lang="es-AR"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buFont typeface="+mj-lt"/>
              <a:buAutoNum type="arabicPeriod"/>
              <a:tabLst>
                <a:tab pos="180340" algn="l"/>
                <a:tab pos="685800" algn="l"/>
              </a:tabLst>
            </a:pPr>
            <a:r>
              <a:rPr lang="es-AR" sz="2000" dirty="0">
                <a:latin typeface="Calibri" panose="020F0502020204030204" pitchFamily="34" charset="0"/>
                <a:ea typeface="Calibri" panose="020F0502020204030204" pitchFamily="34" charset="0"/>
                <a:cs typeface="Calibri" panose="020F0502020204030204" pitchFamily="34" charset="0"/>
              </a:rPr>
              <a:t>L</a:t>
            </a:r>
            <a:r>
              <a:rPr lang="es-AR" sz="2000" dirty="0">
                <a:effectLst/>
                <a:latin typeface="Calibri" panose="020F0502020204030204" pitchFamily="34" charset="0"/>
                <a:ea typeface="Calibri" panose="020F0502020204030204" pitchFamily="34" charset="0"/>
                <a:cs typeface="Calibri" panose="020F0502020204030204" pitchFamily="34" charset="0"/>
              </a:rPr>
              <a:t>a recuperación de su memoria histórica: la </a:t>
            </a:r>
            <a:r>
              <a:rPr lang="es-AR" sz="2000" i="1" dirty="0">
                <a:effectLst/>
                <a:latin typeface="Calibri" panose="020F0502020204030204" pitchFamily="34" charset="0"/>
                <a:ea typeface="Calibri" panose="020F0502020204030204" pitchFamily="34" charset="0"/>
                <a:cs typeface="Calibri" panose="020F0502020204030204" pitchFamily="34" charset="0"/>
              </a:rPr>
              <a:t>superación</a:t>
            </a:r>
            <a:r>
              <a:rPr lang="es-AR" sz="2000" dirty="0">
                <a:effectLst/>
                <a:latin typeface="Calibri" panose="020F0502020204030204" pitchFamily="34" charset="0"/>
                <a:ea typeface="Calibri" panose="020F0502020204030204" pitchFamily="34" charset="0"/>
                <a:cs typeface="Calibri" panose="020F0502020204030204" pitchFamily="34" charset="0"/>
              </a:rPr>
              <a:t> </a:t>
            </a:r>
            <a:r>
              <a:rPr lang="es-AR" sz="2000" i="1" dirty="0">
                <a:effectLst/>
                <a:latin typeface="Calibri" panose="020F0502020204030204" pitchFamily="34" charset="0"/>
                <a:ea typeface="Calibri" panose="020F0502020204030204" pitchFamily="34" charset="0"/>
                <a:cs typeface="Calibri" panose="020F0502020204030204" pitchFamily="34" charset="0"/>
              </a:rPr>
              <a:t>del presentismo</a:t>
            </a:r>
            <a:r>
              <a:rPr lang="es-AR" sz="2000" dirty="0">
                <a:effectLst/>
                <a:latin typeface="Calibri" panose="020F0502020204030204" pitchFamily="34" charset="0"/>
                <a:ea typeface="Calibri" panose="020F0502020204030204" pitchFamily="34" charset="0"/>
                <a:cs typeface="Calibri" panose="020F0502020204030204" pitchFamily="34" charset="0"/>
              </a:rPr>
              <a:t>, no solo abriendo la mente al futuro sino también </a:t>
            </a:r>
            <a:r>
              <a:rPr lang="es-AR" sz="2000" i="1" dirty="0">
                <a:effectLst/>
                <a:latin typeface="Calibri" panose="020F0502020204030204" pitchFamily="34" charset="0"/>
                <a:ea typeface="Calibri" panose="020F0502020204030204" pitchFamily="34" charset="0"/>
                <a:cs typeface="Calibri" panose="020F0502020204030204" pitchFamily="34" charset="0"/>
              </a:rPr>
              <a:t>recuperando la memoria </a:t>
            </a:r>
            <a:r>
              <a:rPr lang="es-AR" sz="2000" dirty="0">
                <a:effectLst/>
                <a:latin typeface="Calibri" panose="020F0502020204030204" pitchFamily="34" charset="0"/>
                <a:ea typeface="Calibri" panose="020F0502020204030204" pitchFamily="34" charset="0"/>
                <a:cs typeface="Calibri" panose="020F0502020204030204" pitchFamily="34" charset="0"/>
              </a:rPr>
              <a:t>del pasado, personal y colectivo.</a:t>
            </a:r>
            <a:endParaRPr lang="es-AR"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buFont typeface="+mj-lt"/>
              <a:buAutoNum type="arabicPeriod"/>
              <a:tabLst>
                <a:tab pos="180340" algn="l"/>
                <a:tab pos="685800" algn="l"/>
              </a:tabLst>
            </a:pPr>
            <a:r>
              <a:rPr lang="es-AR" sz="2000" dirty="0">
                <a:latin typeface="Calibri" panose="020F0502020204030204" pitchFamily="34" charset="0"/>
                <a:ea typeface="Calibri" panose="020F0502020204030204" pitchFamily="34" charset="0"/>
                <a:cs typeface="Calibri" panose="020F0502020204030204" pitchFamily="34" charset="0"/>
              </a:rPr>
              <a:t>L</a:t>
            </a:r>
            <a:r>
              <a:rPr lang="es-AR" sz="2000" dirty="0">
                <a:effectLst/>
                <a:latin typeface="Calibri" panose="020F0502020204030204" pitchFamily="34" charset="0"/>
                <a:ea typeface="Calibri" panose="020F0502020204030204" pitchFamily="34" charset="0"/>
                <a:cs typeface="Calibri" panose="020F0502020204030204" pitchFamily="34" charset="0"/>
              </a:rPr>
              <a:t>a organización popular: en función de sus propios intereses. Solo de esta manera se superara el individualismo; es decir la concepción de que cada cual debe confrontar aisladamente sus condiciones de vida, de éxito o fracaso es algo que solo concierne a cada individuo en particular.</a:t>
            </a:r>
            <a:endParaRPr lang="es-AR"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1000"/>
              </a:spcAft>
              <a:buFont typeface="+mj-lt"/>
              <a:buAutoNum type="arabicPeriod"/>
              <a:tabLst>
                <a:tab pos="180340" algn="l"/>
                <a:tab pos="685800" algn="l"/>
              </a:tabLst>
            </a:pPr>
            <a:r>
              <a:rPr lang="es-AR" sz="2000" dirty="0">
                <a:effectLst/>
                <a:latin typeface="Calibri" panose="020F0502020204030204" pitchFamily="34" charset="0"/>
                <a:ea typeface="Calibri" panose="020F0502020204030204" pitchFamily="34" charset="0"/>
                <a:cs typeface="Calibri" panose="020F0502020204030204" pitchFamily="34" charset="0"/>
              </a:rPr>
              <a:t>La practica de clase</a:t>
            </a:r>
            <a:r>
              <a:rPr lang="es-AR" sz="2000" dirty="0">
                <a:effectLst/>
                <a:latin typeface="Calibri" panose="020F0502020204030204" pitchFamily="34" charset="0"/>
                <a:ea typeface="Calibri" panose="020F0502020204030204" pitchFamily="34" charset="0"/>
                <a:cs typeface="Times New Roman" panose="02020603050405020304" pitchFamily="18" charset="0"/>
              </a:rPr>
              <a:t>: </a:t>
            </a:r>
            <a:r>
              <a:rPr lang="es-AR" sz="2000" dirty="0">
                <a:effectLst/>
                <a:latin typeface="Calibri" panose="020F0502020204030204" pitchFamily="34" charset="0"/>
                <a:ea typeface="Calibri" panose="020F0502020204030204" pitchFamily="34" charset="0"/>
                <a:cs typeface="Calibri" panose="020F0502020204030204" pitchFamily="34" charset="0"/>
              </a:rPr>
              <a:t>la búsqueda de una nueva identidad social o la organización que se materialice en actividades beneficiosas para los sectores populares que rompan el circulo vicioso de su pasividad y marginación.</a:t>
            </a:r>
            <a:endParaRPr lang="es-AR"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s-AR" dirty="0"/>
          </a:p>
        </p:txBody>
      </p:sp>
    </p:spTree>
    <p:extLst>
      <p:ext uri="{BB962C8B-B14F-4D97-AF65-F5344CB8AC3E}">
        <p14:creationId xmlns:p14="http://schemas.microsoft.com/office/powerpoint/2010/main" val="39328028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3960A96-E134-5962-5E56-053A316FE4E8}"/>
              </a:ext>
            </a:extLst>
          </p:cNvPr>
          <p:cNvSpPr>
            <a:spLocks noGrp="1"/>
          </p:cNvSpPr>
          <p:nvPr>
            <p:ph type="title"/>
          </p:nvPr>
        </p:nvSpPr>
        <p:spPr>
          <a:xfrm>
            <a:off x="677334" y="609600"/>
            <a:ext cx="8596668" cy="726831"/>
          </a:xfrm>
        </p:spPr>
        <p:txBody>
          <a:bodyPr>
            <a:normAutofit fontScale="90000"/>
          </a:bodyPr>
          <a:lstStyle/>
          <a:p>
            <a:r>
              <a:rPr lang="es-AR" b="1" dirty="0">
                <a:effectLst/>
                <a:latin typeface="Calibri" panose="020F0502020204030204" pitchFamily="34" charset="0"/>
                <a:ea typeface="Calibri" panose="020F0502020204030204" pitchFamily="34" charset="0"/>
                <a:cs typeface="Calibri" panose="020F0502020204030204" pitchFamily="34" charset="0"/>
              </a:rPr>
              <a:t>“El quehacer </a:t>
            </a:r>
            <a:r>
              <a:rPr lang="es-AR" b="1" dirty="0" err="1">
                <a:effectLst/>
                <a:latin typeface="Calibri" panose="020F0502020204030204" pitchFamily="34" charset="0"/>
                <a:ea typeface="Calibri" panose="020F0502020204030204" pitchFamily="34" charset="0"/>
                <a:cs typeface="Calibri" panose="020F0502020204030204" pitchFamily="34" charset="0"/>
              </a:rPr>
              <a:t>desideologizador</a:t>
            </a:r>
            <a:r>
              <a:rPr lang="es-AR" b="1" dirty="0">
                <a:effectLst/>
                <a:latin typeface="Calibri" panose="020F0502020204030204" pitchFamily="34" charset="0"/>
                <a:ea typeface="Calibri" panose="020F0502020204030204" pitchFamily="34" charset="0"/>
                <a:cs typeface="Calibri" panose="020F0502020204030204" pitchFamily="34" charset="0"/>
              </a:rPr>
              <a:t> de la psicología”</a:t>
            </a:r>
            <a:br>
              <a:rPr lang="es-AR" sz="1800" dirty="0">
                <a:effectLst/>
                <a:latin typeface="Calibri" panose="020F0502020204030204" pitchFamily="34" charset="0"/>
                <a:ea typeface="Calibri" panose="020F0502020204030204" pitchFamily="34" charset="0"/>
                <a:cs typeface="Times New Roman" panose="02020603050405020304" pitchFamily="18" charset="0"/>
              </a:rPr>
            </a:br>
            <a:endParaRPr lang="es-AR" dirty="0"/>
          </a:p>
        </p:txBody>
      </p:sp>
      <p:sp>
        <p:nvSpPr>
          <p:cNvPr id="3" name="Marcador de contenido 2">
            <a:extLst>
              <a:ext uri="{FF2B5EF4-FFF2-40B4-BE49-F238E27FC236}">
                <a16:creationId xmlns:a16="http://schemas.microsoft.com/office/drawing/2014/main" id="{A94F5738-3B03-64F9-8DE1-560DCF036705}"/>
              </a:ext>
            </a:extLst>
          </p:cNvPr>
          <p:cNvSpPr>
            <a:spLocks noGrp="1"/>
          </p:cNvSpPr>
          <p:nvPr>
            <p:ph idx="1"/>
          </p:nvPr>
        </p:nvSpPr>
        <p:spPr>
          <a:xfrm>
            <a:off x="677333" y="2321168"/>
            <a:ext cx="9803097" cy="4248443"/>
          </a:xfrm>
        </p:spPr>
        <p:txBody>
          <a:bodyPr>
            <a:normAutofit/>
          </a:bodyPr>
          <a:lstStyle/>
          <a:p>
            <a:r>
              <a:rPr lang="es-AR" sz="2000" b="1" dirty="0">
                <a:solidFill>
                  <a:srgbClr val="4F81BD"/>
                </a:solidFill>
                <a:effectLst/>
                <a:latin typeface="Calibri" panose="020F0502020204030204" pitchFamily="34" charset="0"/>
                <a:ea typeface="Times New Roman" panose="02020603050405020304" pitchFamily="18" charset="0"/>
                <a:cs typeface="Times New Roman" panose="02020603050405020304" pitchFamily="18" charset="0"/>
              </a:rPr>
              <a:t>EL PAPEL DESENMASCARADOR DEL PSICÓLOGO</a:t>
            </a:r>
          </a:p>
          <a:p>
            <a:pPr indent="0" algn="just">
              <a:spcAft>
                <a:spcPts val="1000"/>
              </a:spcAft>
              <a:buNone/>
            </a:pPr>
            <a:r>
              <a:rPr lang="es-AR" sz="2000" b="1" dirty="0">
                <a:effectLst/>
                <a:latin typeface="Calibri" panose="020F0502020204030204" pitchFamily="34" charset="0"/>
                <a:ea typeface="Calibri" panose="020F0502020204030204" pitchFamily="34" charset="0"/>
                <a:cs typeface="Calibri" panose="020F0502020204030204" pitchFamily="34" charset="0"/>
              </a:rPr>
              <a:t>A la luz de esta visión de la Psicología, se puede afirmar que la </a:t>
            </a:r>
            <a:r>
              <a:rPr lang="es-AR" sz="2000" b="1" i="1" u="sng" dirty="0">
                <a:effectLst/>
                <a:latin typeface="Calibri" panose="020F0502020204030204" pitchFamily="34" charset="0"/>
                <a:ea typeface="Calibri" panose="020F0502020204030204" pitchFamily="34" charset="0"/>
                <a:cs typeface="Calibri" panose="020F0502020204030204" pitchFamily="34" charset="0"/>
              </a:rPr>
              <a:t>CONCIENTIZACIÓN</a:t>
            </a:r>
            <a:r>
              <a:rPr lang="es-AR" sz="2000" b="1" i="1" dirty="0">
                <a:effectLst/>
                <a:latin typeface="Calibri" panose="020F0502020204030204" pitchFamily="34" charset="0"/>
                <a:ea typeface="Calibri" panose="020F0502020204030204" pitchFamily="34" charset="0"/>
                <a:cs typeface="Calibri" panose="020F0502020204030204" pitchFamily="34" charset="0"/>
              </a:rPr>
              <a:t> </a:t>
            </a:r>
            <a:r>
              <a:rPr lang="es-AR" sz="2000" b="1" dirty="0">
                <a:effectLst/>
                <a:latin typeface="Calibri" panose="020F0502020204030204" pitchFamily="34" charset="0"/>
                <a:ea typeface="Calibri" panose="020F0502020204030204" pitchFamily="34" charset="0"/>
                <a:cs typeface="Calibri" panose="020F0502020204030204" pitchFamily="34" charset="0"/>
              </a:rPr>
              <a:t>constituye el horizonte primordial del quehacer psicológico</a:t>
            </a:r>
            <a:r>
              <a:rPr lang="es-AR" sz="2000" dirty="0">
                <a:effectLst/>
                <a:latin typeface="Calibri" panose="020F0502020204030204" pitchFamily="34" charset="0"/>
                <a:ea typeface="Calibri" panose="020F0502020204030204" pitchFamily="34" charset="0"/>
                <a:cs typeface="Calibri" panose="020F0502020204030204" pitchFamily="34" charset="0"/>
              </a:rPr>
              <a:t>. Éste fue un término acuñado por Paolo Freire, que refiere a la transformación social y personal de los oprimidos cuando se alfabetizan, es decir, cuando se aprende a leer la realidad circundante y escribir la propia historia. </a:t>
            </a:r>
          </a:p>
          <a:p>
            <a:pPr indent="0" algn="just">
              <a:spcAft>
                <a:spcPts val="1000"/>
              </a:spcAft>
              <a:buNone/>
            </a:pPr>
            <a:r>
              <a:rPr lang="es-AR" sz="1800" i="1" dirty="0">
                <a:effectLst/>
                <a:latin typeface="Calibri" panose="020F0502020204030204" pitchFamily="34" charset="0"/>
                <a:ea typeface="Calibri" panose="020F0502020204030204" pitchFamily="34" charset="0"/>
                <a:cs typeface="Calibri" panose="020F0502020204030204" pitchFamily="34" charset="0"/>
              </a:rPr>
              <a:t>Al afirmar que el horizonte primordial de la Psicología debe ser la concientización se está proponiendo que el quehacer del psicólogo busque la desalienación de las personas y los grupos, que les ayude a lograr un saber crítico sobre sí mismas y sobre su realidad.</a:t>
            </a:r>
            <a:endParaRPr lang="es-AR"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spcAft>
                <a:spcPts val="1000"/>
              </a:spcAft>
              <a:buNone/>
            </a:pPr>
            <a:endParaRPr lang="es-AR" sz="1800" b="1" dirty="0">
              <a:solidFill>
                <a:srgbClr val="4F81BD"/>
              </a:solidFill>
              <a:effectLst/>
              <a:latin typeface="Cambria" panose="02040503050406030204" pitchFamily="18" charset="0"/>
              <a:ea typeface="Times New Roman" panose="02020603050405020304" pitchFamily="18" charset="0"/>
              <a:cs typeface="Times New Roman" panose="02020603050405020304" pitchFamily="18" charset="0"/>
            </a:endParaRPr>
          </a:p>
          <a:p>
            <a:pPr marL="0" indent="0">
              <a:buNone/>
            </a:pPr>
            <a:endParaRPr lang="es-AR" dirty="0"/>
          </a:p>
        </p:txBody>
      </p:sp>
    </p:spTree>
    <p:extLst>
      <p:ext uri="{BB962C8B-B14F-4D97-AF65-F5344CB8AC3E}">
        <p14:creationId xmlns:p14="http://schemas.microsoft.com/office/powerpoint/2010/main" val="24541197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C62BC9B-4CAF-CEEB-6F4B-2EBE7345D96B}"/>
              </a:ext>
            </a:extLst>
          </p:cNvPr>
          <p:cNvSpPr>
            <a:spLocks noGrp="1"/>
          </p:cNvSpPr>
          <p:nvPr>
            <p:ph type="title"/>
          </p:nvPr>
        </p:nvSpPr>
        <p:spPr>
          <a:xfrm>
            <a:off x="677334" y="609600"/>
            <a:ext cx="8596668" cy="811237"/>
          </a:xfrm>
        </p:spPr>
        <p:txBody>
          <a:bodyPr/>
          <a:lstStyle/>
          <a:p>
            <a:r>
              <a:rPr lang="es-MX" dirty="0"/>
              <a:t>Paulo Freire</a:t>
            </a:r>
            <a:endParaRPr lang="es-AR" dirty="0"/>
          </a:p>
        </p:txBody>
      </p:sp>
      <p:sp>
        <p:nvSpPr>
          <p:cNvPr id="3" name="Marcador de contenido 2">
            <a:extLst>
              <a:ext uri="{FF2B5EF4-FFF2-40B4-BE49-F238E27FC236}">
                <a16:creationId xmlns:a16="http://schemas.microsoft.com/office/drawing/2014/main" id="{AFB3D0ED-6C34-C8A0-4CEE-F54732C0BDF6}"/>
              </a:ext>
            </a:extLst>
          </p:cNvPr>
          <p:cNvSpPr>
            <a:spLocks noGrp="1"/>
          </p:cNvSpPr>
          <p:nvPr>
            <p:ph idx="1"/>
          </p:nvPr>
        </p:nvSpPr>
        <p:spPr>
          <a:xfrm>
            <a:off x="677333" y="1491175"/>
            <a:ext cx="9423270" cy="4726745"/>
          </a:xfrm>
        </p:spPr>
        <p:txBody>
          <a:bodyPr/>
          <a:lstStyle/>
          <a:p>
            <a:r>
              <a:rPr lang="es-MX" sz="2400" dirty="0"/>
              <a:t>La cultura latinoamericana es una “cultura del silencio”: resultado de relaciones estructurales entre dominados y dominadores, entre quienes tienen la palabra y quienes guardan silencio. Visión </a:t>
            </a:r>
            <a:r>
              <a:rPr lang="es-MX" sz="2400" i="1" dirty="0"/>
              <a:t>fragmentaria</a:t>
            </a:r>
            <a:r>
              <a:rPr lang="es-MX" sz="2400" dirty="0"/>
              <a:t> de la realidad</a:t>
            </a:r>
          </a:p>
          <a:p>
            <a:r>
              <a:rPr lang="es-ES" sz="2400" dirty="0"/>
              <a:t>Su pedagogía busca desmitificar aquellas estructuras que sustentan las relaciones de poder. Desnaturalizar las relaciones de explotación y marginación. </a:t>
            </a:r>
          </a:p>
          <a:p>
            <a:r>
              <a:rPr lang="es-ES" sz="2400" dirty="0"/>
              <a:t>Propuesta de educación </a:t>
            </a:r>
            <a:r>
              <a:rPr lang="es-ES" sz="2400" i="1" dirty="0"/>
              <a:t>informal, extraescolar y extrainstitucional: </a:t>
            </a:r>
            <a:r>
              <a:rPr lang="es-ES" sz="2400" dirty="0"/>
              <a:t>funda los “Círculos de Cultura”</a:t>
            </a:r>
            <a:endParaRPr lang="es-MX" sz="2400" i="1" dirty="0"/>
          </a:p>
          <a:p>
            <a:r>
              <a:rPr lang="es-MX" sz="2400" dirty="0"/>
              <a:t>Objetivo: que el pueblo recupere el </a:t>
            </a:r>
            <a:r>
              <a:rPr lang="es-MX" sz="2400" b="1" dirty="0"/>
              <a:t>derecho a la palabra </a:t>
            </a:r>
            <a:r>
              <a:rPr lang="es-MX" sz="2400" dirty="0"/>
              <a:t>y el hombre devenga en </a:t>
            </a:r>
            <a:r>
              <a:rPr lang="es-MX" sz="2400" b="1" dirty="0"/>
              <a:t>“sujeto”.</a:t>
            </a:r>
            <a:endParaRPr lang="es-AR" sz="2400" dirty="0"/>
          </a:p>
          <a:p>
            <a:endParaRPr lang="es-AR" dirty="0"/>
          </a:p>
        </p:txBody>
      </p:sp>
    </p:spTree>
    <p:extLst>
      <p:ext uri="{BB962C8B-B14F-4D97-AF65-F5344CB8AC3E}">
        <p14:creationId xmlns:p14="http://schemas.microsoft.com/office/powerpoint/2010/main" val="32869516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9A3DFDD8-EDC5-51D2-E99F-D4439DD6092B}"/>
              </a:ext>
            </a:extLst>
          </p:cNvPr>
          <p:cNvSpPr>
            <a:spLocks noGrp="1"/>
          </p:cNvSpPr>
          <p:nvPr>
            <p:ph idx="1"/>
          </p:nvPr>
        </p:nvSpPr>
        <p:spPr>
          <a:xfrm>
            <a:off x="691401" y="1378634"/>
            <a:ext cx="5301436" cy="4881489"/>
          </a:xfrm>
        </p:spPr>
        <p:txBody>
          <a:bodyPr>
            <a:normAutofit lnSpcReduction="10000"/>
          </a:bodyPr>
          <a:lstStyle/>
          <a:p>
            <a:pPr marL="0" indent="0">
              <a:buNone/>
            </a:pPr>
            <a:r>
              <a:rPr lang="es-MX" sz="2000" dirty="0"/>
              <a:t>Martín Baró:</a:t>
            </a:r>
          </a:p>
          <a:p>
            <a:pPr marL="0" indent="0">
              <a:buNone/>
            </a:pPr>
            <a:r>
              <a:rPr lang="es-MX" sz="2000" dirty="0"/>
              <a:t>Nació el 7 de noviembre de 1942.</a:t>
            </a:r>
          </a:p>
          <a:p>
            <a:pPr marL="0" indent="0">
              <a:buNone/>
            </a:pPr>
            <a:r>
              <a:rPr lang="es-MX" sz="2000" dirty="0"/>
              <a:t>Fue un psicólogo, filósofo y sacerdote jesuita.</a:t>
            </a:r>
          </a:p>
          <a:p>
            <a:pPr marL="0" indent="0">
              <a:buNone/>
            </a:pPr>
            <a:endParaRPr lang="es-MX" sz="2000" dirty="0"/>
          </a:p>
          <a:p>
            <a:pPr marL="0" indent="0">
              <a:buNone/>
            </a:pPr>
            <a:r>
              <a:rPr lang="es-MX" sz="2000" dirty="0"/>
              <a:t>Propuso y defendió la tesis de que la psicología debería establecer una estrecha relación con las condiciones sociales e históricas del territorio donde se desarrolla.</a:t>
            </a:r>
          </a:p>
          <a:p>
            <a:pPr marL="0" indent="0">
              <a:buNone/>
            </a:pPr>
            <a:endParaRPr lang="es-MX" sz="2000" dirty="0"/>
          </a:p>
          <a:p>
            <a:pPr marL="0" indent="0">
              <a:buNone/>
            </a:pPr>
            <a:r>
              <a:rPr lang="es-MX" sz="2000" dirty="0"/>
              <a:t>Tuvo una destacada habilidad para integrar diversos cuerpos teóricos y proponer una mirada critica de las creencias tradicionales.</a:t>
            </a:r>
            <a:endParaRPr lang="es-AR" sz="2000" dirty="0"/>
          </a:p>
        </p:txBody>
      </p:sp>
      <p:pic>
        <p:nvPicPr>
          <p:cNvPr id="1026" name="Picture 2" descr="undefined">
            <a:extLst>
              <a:ext uri="{FF2B5EF4-FFF2-40B4-BE49-F238E27FC236}">
                <a16:creationId xmlns:a16="http://schemas.microsoft.com/office/drawing/2014/main" id="{0D390043-CF5D-7BC1-27CB-CD4ECAB6937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03073" y="1575581"/>
            <a:ext cx="3500029" cy="46986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645323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F81D1C1B-9F65-58E3-EC6E-975BED4C0315}"/>
              </a:ext>
            </a:extLst>
          </p:cNvPr>
          <p:cNvSpPr txBox="1"/>
          <p:nvPr/>
        </p:nvSpPr>
        <p:spPr>
          <a:xfrm>
            <a:off x="1026941" y="1040803"/>
            <a:ext cx="8707903" cy="5498941"/>
          </a:xfrm>
          <a:prstGeom prst="rect">
            <a:avLst/>
          </a:prstGeom>
          <a:noFill/>
        </p:spPr>
        <p:txBody>
          <a:bodyPr wrap="square">
            <a:spAutoFit/>
          </a:bodyPr>
          <a:lstStyle/>
          <a:p>
            <a:pPr indent="0" algn="just">
              <a:spcAft>
                <a:spcPts val="1000"/>
              </a:spcAft>
              <a:buNone/>
            </a:pPr>
            <a:r>
              <a:rPr lang="es-AR" sz="2000" dirty="0">
                <a:effectLst/>
                <a:latin typeface="Calibri" panose="020F0502020204030204" pitchFamily="34" charset="0"/>
                <a:ea typeface="Calibri" panose="020F0502020204030204" pitchFamily="34" charset="0"/>
                <a:cs typeface="Calibri" panose="020F0502020204030204" pitchFamily="34" charset="0"/>
              </a:rPr>
              <a:t>Este proceso de concientización </a:t>
            </a:r>
            <a:r>
              <a:rPr lang="es-AR" sz="2000" b="1" dirty="0">
                <a:effectLst/>
                <a:latin typeface="Calibri" panose="020F0502020204030204" pitchFamily="34" charset="0"/>
                <a:ea typeface="Calibri" panose="020F0502020204030204" pitchFamily="34" charset="0"/>
                <a:cs typeface="Calibri" panose="020F0502020204030204" pitchFamily="34" charset="0"/>
              </a:rPr>
              <a:t>SUPONE 3 ASPECTOS:</a:t>
            </a:r>
            <a:endParaRPr lang="es-AR" sz="2000" b="1"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1000"/>
              </a:spcAft>
              <a:buFont typeface="+mj-lt"/>
              <a:buAutoNum type="arabicParenR"/>
            </a:pPr>
            <a:r>
              <a:rPr lang="es-AR" sz="2000" dirty="0">
                <a:effectLst/>
                <a:latin typeface="Calibri" panose="020F0502020204030204" pitchFamily="34" charset="0"/>
                <a:ea typeface="Calibri" panose="020F0502020204030204" pitchFamily="34" charset="0"/>
                <a:cs typeface="Calibri" panose="020F0502020204030204" pitchFamily="34" charset="0"/>
              </a:rPr>
              <a:t>El ser humano se transforma al ir cambiando su realidad. Es un </a:t>
            </a:r>
            <a:r>
              <a:rPr lang="es-AR" sz="2000" b="1" dirty="0">
                <a:effectLst/>
                <a:latin typeface="Calibri" panose="020F0502020204030204" pitchFamily="34" charset="0"/>
                <a:ea typeface="Calibri" panose="020F0502020204030204" pitchFamily="34" charset="0"/>
                <a:cs typeface="Calibri" panose="020F0502020204030204" pitchFamily="34" charset="0"/>
              </a:rPr>
              <a:t>proceso dialéctico</a:t>
            </a:r>
            <a:r>
              <a:rPr lang="es-AR" sz="2000" dirty="0">
                <a:effectLst/>
                <a:latin typeface="Calibri" panose="020F0502020204030204" pitchFamily="34" charset="0"/>
                <a:ea typeface="Calibri" panose="020F0502020204030204" pitchFamily="34" charset="0"/>
                <a:cs typeface="Calibri" panose="020F0502020204030204" pitchFamily="34" charset="0"/>
              </a:rPr>
              <a:t>, activo, que puede darse sólo a través del </a:t>
            </a:r>
            <a:r>
              <a:rPr lang="es-AR" sz="2000" b="1" dirty="0">
                <a:effectLst/>
                <a:latin typeface="Calibri" panose="020F0502020204030204" pitchFamily="34" charset="0"/>
                <a:ea typeface="Calibri" panose="020F0502020204030204" pitchFamily="34" charset="0"/>
                <a:cs typeface="Calibri" panose="020F0502020204030204" pitchFamily="34" charset="0"/>
              </a:rPr>
              <a:t>diálogo.</a:t>
            </a:r>
            <a:endParaRPr lang="es-AR" sz="2000" b="1"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1000"/>
              </a:spcAft>
              <a:buFont typeface="+mj-lt"/>
              <a:buAutoNum type="arabicParenR"/>
            </a:pPr>
            <a:r>
              <a:rPr lang="es-AR" sz="2000" dirty="0">
                <a:effectLst/>
                <a:latin typeface="Calibri" panose="020F0502020204030204" pitchFamily="34" charset="0"/>
                <a:ea typeface="Calibri" panose="020F0502020204030204" pitchFamily="34" charset="0"/>
                <a:cs typeface="Calibri" panose="020F0502020204030204" pitchFamily="34" charset="0"/>
              </a:rPr>
              <a:t>la concientización responde a la situación de injusticia promoviendo una conciencia crítica sobre las raíces, objetivas y subjetivas, de la enajenación social. Mediante la paulatina decodificación de su mundo, la persona capta los mecanismos que le oprimen y deshumanizan, con lo que se </a:t>
            </a:r>
            <a:r>
              <a:rPr lang="es-AR" sz="2000" b="1" dirty="0">
                <a:effectLst/>
                <a:latin typeface="Calibri" panose="020F0502020204030204" pitchFamily="34" charset="0"/>
                <a:ea typeface="Calibri" panose="020F0502020204030204" pitchFamily="34" charset="0"/>
                <a:cs typeface="Calibri" panose="020F0502020204030204" pitchFamily="34" charset="0"/>
              </a:rPr>
              <a:t>derrumba la conciencia que mitifica esa situación como natural y se le abre el horizonte a nuevas posibilidades de acción</a:t>
            </a:r>
            <a:r>
              <a:rPr lang="es-AR" sz="2000" dirty="0">
                <a:effectLst/>
                <a:latin typeface="Calibri" panose="020F0502020204030204" pitchFamily="34" charset="0"/>
                <a:ea typeface="Calibri" panose="020F0502020204030204" pitchFamily="34" charset="0"/>
                <a:cs typeface="Calibri" panose="020F0502020204030204" pitchFamily="34" charset="0"/>
              </a:rPr>
              <a:t>.</a:t>
            </a:r>
            <a:endParaRPr lang="es-AR"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1000"/>
              </a:spcAft>
              <a:buFont typeface="+mj-lt"/>
              <a:buAutoNum type="arabicParenR"/>
            </a:pPr>
            <a:r>
              <a:rPr lang="es-AR" sz="2000" dirty="0">
                <a:effectLst/>
                <a:latin typeface="Calibri" panose="020F0502020204030204" pitchFamily="34" charset="0"/>
                <a:ea typeface="Calibri" panose="020F0502020204030204" pitchFamily="34" charset="0"/>
                <a:cs typeface="Calibri" panose="020F0502020204030204" pitchFamily="34" charset="0"/>
              </a:rPr>
              <a:t>El nuevo saber de la persona sobre su realidad le lleva a un nuevo saber sobre su identidad </a:t>
            </a:r>
            <a:r>
              <a:rPr lang="es-AR" sz="2000" dirty="0">
                <a:latin typeface="Calibri" panose="020F0502020204030204" pitchFamily="34" charset="0"/>
                <a:ea typeface="Calibri" panose="020F0502020204030204" pitchFamily="34" charset="0"/>
                <a:cs typeface="Calibri" panose="020F0502020204030204" pitchFamily="34" charset="0"/>
              </a:rPr>
              <a:t>personal, grupal y social</a:t>
            </a:r>
            <a:r>
              <a:rPr lang="es-AR" sz="2000" dirty="0">
                <a:effectLst/>
                <a:latin typeface="Calibri" panose="020F0502020204030204" pitchFamily="34" charset="0"/>
                <a:ea typeface="Calibri" panose="020F0502020204030204" pitchFamily="34" charset="0"/>
                <a:cs typeface="Calibri" panose="020F0502020204030204" pitchFamily="34" charset="0"/>
              </a:rPr>
              <a:t>. La persona empieza a descubrirse en su dominio sobre la naturaleza, en su acción transformadora de las cosas, en su papel activo en las relaciones con los demás. Así, la recuperación de su memoria histórica ofrece la base para una determinación más autónoma de su futuro.</a:t>
            </a:r>
          </a:p>
          <a:p>
            <a:pPr lvl="0" algn="just">
              <a:spcAft>
                <a:spcPts val="1000"/>
              </a:spcAft>
            </a:pPr>
            <a:endParaRPr lang="es-AR"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594155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F1E279F-AAD5-6A3B-7E26-1A9A90A81038}"/>
              </a:ext>
            </a:extLst>
          </p:cNvPr>
          <p:cNvSpPr>
            <a:spLocks noGrp="1"/>
          </p:cNvSpPr>
          <p:nvPr>
            <p:ph idx="1"/>
          </p:nvPr>
        </p:nvSpPr>
        <p:spPr>
          <a:xfrm>
            <a:off x="578861" y="950767"/>
            <a:ext cx="9170050" cy="4845122"/>
          </a:xfrm>
        </p:spPr>
        <p:txBody>
          <a:bodyPr>
            <a:normAutofit fontScale="92500" lnSpcReduction="20000"/>
          </a:bodyPr>
          <a:lstStyle/>
          <a:p>
            <a:pPr indent="0" algn="just">
              <a:spcAft>
                <a:spcPts val="1000"/>
              </a:spcAft>
              <a:buNone/>
            </a:pPr>
            <a:endParaRPr lang="es-AR" sz="2200" dirty="0">
              <a:effectLst/>
              <a:latin typeface="Calibri" panose="020F0502020204030204" pitchFamily="34" charset="0"/>
              <a:ea typeface="Calibri" panose="020F0502020204030204" pitchFamily="34" charset="0"/>
              <a:cs typeface="Calibri" panose="020F0502020204030204" pitchFamily="34" charset="0"/>
            </a:endParaRPr>
          </a:p>
          <a:p>
            <a:pPr indent="0" algn="just">
              <a:spcAft>
                <a:spcPts val="1000"/>
              </a:spcAft>
              <a:buNone/>
            </a:pPr>
            <a:r>
              <a:rPr lang="es-AR" sz="2200" dirty="0">
                <a:effectLst/>
                <a:latin typeface="Calibri" panose="020F0502020204030204" pitchFamily="34" charset="0"/>
                <a:ea typeface="Calibri" panose="020F0502020204030204" pitchFamily="34" charset="0"/>
                <a:cs typeface="Calibri" panose="020F0502020204030204" pitchFamily="34" charset="0"/>
              </a:rPr>
              <a:t>La Psicología Social es la disciplina cuyo objetivo estriba en examinar lo que de ideológico hay en el comportamiento humano, tanto de las personas como de los grupos. Le corresponde estudiar el momento en que lo social se hace individual y el individuo se hace social.</a:t>
            </a:r>
            <a:endParaRPr lang="es-AR" sz="22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spcAft>
                <a:spcPts val="1000"/>
              </a:spcAft>
              <a:buNone/>
              <a:tabLst>
                <a:tab pos="540385" algn="l"/>
              </a:tabLst>
            </a:pPr>
            <a:r>
              <a:rPr lang="es-AR" sz="2200" dirty="0">
                <a:effectLst/>
                <a:latin typeface="Calibri" panose="020F0502020204030204" pitchFamily="34" charset="0"/>
                <a:ea typeface="Calibri" panose="020F0502020204030204" pitchFamily="34" charset="0"/>
                <a:cs typeface="Calibri" panose="020F0502020204030204" pitchFamily="34" charset="0"/>
              </a:rPr>
              <a:t>La Psicología Social le toca la tarea de </a:t>
            </a:r>
            <a:r>
              <a:rPr lang="es-AR" sz="2200" b="1" dirty="0">
                <a:effectLst/>
                <a:latin typeface="Calibri" panose="020F0502020204030204" pitchFamily="34" charset="0"/>
                <a:ea typeface="Calibri" panose="020F0502020204030204" pitchFamily="34" charset="0"/>
                <a:cs typeface="Calibri" panose="020F0502020204030204" pitchFamily="34" charset="0"/>
              </a:rPr>
              <a:t>desideologizar</a:t>
            </a:r>
            <a:r>
              <a:rPr lang="es-AR" sz="2200" dirty="0">
                <a:effectLst/>
                <a:latin typeface="Calibri" panose="020F0502020204030204" pitchFamily="34" charset="0"/>
                <a:ea typeface="Calibri" panose="020F0502020204030204" pitchFamily="34" charset="0"/>
                <a:cs typeface="Calibri" panose="020F0502020204030204" pitchFamily="34" charset="0"/>
              </a:rPr>
              <a:t>; esto significa desenmascarar ese sentido común enajenador que encubre los obstáculos objetivos al desarrollo de la democracia y los hace aceptables a las personas. Tres puntos para desarrollar esta tarea:</a:t>
            </a:r>
            <a:endParaRPr lang="es-AR" sz="2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1000"/>
              </a:spcAft>
              <a:buFont typeface="+mj-lt"/>
              <a:buAutoNum type="alphaLcParenR"/>
              <a:tabLst>
                <a:tab pos="540385" algn="l"/>
              </a:tabLst>
            </a:pPr>
            <a:r>
              <a:rPr lang="es-AR" sz="2200" dirty="0">
                <a:effectLst/>
                <a:latin typeface="Calibri" panose="020F0502020204030204" pitchFamily="34" charset="0"/>
                <a:ea typeface="Calibri" panose="020F0502020204030204" pitchFamily="34" charset="0"/>
                <a:cs typeface="Calibri" panose="020F0502020204030204" pitchFamily="34" charset="0"/>
              </a:rPr>
              <a:t>Asumir la perspectiva del pueblo.</a:t>
            </a:r>
            <a:endParaRPr lang="es-AR" sz="2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1000"/>
              </a:spcAft>
              <a:buFont typeface="+mj-lt"/>
              <a:buAutoNum type="alphaLcParenR"/>
              <a:tabLst>
                <a:tab pos="540385" algn="l"/>
              </a:tabLst>
            </a:pPr>
            <a:r>
              <a:rPr lang="es-AR" sz="2200" dirty="0">
                <a:effectLst/>
                <a:latin typeface="Calibri" panose="020F0502020204030204" pitchFamily="34" charset="0"/>
                <a:ea typeface="Calibri" panose="020F0502020204030204" pitchFamily="34" charset="0"/>
                <a:cs typeface="Calibri" panose="020F0502020204030204" pitchFamily="34" charset="0"/>
              </a:rPr>
              <a:t>Profundizar el conocimiento de su realidad.</a:t>
            </a:r>
            <a:endParaRPr lang="es-AR" sz="2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1000"/>
              </a:spcAft>
              <a:buFont typeface="+mj-lt"/>
              <a:buAutoNum type="alphaLcParenR"/>
              <a:tabLst>
                <a:tab pos="540385" algn="l"/>
              </a:tabLst>
            </a:pPr>
            <a:r>
              <a:rPr lang="es-AR" sz="2200" dirty="0">
                <a:effectLst/>
                <a:latin typeface="Calibri" panose="020F0502020204030204" pitchFamily="34" charset="0"/>
                <a:ea typeface="Calibri" panose="020F0502020204030204" pitchFamily="34" charset="0"/>
                <a:cs typeface="Calibri" panose="020F0502020204030204" pitchFamily="34" charset="0"/>
              </a:rPr>
              <a:t>Comprometerse críticamente en un proceso que dé al pueblo el poder sobre su propia existencia y destino.</a:t>
            </a:r>
            <a:endParaRPr lang="es-AR" sz="22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ts val="1500"/>
              </a:lnSpc>
              <a:spcAft>
                <a:spcPts val="1000"/>
              </a:spcAft>
              <a:buNone/>
            </a:pPr>
            <a:endParaRPr lang="es-AR" dirty="0"/>
          </a:p>
        </p:txBody>
      </p:sp>
    </p:spTree>
    <p:extLst>
      <p:ext uri="{BB962C8B-B14F-4D97-AF65-F5344CB8AC3E}">
        <p14:creationId xmlns:p14="http://schemas.microsoft.com/office/powerpoint/2010/main" val="27088151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F4EBD9D6-90AF-DD78-66D3-E38AC7168DBD}"/>
              </a:ext>
            </a:extLst>
          </p:cNvPr>
          <p:cNvSpPr>
            <a:spLocks noGrp="1"/>
          </p:cNvSpPr>
          <p:nvPr>
            <p:ph idx="1"/>
          </p:nvPr>
        </p:nvSpPr>
        <p:spPr>
          <a:xfrm>
            <a:off x="534572" y="1274324"/>
            <a:ext cx="9706707" cy="3880773"/>
          </a:xfrm>
        </p:spPr>
        <p:txBody>
          <a:bodyPr>
            <a:normAutofit fontScale="25000" lnSpcReduction="20000"/>
          </a:bodyPr>
          <a:lstStyle/>
          <a:p>
            <a:pPr marL="0" indent="0" rtl="0">
              <a:buNone/>
            </a:pPr>
            <a:r>
              <a:rPr lang="es-ES" sz="9600" b="1" dirty="0">
                <a:effectLst>
                  <a:outerShdw blurRad="38100" dist="38100" dir="2700000" algn="tl">
                    <a:srgbClr val="000000">
                      <a:alpha val="43137"/>
                    </a:srgbClr>
                  </a:outerShdw>
                </a:effectLst>
              </a:rPr>
              <a:t>Psicología de la liberación (Baró)/ Pedagogía del oprimido (Freire)</a:t>
            </a:r>
            <a:r>
              <a:rPr lang="es-ES" sz="9600" dirty="0"/>
              <a:t>: </a:t>
            </a:r>
          </a:p>
          <a:p>
            <a:pPr marL="0" indent="0" rtl="0">
              <a:buNone/>
            </a:pPr>
            <a:r>
              <a:rPr lang="es-ES" sz="9600" dirty="0"/>
              <a:t>visión político-pedagógica de la educación y la </a:t>
            </a:r>
            <a:r>
              <a:rPr lang="es-ES" sz="9600" dirty="0" err="1"/>
              <a:t>psciolgía</a:t>
            </a:r>
            <a:r>
              <a:rPr lang="es-ES" sz="9600" dirty="0"/>
              <a:t>, por medio de la cual se pueden liberar todas las potencialidades de las personas, favoreciendo una visión critica de la realidad.</a:t>
            </a:r>
          </a:p>
          <a:p>
            <a:pPr marL="0" indent="0" algn="ctr" rtl="0">
              <a:buNone/>
            </a:pPr>
            <a:endParaRPr lang="es-ES" sz="9600" dirty="0"/>
          </a:p>
          <a:p>
            <a:pPr marL="0" indent="0" algn="ctr" rtl="0">
              <a:buNone/>
            </a:pPr>
            <a:r>
              <a:rPr lang="es-ES" sz="9600" b="1" dirty="0"/>
              <a:t>“Concientización” vs. “Domesticación”</a:t>
            </a:r>
          </a:p>
          <a:p>
            <a:pPr marL="0" indent="0" algn="ctr" rtl="0">
              <a:buNone/>
            </a:pPr>
            <a:endParaRPr lang="es-ES" sz="9600" b="1" dirty="0"/>
          </a:p>
          <a:p>
            <a:pPr marL="0" indent="0" algn="ctr" rtl="0">
              <a:buNone/>
            </a:pPr>
            <a:endParaRPr lang="es-ES" sz="9600" dirty="0"/>
          </a:p>
          <a:p>
            <a:pPr marL="0" indent="0" algn="ctr" rtl="0">
              <a:buNone/>
            </a:pPr>
            <a:r>
              <a:rPr lang="es-ES" sz="9600" dirty="0"/>
              <a:t>Busca la afirmación de la capacidad transformadora del hombre, como </a:t>
            </a:r>
            <a:r>
              <a:rPr lang="es-ES" sz="9600" b="1" dirty="0"/>
              <a:t>“creador de cultura”, </a:t>
            </a:r>
            <a:r>
              <a:rPr lang="es-ES" sz="9600" dirty="0"/>
              <a:t>como</a:t>
            </a:r>
            <a:r>
              <a:rPr lang="es-ES" sz="9600" b="1" dirty="0"/>
              <a:t> “hacedor de su historia”</a:t>
            </a:r>
          </a:p>
          <a:p>
            <a:endParaRPr lang="es-AR" dirty="0"/>
          </a:p>
        </p:txBody>
      </p:sp>
      <p:cxnSp>
        <p:nvCxnSpPr>
          <p:cNvPr id="5" name="Conector recto de flecha 4">
            <a:extLst>
              <a:ext uri="{FF2B5EF4-FFF2-40B4-BE49-F238E27FC236}">
                <a16:creationId xmlns:a16="http://schemas.microsoft.com/office/drawing/2014/main" id="{35CB8CCE-003F-8CE6-B729-C0A12C80897B}"/>
              </a:ext>
            </a:extLst>
          </p:cNvPr>
          <p:cNvCxnSpPr>
            <a:cxnSpLocks/>
          </p:cNvCxnSpPr>
          <p:nvPr/>
        </p:nvCxnSpPr>
        <p:spPr>
          <a:xfrm>
            <a:off x="5416062" y="3798278"/>
            <a:ext cx="0" cy="407963"/>
          </a:xfrm>
          <a:prstGeom prst="straightConnector1">
            <a:avLst/>
          </a:prstGeom>
          <a:ln w="76200">
            <a:tailEnd type="triangle"/>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33611820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B266AE52-A649-2408-F0CE-411ED3EDD7FB}"/>
              </a:ext>
            </a:extLst>
          </p:cNvPr>
          <p:cNvSpPr>
            <a:spLocks noGrp="1"/>
          </p:cNvSpPr>
          <p:nvPr>
            <p:ph idx="1"/>
          </p:nvPr>
        </p:nvSpPr>
        <p:spPr>
          <a:xfrm>
            <a:off x="1043094" y="1316527"/>
            <a:ext cx="8596668" cy="3880773"/>
          </a:xfrm>
        </p:spPr>
        <p:txBody>
          <a:bodyPr/>
          <a:lstStyle/>
          <a:p>
            <a:pPr marL="0" indent="0" algn="ctr">
              <a:buNone/>
            </a:pPr>
            <a:r>
              <a:rPr lang="es-MX" sz="2800" dirty="0">
                <a:solidFill>
                  <a:schemeClr val="accent1">
                    <a:lumMod val="75000"/>
                  </a:schemeClr>
                </a:solidFill>
              </a:rPr>
              <a:t>Concientización: </a:t>
            </a:r>
            <a:r>
              <a:rPr lang="es-MX" sz="2800" dirty="0"/>
              <a:t>método de liberación de los oprimidos, que propone darle la palabra a la “cultura del silencio”, generando la afirmación de la capacidad creadora de toda persona, aún la mas alienada.</a:t>
            </a:r>
          </a:p>
          <a:p>
            <a:pPr marL="0" indent="0" algn="ctr">
              <a:buNone/>
            </a:pPr>
            <a:endParaRPr lang="es-MX" sz="2800" dirty="0">
              <a:solidFill>
                <a:schemeClr val="accent1">
                  <a:lumMod val="75000"/>
                </a:schemeClr>
              </a:solidFill>
            </a:endParaRPr>
          </a:p>
          <a:p>
            <a:pPr marL="0" indent="0" algn="ctr">
              <a:buNone/>
            </a:pPr>
            <a:r>
              <a:rPr lang="es-MX" sz="2800" dirty="0"/>
              <a:t>Implica</a:t>
            </a:r>
            <a:r>
              <a:rPr lang="es-MX" sz="2800" dirty="0">
                <a:solidFill>
                  <a:schemeClr val="accent1">
                    <a:lumMod val="75000"/>
                  </a:schemeClr>
                </a:solidFill>
              </a:rPr>
              <a:t> desmitificar, </a:t>
            </a:r>
            <a:r>
              <a:rPr lang="es-MX" sz="2800" dirty="0" err="1">
                <a:solidFill>
                  <a:schemeClr val="accent1">
                    <a:lumMod val="75000"/>
                  </a:schemeClr>
                </a:solidFill>
              </a:rPr>
              <a:t>de-velar</a:t>
            </a:r>
            <a:r>
              <a:rPr lang="es-MX" sz="2800" dirty="0">
                <a:solidFill>
                  <a:schemeClr val="accent1">
                    <a:lumMod val="75000"/>
                  </a:schemeClr>
                </a:solidFill>
              </a:rPr>
              <a:t> </a:t>
            </a:r>
            <a:r>
              <a:rPr lang="es-MX" sz="2800" dirty="0"/>
              <a:t>la realidad, para </a:t>
            </a:r>
            <a:r>
              <a:rPr lang="es-MX" sz="2800" dirty="0">
                <a:solidFill>
                  <a:schemeClr val="accent1">
                    <a:lumMod val="75000"/>
                  </a:schemeClr>
                </a:solidFill>
              </a:rPr>
              <a:t>TRANSFORMARLA</a:t>
            </a:r>
            <a:r>
              <a:rPr lang="es-MX" sz="2800" dirty="0"/>
              <a:t>.</a:t>
            </a:r>
          </a:p>
          <a:p>
            <a:endParaRPr lang="es-AR" dirty="0"/>
          </a:p>
        </p:txBody>
      </p:sp>
    </p:spTree>
    <p:extLst>
      <p:ext uri="{BB962C8B-B14F-4D97-AF65-F5344CB8AC3E}">
        <p14:creationId xmlns:p14="http://schemas.microsoft.com/office/powerpoint/2010/main" val="13269628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F464F97-08C1-48D4-861A-CBDFAB5F88B5}"/>
              </a:ext>
            </a:extLst>
          </p:cNvPr>
          <p:cNvSpPr>
            <a:spLocks noGrp="1"/>
          </p:cNvSpPr>
          <p:nvPr>
            <p:ph type="title"/>
          </p:nvPr>
        </p:nvSpPr>
        <p:spPr/>
        <p:txBody>
          <a:bodyPr/>
          <a:lstStyle/>
          <a:p>
            <a:r>
              <a:rPr lang="es-MX" dirty="0"/>
              <a:t>Actividad grupal</a:t>
            </a:r>
            <a:endParaRPr lang="es-AR" dirty="0"/>
          </a:p>
        </p:txBody>
      </p:sp>
      <p:sp>
        <p:nvSpPr>
          <p:cNvPr id="3" name="Marcador de contenido 2">
            <a:extLst>
              <a:ext uri="{FF2B5EF4-FFF2-40B4-BE49-F238E27FC236}">
                <a16:creationId xmlns:a16="http://schemas.microsoft.com/office/drawing/2014/main" id="{2197DF1A-8776-4FC0-8F0B-24F86CE28A11}"/>
              </a:ext>
            </a:extLst>
          </p:cNvPr>
          <p:cNvSpPr>
            <a:spLocks noGrp="1"/>
          </p:cNvSpPr>
          <p:nvPr>
            <p:ph idx="1"/>
          </p:nvPr>
        </p:nvSpPr>
        <p:spPr>
          <a:xfrm>
            <a:off x="691401" y="1786598"/>
            <a:ext cx="9437337" cy="4676796"/>
          </a:xfrm>
        </p:spPr>
        <p:txBody>
          <a:bodyPr>
            <a:normAutofit/>
          </a:bodyPr>
          <a:lstStyle/>
          <a:p>
            <a:r>
              <a:rPr lang="es-AR" sz="2400" u="sng" dirty="0">
                <a:effectLst/>
                <a:latin typeface="Arial" panose="020B0604020202020204" pitchFamily="34" charset="0"/>
                <a:ea typeface="Calibri" panose="020F0502020204030204" pitchFamily="34" charset="0"/>
              </a:rPr>
              <a:t>Preguntas orientadoras para el texto:</a:t>
            </a:r>
            <a:r>
              <a:rPr lang="es-AR" sz="2400" dirty="0">
                <a:effectLst/>
                <a:latin typeface="Arial" panose="020B0604020202020204" pitchFamily="34" charset="0"/>
                <a:ea typeface="Calibri" panose="020F0502020204030204" pitchFamily="34" charset="0"/>
              </a:rPr>
              <a:t> “Salud </a:t>
            </a:r>
            <a:r>
              <a:rPr lang="es-MX" sz="2400" i="1" dirty="0">
                <a:effectLst/>
                <a:latin typeface="Arial" panose="020B0604020202020204" pitchFamily="34" charset="0"/>
                <a:ea typeface="Calibri" panose="020F0502020204030204" pitchFamily="34" charset="0"/>
              </a:rPr>
              <a:t>ele-mental Con toda la mar detrás. </a:t>
            </a:r>
            <a:r>
              <a:rPr lang="es-MX" sz="2400" i="1" dirty="0" err="1">
                <a:effectLst/>
                <a:latin typeface="Arial" panose="020B0604020202020204" pitchFamily="34" charset="0"/>
                <a:ea typeface="Calibri" panose="020F0502020204030204" pitchFamily="34" charset="0"/>
              </a:rPr>
              <a:t>Cap</a:t>
            </a:r>
            <a:r>
              <a:rPr lang="es-MX" sz="2400" i="1" dirty="0">
                <a:effectLst/>
                <a:latin typeface="Arial" panose="020B0604020202020204" pitchFamily="34" charset="0"/>
                <a:ea typeface="Calibri" panose="020F0502020204030204" pitchFamily="34" charset="0"/>
              </a:rPr>
              <a:t> IV “Barriletes en bandada”. Fernando Ulloa</a:t>
            </a:r>
          </a:p>
          <a:p>
            <a:endParaRPr lang="es-AR" sz="2400" i="1" dirty="0">
              <a:effectLst/>
              <a:latin typeface="Arial" panose="020B0604020202020204" pitchFamily="34" charset="0"/>
              <a:ea typeface="Calibri" panose="020F0502020204030204" pitchFamily="34" charset="0"/>
            </a:endParaRPr>
          </a:p>
          <a:p>
            <a:pPr>
              <a:buFont typeface="Arial" panose="020B0604020202020204" pitchFamily="34" charset="0"/>
              <a:buChar char="•"/>
            </a:pPr>
            <a:r>
              <a:rPr lang="es-AR" sz="2400" i="1" dirty="0">
                <a:latin typeface="Arial" panose="020B0604020202020204" pitchFamily="34" charset="0"/>
              </a:rPr>
              <a:t>¿Cuál es el objetivo del dispositivo? ¿Dónde se lleva a cabo? </a:t>
            </a:r>
          </a:p>
          <a:p>
            <a:pPr>
              <a:buFont typeface="Arial" panose="020B0604020202020204" pitchFamily="34" charset="0"/>
              <a:buChar char="•"/>
            </a:pPr>
            <a:r>
              <a:rPr lang="es-AR" sz="2400" i="1" dirty="0">
                <a:latin typeface="Arial" panose="020B0604020202020204" pitchFamily="34" charset="0"/>
              </a:rPr>
              <a:t>¿Quiénes participan del mismo?</a:t>
            </a:r>
          </a:p>
          <a:p>
            <a:pPr>
              <a:buFont typeface="Arial" panose="020B0604020202020204" pitchFamily="34" charset="0"/>
              <a:buChar char="•"/>
            </a:pPr>
            <a:r>
              <a:rPr lang="es-AR" sz="2400" i="1" dirty="0">
                <a:latin typeface="Arial" panose="020B0604020202020204" pitchFamily="34" charset="0"/>
              </a:rPr>
              <a:t>¿Cuál es el rol de los/as operadores/as en el dispositivo?</a:t>
            </a:r>
          </a:p>
          <a:p>
            <a:pPr>
              <a:buFont typeface="Arial" panose="020B0604020202020204" pitchFamily="34" charset="0"/>
              <a:buChar char="•"/>
            </a:pPr>
            <a:r>
              <a:rPr lang="es-AR" sz="2400" i="1" dirty="0">
                <a:latin typeface="Arial" panose="020B0604020202020204" pitchFamily="34" charset="0"/>
              </a:rPr>
              <a:t>¿Podemos afirmar que se trata de una estrategia de Salud Mental Comunitaria? ¿Qué tipo de prácticas se observan?</a:t>
            </a:r>
          </a:p>
          <a:p>
            <a:pPr>
              <a:buFont typeface="Arial" panose="020B0604020202020204" pitchFamily="34" charset="0"/>
              <a:buChar char="•"/>
            </a:pPr>
            <a:r>
              <a:rPr lang="es-AR" sz="2400" i="1" dirty="0">
                <a:latin typeface="Arial" panose="020B0604020202020204" pitchFamily="34" charset="0"/>
              </a:rPr>
              <a:t>¿Qué principios de atención primaria de la salud se observan?</a:t>
            </a:r>
          </a:p>
          <a:p>
            <a:endParaRPr lang="es-AR" dirty="0"/>
          </a:p>
        </p:txBody>
      </p:sp>
    </p:spTree>
    <p:extLst>
      <p:ext uri="{BB962C8B-B14F-4D97-AF65-F5344CB8AC3E}">
        <p14:creationId xmlns:p14="http://schemas.microsoft.com/office/powerpoint/2010/main" val="39121400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0F458F9-3A6F-243C-C6A7-13AAAF7F6A6B}"/>
              </a:ext>
            </a:extLst>
          </p:cNvPr>
          <p:cNvSpPr>
            <a:spLocks noGrp="1"/>
          </p:cNvSpPr>
          <p:nvPr>
            <p:ph type="title"/>
          </p:nvPr>
        </p:nvSpPr>
        <p:spPr>
          <a:xfrm>
            <a:off x="677334" y="609600"/>
            <a:ext cx="8596668" cy="797169"/>
          </a:xfrm>
        </p:spPr>
        <p:txBody>
          <a:bodyPr/>
          <a:lstStyle/>
          <a:p>
            <a:r>
              <a:rPr lang="es-MX" dirty="0"/>
              <a:t>Bibliografía:</a:t>
            </a:r>
            <a:endParaRPr lang="es-AR" dirty="0"/>
          </a:p>
        </p:txBody>
      </p:sp>
      <p:sp>
        <p:nvSpPr>
          <p:cNvPr id="3" name="Marcador de contenido 2">
            <a:extLst>
              <a:ext uri="{FF2B5EF4-FFF2-40B4-BE49-F238E27FC236}">
                <a16:creationId xmlns:a16="http://schemas.microsoft.com/office/drawing/2014/main" id="{4EF7437C-D730-8DCE-AB30-7FE641487025}"/>
              </a:ext>
            </a:extLst>
          </p:cNvPr>
          <p:cNvSpPr>
            <a:spLocks noGrp="1"/>
          </p:cNvSpPr>
          <p:nvPr>
            <p:ph idx="1"/>
          </p:nvPr>
        </p:nvSpPr>
        <p:spPr>
          <a:xfrm>
            <a:off x="677334" y="1659989"/>
            <a:ext cx="8596668" cy="4381374"/>
          </a:xfrm>
        </p:spPr>
        <p:txBody>
          <a:bodyPr>
            <a:normAutofit/>
          </a:bodyPr>
          <a:lstStyle/>
          <a:p>
            <a:r>
              <a:rPr lang="es-MX" sz="2000" b="0" i="0" u="none" strike="noStrike" dirty="0">
                <a:solidFill>
                  <a:srgbClr val="00000A"/>
                </a:solidFill>
                <a:effectLst/>
                <a:latin typeface="Calibri" panose="020F0502020204030204" pitchFamily="34" charset="0"/>
              </a:rPr>
              <a:t>Martin-Baro, I (1987). </a:t>
            </a:r>
            <a:r>
              <a:rPr lang="es-MX" sz="2000" b="1" i="0" u="none" strike="noStrike" dirty="0">
                <a:solidFill>
                  <a:srgbClr val="00000A"/>
                </a:solidFill>
                <a:effectLst/>
                <a:latin typeface="Calibri" panose="020F0502020204030204" pitchFamily="34" charset="0"/>
              </a:rPr>
              <a:t>El latino indolente. Carácter ideológico del fatalismo latinoamericano</a:t>
            </a:r>
            <a:r>
              <a:rPr lang="es-MX" sz="2000" b="0" i="0" u="none" strike="noStrike" dirty="0">
                <a:solidFill>
                  <a:srgbClr val="00000A"/>
                </a:solidFill>
                <a:effectLst/>
                <a:latin typeface="Calibri" panose="020F0502020204030204" pitchFamily="34" charset="0"/>
              </a:rPr>
              <a:t> en Maritza Montero (coord.). Cap. 2 “El latino indolente”; Cap. 5 “El papel </a:t>
            </a:r>
            <a:r>
              <a:rPr lang="es-MX" sz="2000" b="0" i="0" u="none" strike="noStrike" dirty="0" err="1">
                <a:solidFill>
                  <a:srgbClr val="00000A"/>
                </a:solidFill>
                <a:effectLst/>
                <a:latin typeface="Calibri" panose="020F0502020204030204" pitchFamily="34" charset="0"/>
              </a:rPr>
              <a:t>desenmascarador</a:t>
            </a:r>
            <a:r>
              <a:rPr lang="es-MX" sz="2000" b="0" i="0" u="none" strike="noStrike" dirty="0">
                <a:solidFill>
                  <a:srgbClr val="00000A"/>
                </a:solidFill>
                <a:effectLst/>
                <a:latin typeface="Calibri" panose="020F0502020204030204" pitchFamily="34" charset="0"/>
              </a:rPr>
              <a:t> del psicólogo”, Cap. 10 “La liberación como horizonte de la psicología”. Psicología Política Latinoamericana. Ed PANAPO. Caracas</a:t>
            </a:r>
          </a:p>
          <a:p>
            <a:r>
              <a:rPr lang="es-MX" sz="2000" b="0" i="0" u="none" strike="noStrike" dirty="0">
                <a:solidFill>
                  <a:srgbClr val="00000A"/>
                </a:solidFill>
                <a:effectLst/>
                <a:latin typeface="Calibri" panose="020F0502020204030204" pitchFamily="34" charset="0"/>
              </a:rPr>
              <a:t>Ulloa, F. (2012). </a:t>
            </a:r>
            <a:r>
              <a:rPr lang="es-MX" sz="2000" b="1" i="0" u="none" strike="noStrike" dirty="0">
                <a:solidFill>
                  <a:srgbClr val="00000A"/>
                </a:solidFill>
                <a:effectLst/>
                <a:latin typeface="Calibri" panose="020F0502020204030204" pitchFamily="34" charset="0"/>
              </a:rPr>
              <a:t>Salud ele-mental. Con toda la mar detrás</a:t>
            </a:r>
            <a:r>
              <a:rPr lang="es-MX" sz="2000" b="0" i="0" u="none" strike="noStrike" dirty="0">
                <a:solidFill>
                  <a:srgbClr val="00000A"/>
                </a:solidFill>
                <a:effectLst/>
                <a:latin typeface="Calibri" panose="020F0502020204030204" pitchFamily="34" charset="0"/>
              </a:rPr>
              <a:t>. Buenos Aires. Editorial Zorzal. Capítulo IV. Barriletes en bandada.</a:t>
            </a:r>
            <a:endParaRPr lang="es-AR" sz="2000" dirty="0"/>
          </a:p>
        </p:txBody>
      </p:sp>
    </p:spTree>
    <p:extLst>
      <p:ext uri="{BB962C8B-B14F-4D97-AF65-F5344CB8AC3E}">
        <p14:creationId xmlns:p14="http://schemas.microsoft.com/office/powerpoint/2010/main" val="36553844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F774A23-065B-1918-633C-DC48B03AA7E8}"/>
              </a:ext>
            </a:extLst>
          </p:cNvPr>
          <p:cNvSpPr>
            <a:spLocks noGrp="1"/>
          </p:cNvSpPr>
          <p:nvPr>
            <p:ph type="title"/>
          </p:nvPr>
        </p:nvSpPr>
        <p:spPr>
          <a:xfrm>
            <a:off x="677334" y="609600"/>
            <a:ext cx="8596668" cy="726831"/>
          </a:xfrm>
        </p:spPr>
        <p:txBody>
          <a:bodyPr/>
          <a:lstStyle/>
          <a:p>
            <a:r>
              <a:rPr lang="es-MX" i="1" dirty="0"/>
              <a:t>Fatalismo</a:t>
            </a:r>
            <a:endParaRPr lang="es-AR" i="1" dirty="0"/>
          </a:p>
        </p:txBody>
      </p:sp>
      <p:sp>
        <p:nvSpPr>
          <p:cNvPr id="3" name="Marcador de contenido 2">
            <a:extLst>
              <a:ext uri="{FF2B5EF4-FFF2-40B4-BE49-F238E27FC236}">
                <a16:creationId xmlns:a16="http://schemas.microsoft.com/office/drawing/2014/main" id="{8C5C8602-A7E8-AFD9-E6B4-FC0545CB1756}"/>
              </a:ext>
            </a:extLst>
          </p:cNvPr>
          <p:cNvSpPr>
            <a:spLocks noGrp="1"/>
          </p:cNvSpPr>
          <p:nvPr>
            <p:ph idx="1"/>
          </p:nvPr>
        </p:nvSpPr>
        <p:spPr>
          <a:xfrm>
            <a:off x="705469" y="1654152"/>
            <a:ext cx="8596668" cy="3880773"/>
          </a:xfrm>
        </p:spPr>
        <p:txBody>
          <a:bodyPr>
            <a:normAutofit/>
          </a:bodyPr>
          <a:lstStyle/>
          <a:p>
            <a:pPr marL="0" indent="0">
              <a:buNone/>
            </a:pPr>
            <a:r>
              <a:rPr lang="es-MX" sz="2800" dirty="0"/>
              <a:t>El “fatalismo” es aquella comprensión de la existencia humana según la cual el destino de todos ya está predeterminado, y todo hecho ocurre de modo ineludible. A los seres humanos no les queda más opción que acatar su destino, someterse a la suerte que les prescribe su hado. (M. Baró)</a:t>
            </a:r>
            <a:endParaRPr lang="es-AR" sz="2800" dirty="0"/>
          </a:p>
        </p:txBody>
      </p:sp>
    </p:spTree>
    <p:extLst>
      <p:ext uri="{BB962C8B-B14F-4D97-AF65-F5344CB8AC3E}">
        <p14:creationId xmlns:p14="http://schemas.microsoft.com/office/powerpoint/2010/main" val="32453429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6BC371-FC83-9673-A105-2B5D29D6C827}"/>
              </a:ext>
            </a:extLst>
          </p:cNvPr>
          <p:cNvSpPr>
            <a:spLocks noGrp="1"/>
          </p:cNvSpPr>
          <p:nvPr>
            <p:ph type="title"/>
          </p:nvPr>
        </p:nvSpPr>
        <p:spPr/>
        <p:txBody>
          <a:bodyPr/>
          <a:lstStyle/>
          <a:p>
            <a:r>
              <a:rPr lang="es-MX" dirty="0"/>
              <a:t>“Síndrome fatalista latinoamericano”</a:t>
            </a:r>
            <a:endParaRPr lang="es-AR" dirty="0"/>
          </a:p>
        </p:txBody>
      </p:sp>
      <p:sp>
        <p:nvSpPr>
          <p:cNvPr id="3" name="Marcador de contenido 2">
            <a:extLst>
              <a:ext uri="{FF2B5EF4-FFF2-40B4-BE49-F238E27FC236}">
                <a16:creationId xmlns:a16="http://schemas.microsoft.com/office/drawing/2014/main" id="{2F9EC95C-0B4A-01D7-3EF1-8DA58CC87783}"/>
              </a:ext>
            </a:extLst>
          </p:cNvPr>
          <p:cNvSpPr>
            <a:spLocks noGrp="1"/>
          </p:cNvSpPr>
          <p:nvPr>
            <p:ph idx="1"/>
          </p:nvPr>
        </p:nvSpPr>
        <p:spPr>
          <a:xfrm>
            <a:off x="508520" y="2146521"/>
            <a:ext cx="10351737" cy="3880773"/>
          </a:xfrm>
        </p:spPr>
        <p:txBody>
          <a:bodyPr/>
          <a:lstStyle/>
          <a:p>
            <a:pPr marL="0" indent="0">
              <a:buNone/>
            </a:pPr>
            <a:r>
              <a:rPr lang="es-AR" sz="18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La comprensión fatalista de la existencia que se atribuye a amplios sectores de los pueblos latinoamericanos puede entenderse como una actitud básica, como una manera de situarse frente a la propia vida. En cuanto tal, el fatalismo pone de manifiesta una peculiar relación de sentido que establecen las personas consigo mismas y con los hechos de su existencia. </a:t>
            </a:r>
            <a:endParaRPr lang="es-AR"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s-MX" dirty="0">
                <a:solidFill>
                  <a:schemeClr val="tx1"/>
                </a:solidFill>
              </a:rPr>
              <a:t>Se expresa en:</a:t>
            </a:r>
          </a:p>
          <a:p>
            <a:r>
              <a:rPr lang="es-MX" dirty="0">
                <a:solidFill>
                  <a:schemeClr val="tx1"/>
                </a:solidFill>
              </a:rPr>
              <a:t>IDEAS</a:t>
            </a:r>
          </a:p>
          <a:p>
            <a:r>
              <a:rPr lang="es-MX" dirty="0">
                <a:solidFill>
                  <a:schemeClr val="tx1"/>
                </a:solidFill>
              </a:rPr>
              <a:t>AFECTOS</a:t>
            </a:r>
          </a:p>
          <a:p>
            <a:r>
              <a:rPr lang="es-MX" dirty="0">
                <a:solidFill>
                  <a:schemeClr val="tx1"/>
                </a:solidFill>
              </a:rPr>
              <a:t>COMPORTAMIENTOS</a:t>
            </a:r>
            <a:endParaRPr lang="es-AR" dirty="0">
              <a:solidFill>
                <a:schemeClr val="tx1"/>
              </a:solidFill>
            </a:endParaRPr>
          </a:p>
        </p:txBody>
      </p:sp>
    </p:spTree>
    <p:extLst>
      <p:ext uri="{BB962C8B-B14F-4D97-AF65-F5344CB8AC3E}">
        <p14:creationId xmlns:p14="http://schemas.microsoft.com/office/powerpoint/2010/main" val="16879216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A325123-EC63-3648-160B-66A41C2FC9D3}"/>
              </a:ext>
            </a:extLst>
          </p:cNvPr>
          <p:cNvSpPr>
            <a:spLocks noGrp="1"/>
          </p:cNvSpPr>
          <p:nvPr>
            <p:ph type="title"/>
          </p:nvPr>
        </p:nvSpPr>
        <p:spPr>
          <a:xfrm>
            <a:off x="930552" y="637735"/>
            <a:ext cx="8596668" cy="1320800"/>
          </a:xfrm>
        </p:spPr>
        <p:txBody>
          <a:bodyPr>
            <a:normAutofit/>
          </a:bodyPr>
          <a:lstStyle/>
          <a:p>
            <a:r>
              <a:rPr lang="es-MX" sz="4400" dirty="0"/>
              <a:t>IDEAS</a:t>
            </a:r>
            <a:endParaRPr lang="es-AR" sz="4400" dirty="0"/>
          </a:p>
        </p:txBody>
      </p:sp>
      <p:sp>
        <p:nvSpPr>
          <p:cNvPr id="3" name="Marcador de contenido 2">
            <a:extLst>
              <a:ext uri="{FF2B5EF4-FFF2-40B4-BE49-F238E27FC236}">
                <a16:creationId xmlns:a16="http://schemas.microsoft.com/office/drawing/2014/main" id="{8B5219F5-5C36-1263-96BD-85A74A7CDD19}"/>
              </a:ext>
            </a:extLst>
          </p:cNvPr>
          <p:cNvSpPr>
            <a:spLocks noGrp="1"/>
          </p:cNvSpPr>
          <p:nvPr>
            <p:ph idx="1"/>
          </p:nvPr>
        </p:nvSpPr>
        <p:spPr>
          <a:xfrm>
            <a:off x="677333" y="2160589"/>
            <a:ext cx="9170051" cy="3880773"/>
          </a:xfrm>
        </p:spPr>
        <p:txBody>
          <a:bodyPr>
            <a:normAutofit/>
          </a:bodyPr>
          <a:lstStyle/>
          <a:p>
            <a:pPr marL="342900" lvl="0" indent="-342900" algn="just">
              <a:lnSpc>
                <a:spcPct val="115000"/>
              </a:lnSpc>
              <a:spcAft>
                <a:spcPts val="1000"/>
              </a:spcAft>
              <a:tabLst>
                <a:tab pos="180340" algn="l"/>
                <a:tab pos="457200" algn="l"/>
              </a:tabLst>
            </a:pPr>
            <a:r>
              <a:rPr lang="es-AR" sz="18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Los principales aspectos de la vida de las personas están definidos en su destino desde el NACIMIENTO: las personas tienen “escrito” lo que podrán ser y lo que no podrán hacer; por eso la existencia individual no es mas que el despliegue de ese proyecto de vida predeterminado en el hado de cada cual.</a:t>
            </a:r>
            <a:endParaRPr lang="es-AR"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1000"/>
              </a:spcAft>
              <a:tabLst>
                <a:tab pos="180340" algn="l"/>
                <a:tab pos="457200" algn="l"/>
              </a:tabLst>
            </a:pPr>
            <a:r>
              <a:rPr lang="es-AR" sz="18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Las personas no pueden hacer nada por evadir o por cambiar su destino fatal; la vida de los seres humanos esta regida por fuerzas superiores, ajenas al propio control y poder. </a:t>
            </a:r>
            <a:endParaRPr lang="es-AR"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1000"/>
              </a:spcAft>
              <a:tabLst>
                <a:tab pos="180340" algn="l"/>
                <a:tab pos="457200" algn="l"/>
              </a:tabLst>
            </a:pPr>
            <a:r>
              <a:rPr lang="es-AR" sz="18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En el marco de referencia predominante religioso de los pueblos latinoamericanos, la definición del destino de las personas es atribuido a Dios, un dios lejano y todopoderoso al que nada podría oponerse.</a:t>
            </a:r>
            <a:endParaRPr lang="es-AR" dirty="0">
              <a:solidFill>
                <a:schemeClr val="tx1"/>
              </a:solidFill>
            </a:endParaRPr>
          </a:p>
        </p:txBody>
      </p:sp>
    </p:spTree>
    <p:extLst>
      <p:ext uri="{BB962C8B-B14F-4D97-AF65-F5344CB8AC3E}">
        <p14:creationId xmlns:p14="http://schemas.microsoft.com/office/powerpoint/2010/main" val="23913060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B5E6827-2909-1BA5-6934-BFC6D13705CF}"/>
              </a:ext>
            </a:extLst>
          </p:cNvPr>
          <p:cNvSpPr>
            <a:spLocks noGrp="1"/>
          </p:cNvSpPr>
          <p:nvPr>
            <p:ph type="title"/>
          </p:nvPr>
        </p:nvSpPr>
        <p:spPr/>
        <p:txBody>
          <a:bodyPr>
            <a:normAutofit/>
          </a:bodyPr>
          <a:lstStyle/>
          <a:p>
            <a:r>
              <a:rPr lang="es-MX" sz="4800" dirty="0"/>
              <a:t>AFECTOS</a:t>
            </a:r>
            <a:endParaRPr lang="es-AR" sz="4800" dirty="0"/>
          </a:p>
        </p:txBody>
      </p:sp>
      <p:sp>
        <p:nvSpPr>
          <p:cNvPr id="3" name="Marcador de contenido 2">
            <a:extLst>
              <a:ext uri="{FF2B5EF4-FFF2-40B4-BE49-F238E27FC236}">
                <a16:creationId xmlns:a16="http://schemas.microsoft.com/office/drawing/2014/main" id="{DE948095-6C1B-EFC2-1881-6E64C1D0D693}"/>
              </a:ext>
            </a:extLst>
          </p:cNvPr>
          <p:cNvSpPr>
            <a:spLocks noGrp="1"/>
          </p:cNvSpPr>
          <p:nvPr>
            <p:ph idx="1"/>
          </p:nvPr>
        </p:nvSpPr>
        <p:spPr>
          <a:xfrm>
            <a:off x="0" y="1977709"/>
            <a:ext cx="9971909" cy="3880773"/>
          </a:xfrm>
        </p:spPr>
        <p:txBody>
          <a:bodyPr/>
          <a:lstStyle/>
          <a:p>
            <a:pPr lvl="1" algn="just">
              <a:lnSpc>
                <a:spcPct val="115000"/>
              </a:lnSpc>
              <a:spcAft>
                <a:spcPts val="1000"/>
              </a:spcAft>
              <a:buFont typeface="Wingdings" panose="05000000000000000000" pitchFamily="2" charset="2"/>
              <a:buChar char="Ø"/>
              <a:tabLst>
                <a:tab pos="180340" algn="l"/>
                <a:tab pos="914400" algn="l"/>
              </a:tabLst>
            </a:pPr>
            <a:r>
              <a:rPr lang="es-AR" sz="24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Hay que aceptar resignadamente el destino que a casa cual le ha tocado en suerte.</a:t>
            </a:r>
            <a:endParaRPr lang="es-AR"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lvl="1" algn="just">
              <a:lnSpc>
                <a:spcPct val="115000"/>
              </a:lnSpc>
              <a:spcAft>
                <a:spcPts val="1000"/>
              </a:spcAft>
              <a:buFont typeface="Wingdings" panose="05000000000000000000" pitchFamily="2" charset="2"/>
              <a:buChar char="Ø"/>
              <a:tabLst>
                <a:tab pos="180340" algn="l"/>
                <a:tab pos="914400" algn="l"/>
              </a:tabLst>
            </a:pPr>
            <a:r>
              <a:rPr lang="es-AR" sz="24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La inevitabilidad de los acontecimientos de la propia vida resta importancia a cada uno de ellos. Lo que cuenta en la existencia es aceptar el propio destino con coraje y llevarlo con dignidad.</a:t>
            </a:r>
            <a:endParaRPr lang="es-AR"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lvl="1" algn="just">
              <a:lnSpc>
                <a:spcPct val="115000"/>
              </a:lnSpc>
              <a:spcAft>
                <a:spcPts val="1000"/>
              </a:spcAft>
              <a:buFont typeface="Wingdings" panose="05000000000000000000" pitchFamily="2" charset="2"/>
              <a:buChar char="Ø"/>
              <a:tabLst>
                <a:tab pos="180340" algn="l"/>
                <a:tab pos="914400" algn="l"/>
              </a:tabLst>
            </a:pPr>
            <a:r>
              <a:rPr lang="es-AR" sz="24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La vida es así una prueba exigente y dolorosa.</a:t>
            </a:r>
            <a:endParaRPr lang="es-AR"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endParaRPr lang="es-AR" dirty="0"/>
          </a:p>
        </p:txBody>
      </p:sp>
    </p:spTree>
    <p:extLst>
      <p:ext uri="{BB962C8B-B14F-4D97-AF65-F5344CB8AC3E}">
        <p14:creationId xmlns:p14="http://schemas.microsoft.com/office/powerpoint/2010/main" val="3030381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D3580A8-369A-5C3E-7F9F-12A05C8E083C}"/>
              </a:ext>
            </a:extLst>
          </p:cNvPr>
          <p:cNvSpPr>
            <a:spLocks noGrp="1"/>
          </p:cNvSpPr>
          <p:nvPr>
            <p:ph type="title"/>
          </p:nvPr>
        </p:nvSpPr>
        <p:spPr/>
        <p:txBody>
          <a:bodyPr>
            <a:normAutofit/>
          </a:bodyPr>
          <a:lstStyle/>
          <a:p>
            <a:r>
              <a:rPr lang="es-MX" sz="4800" dirty="0"/>
              <a:t>RASGOS COMPORTAMENTALES</a:t>
            </a:r>
            <a:endParaRPr lang="es-AR" sz="4800" dirty="0"/>
          </a:p>
        </p:txBody>
      </p:sp>
      <p:sp>
        <p:nvSpPr>
          <p:cNvPr id="3" name="Marcador de contenido 2">
            <a:extLst>
              <a:ext uri="{FF2B5EF4-FFF2-40B4-BE49-F238E27FC236}">
                <a16:creationId xmlns:a16="http://schemas.microsoft.com/office/drawing/2014/main" id="{66D03443-9478-F400-90E7-F8F06C300BA0}"/>
              </a:ext>
            </a:extLst>
          </p:cNvPr>
          <p:cNvSpPr>
            <a:spLocks noGrp="1"/>
          </p:cNvSpPr>
          <p:nvPr>
            <p:ph idx="1"/>
          </p:nvPr>
        </p:nvSpPr>
        <p:spPr/>
        <p:txBody>
          <a:bodyPr/>
          <a:lstStyle/>
          <a:p>
            <a:pPr lvl="0" algn="just">
              <a:lnSpc>
                <a:spcPct val="115000"/>
              </a:lnSpc>
              <a:spcAft>
                <a:spcPts val="1000"/>
              </a:spcAft>
              <a:buFont typeface="Wingdings" panose="05000000000000000000" pitchFamily="2" charset="2"/>
              <a:buChar char="Ø"/>
              <a:tabLst>
                <a:tab pos="180340" algn="l"/>
                <a:tab pos="457200" algn="l"/>
              </a:tabLst>
            </a:pPr>
            <a:r>
              <a:rPr lang="es-AR" sz="24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El conformismo: No queda mas alternativa que conformarse</a:t>
            </a:r>
            <a:endParaRPr lang="es-AR"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lvl="0" algn="just">
              <a:lnSpc>
                <a:spcPct val="115000"/>
              </a:lnSpc>
              <a:spcAft>
                <a:spcPts val="1000"/>
              </a:spcAft>
              <a:buFont typeface="Wingdings" panose="05000000000000000000" pitchFamily="2" charset="2"/>
              <a:buChar char="Ø"/>
              <a:tabLst>
                <a:tab pos="180340" algn="l"/>
                <a:tab pos="457200" algn="l"/>
              </a:tabLst>
            </a:pPr>
            <a:r>
              <a:rPr lang="es-AR" sz="24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La pasividad frente a las circunstancias de la vida. </a:t>
            </a:r>
            <a:endParaRPr lang="es-AR"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lvl="0" algn="just">
              <a:lnSpc>
                <a:spcPct val="115000"/>
              </a:lnSpc>
              <a:spcAft>
                <a:spcPts val="1000"/>
              </a:spcAft>
              <a:buFont typeface="Wingdings" panose="05000000000000000000" pitchFamily="2" charset="2"/>
              <a:buChar char="Ø"/>
              <a:tabLst>
                <a:tab pos="180340" algn="l"/>
                <a:tab pos="457200" algn="l"/>
              </a:tabLst>
            </a:pPr>
            <a:r>
              <a:rPr lang="es-AR" sz="24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La reducción del horizonte vital al presente. Lo único que cuenta es el aquí y el ahora, tanto para bien como para mal.</a:t>
            </a:r>
            <a:endParaRPr lang="es-AR"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endParaRPr lang="es-AR" dirty="0"/>
          </a:p>
        </p:txBody>
      </p:sp>
    </p:spTree>
    <p:extLst>
      <p:ext uri="{BB962C8B-B14F-4D97-AF65-F5344CB8AC3E}">
        <p14:creationId xmlns:p14="http://schemas.microsoft.com/office/powerpoint/2010/main" val="17492543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660D805-F484-4DC4-1028-912AF489E5AE}"/>
              </a:ext>
            </a:extLst>
          </p:cNvPr>
          <p:cNvSpPr>
            <a:spLocks noGrp="1"/>
          </p:cNvSpPr>
          <p:nvPr>
            <p:ph idx="1"/>
          </p:nvPr>
        </p:nvSpPr>
        <p:spPr>
          <a:xfrm>
            <a:off x="677333" y="1055077"/>
            <a:ext cx="8621411" cy="4986285"/>
          </a:xfrm>
        </p:spPr>
        <p:txBody>
          <a:bodyPr>
            <a:normAutofit fontScale="92500" lnSpcReduction="20000"/>
          </a:bodyPr>
          <a:lstStyle/>
          <a:p>
            <a:pPr marL="0" indent="0">
              <a:buNone/>
            </a:pPr>
            <a:r>
              <a:rPr lang="es-MX" sz="2400" dirty="0"/>
              <a:t>Esta caracterología de los latinoamericanos ha contribuido a la construcción de estereotipos que lo asocian a la “pereza”, la “inconsistencia”, la “irresponsabilidad”…</a:t>
            </a:r>
          </a:p>
          <a:p>
            <a:pPr marL="0" indent="0">
              <a:buNone/>
            </a:pPr>
            <a:endParaRPr lang="es-MX" sz="2400" dirty="0"/>
          </a:p>
          <a:p>
            <a:pPr marL="0" indent="0">
              <a:buNone/>
            </a:pPr>
            <a:r>
              <a:rPr lang="es-MX" sz="2400" dirty="0"/>
              <a:t>Sin embargo, el autor busca distinguir el “estereotipo social” de una “</a:t>
            </a:r>
            <a:r>
              <a:rPr lang="es-MX" sz="2400" i="1" dirty="0"/>
              <a:t>actitud fatalista” </a:t>
            </a:r>
            <a:r>
              <a:rPr lang="es-MX" sz="2400" dirty="0"/>
              <a:t>frente a la vida. </a:t>
            </a:r>
          </a:p>
          <a:p>
            <a:pPr marL="0" indent="0">
              <a:buNone/>
            </a:pPr>
            <a:endParaRPr lang="es-MX" sz="2400" dirty="0"/>
          </a:p>
          <a:p>
            <a:pPr marL="0" indent="0">
              <a:buNone/>
            </a:pPr>
            <a:r>
              <a:rPr lang="es-MX" sz="2400" dirty="0"/>
              <a:t>A partir de diversos estudios, arriba a la conclusión de que:</a:t>
            </a:r>
          </a:p>
          <a:p>
            <a:pPr marL="342900" lvl="0" indent="-342900" algn="just">
              <a:lnSpc>
                <a:spcPct val="115000"/>
              </a:lnSpc>
              <a:spcAft>
                <a:spcPts val="1000"/>
              </a:spcAft>
              <a:tabLst>
                <a:tab pos="180340" algn="l"/>
                <a:tab pos="457200" algn="l"/>
              </a:tabLst>
            </a:pPr>
            <a:r>
              <a:rPr lang="es-AR" sz="2400" dirty="0">
                <a:effectLst/>
                <a:latin typeface="Calibri" panose="020F0502020204030204" pitchFamily="34" charset="0"/>
                <a:ea typeface="Calibri" panose="020F0502020204030204" pitchFamily="34" charset="0"/>
                <a:cs typeface="Calibri" panose="020F0502020204030204" pitchFamily="34" charset="0"/>
              </a:rPr>
              <a:t>no hay estudios que confirmen la presencia de los rasgos, pero si se ha comprobado que existen sectores de la población que mantiene una actitud fatalista frente a la vida. </a:t>
            </a:r>
            <a:endParaRPr lang="es-AR" sz="2400" dirty="0">
              <a:effectLst/>
              <a:latin typeface="Calibri" panose="020F0502020204030204" pitchFamily="34" charset="0"/>
              <a:ea typeface="Calibri" panose="020F0502020204030204" pitchFamily="34" charset="0"/>
              <a:cs typeface="Times New Roman" panose="02020603050405020304" pitchFamily="18" charset="0"/>
            </a:endParaRPr>
          </a:p>
          <a:p>
            <a:r>
              <a:rPr lang="es-AR" sz="2400" dirty="0">
                <a:effectLst/>
                <a:latin typeface="Calibri" panose="020F0502020204030204" pitchFamily="34" charset="0"/>
                <a:ea typeface="Calibri" panose="020F0502020204030204" pitchFamily="34" charset="0"/>
              </a:rPr>
              <a:t>la actitud fatalista tiene a observarse sobre todo en los sectores socio-económicos “bajos” en los campesinos y marginados</a:t>
            </a:r>
            <a:endParaRPr lang="es-MX" sz="2400" dirty="0"/>
          </a:p>
          <a:p>
            <a:pPr marL="0" indent="0">
              <a:buNone/>
            </a:pPr>
            <a:endParaRPr lang="es-AR" dirty="0"/>
          </a:p>
        </p:txBody>
      </p:sp>
    </p:spTree>
    <p:extLst>
      <p:ext uri="{BB962C8B-B14F-4D97-AF65-F5344CB8AC3E}">
        <p14:creationId xmlns:p14="http://schemas.microsoft.com/office/powerpoint/2010/main" val="7420596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1695B5BA-AE7D-DF2F-4A22-F6A3C653C1A1}"/>
              </a:ext>
            </a:extLst>
          </p:cNvPr>
          <p:cNvSpPr>
            <a:spLocks noGrp="1"/>
          </p:cNvSpPr>
          <p:nvPr>
            <p:ph idx="1"/>
          </p:nvPr>
        </p:nvSpPr>
        <p:spPr>
          <a:xfrm>
            <a:off x="649197" y="1921440"/>
            <a:ext cx="9535811" cy="2988186"/>
          </a:xfrm>
        </p:spPr>
        <p:txBody>
          <a:bodyPr>
            <a:normAutofit/>
          </a:bodyPr>
          <a:lstStyle/>
          <a:p>
            <a:pPr marL="0" indent="0">
              <a:buNone/>
            </a:pPr>
            <a:r>
              <a:rPr lang="es-AR" sz="2400" dirty="0">
                <a:effectLst/>
                <a:latin typeface="Calibri" panose="020F0502020204030204" pitchFamily="34" charset="0"/>
                <a:ea typeface="Calibri" panose="020F0502020204030204" pitchFamily="34" charset="0"/>
                <a:cs typeface="Calibri" panose="020F0502020204030204" pitchFamily="34" charset="0"/>
              </a:rPr>
              <a:t>El </a:t>
            </a:r>
            <a:r>
              <a:rPr lang="es-AR" sz="2400" dirty="0">
                <a:solidFill>
                  <a:schemeClr val="accent1">
                    <a:lumMod val="50000"/>
                  </a:schemeClr>
                </a:solidFill>
                <a:effectLst/>
                <a:latin typeface="Calibri" panose="020F0502020204030204" pitchFamily="34" charset="0"/>
                <a:ea typeface="Calibri" panose="020F0502020204030204" pitchFamily="34" charset="0"/>
                <a:cs typeface="Calibri" panose="020F0502020204030204" pitchFamily="34" charset="0"/>
              </a:rPr>
              <a:t>fatalismo</a:t>
            </a:r>
            <a:r>
              <a:rPr lang="es-AR" sz="2400" dirty="0">
                <a:effectLst/>
                <a:latin typeface="Calibri" panose="020F0502020204030204" pitchFamily="34" charset="0"/>
                <a:ea typeface="Calibri" panose="020F0502020204030204" pitchFamily="34" charset="0"/>
                <a:cs typeface="Calibri" panose="020F0502020204030204" pitchFamily="34" charset="0"/>
              </a:rPr>
              <a:t> constituye una visión de la vida muy contraproducente, ya que tiende a bloquear todo esfuerzo por el proceso y el cambio, personal y social. El fatalismo es una de esas profecías que se cumplen por si mismas, ya que provoca aquello mismo que postula: la imposibilidad de alterar el rumbo de la propia existencia o de controlar las circunstancias que determinan la vida real de cada cual.</a:t>
            </a:r>
          </a:p>
          <a:p>
            <a:pPr marL="0" indent="0">
              <a:buNone/>
            </a:pPr>
            <a:endParaRPr lang="es-AR" sz="2400" dirty="0">
              <a:latin typeface="Calibri" panose="020F0502020204030204" pitchFamily="34" charset="0"/>
              <a:ea typeface="Calibri" panose="020F0502020204030204" pitchFamily="34" charset="0"/>
              <a:cs typeface="Calibri" panose="020F0502020204030204" pitchFamily="34" charset="0"/>
            </a:endParaRPr>
          </a:p>
          <a:p>
            <a:endParaRPr lang="es-AR" dirty="0"/>
          </a:p>
        </p:txBody>
      </p:sp>
    </p:spTree>
    <p:extLst>
      <p:ext uri="{BB962C8B-B14F-4D97-AF65-F5344CB8AC3E}">
        <p14:creationId xmlns:p14="http://schemas.microsoft.com/office/powerpoint/2010/main" val="1972130369"/>
      </p:ext>
    </p:extLst>
  </p:cSld>
  <p:clrMapOvr>
    <a:masterClrMapping/>
  </p:clrMapOvr>
</p:sld>
</file>

<file path=ppt/theme/theme1.xml><?xml version="1.0" encoding="utf-8"?>
<a:theme xmlns:a="http://schemas.openxmlformats.org/drawingml/2006/main" name="Faceta">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93</TotalTime>
  <Words>2333</Words>
  <Application>Microsoft Office PowerPoint</Application>
  <PresentationFormat>Panorámica</PresentationFormat>
  <Paragraphs>104</Paragraphs>
  <Slides>25</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25</vt:i4>
      </vt:variant>
    </vt:vector>
  </HeadingPairs>
  <TitlesOfParts>
    <vt:vector size="32" baseType="lpstr">
      <vt:lpstr>Arial</vt:lpstr>
      <vt:lpstr>Calibri</vt:lpstr>
      <vt:lpstr>Cambria</vt:lpstr>
      <vt:lpstr>Trebuchet MS</vt:lpstr>
      <vt:lpstr>Wingdings</vt:lpstr>
      <vt:lpstr>Wingdings 3</vt:lpstr>
      <vt:lpstr>Faceta</vt:lpstr>
      <vt:lpstr>El latino indolente</vt:lpstr>
      <vt:lpstr>Presentación de PowerPoint</vt:lpstr>
      <vt:lpstr>Fatalismo</vt:lpstr>
      <vt:lpstr>“Síndrome fatalista latinoamericano”</vt:lpstr>
      <vt:lpstr>IDEAS</vt:lpstr>
      <vt:lpstr>AFECTOS</vt:lpstr>
      <vt:lpstr>RASGOS COMPORTAMENTALES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La ruptura del fatalismo: </vt:lpstr>
      <vt:lpstr>Presentación de PowerPoint</vt:lpstr>
      <vt:lpstr>“El quehacer desideologizador de la psicología” </vt:lpstr>
      <vt:lpstr>Paulo Freire</vt:lpstr>
      <vt:lpstr>Presentación de PowerPoint</vt:lpstr>
      <vt:lpstr>Presentación de PowerPoint</vt:lpstr>
      <vt:lpstr>Presentación de PowerPoint</vt:lpstr>
      <vt:lpstr>Presentación de PowerPoint</vt:lpstr>
      <vt:lpstr>Actividad grupal</vt:lpstr>
      <vt:lpstr>Bibliografía: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Fiorella Giorgi</dc:creator>
  <cp:lastModifiedBy>Fiorella Giorgi</cp:lastModifiedBy>
  <cp:revision>2</cp:revision>
  <dcterms:created xsi:type="dcterms:W3CDTF">2024-10-27T21:54:19Z</dcterms:created>
  <dcterms:modified xsi:type="dcterms:W3CDTF">2024-10-27T23:27:54Z</dcterms:modified>
</cp:coreProperties>
</file>