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656615-3F60-4CF9-B151-0E30B678523C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FE17C2-7559-4E2B-BF05-BA0A2D9C5A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06392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290827-9DA3-4FA5-9B70-8A88D9CDE98E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E44334-252C-40FA-B8E4-187221B24114}" type="slidenum">
              <a:rPr lang="es-AR" smtClean="0"/>
              <a:t>‹Nº›</a:t>
            </a:fld>
            <a:endParaRPr lang="es-AR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8164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0827-9DA3-4FA5-9B70-8A88D9CDE98E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44334-252C-40FA-B8E4-187221B241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27927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0827-9DA3-4FA5-9B70-8A88D9CDE98E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44334-252C-40FA-B8E4-187221B241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32683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0827-9DA3-4FA5-9B70-8A88D9CDE98E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44334-252C-40FA-B8E4-187221B241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56306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0827-9DA3-4FA5-9B70-8A88D9CDE98E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44334-252C-40FA-B8E4-187221B24114}" type="slidenum">
              <a:rPr lang="es-AR" smtClean="0"/>
              <a:t>‹Nº›</a:t>
            </a:fld>
            <a:endParaRPr lang="es-AR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5048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0827-9DA3-4FA5-9B70-8A88D9CDE98E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44334-252C-40FA-B8E4-187221B241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74832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0827-9DA3-4FA5-9B70-8A88D9CDE98E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44334-252C-40FA-B8E4-187221B241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18893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0827-9DA3-4FA5-9B70-8A88D9CDE98E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44334-252C-40FA-B8E4-187221B241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996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0827-9DA3-4FA5-9B70-8A88D9CDE98E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44334-252C-40FA-B8E4-187221B241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38759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0827-9DA3-4FA5-9B70-8A88D9CDE98E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44334-252C-40FA-B8E4-187221B241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10598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0827-9DA3-4FA5-9B70-8A88D9CDE98E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44334-252C-40FA-B8E4-187221B241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1376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0290827-9DA3-4FA5-9B70-8A88D9CDE98E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7E44334-252C-40FA-B8E4-187221B241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11908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A33E4-0915-4C81-B297-ADB2F6C8F3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ES" sz="4800" dirty="0"/>
              <a:t>CONFIGURACIONES DE APOYO, ADAPTACIONES DE ACCESO Y CURRICULARES</a:t>
            </a:r>
            <a:endParaRPr lang="es-AR" sz="48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B78E2AB-073D-4DC1-B1C8-DB18189CB7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UNIDAD IV – INCLUSIÓN SOCIOEDUCATIVA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3278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C42703-AC2C-4212-B735-8778AEFA2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351" y="762000"/>
            <a:ext cx="9875520" cy="1356360"/>
          </a:xfrm>
        </p:spPr>
        <p:txBody>
          <a:bodyPr>
            <a:normAutofit/>
          </a:bodyPr>
          <a:lstStyle/>
          <a:p>
            <a:r>
              <a:rPr lang="es-AR" sz="4000" b="1" dirty="0"/>
              <a:t>ADAPTAR… ¿CONTENIDOS O ALUMNOS?</a:t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3819EE-3CE4-41C6-85F7-588341FFF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30326"/>
            <a:ext cx="9872871" cy="4365674"/>
          </a:xfrm>
        </p:spPr>
        <p:txBody>
          <a:bodyPr/>
          <a:lstStyle/>
          <a:p>
            <a:pPr algn="just"/>
            <a:r>
              <a:rPr lang="es-ES" sz="2800" dirty="0"/>
              <a:t>Diversificar la propuesta curricular es ofrecer al grupo clase la mayor cantidad posible de propuestas, ayudas, estrategias, recursos, etc. </a:t>
            </a:r>
          </a:p>
          <a:p>
            <a:pPr algn="just"/>
            <a:r>
              <a:rPr lang="es-ES" sz="2800" dirty="0"/>
              <a:t>Cabe decir que diversificar o adaptar NO tiene que ver con recortar contenidos (no es la principal premisa), </a:t>
            </a:r>
            <a:r>
              <a:rPr lang="es-ES" sz="2800" dirty="0">
                <a:highlight>
                  <a:srgbClr val="FFFF00"/>
                </a:highlight>
              </a:rPr>
              <a:t>la idea es presentarlos de una manera diferente para hacerlos accesibles. </a:t>
            </a:r>
            <a:r>
              <a:rPr lang="es-ES" sz="2800" dirty="0"/>
              <a:t>Incluso a veces, una adecuación tiene que ampliar la cantidad de estrategias, abrir otras opciones para que todos puedan acceder al aprendizaje.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87097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36F7323-3B4A-4FD6-942E-4167B979C99E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959091" y="441523"/>
            <a:ext cx="9873031" cy="597495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573346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F0DD6-B777-4A55-9ADC-DE6C8E912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762000"/>
            <a:ext cx="9875520" cy="1022252"/>
          </a:xfrm>
        </p:spPr>
        <p:txBody>
          <a:bodyPr>
            <a:normAutofit fontScale="90000"/>
          </a:bodyPr>
          <a:lstStyle/>
          <a:p>
            <a:r>
              <a:rPr lang="es-AR" sz="3600" b="1" dirty="0"/>
              <a:t>SOBRE LAS ADECUACIONES CURRICULARES</a:t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EC0028-6654-4CD8-9404-B448186BC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9564" y="1477107"/>
            <a:ext cx="9872871" cy="5022165"/>
          </a:xfrm>
        </p:spPr>
        <p:txBody>
          <a:bodyPr>
            <a:normAutofit/>
          </a:bodyPr>
          <a:lstStyle/>
          <a:p>
            <a:r>
              <a:rPr lang="es-ES" sz="2400" dirty="0"/>
              <a:t>Pueden ser temporarias o permanentes.</a:t>
            </a:r>
          </a:p>
          <a:p>
            <a:r>
              <a:rPr lang="es-ES" sz="2400" dirty="0"/>
              <a:t>Pueden darse en un tema, en varios, en todos…</a:t>
            </a:r>
          </a:p>
          <a:p>
            <a:r>
              <a:rPr lang="es-ES" sz="2400" dirty="0"/>
              <a:t>Pueden darse en una, varias o todas las materias.</a:t>
            </a:r>
          </a:p>
          <a:p>
            <a:r>
              <a:rPr lang="es-ES" sz="2400" dirty="0"/>
              <a:t>Pueden ser individuales o grupales.</a:t>
            </a:r>
          </a:p>
          <a:p>
            <a:r>
              <a:rPr lang="es-ES" sz="2400" dirty="0"/>
              <a:t>Comprometen los objetivos, los contenidos y/o la evaluación del proceso de aprendizaje.</a:t>
            </a:r>
          </a:p>
          <a:p>
            <a:r>
              <a:rPr lang="es-ES" sz="2400" dirty="0"/>
              <a:t>Cada adaptación curricular es una "negociación" entre las necesidades educativas de los niños, las posibilidades institucionales, las características y la formación del docente, las expectativas de los padres..</a:t>
            </a:r>
          </a:p>
          <a:p>
            <a:r>
              <a:rPr lang="es-AR" sz="2400" dirty="0"/>
              <a:t>Son flexibles.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13456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31DFB9A1-8087-47EC-BE22-42FBF09CDF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6136849"/>
              </p:ext>
            </p:extLst>
          </p:nvPr>
        </p:nvGraphicFramePr>
        <p:xfrm>
          <a:off x="926123" y="497807"/>
          <a:ext cx="10339754" cy="5652073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5169877">
                  <a:extLst>
                    <a:ext uri="{9D8B030D-6E8A-4147-A177-3AD203B41FA5}">
                      <a16:colId xmlns:a16="http://schemas.microsoft.com/office/drawing/2014/main" val="2910736025"/>
                    </a:ext>
                  </a:extLst>
                </a:gridCol>
                <a:gridCol w="5169877">
                  <a:extLst>
                    <a:ext uri="{9D8B030D-6E8A-4147-A177-3AD203B41FA5}">
                      <a16:colId xmlns:a16="http://schemas.microsoft.com/office/drawing/2014/main" val="483211988"/>
                    </a:ext>
                  </a:extLst>
                </a:gridCol>
              </a:tblGrid>
              <a:tr h="18258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400" b="1" dirty="0">
                          <a:solidFill>
                            <a:schemeClr val="bg1"/>
                          </a:solidFill>
                          <a:effectLst/>
                        </a:rPr>
                        <a:t>ADECUACIONES CURRICULARES</a:t>
                      </a:r>
                      <a:endParaRPr lang="es-AR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8605630"/>
                  </a:ext>
                </a:extLst>
              </a:tr>
              <a:tr h="1825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400">
                          <a:solidFill>
                            <a:schemeClr val="accent6"/>
                          </a:solidFill>
                          <a:effectLst/>
                        </a:rPr>
                        <a:t>NO SIGNIFICATIVAS</a:t>
                      </a:r>
                      <a:endParaRPr lang="es-AR" sz="2400">
                        <a:solidFill>
                          <a:schemeClr val="accent6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400" b="1" dirty="0">
                          <a:solidFill>
                            <a:schemeClr val="accent6"/>
                          </a:solidFill>
                          <a:effectLst/>
                        </a:rPr>
                        <a:t>SIGNIFICATIVAS</a:t>
                      </a:r>
                      <a:endParaRPr lang="es-AR" sz="2400" b="1" dirty="0">
                        <a:solidFill>
                          <a:schemeClr val="accent6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0168628"/>
                  </a:ext>
                </a:extLst>
              </a:tr>
              <a:tr h="347530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buFont typeface="Wingdings" panose="05000000000000000000" pitchFamily="2" charset="2"/>
                        <a:buChar char=""/>
                      </a:pPr>
                      <a:r>
                        <a:rPr lang="es-ES" sz="2400" b="0" dirty="0">
                          <a:solidFill>
                            <a:schemeClr val="accent6"/>
                          </a:solidFill>
                          <a:effectLst/>
                        </a:rPr>
                        <a:t>Tiempos </a:t>
                      </a:r>
                      <a:endParaRPr lang="es-AR" sz="2400" b="0" dirty="0">
                        <a:solidFill>
                          <a:schemeClr val="accent6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Wingdings" panose="05000000000000000000" pitchFamily="2" charset="2"/>
                        <a:buChar char=""/>
                      </a:pPr>
                      <a:r>
                        <a:rPr lang="es-ES" sz="2400" b="0" dirty="0">
                          <a:solidFill>
                            <a:schemeClr val="accent6"/>
                          </a:solidFill>
                          <a:effectLst/>
                        </a:rPr>
                        <a:t>Accesos</a:t>
                      </a:r>
                      <a:endParaRPr lang="es-AR" sz="2400" b="0" dirty="0">
                        <a:solidFill>
                          <a:schemeClr val="accent6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Wingdings" panose="05000000000000000000" pitchFamily="2" charset="2"/>
                        <a:buChar char=""/>
                      </a:pPr>
                      <a:r>
                        <a:rPr lang="es-ES" sz="2400" b="0" dirty="0">
                          <a:solidFill>
                            <a:schemeClr val="accent6"/>
                          </a:solidFill>
                          <a:effectLst/>
                        </a:rPr>
                        <a:t>Agrupamientos</a:t>
                      </a:r>
                      <a:endParaRPr lang="es-AR" sz="2400" b="0" dirty="0">
                        <a:solidFill>
                          <a:schemeClr val="accent6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Wingdings" panose="05000000000000000000" pitchFamily="2" charset="2"/>
                        <a:buChar char=""/>
                      </a:pPr>
                      <a:r>
                        <a:rPr lang="es-ES" sz="2400" b="0" dirty="0">
                          <a:solidFill>
                            <a:schemeClr val="accent6"/>
                          </a:solidFill>
                          <a:effectLst/>
                        </a:rPr>
                        <a:t>Itinerarios </a:t>
                      </a:r>
                      <a:endParaRPr lang="es-AR" sz="2400" b="0" dirty="0">
                        <a:solidFill>
                          <a:schemeClr val="accent6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Wingdings" panose="05000000000000000000" pitchFamily="2" charset="2"/>
                        <a:buChar char=""/>
                      </a:pPr>
                      <a:r>
                        <a:rPr lang="es-ES" sz="2400" b="0" dirty="0">
                          <a:solidFill>
                            <a:schemeClr val="accent6"/>
                          </a:solidFill>
                          <a:effectLst/>
                        </a:rPr>
                        <a:t>Recursos y estrategias</a:t>
                      </a:r>
                      <a:endParaRPr lang="es-AR" sz="2400" b="0" dirty="0">
                        <a:solidFill>
                          <a:schemeClr val="accent6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Wingdings" panose="05000000000000000000" pitchFamily="2" charset="2"/>
                        <a:buChar char=""/>
                      </a:pPr>
                      <a:r>
                        <a:rPr lang="es-ES" sz="2400" b="0" dirty="0">
                          <a:solidFill>
                            <a:schemeClr val="accent6"/>
                          </a:solidFill>
                          <a:effectLst/>
                        </a:rPr>
                        <a:t>Organización o estructuración de los textos y/o contenidos</a:t>
                      </a:r>
                      <a:endParaRPr lang="es-AR" sz="2400" b="0" dirty="0">
                        <a:solidFill>
                          <a:schemeClr val="accent6"/>
                        </a:solidFill>
                        <a:effectLst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400" b="0" dirty="0">
                          <a:solidFill>
                            <a:schemeClr val="accent6"/>
                          </a:solidFill>
                          <a:effectLst/>
                        </a:rPr>
                        <a:t> </a:t>
                      </a:r>
                      <a:endParaRPr lang="es-AR" sz="2400" b="0" dirty="0">
                        <a:solidFill>
                          <a:schemeClr val="accent6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400" b="0" dirty="0">
                          <a:solidFill>
                            <a:schemeClr val="accent6"/>
                          </a:solidFill>
                          <a:effectLst/>
                        </a:rPr>
                        <a:t>Son las intervenciones que </a:t>
                      </a:r>
                      <a:r>
                        <a:rPr lang="es-ES" sz="2400" b="0" u="sng" dirty="0">
                          <a:solidFill>
                            <a:schemeClr val="accent6"/>
                          </a:solidFill>
                          <a:effectLst/>
                        </a:rPr>
                        <a:t>la escuela común</a:t>
                      </a:r>
                      <a:r>
                        <a:rPr lang="es-ES" sz="2400" b="0" dirty="0">
                          <a:solidFill>
                            <a:schemeClr val="accent6"/>
                          </a:solidFill>
                          <a:effectLst/>
                        </a:rPr>
                        <a:t> se siente más preparada para hacer. </a:t>
                      </a:r>
                      <a:endParaRPr lang="es-AR" sz="2400" b="0" dirty="0">
                        <a:solidFill>
                          <a:schemeClr val="accent6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s-ES_tradnl" sz="2400" dirty="0">
                          <a:solidFill>
                            <a:schemeClr val="accent6"/>
                          </a:solidFill>
                          <a:effectLst/>
                        </a:rPr>
                        <a:t>Cantidad y complejidad de los contenidos</a:t>
                      </a:r>
                      <a:endParaRPr lang="es-AR" sz="2400" dirty="0">
                        <a:solidFill>
                          <a:schemeClr val="accent6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_tradnl" sz="2400" dirty="0">
                          <a:solidFill>
                            <a:schemeClr val="accent6"/>
                          </a:solidFill>
                          <a:effectLst/>
                        </a:rPr>
                        <a:t> </a:t>
                      </a:r>
                      <a:endParaRPr lang="es-AR" sz="2400" dirty="0">
                        <a:solidFill>
                          <a:schemeClr val="accent6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_tradnl" sz="2400" dirty="0">
                        <a:solidFill>
                          <a:schemeClr val="accent6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_tradnl" sz="2400" dirty="0">
                        <a:solidFill>
                          <a:schemeClr val="accent6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_tradnl" sz="2400" dirty="0">
                        <a:solidFill>
                          <a:schemeClr val="accent6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_tradnl" sz="1200" dirty="0">
                        <a:solidFill>
                          <a:schemeClr val="accent6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_tradnl" sz="2400" dirty="0">
                          <a:solidFill>
                            <a:schemeClr val="accent6"/>
                          </a:solidFill>
                          <a:effectLst/>
                        </a:rPr>
                        <a:t>Intervención más fuerte de la </a:t>
                      </a:r>
                      <a:r>
                        <a:rPr lang="es-ES_tradnl" sz="2400" u="sng" dirty="0">
                          <a:solidFill>
                            <a:schemeClr val="accent6"/>
                          </a:solidFill>
                          <a:effectLst/>
                        </a:rPr>
                        <a:t>educación especial</a:t>
                      </a:r>
                      <a:r>
                        <a:rPr lang="es-ES_tradnl" sz="2400" dirty="0">
                          <a:solidFill>
                            <a:schemeClr val="accent6"/>
                          </a:solidFill>
                          <a:effectLst/>
                        </a:rPr>
                        <a:t>.  </a:t>
                      </a:r>
                      <a:endParaRPr lang="es-AR" sz="2400" dirty="0">
                        <a:solidFill>
                          <a:schemeClr val="accent6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400" dirty="0">
                          <a:solidFill>
                            <a:schemeClr val="accent6"/>
                          </a:solidFill>
                          <a:effectLst/>
                        </a:rPr>
                        <a:t> </a:t>
                      </a:r>
                      <a:endParaRPr lang="es-AR" sz="2400" dirty="0">
                        <a:solidFill>
                          <a:schemeClr val="accent6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74278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9411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324FF9-F33B-4A42-A226-7ABEBFFA2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3600" b="1" dirty="0"/>
              <a:t>ADECUACIONES TEXTUALES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308AC2-5809-4FF2-B909-E8FB09EF3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920240"/>
            <a:ext cx="9872871" cy="4038600"/>
          </a:xfrm>
        </p:spPr>
        <p:txBody>
          <a:bodyPr/>
          <a:lstStyle/>
          <a:p>
            <a:r>
              <a:rPr lang="es-ES" sz="2800" dirty="0"/>
              <a:t>Modificar la estructura sintáctica del texto para lograr que el alumno acceda al conocimiento a través de la lengua escrita. </a:t>
            </a:r>
          </a:p>
          <a:p>
            <a:r>
              <a:rPr lang="es-ES" sz="2800" dirty="0"/>
              <a:t>Reconocer en cada alumno un lector posible.</a:t>
            </a:r>
          </a:p>
          <a:p>
            <a:r>
              <a:rPr lang="es-ES" sz="2800" dirty="0"/>
              <a:t>No restringir información, más bien hacerla accesible. </a:t>
            </a:r>
          </a:p>
          <a:p>
            <a:endParaRPr lang="es-AR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8602521-CB4D-40C8-B75B-D1DEC374DD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7228" r="91139">
                        <a14:foregroundMark x1="8515" y1="58069" x2="8515" y2="58069"/>
                        <a14:foregroundMark x1="7277" y1="59901" x2="7277" y2="59901"/>
                        <a14:foregroundMark x1="91139" y1="39406" x2="91139" y2="3940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81400" y="3276600"/>
            <a:ext cx="3784209" cy="3784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109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A7F9E1-3246-426B-B9B5-75715465A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/>
              <a:t>Estrategias:</a:t>
            </a:r>
            <a:endParaRPr lang="es-A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CE2BF6-C2D0-4C45-80C1-B18CF8114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86597"/>
            <a:ext cx="9872871" cy="4309403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lnSpc>
                <a:spcPct val="115000"/>
              </a:lnSpc>
            </a:pPr>
            <a:r>
              <a:rPr lang="es-AR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Supraordenación, coordinación, subordinación de conceptos.</a:t>
            </a:r>
          </a:p>
          <a:p>
            <a:pPr marL="342900" indent="-342900">
              <a:lnSpc>
                <a:spcPct val="115000"/>
              </a:lnSpc>
            </a:pPr>
            <a:r>
              <a:rPr lang="es-AR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 lo general a lo particular.</a:t>
            </a:r>
          </a:p>
          <a:p>
            <a:pPr marL="342900" indent="-342900">
              <a:lnSpc>
                <a:spcPct val="115000"/>
              </a:lnSpc>
            </a:pPr>
            <a:r>
              <a:rPr lang="es-AR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Estilo directo, de fácil lectura. </a:t>
            </a:r>
          </a:p>
          <a:p>
            <a:pPr marL="342900" indent="-342900">
              <a:lnSpc>
                <a:spcPct val="115000"/>
              </a:lnSpc>
            </a:pPr>
            <a:r>
              <a:rPr lang="es-AR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Oraciones breves: sujeto, verbo, objeto, circunstanciales.</a:t>
            </a:r>
          </a:p>
          <a:p>
            <a:pPr marL="342900" indent="-342900">
              <a:lnSpc>
                <a:spcPct val="115000"/>
              </a:lnSpc>
            </a:pPr>
            <a:r>
              <a:rPr lang="es-AR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Relaciones intertextuales explícitas.</a:t>
            </a:r>
          </a:p>
          <a:p>
            <a:pPr marL="342900" indent="-342900">
              <a:lnSpc>
                <a:spcPct val="115000"/>
              </a:lnSpc>
            </a:pPr>
            <a:r>
              <a:rPr lang="es-AR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Red semántica clara y concreta.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</a:pPr>
            <a:r>
              <a:rPr lang="es-AR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Reiteración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88824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E77507-1A72-47F1-BCF8-B08AA3315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9530" y="-19928"/>
            <a:ext cx="9875520" cy="1356360"/>
          </a:xfrm>
        </p:spPr>
        <p:txBody>
          <a:bodyPr>
            <a:normAutofit/>
          </a:bodyPr>
          <a:lstStyle/>
          <a:p>
            <a:r>
              <a:rPr lang="es-ES" sz="3600" dirty="0"/>
              <a:t>Ejemplo:</a:t>
            </a:r>
            <a:endParaRPr lang="es-AR" sz="3600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3188D8E9-2C91-4E6B-A8FC-4BE2A47CBD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446102"/>
              </p:ext>
            </p:extLst>
          </p:nvPr>
        </p:nvGraphicFramePr>
        <p:xfrm>
          <a:off x="679530" y="1012876"/>
          <a:ext cx="11010722" cy="5530787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5505361">
                  <a:extLst>
                    <a:ext uri="{9D8B030D-6E8A-4147-A177-3AD203B41FA5}">
                      <a16:colId xmlns:a16="http://schemas.microsoft.com/office/drawing/2014/main" val="3772587193"/>
                    </a:ext>
                  </a:extLst>
                </a:gridCol>
                <a:gridCol w="5505361">
                  <a:extLst>
                    <a:ext uri="{9D8B030D-6E8A-4147-A177-3AD203B41FA5}">
                      <a16:colId xmlns:a16="http://schemas.microsoft.com/office/drawing/2014/main" val="3090296457"/>
                    </a:ext>
                  </a:extLst>
                </a:gridCol>
              </a:tblGrid>
              <a:tr h="51487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400" b="1" i="0" dirty="0">
                          <a:solidFill>
                            <a:schemeClr val="accent6"/>
                          </a:solidFill>
                          <a:effectLst/>
                        </a:rPr>
                        <a:t>TEXTO ORIGINAL:</a:t>
                      </a:r>
                      <a:endParaRPr lang="es-AR" sz="2400" b="1" i="0" dirty="0">
                        <a:solidFill>
                          <a:schemeClr val="accent6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400" b="0" dirty="0">
                          <a:solidFill>
                            <a:schemeClr val="accent6"/>
                          </a:solidFill>
                          <a:effectLst/>
                        </a:rPr>
                        <a:t>“Además de la función del movimiento, asociada a los músculos y a los cartílagos, los huesos cumplen otras tareas no menos importantes: sostienen y dan forma al cuerpo y protegen órganos delicados y vitales como el encéfalo, el corazón y los pulmones”.</a:t>
                      </a:r>
                      <a:endParaRPr lang="es-AR" sz="2400" b="0" dirty="0">
                        <a:solidFill>
                          <a:schemeClr val="accent6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400" dirty="0">
                          <a:solidFill>
                            <a:schemeClr val="accent6"/>
                          </a:solidFill>
                          <a:effectLst/>
                        </a:rPr>
                        <a:t> </a:t>
                      </a:r>
                      <a:endParaRPr lang="es-AR" sz="2400" dirty="0">
                        <a:solidFill>
                          <a:schemeClr val="accent6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400" b="1" dirty="0">
                          <a:solidFill>
                            <a:schemeClr val="accent6"/>
                          </a:solidFill>
                          <a:effectLst/>
                        </a:rPr>
                        <a:t>TEXTO ADAPTADO:</a:t>
                      </a:r>
                      <a:endParaRPr lang="es-AR" sz="2400" dirty="0">
                        <a:solidFill>
                          <a:schemeClr val="accent6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400" b="0" dirty="0">
                          <a:solidFill>
                            <a:schemeClr val="accent6"/>
                          </a:solidFill>
                          <a:effectLst/>
                        </a:rPr>
                        <a:t>Los huesos, los músculos y los cartílagos se ocupan del movimiento humano. Además de esta función del movimiento, los huesos cumplen con otras tareas muy importantes.</a:t>
                      </a:r>
                      <a:endParaRPr lang="es-AR" sz="2400" b="0" dirty="0">
                        <a:solidFill>
                          <a:schemeClr val="accent6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400" b="0" dirty="0">
                          <a:solidFill>
                            <a:schemeClr val="accent6"/>
                          </a:solidFill>
                          <a:effectLst/>
                        </a:rPr>
                        <a:t>Una de las tareas de los huesos es sostener el cuerpo y darle su forma.</a:t>
                      </a:r>
                      <a:endParaRPr lang="es-AR" sz="2400" b="0" dirty="0">
                        <a:solidFill>
                          <a:schemeClr val="accent6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400" b="0" dirty="0">
                          <a:solidFill>
                            <a:schemeClr val="accent6"/>
                          </a:solidFill>
                          <a:effectLst/>
                        </a:rPr>
                        <a:t>Otra de las tareas de los huesos es proteger órganos delicados y vitales, como el encéfalo, el corazón y los pulmones.</a:t>
                      </a:r>
                      <a:endParaRPr lang="es-AR" sz="2400" b="0" dirty="0">
                        <a:solidFill>
                          <a:schemeClr val="accent6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400" dirty="0">
                          <a:solidFill>
                            <a:schemeClr val="accent6"/>
                          </a:solidFill>
                          <a:effectLst/>
                        </a:rPr>
                        <a:t> </a:t>
                      </a:r>
                      <a:endParaRPr lang="es-AR" sz="2400" dirty="0">
                        <a:solidFill>
                          <a:schemeClr val="accent6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070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0299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495A2E-ED5D-4771-B903-6400282D0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9564" y="910883"/>
            <a:ext cx="9872871" cy="5036234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es-ES" sz="2800" b="1" dirty="0"/>
              <a:t>Los apoyos…</a:t>
            </a:r>
          </a:p>
          <a:p>
            <a:pPr algn="just"/>
            <a:r>
              <a:rPr lang="es-ES" sz="2800" dirty="0"/>
              <a:t>Se piensan y se acuerdan en el marco de los </a:t>
            </a:r>
            <a:r>
              <a:rPr lang="es-ES" sz="2800" b="1" dirty="0"/>
              <a:t>Proyectos de Integración Interinstitucionales</a:t>
            </a:r>
            <a:r>
              <a:rPr lang="es-ES" sz="2800" dirty="0"/>
              <a:t>, que se formalizan a partir de la firma de las </a:t>
            </a:r>
            <a:r>
              <a:rPr lang="es-ES" sz="2800" b="1" dirty="0"/>
              <a:t>Actas de Integración </a:t>
            </a:r>
            <a:r>
              <a:rPr lang="es-ES" sz="2800" dirty="0"/>
              <a:t>y el armado de los </a:t>
            </a:r>
            <a:r>
              <a:rPr lang="es-ES" sz="2800" b="1" dirty="0"/>
              <a:t>Proyectos Pedagógicos Individuales </a:t>
            </a:r>
            <a:r>
              <a:rPr lang="es-ES" sz="2800" dirty="0"/>
              <a:t>(PPI).</a:t>
            </a:r>
          </a:p>
          <a:p>
            <a:pPr algn="just"/>
            <a:r>
              <a:rPr lang="es-ES" sz="2800" dirty="0"/>
              <a:t>Siempre son </a:t>
            </a:r>
            <a:r>
              <a:rPr lang="es-ES" sz="2800" u="sng" dirty="0"/>
              <a:t>contextualizadas</a:t>
            </a:r>
            <a:r>
              <a:rPr lang="es-ES" sz="2800" dirty="0"/>
              <a:t> y son el resultado de un </a:t>
            </a:r>
            <a:r>
              <a:rPr lang="es-ES" sz="2800" u="sng" dirty="0"/>
              <a:t>proceso de negociación y acuerdo</a:t>
            </a:r>
            <a:r>
              <a:rPr lang="es-ES" sz="2800" dirty="0"/>
              <a:t> entre todos los actores involucrados en un proyecto de integración. </a:t>
            </a:r>
          </a:p>
          <a:p>
            <a:pPr algn="just"/>
            <a:r>
              <a:rPr lang="es-ES" sz="2800" dirty="0"/>
              <a:t>Buscan visibilizar lo que cada uno puede y en ese sentido ver cuáles son los caminos que necesitamos para que TODOS podamos acceder a los contenidos, al aprendizaje y cumplir con el derecho a la educación.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14981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AA1126-E519-4991-A859-E250D84A6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209822"/>
            <a:ext cx="9872871" cy="4886178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sz="2800" dirty="0"/>
              <a:t>“…la función primordial de toda institución educativa y la asunción de una responsabilidad única frente a todos y cada uno de sus alumnos: </a:t>
            </a:r>
            <a:r>
              <a:rPr lang="es-ES" sz="2800" b="1" dirty="0"/>
              <a:t>enseñar a todos y todas.</a:t>
            </a:r>
            <a:r>
              <a:rPr lang="es-ES" sz="2800" dirty="0"/>
              <a:t> Asumir esta responsabilidad significa generar espacios educativos ricos en experiencias que apunten al despliegue de las potencialidades de cada alumno, sea éste alumno de escuela común o de escuela especial.”</a:t>
            </a:r>
          </a:p>
          <a:p>
            <a:pPr algn="just"/>
            <a:r>
              <a:rPr lang="es-ES" sz="2800" dirty="0"/>
              <a:t>“…pensar en la enseñanza a partir de los principios que formula el </a:t>
            </a:r>
            <a:r>
              <a:rPr lang="es-ES" sz="2800" dirty="0" err="1"/>
              <a:t>curriculum</a:t>
            </a:r>
            <a:r>
              <a:rPr lang="es-ES" sz="2800" dirty="0"/>
              <a:t> nos enfrenta con la necesidad de contar con herramientas para </a:t>
            </a:r>
            <a:r>
              <a:rPr lang="es-ES" sz="2800" b="1" dirty="0"/>
              <a:t>diseñar proyectos educativos acordes a los modos, tiempos y particularidades de aprendizaje de todos los alumnos…”</a:t>
            </a:r>
          </a:p>
          <a:p>
            <a:pPr marL="45720" indent="0" algn="just">
              <a:buNone/>
            </a:pPr>
            <a:r>
              <a:rPr lang="es-ES" sz="2800" dirty="0" err="1"/>
              <a:t>Dubrovsky</a:t>
            </a:r>
            <a:r>
              <a:rPr lang="es-ES" sz="2800" dirty="0"/>
              <a:t>, S. P. 3 y 4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70709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B5600F-B77E-4CB0-8CD4-51D3F2528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Entonces.. qué son las configuraciones de apoyo?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179BA09-B5F5-4582-AB18-0103ADC37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sz="2800" dirty="0"/>
              <a:t>Redes, relaciones, posiciones, interacciones entre personas, grupos o instituciones que se conforman para detectar e identificar las barreras al aprendizaje y desarrollar estrategias educativas que permitan superarlas, favoreciendo la participación escolar y comunitaria. </a:t>
            </a:r>
          </a:p>
          <a:p>
            <a:pPr algn="just"/>
            <a:r>
              <a:rPr lang="es-ES" sz="2800" dirty="0"/>
              <a:t>Acompañan con estrategias pedagógicas a las personas con discapacidades para desempeñarse en el contexto educativo y comunitario con el mayor grado de autonomía posible.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79075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167664-2CEC-49B5-ADE7-A01CDA848D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069145"/>
            <a:ext cx="9872871" cy="5026855"/>
          </a:xfrm>
        </p:spPr>
        <p:txBody>
          <a:bodyPr>
            <a:normAutofit/>
          </a:bodyPr>
          <a:lstStyle/>
          <a:p>
            <a:pPr algn="just"/>
            <a:r>
              <a:rPr lang="es-ES" sz="2800" dirty="0"/>
              <a:t>Es decir, cuando pensamos en configuraciones de apoyo tenemos que tener en cuenta que se refiere a un concepto </a:t>
            </a:r>
            <a:r>
              <a:rPr lang="es-ES" sz="2800" b="1" dirty="0"/>
              <a:t>mucho más amplio y superador que las adecuaciones curriculares.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dirty="0"/>
              <a:t>En este sentido la CREATIVIDAD juega un rol fundamental.</a:t>
            </a:r>
          </a:p>
        </p:txBody>
      </p:sp>
    </p:spTree>
    <p:extLst>
      <p:ext uri="{BB962C8B-B14F-4D97-AF65-F5344CB8AC3E}">
        <p14:creationId xmlns:p14="http://schemas.microsoft.com/office/powerpoint/2010/main" val="167658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E3BCB-4D1F-4AA6-A885-4D8F136C38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9564" y="815926"/>
            <a:ext cx="9872871" cy="5641145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es-ES" sz="2400" dirty="0"/>
              <a:t>Para ello deben ser:</a:t>
            </a:r>
          </a:p>
          <a:p>
            <a:pPr marL="45720" indent="0" algn="just">
              <a:buNone/>
            </a:pPr>
            <a:r>
              <a:rPr lang="es-ES" sz="2400" b="1" dirty="0"/>
              <a:t>FLEXIBLES</a:t>
            </a:r>
            <a:endParaRPr lang="es-ES" sz="2400" dirty="0"/>
          </a:p>
          <a:p>
            <a:pPr marL="45720" indent="0" algn="just">
              <a:buNone/>
            </a:pPr>
            <a:r>
              <a:rPr lang="es-ES" sz="2400" b="1" dirty="0"/>
              <a:t>COMPLEMENTARIAS </a:t>
            </a:r>
            <a:endParaRPr lang="es-ES" sz="2400" dirty="0"/>
          </a:p>
          <a:p>
            <a:pPr marL="45720" indent="0" algn="just">
              <a:buNone/>
            </a:pPr>
            <a:r>
              <a:rPr lang="es-ES" sz="2400" b="1" dirty="0"/>
              <a:t>CONTEXTUALIZADAS</a:t>
            </a:r>
            <a:r>
              <a:rPr lang="es-ES" sz="2400" dirty="0"/>
              <a:t> </a:t>
            </a:r>
          </a:p>
          <a:p>
            <a:pPr marL="45720" indent="0" algn="just">
              <a:buNone/>
            </a:pPr>
            <a:endParaRPr lang="es-ES" sz="2400" dirty="0"/>
          </a:p>
          <a:p>
            <a:pPr marL="45720" indent="0" algn="just">
              <a:buNone/>
            </a:pPr>
            <a:r>
              <a:rPr lang="es-ES" sz="2400" dirty="0" err="1"/>
              <a:t>Filidoro</a:t>
            </a:r>
            <a:r>
              <a:rPr lang="es-ES" sz="2400" dirty="0"/>
              <a:t> nos dice que las adaptaciones son referidas a ese particular punto de articulación que se da dentro del aula en el que convergen el niño y su historia, el docente y su experiencia, la institución escolar con sus reglas, el diseño curricular, las reglamentaciones provinciales, las expectativas de los padres, etc... y que, como son referidas a contextos tan particulares, no es posible pensar en adaptaciones generales para niños generales. </a:t>
            </a:r>
          </a:p>
          <a:p>
            <a:endParaRPr lang="es-AR" dirty="0"/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EA821E78-E746-42CB-B441-2570C832DA63}"/>
              </a:ext>
            </a:extLst>
          </p:cNvPr>
          <p:cNvCxnSpPr/>
          <p:nvPr/>
        </p:nvCxnSpPr>
        <p:spPr>
          <a:xfrm>
            <a:off x="2504049" y="3636498"/>
            <a:ext cx="0" cy="211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lecha: hacia abajo 1">
            <a:extLst>
              <a:ext uri="{FF2B5EF4-FFF2-40B4-BE49-F238E27FC236}">
                <a16:creationId xmlns:a16="http://schemas.microsoft.com/office/drawing/2014/main" id="{29A21A9C-9C9A-4DD4-C169-0310C776A2A1}"/>
              </a:ext>
            </a:extLst>
          </p:cNvPr>
          <p:cNvSpPr/>
          <p:nvPr/>
        </p:nvSpPr>
        <p:spPr>
          <a:xfrm>
            <a:off x="1906172" y="2771334"/>
            <a:ext cx="295421" cy="33762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80553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162551-1B8F-4729-AC0B-9ECFAC513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4526" y="960120"/>
            <a:ext cx="9872871" cy="496237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s-ES" sz="2800" dirty="0"/>
              <a:t>Algunas de las configuraciones de apoyo posibles son: </a:t>
            </a:r>
          </a:p>
          <a:p>
            <a:r>
              <a:rPr lang="es-ES" sz="2800" b="1" dirty="0"/>
              <a:t>Atención</a:t>
            </a:r>
          </a:p>
          <a:p>
            <a:r>
              <a:rPr lang="es-ES" sz="2800" b="1" dirty="0"/>
              <a:t>Asesoramiento y orientación</a:t>
            </a:r>
          </a:p>
          <a:p>
            <a:r>
              <a:rPr lang="es-ES" sz="2800" b="1" dirty="0"/>
              <a:t>Capacitación</a:t>
            </a:r>
          </a:p>
          <a:p>
            <a:r>
              <a:rPr lang="es-ES" sz="2800" b="1" dirty="0"/>
              <a:t>Provisión de recursos</a:t>
            </a:r>
          </a:p>
          <a:p>
            <a:r>
              <a:rPr lang="es-ES" sz="2800" b="1" dirty="0"/>
              <a:t>Cooperación y acción coordinada </a:t>
            </a:r>
          </a:p>
          <a:p>
            <a:r>
              <a:rPr lang="es-ES" sz="2800" b="1" dirty="0"/>
              <a:t>Seguimiento</a:t>
            </a:r>
          </a:p>
          <a:p>
            <a:r>
              <a:rPr lang="es-ES" sz="2800" b="1" dirty="0"/>
              <a:t>Investigación</a:t>
            </a:r>
          </a:p>
          <a:p>
            <a:endParaRPr lang="es-ES" sz="24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35607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2620C5-7A2A-4F6A-BE1C-BCD86B8A2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3200" b="1" dirty="0"/>
              <a:t>Consigna</a:t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04A4CF-1E7E-40AA-B014-6C6EE6F38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4188" y="1508760"/>
            <a:ext cx="9872871" cy="4038600"/>
          </a:xfrm>
        </p:spPr>
        <p:txBody>
          <a:bodyPr/>
          <a:lstStyle/>
          <a:p>
            <a:pPr algn="just"/>
            <a:r>
              <a:rPr lang="es-ES" sz="2800" dirty="0"/>
              <a:t>Leer en el documento Orientaciones 1 lo relativo a configuraciones de apoyo.</a:t>
            </a:r>
          </a:p>
          <a:p>
            <a:pPr algn="just"/>
            <a:r>
              <a:rPr lang="es-ES" sz="2800" dirty="0"/>
              <a:t>Explicar los diferentes tipos de configuraciones prácticas que allí se enuncian.</a:t>
            </a:r>
          </a:p>
          <a:p>
            <a:pPr algn="just"/>
            <a:r>
              <a:rPr lang="es-ES" sz="2800" dirty="0"/>
              <a:t>Pensar un ejemplo para cada uno de ellos.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84818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1F2F3B-8878-41C7-AD66-CF020366F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Adaptaciones curriculares</a:t>
            </a:r>
            <a:endParaRPr lang="es-AR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D05762-CFD4-44BA-B8A0-249BB1163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965960"/>
            <a:ext cx="9872871" cy="413004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sz="2800" dirty="0"/>
              <a:t>Enmarcadas dentro de las configuraciones de apoyo.</a:t>
            </a:r>
          </a:p>
          <a:p>
            <a:pPr algn="just"/>
            <a:r>
              <a:rPr lang="es-ES" sz="2800" dirty="0"/>
              <a:t>Son estrategias y recursos educativos, que se utilizan para posibilitar el acceso y progreso en el currículo.</a:t>
            </a:r>
          </a:p>
          <a:p>
            <a:pPr algn="just"/>
            <a:r>
              <a:rPr lang="es-ES" sz="2800" dirty="0"/>
              <a:t>Se construyen trabajando en </a:t>
            </a:r>
            <a:r>
              <a:rPr lang="es-ES" sz="2800" b="1" dirty="0"/>
              <a:t>pareja pedagógica.</a:t>
            </a:r>
          </a:p>
          <a:p>
            <a:pPr algn="just"/>
            <a:r>
              <a:rPr lang="es-ES" sz="2800" dirty="0"/>
              <a:t>No son privativas de la  Educación especial.</a:t>
            </a:r>
          </a:p>
          <a:p>
            <a:pPr algn="just"/>
            <a:r>
              <a:rPr lang="es-ES" sz="2800" dirty="0"/>
              <a:t>Sirven tanto:</a:t>
            </a:r>
          </a:p>
          <a:p>
            <a:pPr lvl="1" algn="just"/>
            <a:r>
              <a:rPr lang="es-ES" sz="2600" dirty="0"/>
              <a:t>Niños</a:t>
            </a:r>
          </a:p>
          <a:p>
            <a:pPr lvl="1" algn="just"/>
            <a:r>
              <a:rPr lang="es-ES" sz="2600" dirty="0"/>
              <a:t>Docentes</a:t>
            </a:r>
          </a:p>
          <a:p>
            <a:pPr algn="just"/>
            <a:r>
              <a:rPr lang="es-ES" sz="2800" dirty="0"/>
              <a:t>Se debe tener en cuenta la singularidad de la situación: para un grupo en particular y para un momento en particular</a:t>
            </a:r>
          </a:p>
          <a:p>
            <a:pPr algn="just"/>
            <a:endParaRPr lang="es-ES" sz="28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9372142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Rojo naranj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Base</Template>
  <TotalTime>2275</TotalTime>
  <Words>1014</Words>
  <Application>Microsoft Office PowerPoint</Application>
  <PresentationFormat>Panorámica</PresentationFormat>
  <Paragraphs>93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Calibri</vt:lpstr>
      <vt:lpstr>Corbel</vt:lpstr>
      <vt:lpstr>Wingdings</vt:lpstr>
      <vt:lpstr>Base</vt:lpstr>
      <vt:lpstr>CONFIGURACIONES DE APOYO, ADAPTACIONES DE ACCESO Y CURRICULARES</vt:lpstr>
      <vt:lpstr>Presentación de PowerPoint</vt:lpstr>
      <vt:lpstr>Presentación de PowerPoint</vt:lpstr>
      <vt:lpstr>Entonces.. qué son las configuraciones de apoyo?</vt:lpstr>
      <vt:lpstr>Presentación de PowerPoint</vt:lpstr>
      <vt:lpstr>Presentación de PowerPoint</vt:lpstr>
      <vt:lpstr>Presentación de PowerPoint</vt:lpstr>
      <vt:lpstr>Consigna </vt:lpstr>
      <vt:lpstr>Adaptaciones curriculares</vt:lpstr>
      <vt:lpstr>ADAPTAR… ¿CONTENIDOS O ALUMNOS? </vt:lpstr>
      <vt:lpstr>Presentación de PowerPoint</vt:lpstr>
      <vt:lpstr>SOBRE LAS ADECUACIONES CURRICULARES </vt:lpstr>
      <vt:lpstr>Presentación de PowerPoint</vt:lpstr>
      <vt:lpstr>ADECUACIONES TEXTUALES</vt:lpstr>
      <vt:lpstr>Estrategias:</vt:lpstr>
      <vt:lpstr>Ejemplo: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CONFIGURACIONES DE APOYO, ADAPTACIONES DE ACCESO Y CURRICULARES</dc:title>
  <dc:creator>lopezfmanuela@gmail.com</dc:creator>
  <cp:lastModifiedBy>Manuela Lopez Fabrissin</cp:lastModifiedBy>
  <cp:revision>14</cp:revision>
  <dcterms:created xsi:type="dcterms:W3CDTF">2023-10-02T15:11:45Z</dcterms:created>
  <dcterms:modified xsi:type="dcterms:W3CDTF">2025-10-13T14:08:11Z</dcterms:modified>
</cp:coreProperties>
</file>