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1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1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7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56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94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9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6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3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52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9/19/2023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44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7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cAs_mc_K3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0853D-ADAC-477D-9D33-26C4FA40BA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6000" dirty="0"/>
              <a:t>Proyectos Pedagógicos Individuales - PPI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240AAF-07B7-4BA4-AA96-A2A2C953D4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1600" dirty="0"/>
              <a:t>UNIDAD IV - La Educación Especial como Modalidad dentro del sistema educativo.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73538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4B5A4F-EB53-420E-BDE1-5407C852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86678"/>
            <a:ext cx="10058400" cy="5085522"/>
          </a:xfrm>
        </p:spPr>
        <p:txBody>
          <a:bodyPr/>
          <a:lstStyle/>
          <a:p>
            <a:pPr algn="just"/>
            <a:r>
              <a:rPr lang="es-ES" sz="2800" dirty="0"/>
              <a:t>Si el/la estudiante lo requiere, tiene derecho a contar con un </a:t>
            </a:r>
            <a:r>
              <a:rPr lang="es-ES" sz="2800" b="1" dirty="0"/>
              <a:t>Proyecto Pedagógico Individual</a:t>
            </a:r>
            <a:r>
              <a:rPr lang="es-ES" sz="2800" dirty="0"/>
              <a:t> para garantizar su inclusión en todos los niveles de la escuela común.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En una escuela inclusiva todo el alumnado debe sentirse valorado, respetado, incluido y escuchado, lo que implica desarrollar formas flexibles de aprendizaje, crear entornos participativos en las aulas, depositar grandes expectativas en todas las personas y permitir diferentes formas de cumplirlas.</a:t>
            </a:r>
          </a:p>
          <a:p>
            <a:endParaRPr lang="es-AR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0063B3F9-D868-4332-BE87-802F5B1FC564}"/>
              </a:ext>
            </a:extLst>
          </p:cNvPr>
          <p:cNvSpPr/>
          <p:nvPr/>
        </p:nvSpPr>
        <p:spPr>
          <a:xfrm>
            <a:off x="5632174" y="2425147"/>
            <a:ext cx="463826" cy="490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933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B035D7-D1E3-4C87-BB56-99E8DCCB7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es?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2039AA-205F-45C8-9C37-DEDB17942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dirty="0"/>
              <a:t>Es una </a:t>
            </a:r>
            <a:r>
              <a:rPr lang="es-ES" sz="2400" b="1" dirty="0"/>
              <a:t>herramienta</a:t>
            </a:r>
            <a:r>
              <a:rPr lang="es-ES" sz="2400" dirty="0"/>
              <a:t> en la que deben plasmarse las diferentes estrategias educativas diseñadas para garantizar la inclusión del/de la estudiante con discapacidad que lo precise. </a:t>
            </a:r>
          </a:p>
          <a:p>
            <a:pPr algn="just"/>
            <a:r>
              <a:rPr lang="es-ES" sz="2400" dirty="0"/>
              <a:t>No todas las personas con discapacidad necesitan PPI.</a:t>
            </a:r>
          </a:p>
          <a:p>
            <a:pPr algn="just"/>
            <a:r>
              <a:rPr lang="es-ES" sz="2400" dirty="0" err="1"/>
              <a:t>Co-construcción</a:t>
            </a:r>
            <a:endParaRPr lang="es-ES" sz="2400" dirty="0"/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r>
              <a:rPr lang="es-ES" sz="2400" dirty="0"/>
              <a:t>Docente de grado + colaboración de la modalidad especial</a:t>
            </a:r>
            <a:endParaRPr lang="es-AR" sz="2400" dirty="0"/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7FFE91F8-7E7F-4FEE-A685-EEB1CCEBB584}"/>
              </a:ext>
            </a:extLst>
          </p:cNvPr>
          <p:cNvSpPr/>
          <p:nvPr/>
        </p:nvSpPr>
        <p:spPr>
          <a:xfrm>
            <a:off x="2491408" y="4253948"/>
            <a:ext cx="304800" cy="4108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026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37E534-9B1E-4797-A520-B0F23E601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821635"/>
            <a:ext cx="10058400" cy="5350565"/>
          </a:xfrm>
        </p:spPr>
        <p:txBody>
          <a:bodyPr>
            <a:normAutofit/>
          </a:bodyPr>
          <a:lstStyle/>
          <a:p>
            <a:pPr algn="just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los casos en que el PPI es necesario:</a:t>
            </a:r>
          </a:p>
          <a:p>
            <a:pPr algn="just"/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r>
              <a:rPr lang="es-ES" sz="2600" dirty="0"/>
              <a:t>Debe estar elaborado al comienzo del año escolar, sin perjuicio de las revisiones periódicas que deben realizarse. </a:t>
            </a:r>
          </a:p>
          <a:p>
            <a:pPr marL="274320" lvl="1" indent="0" algn="just">
              <a:buNone/>
            </a:pPr>
            <a:endParaRPr lang="es-ES" sz="2600" dirty="0"/>
          </a:p>
          <a:p>
            <a:pPr lvl="1" algn="just"/>
            <a:r>
              <a:rPr lang="es-ES" sz="2600" dirty="0"/>
              <a:t>En caso de que existan demoras para su confección, la escuela igualmente deberá recibir al/a la estudiante en la escuela, y adoptar las acciones necesarias para brindarle una educación de calidad y para agilizar la finalización del Proyecto. Las demoras vinculadas al PPI no pueden ser pretexto para dejar de enseñar al alumnado con discapacidad.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0425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5DFBF1-B997-409B-874D-FF7D9395B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914400"/>
            <a:ext cx="10058400" cy="5257800"/>
          </a:xfrm>
        </p:spPr>
        <p:txBody>
          <a:bodyPr>
            <a:normAutofit/>
          </a:bodyPr>
          <a:lstStyle/>
          <a:p>
            <a:pPr algn="just"/>
            <a:r>
              <a:rPr lang="es-ES" sz="2600" dirty="0"/>
              <a:t>Las personas que estudien con PPI, tienen que ser evaluadas y calificadas de acuerdo a su proyecto pedagógico para la inclusión. Por eso, no pueden exigirse contenidos o habilidades que no han sido enseñados. Si un/a alumno/a aparenta no alcanzar los objetivos propuestos en el PPI, esto significa que la herramienta está mal construida y debe revisarse.</a:t>
            </a:r>
          </a:p>
          <a:p>
            <a:pPr algn="just"/>
            <a:endParaRPr lang="es-ES" sz="2600" dirty="0"/>
          </a:p>
          <a:p>
            <a:pPr algn="just"/>
            <a:r>
              <a:rPr lang="es-ES" sz="2600" dirty="0"/>
              <a:t>Desde el año 2016 – el Consejo Federal de Educación en la </a:t>
            </a:r>
            <a:r>
              <a:rPr lang="es-ES" sz="2600" b="1" dirty="0"/>
              <a:t>resolución N °311  </a:t>
            </a:r>
            <a:r>
              <a:rPr lang="es-ES" sz="2600" dirty="0"/>
              <a:t>Legisla que sea obligatorio el Proyecto Pedagógico Individual para la inclusión.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1381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9970B-1BAE-4E43-8CF3-D9E9761B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Para elaborar un PPI es necesario..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7C1C97-2543-4857-8B14-CB260873D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IDENTIFICAR LAS BARRERAS DEL CONTEXTO</a:t>
            </a:r>
          </a:p>
          <a:p>
            <a:pPr algn="just"/>
            <a:r>
              <a:rPr lang="es-ES" dirty="0"/>
              <a:t>FOCALIZARSE EN EL POTENCIAL DE LA PERSONA</a:t>
            </a:r>
          </a:p>
          <a:p>
            <a:pPr algn="just"/>
            <a:r>
              <a:rPr lang="es-ES" dirty="0"/>
              <a:t>LOGRAR ACUERDOS</a:t>
            </a:r>
          </a:p>
          <a:p>
            <a:pPr algn="just"/>
            <a:r>
              <a:rPr lang="es-ES" dirty="0"/>
              <a:t>RESPETAR LOS DISEÑOS CURRICULARES</a:t>
            </a:r>
          </a:p>
          <a:p>
            <a:pPr algn="just"/>
            <a:r>
              <a:rPr lang="es-ES" dirty="0"/>
              <a:t>REVISARLO PERIÓDICAMENTE </a:t>
            </a:r>
          </a:p>
          <a:p>
            <a:pPr algn="just"/>
            <a:r>
              <a:rPr lang="es-ES" dirty="0"/>
              <a:t>USAR UN LENGUAJE CLARO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B88313-9C88-495D-84B1-F16922DFC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667" b="89804" l="10000" r="90000">
                        <a14:foregroundMark x1="75417" y1="13333" x2="75417" y2="13333"/>
                        <a14:foregroundMark x1="75417" y1="13333" x2="75417" y2="13333"/>
                        <a14:foregroundMark x1="75417" y1="13333" x2="75417" y2="13333"/>
                        <a14:foregroundMark x1="75417" y1="13333" x2="75417" y2="34510"/>
                        <a14:foregroundMark x1="62917" y1="10588" x2="62917" y2="10588"/>
                        <a14:foregroundMark x1="27500" y1="83137" x2="27500" y2="83137"/>
                        <a14:foregroundMark x1="18750" y1="78039" x2="18750" y2="78039"/>
                        <a14:foregroundMark x1="20417" y1="74118" x2="20417" y2="74118"/>
                        <a14:foregroundMark x1="20417" y1="74118" x2="19583" y2="64314"/>
                        <a14:foregroundMark x1="19583" y1="63529" x2="20417" y2="14510"/>
                        <a14:foregroundMark x1="20417" y1="12157" x2="21250" y2="41569"/>
                        <a14:foregroundMark x1="20417" y1="40784" x2="18750" y2="33333"/>
                        <a14:foregroundMark x1="18750" y1="23137" x2="19167" y2="35294"/>
                        <a14:foregroundMark x1="20417" y1="34510" x2="20000" y2="14902"/>
                        <a14:foregroundMark x1="20000" y1="14902" x2="23909" y2="12449"/>
                        <a14:foregroundMark x1="46516" y1="10474" x2="81250" y2="12549"/>
                        <a14:foregroundMark x1="79848" y1="59805" x2="78750" y2="18824"/>
                        <a14:foregroundMark x1="78750" y1="10196" x2="78750" y2="10196"/>
                        <a14:foregroundMark x1="19583" y1="20000" x2="19583" y2="12941"/>
                        <a14:foregroundMark x1="19583" y1="12549" x2="20417" y2="81176"/>
                        <a14:foregroundMark x1="20417" y1="81176" x2="75833" y2="85098"/>
                        <a14:foregroundMark x1="75833" y1="85098" x2="81018" y2="79358"/>
                        <a14:foregroundMark x1="81229" y1="56475" x2="78750" y2="48627"/>
                        <a14:foregroundMark x1="82402" y1="60189" x2="82010" y2="58947"/>
                        <a14:foregroundMark x1="78750" y1="48627" x2="78750" y2="46275"/>
                        <a14:foregroundMark x1="82157" y1="59075" x2="78750" y2="14902"/>
                        <a14:foregroundMark x1="82241" y1="60165" x2="82253" y2="60325"/>
                        <a14:foregroundMark x1="41659" y1="8415" x2="40968" y2="8294"/>
                        <a14:foregroundMark x1="78750" y1="14902" x2="47248" y2="9392"/>
                        <a14:foregroundMark x1="43750" y1="10980" x2="52500" y2="10588"/>
                        <a14:foregroundMark x1="52500" y1="10588" x2="41667" y2="11765"/>
                        <a14:foregroundMark x1="41667" y1="11765" x2="53750" y2="10588"/>
                        <a14:foregroundMark x1="53750" y1="10588" x2="40833" y2="10196"/>
                        <a14:foregroundMark x1="40833" y1="10196" x2="51667" y2="10196"/>
                        <a14:foregroundMark x1="32500" y1="85098" x2="32500" y2="82745"/>
                        <a14:foregroundMark x1="36250" y1="84706" x2="20833" y2="84706"/>
                        <a14:backgroundMark x1="37917" y1="5882" x2="25833" y2="6667"/>
                        <a14:backgroundMark x1="25833" y1="6667" x2="39563" y2="8882"/>
                        <a14:backgroundMark x1="85000" y1="79608" x2="84167" y2="62745"/>
                        <a14:backgroundMark x1="83750" y1="60392" x2="81667" y2="72549"/>
                        <a14:backgroundMark x1="81667" y1="72549" x2="83333" y2="78824"/>
                        <a14:backgroundMark x1="83333" y1="78039" x2="84583" y2="67059"/>
                        <a14:backgroundMark x1="84583" y1="67059" x2="84167" y2="6470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19121" y="1994320"/>
            <a:ext cx="3303105" cy="350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4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7B9B4-B829-40A1-B0A1-F6B88D578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Para más información..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3385C2-A710-4538-9ACC-84E555393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“Aquí y Ahora. P.P.I. Proyecto Pedagógico para la Inclusión”</a:t>
            </a:r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s-AR" dirty="0">
                <a:solidFill>
                  <a:srgbClr val="6B9F2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https://www.youtube.com/watch?v=5cAs_mc_K3s</a:t>
            </a:r>
            <a:endParaRPr lang="es-AR" dirty="0">
              <a:solidFill>
                <a:srgbClr val="6B9F25"/>
              </a:solidFill>
            </a:endParaRPr>
          </a:p>
          <a:p>
            <a:pPr marL="0" indent="0">
              <a:buNone/>
            </a:pPr>
            <a:endParaRPr lang="es-AR" dirty="0"/>
          </a:p>
          <a:p>
            <a:r>
              <a:rPr lang="es-ES" dirty="0"/>
              <a:t>Preguntas:</a:t>
            </a:r>
          </a:p>
          <a:p>
            <a:pPr lvl="1"/>
            <a:r>
              <a:rPr lang="es-ES" dirty="0"/>
              <a:t>¿Qué es el PPI y qué instituciones lo utilizan?</a:t>
            </a:r>
          </a:p>
          <a:p>
            <a:pPr lvl="1"/>
            <a:r>
              <a:rPr lang="es-ES" dirty="0"/>
              <a:t>¿Quién debe confeccionarlo?</a:t>
            </a:r>
          </a:p>
          <a:p>
            <a:pPr lvl="1"/>
            <a:r>
              <a:rPr lang="es-ES" dirty="0"/>
              <a:t>¿Qué debe incluirse en un PPI?</a:t>
            </a:r>
          </a:p>
          <a:p>
            <a:pPr lvl="1"/>
            <a:r>
              <a:rPr lang="es-ES" dirty="0"/>
              <a:t>¿Cuál es la participación de los padres en un PPI?</a:t>
            </a:r>
          </a:p>
          <a:p>
            <a:pPr lvl="1"/>
            <a:r>
              <a:rPr lang="es-ES" dirty="0"/>
              <a:t>¿Cuándo se confecciona, cuánto dura y puede sufrir modificaciones durante el año?</a:t>
            </a:r>
            <a:endParaRPr lang="es-AR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936671AA-F37C-4FA6-9791-7E30879D8C66}"/>
              </a:ext>
            </a:extLst>
          </p:cNvPr>
          <p:cNvSpPr/>
          <p:nvPr/>
        </p:nvSpPr>
        <p:spPr>
          <a:xfrm>
            <a:off x="3763617" y="2676939"/>
            <a:ext cx="304800" cy="3180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6215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Letras en mader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678</TotalTime>
  <Words>453</Words>
  <Application>Microsoft Office PowerPoint</Application>
  <PresentationFormat>Panorámica</PresentationFormat>
  <Paragraphs>37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Georgia</vt:lpstr>
      <vt:lpstr>Trebuchet MS</vt:lpstr>
      <vt:lpstr>Wingdings</vt:lpstr>
      <vt:lpstr>Letras en madera</vt:lpstr>
      <vt:lpstr>Proyectos Pedagógicos Individuales - PPI</vt:lpstr>
      <vt:lpstr>Presentación de PowerPoint</vt:lpstr>
      <vt:lpstr>¿Qué es?</vt:lpstr>
      <vt:lpstr>Presentación de PowerPoint</vt:lpstr>
      <vt:lpstr>Presentación de PowerPoint</vt:lpstr>
      <vt:lpstr>Para elaborar un PPI es necesario..</vt:lpstr>
      <vt:lpstr>Para más información..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Proyectos Pedagógicos Individuales - PPI</dc:title>
  <dc:creator>lopezfmanuela@gmail.com</dc:creator>
  <cp:lastModifiedBy>lopezfmanuela@gmail.com</cp:lastModifiedBy>
  <cp:revision>2</cp:revision>
  <dcterms:created xsi:type="dcterms:W3CDTF">2023-09-19T14:23:34Z</dcterms:created>
  <dcterms:modified xsi:type="dcterms:W3CDTF">2023-09-20T01:41:53Z</dcterms:modified>
</cp:coreProperties>
</file>