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61920-9B86-4037-8F2C-5CFF7924024E}" type="datetimeFigureOut">
              <a:rPr lang="es-AR" smtClean="0"/>
              <a:t>7/10/2024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30687-B2D4-49FC-8A39-7AC519CFA0C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43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30687-B2D4-49FC-8A39-7AC519CFA0CC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910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2F419-EB9B-8D0A-59BF-BCF891B8B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Modelo Médico Hegemónico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0DCA64-27AA-768D-96BB-046D171D52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Eduardo L. Menéndez</a:t>
            </a:r>
          </a:p>
          <a:p>
            <a:r>
              <a:rPr lang="es-AR" dirty="0"/>
              <a:t>Psicología Social de Grupos y Comunidades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323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F9B6079-434B-0251-EE42-DD3ACF6F1C9A}"/>
              </a:ext>
            </a:extLst>
          </p:cNvPr>
          <p:cNvSpPr txBox="1"/>
          <p:nvPr/>
        </p:nvSpPr>
        <p:spPr>
          <a:xfrm>
            <a:off x="1642401" y="1322253"/>
            <a:ext cx="907718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AR" sz="2800" dirty="0">
                <a:solidFill>
                  <a:srgbClr val="0070C0"/>
                </a:solidFill>
              </a:rPr>
              <a:t>La enfermedad y su atención no sólo fenómenos de tipo epidemiológico y clínico, sino que también expresan las condiciones sociales, económicas y culturales que toda sociedad </a:t>
            </a:r>
            <a:r>
              <a:rPr lang="es-AR" sz="2800" b="0" i="0" u="none" strike="noStrike" baseline="0" dirty="0">
                <a:solidFill>
                  <a:srgbClr val="0070C0"/>
                </a:solidFill>
                <a:latin typeface="CGOmega"/>
              </a:rPr>
              <a:t>inevitablemente procesa a través </a:t>
            </a:r>
            <a:r>
              <a:rPr lang="es-MX" sz="2800" b="0" i="0" u="none" strike="noStrike" baseline="0" dirty="0">
                <a:solidFill>
                  <a:srgbClr val="0070C0"/>
                </a:solidFill>
                <a:latin typeface="CGOmega"/>
              </a:rPr>
              <a:t>de sus formas de enfermar, curar y morir.</a:t>
            </a:r>
            <a:endParaRPr lang="es-AR" sz="4000" dirty="0">
              <a:solidFill>
                <a:srgbClr val="0070C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4153CEB-441E-451A-0456-56C6883B8CD3}"/>
              </a:ext>
            </a:extLst>
          </p:cNvPr>
          <p:cNvSpPr txBox="1"/>
          <p:nvPr/>
        </p:nvSpPr>
        <p:spPr>
          <a:xfrm>
            <a:off x="1659987" y="3852261"/>
            <a:ext cx="921433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800" dirty="0">
                <a:solidFill>
                  <a:srgbClr val="0070C0"/>
                </a:solidFill>
              </a:rPr>
              <a:t>Desde esta perspectiva, los procesos y relaciones laborales son todavía en la actualidad parte central de las condiciones sociales que afectan los procesos de salud/enfermedad</a:t>
            </a:r>
          </a:p>
        </p:txBody>
      </p:sp>
    </p:spTree>
    <p:extLst>
      <p:ext uri="{BB962C8B-B14F-4D97-AF65-F5344CB8AC3E}">
        <p14:creationId xmlns:p14="http://schemas.microsoft.com/office/powerpoint/2010/main" val="162376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78B4A-EDE3-0DDD-1696-D283EF0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7395" cy="4601183"/>
          </a:xfrm>
        </p:spPr>
        <p:txBody>
          <a:bodyPr/>
          <a:lstStyle/>
          <a:p>
            <a:r>
              <a:rPr lang="es-MX" dirty="0"/>
              <a:t>MODELO MÉDICO HEGEMÓNICO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BC2AA1-FE2F-7CAA-768F-C4FF860F8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Esta concepción nos conduce a la necesidad de precisar conceptualmente el proceso que posibilitó la exclusión o </a:t>
            </a:r>
            <a:r>
              <a:rPr lang="es-MX" sz="2400" dirty="0" err="1"/>
              <a:t>secundarización</a:t>
            </a:r>
            <a:r>
              <a:rPr lang="es-MX" sz="2400" dirty="0"/>
              <a:t> de lo político e ideológico de las problemáticas de salud/enfermedad</a:t>
            </a:r>
          </a:p>
          <a:p>
            <a:r>
              <a:rPr lang="es-MX" sz="2400" dirty="0"/>
              <a:t>La perspectiva biomédica el tratamiento de la enfermedad es considerada como patrimonio exclusivo del saber médico: indica que el saber y las instituciones médicas instituyen su hegemonía respecto de los otros saberes que operan simultáneamente respecto de los padecimientos.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91922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6E50F3D-4AC8-8F9C-EB21-24D646CABCD7}"/>
              </a:ext>
            </a:extLst>
          </p:cNvPr>
          <p:cNvSpPr txBox="1"/>
          <p:nvPr/>
        </p:nvSpPr>
        <p:spPr>
          <a:xfrm>
            <a:off x="886265" y="1717323"/>
            <a:ext cx="1048042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rgbClr val="0070C0"/>
                </a:solidFill>
              </a:rPr>
              <a:t>En este sentido, las instituciones médicas han tratado de negar –o por lo menos </a:t>
            </a:r>
            <a:r>
              <a:rPr lang="es-AR" sz="2400" dirty="0" err="1">
                <a:solidFill>
                  <a:srgbClr val="0070C0"/>
                </a:solidFill>
              </a:rPr>
              <a:t>secundarizar</a:t>
            </a:r>
            <a:r>
              <a:rPr lang="es-AR" sz="2400" dirty="0">
                <a:solidFill>
                  <a:srgbClr val="0070C0"/>
                </a:solidFill>
              </a:rPr>
              <a:t>– constantemente el papel de los sujetos y de las condiciones sociales en el proceso salud/enfermedad y especialmente en la atención biomédica, tratando de imponer la existencia de una “mirada” médica autónoma, profesional y científica.</a:t>
            </a:r>
          </a:p>
          <a:p>
            <a:endParaRPr lang="es-AR" sz="2400" dirty="0">
              <a:solidFill>
                <a:srgbClr val="0070C0"/>
              </a:solidFill>
            </a:endParaRPr>
          </a:p>
          <a:p>
            <a:r>
              <a:rPr lang="es-AR" sz="2400" dirty="0">
                <a:solidFill>
                  <a:srgbClr val="0070C0"/>
                </a:solidFill>
              </a:rPr>
              <a:t>Este proceso de apropiación y hegemonía es impulsado tanto por las instituciones médicas, como por los segmentos sociales dominantes, y algunos subalternos, </a:t>
            </a:r>
            <a:r>
              <a:rPr lang="es-MX" sz="2400" dirty="0">
                <a:solidFill>
                  <a:srgbClr val="0070C0"/>
                </a:solidFill>
              </a:rPr>
              <a:t>que van encontrando en la medicina alopática soluciones reales e imaginarias a sus principales padecimientos.</a:t>
            </a:r>
            <a:endParaRPr lang="es-A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2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00364-0E07-DAB4-96EC-5F094B76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96" y="2827605"/>
            <a:ext cx="3049876" cy="1153551"/>
          </a:xfrm>
        </p:spPr>
        <p:txBody>
          <a:bodyPr>
            <a:normAutofit/>
          </a:bodyPr>
          <a:lstStyle/>
          <a:p>
            <a:r>
              <a:rPr lang="es-MX" dirty="0"/>
              <a:t>Principales características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A0910-1B32-8D6F-9EFC-95EE38A2B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s-MX" sz="3200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Biologicismo: </a:t>
            </a:r>
          </a:p>
          <a:p>
            <a:pPr marL="0" indent="0" algn="l">
              <a:buNone/>
            </a:pPr>
            <a:r>
              <a:rPr lang="es-MX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Supone la exclusión de lo social en la etiología y desarrollo de los padecimientos, </a:t>
            </a:r>
            <a:r>
              <a:rPr lang="es-MX" b="0" i="0" u="none" strike="noStrike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sino también en la atención y </a:t>
            </a:r>
            <a:r>
              <a:rPr lang="es-AR" b="0" i="0" u="none" strike="noStrike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prevención de los mismos. Tanto el enfermo como la enfermedad son separados de sus relaciones sociales concretas. </a:t>
            </a:r>
            <a:r>
              <a:rPr lang="es-AR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Desconoce que los procesos de salud/enfermedad se desprenden de las condiciones de vida y de trabajo de los sujetos. </a:t>
            </a:r>
            <a:r>
              <a:rPr lang="es-MX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El biologismo es el que posibilita proponer una historia natural de la enfermedad en la cual la historia social de los padecimientos queda excluida o convertida en variables bioecológicas.</a:t>
            </a:r>
            <a:endParaRPr lang="es-AR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1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00364-0E07-DAB4-96EC-5F094B76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96" y="2827605"/>
            <a:ext cx="3049876" cy="1153551"/>
          </a:xfrm>
        </p:spPr>
        <p:txBody>
          <a:bodyPr>
            <a:normAutofit/>
          </a:bodyPr>
          <a:lstStyle/>
          <a:p>
            <a:r>
              <a:rPr lang="es-MX" dirty="0"/>
              <a:t>Principales características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A0910-1B32-8D6F-9EFC-95EE38A2B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s-MX" sz="2800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Individualismo</a:t>
            </a:r>
            <a:r>
              <a:rPr lang="es-MX" sz="2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</a:t>
            </a:r>
          </a:p>
          <a:p>
            <a:pPr marL="0" indent="0" algn="l">
              <a:buNone/>
            </a:pPr>
            <a:r>
              <a:rPr lang="es-MX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Los factores etiológicos y curativos son depositados en la persona, o a lo sumo en un ambiente "natural", donde los procesos colectivos determinantes de la enfermedad son muy secundariamente tomados en cuenta, y donde el sujeto y/o los conjuntos son considerados siempre como "pacientes".</a:t>
            </a:r>
            <a:endParaRPr lang="es-AR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4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00364-0E07-DAB4-96EC-5F094B76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96" y="2827605"/>
            <a:ext cx="3049876" cy="1153551"/>
          </a:xfrm>
        </p:spPr>
        <p:txBody>
          <a:bodyPr>
            <a:normAutofit/>
          </a:bodyPr>
          <a:lstStyle/>
          <a:p>
            <a:r>
              <a:rPr lang="es-MX" dirty="0"/>
              <a:t>Principales características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A0910-1B32-8D6F-9EFC-95EE38A2B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s-MX" sz="3200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A-sociabilidad</a:t>
            </a:r>
          </a:p>
          <a:p>
            <a:pPr marL="0" indent="0" algn="l">
              <a:buNone/>
            </a:pPr>
            <a:r>
              <a:rPr lang="es-MX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Elimina la red de relaciones sociales, productivas e ideológicas que afectan la salud global del trabajador, pero también la de su familia</a:t>
            </a:r>
            <a:endParaRPr lang="es-AR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5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1D7ED-FCD7-ECB3-062D-80C0C961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Principales características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15E107-1F2D-EB27-4A97-861EBA9F03B1}"/>
              </a:ext>
            </a:extLst>
          </p:cNvPr>
          <p:cNvSpPr txBox="1"/>
          <p:nvPr/>
        </p:nvSpPr>
        <p:spPr>
          <a:xfrm>
            <a:off x="3868617" y="1127483"/>
            <a:ext cx="7258929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3200" dirty="0">
                <a:solidFill>
                  <a:srgbClr val="0070C0"/>
                </a:solidFill>
              </a:rPr>
              <a:t>A-historicidad</a:t>
            </a:r>
          </a:p>
          <a:p>
            <a:endParaRPr lang="es-AR" sz="2000" dirty="0"/>
          </a:p>
          <a:p>
            <a:r>
              <a:rPr lang="es-AR" sz="2400" dirty="0"/>
              <a:t>Para el MMH la salud de los trabajadores no se explicará por los ritmos y tiempos de producción ni por las características y desarrollo de los procesos productivos, sino por la naturaleza biológica y ecológica de la enfermedad. </a:t>
            </a:r>
            <a:r>
              <a:rPr lang="es-MX" sz="2400" dirty="0"/>
              <a:t>El biologismo del modelo supone considerar la “evolución” pero no la historia de la enfermedad.</a:t>
            </a:r>
          </a:p>
          <a:p>
            <a:r>
              <a:rPr lang="es-MX" sz="2400" dirty="0"/>
              <a:t>Por lo tanto, el biologismo y evolucionismo del MM excluyeron los procesos históricos y las condicionantes socioeconómicas, culturales e ideológicas respecto de la causalidad y desarrollo de los padecimientos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7365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1D7ED-FCD7-ECB3-062D-80C0C961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Principales características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15E107-1F2D-EB27-4A97-861EBA9F03B1}"/>
              </a:ext>
            </a:extLst>
          </p:cNvPr>
          <p:cNvSpPr txBox="1"/>
          <p:nvPr/>
        </p:nvSpPr>
        <p:spPr>
          <a:xfrm>
            <a:off x="3770143" y="1493243"/>
            <a:ext cx="7258929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0070C0"/>
                </a:solidFill>
              </a:rPr>
              <a:t>Pragmatismo/ Eficacia pragmática:</a:t>
            </a:r>
          </a:p>
          <a:p>
            <a:endParaRPr lang="es-MX" sz="2400" dirty="0"/>
          </a:p>
          <a:p>
            <a:r>
              <a:rPr lang="es-MX" sz="2400" dirty="0"/>
              <a:t>Aparece como una respuesta eficaz al conjunto de las clases sociales  trabajadoras, como el medio de cura y de control de determinadas enfermedades y "desviaciones“, posibilitando la reintegración del obrero al proceso productivo de manera inmediata. </a:t>
            </a:r>
          </a:p>
          <a:p>
            <a:r>
              <a:rPr lang="es-MX" sz="2400" dirty="0"/>
              <a:t>Su foco en la curación y tratamiento, desvió la atención respecto de procesos preventivos y políticas públicas socio-sanitarias.  </a:t>
            </a:r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68158170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54</TotalTime>
  <Words>596</Words>
  <Application>Microsoft Office PowerPoint</Application>
  <PresentationFormat>Panorámica</PresentationFormat>
  <Paragraphs>31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Calibri</vt:lpstr>
      <vt:lpstr>CGOmega</vt:lpstr>
      <vt:lpstr>Corbel</vt:lpstr>
      <vt:lpstr>Wingdings 2</vt:lpstr>
      <vt:lpstr>Marco</vt:lpstr>
      <vt:lpstr>Modelo Médico Hegemónico</vt:lpstr>
      <vt:lpstr>Presentación de PowerPoint</vt:lpstr>
      <vt:lpstr>MODELO MÉDICO HEGEMÓNICO</vt:lpstr>
      <vt:lpstr>Presentación de PowerPoint</vt:lpstr>
      <vt:lpstr>Principales características</vt:lpstr>
      <vt:lpstr>Principales características</vt:lpstr>
      <vt:lpstr>Principales características</vt:lpstr>
      <vt:lpstr>Principales características</vt:lpstr>
      <vt:lpstr>Principales características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Fiorella Giorgi</dc:creator>
  <cp:lastModifiedBy>Fiorella Giorgi</cp:lastModifiedBy>
  <cp:revision>3</cp:revision>
  <dcterms:created xsi:type="dcterms:W3CDTF">2024-10-07T11:37:55Z</dcterms:created>
  <dcterms:modified xsi:type="dcterms:W3CDTF">2024-10-07T12:32:14Z</dcterms:modified>
</cp:coreProperties>
</file>