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3" r:id="rId4"/>
    <p:sldId id="297" r:id="rId5"/>
    <p:sldId id="296" r:id="rId6"/>
    <p:sldId id="269" r:id="rId7"/>
    <p:sldId id="298" r:id="rId8"/>
    <p:sldId id="292" r:id="rId9"/>
    <p:sldId id="295" r:id="rId10"/>
    <p:sldId id="300" r:id="rId11"/>
    <p:sldId id="30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E4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85" autoAdjust="0"/>
    <p:restoredTop sz="94660"/>
  </p:normalViewPr>
  <p:slideViewPr>
    <p:cSldViewPr>
      <p:cViewPr varScale="1">
        <p:scale>
          <a:sx n="64" d="100"/>
          <a:sy n="64" d="100"/>
        </p:scale>
        <p:origin x="160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108C-6AD9-4536-8A5A-8D2939D1ED3E}" type="datetimeFigureOut">
              <a:rPr lang="es-AR" smtClean="0"/>
              <a:t>15/10/2024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ACC097C7-2B64-4238-97E6-E6847F3B2A9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04152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108C-6AD9-4536-8A5A-8D2939D1ED3E}" type="datetimeFigureOut">
              <a:rPr lang="es-AR" smtClean="0"/>
              <a:t>15/10/2024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CC097C7-2B64-4238-97E6-E6847F3B2A9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58775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108C-6AD9-4536-8A5A-8D2939D1ED3E}" type="datetimeFigureOut">
              <a:rPr lang="es-AR" smtClean="0"/>
              <a:t>15/10/2024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CC097C7-2B64-4238-97E6-E6847F3B2A91}" type="slidenum">
              <a:rPr lang="es-AR" smtClean="0"/>
              <a:t>‹Nº›</a:t>
            </a:fld>
            <a:endParaRPr lang="es-A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9745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108C-6AD9-4536-8A5A-8D2939D1ED3E}" type="datetimeFigureOut">
              <a:rPr lang="es-AR" smtClean="0"/>
              <a:t>15/10/2024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CC097C7-2B64-4238-97E6-E6847F3B2A9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760449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108C-6AD9-4536-8A5A-8D2939D1ED3E}" type="datetimeFigureOut">
              <a:rPr lang="es-AR" smtClean="0"/>
              <a:t>15/10/2024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CC097C7-2B64-4238-97E6-E6847F3B2A91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9222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108C-6AD9-4536-8A5A-8D2939D1ED3E}" type="datetimeFigureOut">
              <a:rPr lang="es-AR" smtClean="0"/>
              <a:t>15/10/2024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CC097C7-2B64-4238-97E6-E6847F3B2A9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075211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108C-6AD9-4536-8A5A-8D2939D1ED3E}" type="datetimeFigureOut">
              <a:rPr lang="es-AR" smtClean="0"/>
              <a:t>15/10/2024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097C7-2B64-4238-97E6-E6847F3B2A9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00041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108C-6AD9-4536-8A5A-8D2939D1ED3E}" type="datetimeFigureOut">
              <a:rPr lang="es-AR" smtClean="0"/>
              <a:t>15/10/2024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097C7-2B64-4238-97E6-E6847F3B2A9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9559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108C-6AD9-4536-8A5A-8D2939D1ED3E}" type="datetimeFigureOut">
              <a:rPr lang="es-AR" smtClean="0"/>
              <a:t>15/10/2024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097C7-2B64-4238-97E6-E6847F3B2A9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41700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108C-6AD9-4536-8A5A-8D2939D1ED3E}" type="datetimeFigureOut">
              <a:rPr lang="es-AR" smtClean="0"/>
              <a:t>15/10/2024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ACC097C7-2B64-4238-97E6-E6847F3B2A9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5604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108C-6AD9-4536-8A5A-8D2939D1ED3E}" type="datetimeFigureOut">
              <a:rPr lang="es-AR" smtClean="0"/>
              <a:t>15/10/2024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CC097C7-2B64-4238-97E6-E6847F3B2A9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10690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108C-6AD9-4536-8A5A-8D2939D1ED3E}" type="datetimeFigureOut">
              <a:rPr lang="es-AR" smtClean="0"/>
              <a:t>15/10/2024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ACC097C7-2B64-4238-97E6-E6847F3B2A9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90274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108C-6AD9-4536-8A5A-8D2939D1ED3E}" type="datetimeFigureOut">
              <a:rPr lang="es-AR" smtClean="0"/>
              <a:t>15/10/2024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097C7-2B64-4238-97E6-E6847F3B2A9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20383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108C-6AD9-4536-8A5A-8D2939D1ED3E}" type="datetimeFigureOut">
              <a:rPr lang="es-AR" smtClean="0"/>
              <a:t>15/10/2024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097C7-2B64-4238-97E6-E6847F3B2A9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14707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108C-6AD9-4536-8A5A-8D2939D1ED3E}" type="datetimeFigureOut">
              <a:rPr lang="es-AR" smtClean="0"/>
              <a:t>15/10/2024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097C7-2B64-4238-97E6-E6847F3B2A9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38622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A108C-6AD9-4536-8A5A-8D2939D1ED3E}" type="datetimeFigureOut">
              <a:rPr lang="es-AR" smtClean="0"/>
              <a:t>15/10/2024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ACC097C7-2B64-4238-97E6-E6847F3B2A9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8746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A108C-6AD9-4536-8A5A-8D2939D1ED3E}" type="datetimeFigureOut">
              <a:rPr lang="es-AR" smtClean="0"/>
              <a:t>15/10/2024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CC097C7-2B64-4238-97E6-E6847F3B2A9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04419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../Inclusi&#243;n%202017/POR%204%20ESQUINITAS%20DE%20NADA%20HQ.wmv.mp4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8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3143" r="12861" b="8868"/>
          <a:stretch/>
        </p:blipFill>
        <p:spPr>
          <a:xfrm>
            <a:off x="0" y="1"/>
            <a:ext cx="9144000" cy="6811104"/>
          </a:xfrm>
          <a:prstGeom prst="rect">
            <a:avLst/>
          </a:prstGeom>
        </p:spPr>
      </p:pic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 rot="21280524">
            <a:off x="2622474" y="3163588"/>
            <a:ext cx="6776694" cy="1752600"/>
          </a:xfrm>
        </p:spPr>
        <p:txBody>
          <a:bodyPr>
            <a:normAutofit/>
          </a:bodyPr>
          <a:lstStyle/>
          <a:p>
            <a:r>
              <a:rPr lang="es-AR" b="1" dirty="0">
                <a:solidFill>
                  <a:schemeClr val="tx1"/>
                </a:solidFill>
              </a:rPr>
              <a:t>como Modalidad dentro del sistema educativo </a:t>
            </a:r>
            <a:endParaRPr lang="es-AR" dirty="0">
              <a:solidFill>
                <a:schemeClr val="tx1"/>
              </a:solidFill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0" y="0"/>
            <a:ext cx="2411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AR" sz="3200" b="1" dirty="0">
                <a:solidFill>
                  <a:schemeClr val="accent5">
                    <a:lumMod val="75000"/>
                  </a:schemeClr>
                </a:solidFill>
              </a:rPr>
              <a:t>UNIDAD 4</a:t>
            </a:r>
          </a:p>
        </p:txBody>
      </p:sp>
    </p:spTree>
    <p:extLst>
      <p:ext uri="{BB962C8B-B14F-4D97-AF65-F5344CB8AC3E}">
        <p14:creationId xmlns:p14="http://schemas.microsoft.com/office/powerpoint/2010/main" val="1893669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55A4F4-7318-DAB7-E56E-A7299ABBE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102" y="476672"/>
            <a:ext cx="7019287" cy="128089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  <a:tabLst>
                <a:tab pos="90170" algn="l"/>
                <a:tab pos="810260" algn="l"/>
              </a:tabLst>
            </a:pPr>
            <a:r>
              <a:rPr lang="es-MX" sz="2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Organización del abordaje interinstitucional</a:t>
            </a:r>
            <a:br>
              <a:rPr lang="es-AR" sz="2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s-MX" sz="2800" b="1" dirty="0">
                <a:solidFill>
                  <a:srgbClr val="92D050"/>
                </a:solidFill>
                <a:effectLst/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El Equipo Integrador </a:t>
            </a:r>
            <a:endParaRPr lang="es-AR" sz="4800" dirty="0">
              <a:solidFill>
                <a:srgbClr val="92D050"/>
              </a:solidFill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BDD51CA-DAF8-FBD8-2F53-97917DC6E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6007" y="2132856"/>
            <a:ext cx="6591985" cy="3777622"/>
          </a:xfrm>
        </p:spPr>
        <p:txBody>
          <a:bodyPr/>
          <a:lstStyle/>
          <a:p>
            <a:pPr algn="just"/>
            <a:r>
              <a:rPr lang="es-MX" sz="24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s-MX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erá constituido por el </a:t>
            </a:r>
            <a:r>
              <a:rPr lang="es-MX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Maestro de Enseñanza Diferenciada con Función Integradora </a:t>
            </a:r>
            <a:r>
              <a:rPr lang="es-MX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(maestro integrador), miembros del Servicio Psicopedagógico y Personal Directivo de la </a:t>
            </a:r>
            <a:r>
              <a:rPr lang="es-MX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Escuela Especial Núcleo </a:t>
            </a:r>
            <a:r>
              <a:rPr lang="es-MX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MX" sz="24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Maestros del otro Nivel y/o Modalidad</a:t>
            </a:r>
            <a:r>
              <a:rPr lang="es-MX" sz="24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interviniente en el Proyecto de Integración.</a:t>
            </a:r>
            <a:endParaRPr lang="es-AR" sz="24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17507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B5A550A-FE24-C766-D46F-F6A3118947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El Rol del Psicopedagogo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AB5D38F-ADF8-D2CC-CD3D-A74F4196C3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1772816"/>
            <a:ext cx="8136903" cy="4824536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"/>
              <a:tabLst>
                <a:tab pos="90170" algn="l"/>
                <a:tab pos="810260" algn="l"/>
              </a:tabLst>
            </a:pPr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Brindar </a:t>
            </a:r>
            <a:r>
              <a:rPr lang="es-MX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asesoramiento interdisciplinario</a:t>
            </a:r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a docentes, personal directivo, familia  y a la comunidad sobre las posibilidades del niño/adolescente </a:t>
            </a:r>
            <a:r>
              <a:rPr lang="es-MX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ocon</a:t>
            </a:r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discapacidad a  fin de que se proyecten como miembros activos de la sociedad.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"/>
              <a:tabLst>
                <a:tab pos="90170" algn="l"/>
                <a:tab pos="810260" algn="l"/>
              </a:tabLst>
            </a:pPr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Ofrecer a la comunidad los </a:t>
            </a:r>
            <a:r>
              <a:rPr lang="es-MX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servicios que desde los aspectos educativos, sanitarios y sociales previenen, detectan y mejoran las condiciones que  interfieren en el aprendizaje escolar</a:t>
            </a:r>
            <a:r>
              <a:rPr lang="es-MX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A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"/>
              <a:tabLst>
                <a:tab pos="90170" algn="l"/>
                <a:tab pos="810260" algn="l"/>
              </a:tabLst>
            </a:pPr>
            <a:r>
              <a:rPr lang="es-MX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Promover, crear condiciones propicias y orientar los procesos de enseñanza y de aprendizaje.  ­ </a:t>
            </a: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Wingdings" panose="05000000000000000000" pitchFamily="2" charset="2"/>
              <a:buChar char=""/>
              <a:tabLst>
                <a:tab pos="90170" algn="l"/>
                <a:tab pos="810260" algn="l"/>
              </a:tabLst>
            </a:pPr>
            <a:r>
              <a:rPr lang="es-MX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Contribuir al logro de los objetivos institucionales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85345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99592" y="1268760"/>
            <a:ext cx="7776864" cy="507831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just"/>
            <a:r>
              <a:rPr lang="es-AR" sz="3600" dirty="0"/>
              <a:t>La </a:t>
            </a:r>
            <a:r>
              <a:rPr lang="es-AR" sz="3600" b="1" dirty="0">
                <a:solidFill>
                  <a:srgbClr val="0070C0"/>
                </a:solidFill>
              </a:rPr>
              <a:t>Educación Especial </a:t>
            </a:r>
            <a:r>
              <a:rPr lang="es-AR" sz="3600" dirty="0"/>
              <a:t>se concibe como un conjunto de propuestas educativas y recursos de apoyo educativo, especializados y complementarios, orientados a la mejora de las condiciones de enseñanza y aprendizaje para quienes presenten discapacidad. </a:t>
            </a:r>
          </a:p>
        </p:txBody>
      </p:sp>
    </p:spTree>
    <p:extLst>
      <p:ext uri="{BB962C8B-B14F-4D97-AF65-F5344CB8AC3E}">
        <p14:creationId xmlns:p14="http://schemas.microsoft.com/office/powerpoint/2010/main" val="2996109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8" name="Group 1030">
            <a:extLst>
              <a:ext uri="{FF2B5EF4-FFF2-40B4-BE49-F238E27FC236}">
                <a16:creationId xmlns:a16="http://schemas.microsoft.com/office/drawing/2014/main" id="{166BF9EE-F7AC-4FA5-AC7E-001B3A642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0" y="228600"/>
            <a:ext cx="2138628" cy="6638625"/>
            <a:chOff x="2487613" y="285750"/>
            <a:chExt cx="2428875" cy="5654676"/>
          </a:xfrm>
        </p:grpSpPr>
        <p:sp>
          <p:nvSpPr>
            <p:cNvPr id="1069" name="Freeform 11">
              <a:extLst>
                <a:ext uri="{FF2B5EF4-FFF2-40B4-BE49-F238E27FC236}">
                  <a16:creationId xmlns:a16="http://schemas.microsoft.com/office/drawing/2014/main" id="{3B48D182-44E3-4D8B-ACEF-F1A900BE44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070" name="Freeform 12">
              <a:extLst>
                <a:ext uri="{FF2B5EF4-FFF2-40B4-BE49-F238E27FC236}">
                  <a16:creationId xmlns:a16="http://schemas.microsoft.com/office/drawing/2014/main" id="{355A535A-A489-477F-A314-593AA8CAFB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071" name="Freeform 13">
              <a:extLst>
                <a:ext uri="{FF2B5EF4-FFF2-40B4-BE49-F238E27FC236}">
                  <a16:creationId xmlns:a16="http://schemas.microsoft.com/office/drawing/2014/main" id="{954C2D4C-FD83-4EF4-9312-04442ABD66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072" name="Freeform 14">
              <a:extLst>
                <a:ext uri="{FF2B5EF4-FFF2-40B4-BE49-F238E27FC236}">
                  <a16:creationId xmlns:a16="http://schemas.microsoft.com/office/drawing/2014/main" id="{C20701C2-CD9A-4698-BC97-E1085820C2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073" name="Freeform 15">
              <a:extLst>
                <a:ext uri="{FF2B5EF4-FFF2-40B4-BE49-F238E27FC236}">
                  <a16:creationId xmlns:a16="http://schemas.microsoft.com/office/drawing/2014/main" id="{62575C35-466F-42AE-87A1-D691849AB8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074" name="Freeform 16">
              <a:extLst>
                <a:ext uri="{FF2B5EF4-FFF2-40B4-BE49-F238E27FC236}">
                  <a16:creationId xmlns:a16="http://schemas.microsoft.com/office/drawing/2014/main" id="{58236F37-6119-45AC-80A0-CD2C311B50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075" name="Freeform 17">
              <a:extLst>
                <a:ext uri="{FF2B5EF4-FFF2-40B4-BE49-F238E27FC236}">
                  <a16:creationId xmlns:a16="http://schemas.microsoft.com/office/drawing/2014/main" id="{F3FDD799-39FE-4D6F-9A64-2F472B2150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076" name="Freeform 18">
              <a:extLst>
                <a:ext uri="{FF2B5EF4-FFF2-40B4-BE49-F238E27FC236}">
                  <a16:creationId xmlns:a16="http://schemas.microsoft.com/office/drawing/2014/main" id="{9820D241-1D49-442C-A95A-00BC1BF9E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077" name="Freeform 19">
              <a:extLst>
                <a:ext uri="{FF2B5EF4-FFF2-40B4-BE49-F238E27FC236}">
                  <a16:creationId xmlns:a16="http://schemas.microsoft.com/office/drawing/2014/main" id="{EBC2197C-B383-4866-8ABD-74222400BE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078" name="Freeform 20">
              <a:extLst>
                <a:ext uri="{FF2B5EF4-FFF2-40B4-BE49-F238E27FC236}">
                  <a16:creationId xmlns:a16="http://schemas.microsoft.com/office/drawing/2014/main" id="{404B06AA-FC93-4471-9DE4-56A401E70A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079" name="Freeform 21">
              <a:extLst>
                <a:ext uri="{FF2B5EF4-FFF2-40B4-BE49-F238E27FC236}">
                  <a16:creationId xmlns:a16="http://schemas.microsoft.com/office/drawing/2014/main" id="{E580600C-013F-4FAF-8FB7-4CC0FA80A9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080" name="Freeform 22">
              <a:extLst>
                <a:ext uri="{FF2B5EF4-FFF2-40B4-BE49-F238E27FC236}">
                  <a16:creationId xmlns:a16="http://schemas.microsoft.com/office/drawing/2014/main" id="{9BFCF199-64B2-4AEE-88C4-E954ABF362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</p:grpSp>
      <p:grpSp>
        <p:nvGrpSpPr>
          <p:cNvPr id="1081" name="Group 1044">
            <a:extLst>
              <a:ext uri="{FF2B5EF4-FFF2-40B4-BE49-F238E27FC236}">
                <a16:creationId xmlns:a16="http://schemas.microsoft.com/office/drawing/2014/main" id="{E312DBA5-56D8-42B2-BA94-28168C2A67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412" y="-786"/>
            <a:ext cx="1767505" cy="6854040"/>
            <a:chOff x="6627813" y="194833"/>
            <a:chExt cx="1952625" cy="5678918"/>
          </a:xfrm>
        </p:grpSpPr>
        <p:sp>
          <p:nvSpPr>
            <p:cNvPr id="1082" name="Freeform 27">
              <a:extLst>
                <a:ext uri="{FF2B5EF4-FFF2-40B4-BE49-F238E27FC236}">
                  <a16:creationId xmlns:a16="http://schemas.microsoft.com/office/drawing/2014/main" id="{7AD46C74-3117-46B0-B267-0F61B57CA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083" name="Freeform 28">
              <a:extLst>
                <a:ext uri="{FF2B5EF4-FFF2-40B4-BE49-F238E27FC236}">
                  <a16:creationId xmlns:a16="http://schemas.microsoft.com/office/drawing/2014/main" id="{8C13B810-9664-45D8-8510-D6ED0ADD7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084" name="Freeform 29">
              <a:extLst>
                <a:ext uri="{FF2B5EF4-FFF2-40B4-BE49-F238E27FC236}">
                  <a16:creationId xmlns:a16="http://schemas.microsoft.com/office/drawing/2014/main" id="{10306E52-A922-4458-BCCE-C3C840CC7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085" name="Freeform 30">
              <a:extLst>
                <a:ext uri="{FF2B5EF4-FFF2-40B4-BE49-F238E27FC236}">
                  <a16:creationId xmlns:a16="http://schemas.microsoft.com/office/drawing/2014/main" id="{CB578819-B7E7-4250-932F-52AE2A2A9A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086" name="Freeform 31">
              <a:extLst>
                <a:ext uri="{FF2B5EF4-FFF2-40B4-BE49-F238E27FC236}">
                  <a16:creationId xmlns:a16="http://schemas.microsoft.com/office/drawing/2014/main" id="{454B9C91-B623-424A-B16E-F764F189D3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087" name="Freeform 32">
              <a:extLst>
                <a:ext uri="{FF2B5EF4-FFF2-40B4-BE49-F238E27FC236}">
                  <a16:creationId xmlns:a16="http://schemas.microsoft.com/office/drawing/2014/main" id="{EFD03C4A-8484-41E6-B458-032F1DCA70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088" name="Freeform 33">
              <a:extLst>
                <a:ext uri="{FF2B5EF4-FFF2-40B4-BE49-F238E27FC236}">
                  <a16:creationId xmlns:a16="http://schemas.microsoft.com/office/drawing/2014/main" id="{DDC2F3C3-1D4E-4913-9C5C-F9A65B47E5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089" name="Freeform 34">
              <a:extLst>
                <a:ext uri="{FF2B5EF4-FFF2-40B4-BE49-F238E27FC236}">
                  <a16:creationId xmlns:a16="http://schemas.microsoft.com/office/drawing/2014/main" id="{1E15BCA2-2420-4C53-ADE9-40FBAC2384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090" name="Freeform 35">
              <a:extLst>
                <a:ext uri="{FF2B5EF4-FFF2-40B4-BE49-F238E27FC236}">
                  <a16:creationId xmlns:a16="http://schemas.microsoft.com/office/drawing/2014/main" id="{73D5FBF4-7129-4C51-B603-E3BC334195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091" name="Freeform 36">
              <a:extLst>
                <a:ext uri="{FF2B5EF4-FFF2-40B4-BE49-F238E27FC236}">
                  <a16:creationId xmlns:a16="http://schemas.microsoft.com/office/drawing/2014/main" id="{0165B164-CE2A-494C-88FC-507232B37C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092" name="Freeform 37">
              <a:extLst>
                <a:ext uri="{FF2B5EF4-FFF2-40B4-BE49-F238E27FC236}">
                  <a16:creationId xmlns:a16="http://schemas.microsoft.com/office/drawing/2014/main" id="{87F127E5-B10B-4D18-BCF0-E7C3C7F401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  <p:sp>
          <p:nvSpPr>
            <p:cNvPr id="1093" name="Freeform 38">
              <a:extLst>
                <a:ext uri="{FF2B5EF4-FFF2-40B4-BE49-F238E27FC236}">
                  <a16:creationId xmlns:a16="http://schemas.microsoft.com/office/drawing/2014/main" id="{FC692D59-F28D-4E42-B435-225F2C6CFA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es-AR"/>
            </a:p>
          </p:txBody>
        </p:sp>
      </p:grpSp>
      <p:sp>
        <p:nvSpPr>
          <p:cNvPr id="1094" name="Rectangle 1058">
            <a:extLst>
              <a:ext uri="{FF2B5EF4-FFF2-40B4-BE49-F238E27FC236}">
                <a16:creationId xmlns:a16="http://schemas.microsoft.com/office/drawing/2014/main" id="{1996130F-9AB5-4DE9-8574-3AF891C5C1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1095" name="Freeform 11">
            <a:extLst>
              <a:ext uri="{FF2B5EF4-FFF2-40B4-BE49-F238E27FC236}">
                <a16:creationId xmlns:a16="http://schemas.microsoft.com/office/drawing/2014/main" id="{7326F4E6-9131-42DA-97B2-0BA8D1E258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3141" y="714375"/>
            <a:ext cx="1191394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es-AR"/>
          </a:p>
        </p:txBody>
      </p:sp>
      <p:sp useBgFill="1">
        <p:nvSpPr>
          <p:cNvPr id="1096" name="Rectangle 1062">
            <a:extLst>
              <a:ext uri="{FF2B5EF4-FFF2-40B4-BE49-F238E27FC236}">
                <a16:creationId xmlns:a16="http://schemas.microsoft.com/office/drawing/2014/main" id="{3F4C104D-5F30-4811-9376-566B26E471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9144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73540" y="419341"/>
            <a:ext cx="6834763" cy="1259894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b="1" dirty="0" err="1">
                <a:effectLst/>
              </a:rPr>
              <a:t>Proyectos</a:t>
            </a:r>
            <a:r>
              <a:rPr lang="en-US" sz="2800" b="1" dirty="0">
                <a:effectLst/>
              </a:rPr>
              <a:t> de </a:t>
            </a:r>
            <a:r>
              <a:rPr lang="en-US" sz="2800" b="1" dirty="0" err="1">
                <a:effectLst/>
              </a:rPr>
              <a:t>integración</a:t>
            </a:r>
            <a:r>
              <a:rPr lang="en-US" sz="2800" b="1" dirty="0">
                <a:effectLst/>
              </a:rPr>
              <a:t> </a:t>
            </a:r>
            <a:r>
              <a:rPr lang="en-US" sz="2800" b="1" dirty="0" err="1">
                <a:effectLst/>
              </a:rPr>
              <a:t>interinstitucionales</a:t>
            </a:r>
            <a:r>
              <a:rPr lang="en-US" sz="2800" b="1" dirty="0">
                <a:effectLst/>
              </a:rPr>
              <a:t> e </a:t>
            </a:r>
            <a:r>
              <a:rPr lang="en-US" sz="2800" b="1" dirty="0" err="1">
                <a:effectLst/>
              </a:rPr>
              <a:t>inclusión</a:t>
            </a:r>
            <a:r>
              <a:rPr lang="en-US" sz="2800" b="1" dirty="0">
                <a:effectLst/>
              </a:rPr>
              <a:t>. </a:t>
            </a:r>
            <a:r>
              <a:rPr lang="en-US" sz="2800" b="1" dirty="0" err="1">
                <a:effectLst/>
              </a:rPr>
              <a:t>Formas</a:t>
            </a:r>
            <a:r>
              <a:rPr lang="en-US" sz="2800" b="1" dirty="0">
                <a:effectLst/>
              </a:rPr>
              <a:t> de </a:t>
            </a:r>
            <a:r>
              <a:rPr lang="en-US" sz="2800" b="1" dirty="0" err="1">
                <a:effectLst/>
              </a:rPr>
              <a:t>integración</a:t>
            </a:r>
            <a:r>
              <a:rPr lang="en-US" sz="2800" b="1" dirty="0">
                <a:effectLst/>
              </a:rPr>
              <a:t>.</a:t>
            </a:r>
            <a:endParaRPr lang="en-US" sz="2800" b="1" dirty="0"/>
          </a:p>
        </p:txBody>
      </p:sp>
      <p:sp>
        <p:nvSpPr>
          <p:cNvPr id="1097" name="Rectangle 1064">
            <a:extLst>
              <a:ext uri="{FF2B5EF4-FFF2-40B4-BE49-F238E27FC236}">
                <a16:creationId xmlns:a16="http://schemas.microsoft.com/office/drawing/2014/main" id="{0815E34B-5D02-4E01-A936-E8E1C0AB6F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s-AR"/>
          </a:p>
        </p:txBody>
      </p:sp>
      <p:sp>
        <p:nvSpPr>
          <p:cNvPr id="3" name="2 CuadroTexto"/>
          <p:cNvSpPr txBox="1"/>
          <p:nvPr/>
        </p:nvSpPr>
        <p:spPr>
          <a:xfrm>
            <a:off x="503243" y="1907998"/>
            <a:ext cx="3391945" cy="40838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</a:rPr>
              <a:t>La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</a:rPr>
              <a:t>integración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</a:rPr>
              <a:t> escolar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es el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proceso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mediante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el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cual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un/a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niño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/a,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adolescente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joven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con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discapacidad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construye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aprendizajes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en el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marco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los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distintos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niveles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modalidades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de la Escuela </a:t>
            </a:r>
            <a:r>
              <a:rPr lang="en-US" sz="20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Común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el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cual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se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diseñará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y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ejecutará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mediante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un 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</a:rPr>
              <a:t>Proyecto de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</a:rPr>
              <a:t>Integración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</a:rPr>
              <a:t> </a:t>
            </a:r>
            <a:r>
              <a:rPr lang="en-US" sz="2000" dirty="0" err="1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</a:rPr>
              <a:t>Interinstitucional</a:t>
            </a: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</a:rPr>
              <a:t>.</a:t>
            </a: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sz="17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sz="17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sz="17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sz="17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spcBef>
                <a:spcPts val="1000"/>
              </a:spcBef>
              <a:buClr>
                <a:schemeClr val="accent1"/>
              </a:buClr>
              <a:buFont typeface="Wingdings 3" charset="2"/>
              <a:buChar char=""/>
            </a:pP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26" name="Picture 2" descr="Diplomatura en Integración Escolar - Online | Institución Badra">
            <a:extLst>
              <a:ext uri="{FF2B5EF4-FFF2-40B4-BE49-F238E27FC236}">
                <a16:creationId xmlns:a16="http://schemas.microsoft.com/office/drawing/2014/main" id="{F16BADD7-D7ED-7A81-0EB8-13B1820D80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08716" y="1907998"/>
            <a:ext cx="4604507" cy="3271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7" name="Freeform 11">
            <a:extLst>
              <a:ext uri="{FF2B5EF4-FFF2-40B4-BE49-F238E27FC236}">
                <a16:creationId xmlns:a16="http://schemas.microsoft.com/office/drawing/2014/main" id="{7DE3414B-B032-4710-A468-D3285E38C5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061223"/>
            <a:ext cx="77852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913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7A405F-D21B-B942-8F95-DF0698739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7664" y="1124744"/>
            <a:ext cx="6589200" cy="1280890"/>
          </a:xfrm>
        </p:spPr>
        <p:txBody>
          <a:bodyPr>
            <a:normAutofit fontScale="90000"/>
          </a:bodyPr>
          <a:lstStyle/>
          <a:p>
            <a:r>
              <a:rPr lang="es-AR" sz="3600" b="1" dirty="0">
                <a:solidFill>
                  <a:srgbClr val="FF0000"/>
                </a:solidFill>
              </a:rPr>
              <a:t>DECRETO </a:t>
            </a:r>
            <a:r>
              <a:rPr lang="es-AR" sz="3600" b="1" dirty="0" err="1">
                <a:solidFill>
                  <a:srgbClr val="FF0000"/>
                </a:solidFill>
              </a:rPr>
              <a:t>Nº</a:t>
            </a:r>
            <a:r>
              <a:rPr lang="es-AR" sz="3600" b="1" dirty="0">
                <a:solidFill>
                  <a:srgbClr val="FF0000"/>
                </a:solidFill>
              </a:rPr>
              <a:t> 2703/2010</a:t>
            </a:r>
            <a:br>
              <a:rPr lang="es-AR" sz="3600" b="1" dirty="0">
                <a:solidFill>
                  <a:srgbClr val="FF0000"/>
                </a:solidFill>
              </a:rPr>
            </a:br>
            <a:br>
              <a:rPr lang="es-AR" sz="3600" b="1" dirty="0">
                <a:solidFill>
                  <a:srgbClr val="FF0000"/>
                </a:solidFill>
              </a:rPr>
            </a:br>
            <a:r>
              <a:rPr lang="es-AR" sz="3600" dirty="0">
                <a:solidFill>
                  <a:srgbClr val="002060"/>
                </a:solidFill>
              </a:rPr>
              <a:t>"PAUTAS DE ORGANIZACION Y ARTICULACION DEL PROYECTO DE INTEGRACION INTERINSTITUCIONAL DE NIÑOS, ADOLESCENTES Y JOVENES CON DISCAPACIDAD"</a:t>
            </a:r>
            <a:br>
              <a:rPr lang="es-AR" sz="3600" dirty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0703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E9BB86-0B31-F45C-EEA6-C12E143BA9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/>
              <a:t>Roles de los actores educativos y familiares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57255BB-F551-B322-730C-A269CEFCFEE9}"/>
              </a:ext>
            </a:extLst>
          </p:cNvPr>
          <p:cNvSpPr txBox="1"/>
          <p:nvPr/>
        </p:nvSpPr>
        <p:spPr>
          <a:xfrm>
            <a:off x="611560" y="1951672"/>
            <a:ext cx="764319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b="1" dirty="0">
                <a:highlight>
                  <a:srgbClr val="FFFF00"/>
                </a:highlight>
              </a:rPr>
              <a:t>Escuela Especial:</a:t>
            </a:r>
            <a:r>
              <a:rPr lang="es-AR" dirty="0">
                <a:highlight>
                  <a:srgbClr val="FFFF00"/>
                </a:highlight>
              </a:rPr>
              <a:t> </a:t>
            </a:r>
            <a:r>
              <a:rPr lang="es-AR" dirty="0"/>
              <a:t>Deberá participar activamente de la creación del Proyecto de Integración y será la Escuela Núcleo en la conformación del Consejo de Integración Escolar</a:t>
            </a:r>
          </a:p>
          <a:p>
            <a:pPr algn="just"/>
            <a:endParaRPr lang="es-AR" dirty="0">
              <a:highlight>
                <a:srgbClr val="FFFF00"/>
              </a:highlight>
            </a:endParaRPr>
          </a:p>
          <a:p>
            <a:pPr algn="just"/>
            <a:r>
              <a:rPr lang="es-AR" b="1" dirty="0">
                <a:highlight>
                  <a:srgbClr val="FFFF00"/>
                </a:highlight>
              </a:rPr>
              <a:t>Servicios Educativos del Nivel o Modalidad Interviniente: </a:t>
            </a:r>
            <a:r>
              <a:rPr lang="es-AR" dirty="0"/>
              <a:t>Es decir, la escuela “común” a la que irá el alumno “integrado”.</a:t>
            </a:r>
          </a:p>
          <a:p>
            <a:pPr algn="just"/>
            <a:endParaRPr lang="es-AR" dirty="0"/>
          </a:p>
          <a:p>
            <a:pPr algn="just"/>
            <a:r>
              <a:rPr lang="es-AR" b="1" dirty="0">
                <a:highlight>
                  <a:srgbClr val="FFFF00"/>
                </a:highlight>
              </a:rPr>
              <a:t>Grupo familiar a cargo de los/as niños/as, adolescentes o jóvenes con discapacidad</a:t>
            </a:r>
            <a:r>
              <a:rPr lang="es-AR" dirty="0"/>
              <a:t>: Garantizar la efectivización en lo que le corresponda y disponerse a colaborar y participar en la intervención pedagógica de la Escuela Especial Núcleo/Instituciones Educativas del nivel o modalidad que correspondiera, posibilitando la comunicación con los profesionales y/o equipos interdisciplinarios externos que pueden asistir al/la niño/a, adolescente o joven con discapacidad.</a:t>
            </a:r>
          </a:p>
          <a:p>
            <a:endParaRPr lang="es-AR" dirty="0"/>
          </a:p>
          <a:p>
            <a:endParaRPr lang="es-AR" dirty="0"/>
          </a:p>
          <a:p>
            <a:endParaRPr lang="es-AR" dirty="0"/>
          </a:p>
          <a:p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922073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99384" y="1196752"/>
            <a:ext cx="8345231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sz="3200" b="1" dirty="0">
                <a:solidFill>
                  <a:srgbClr val="0070C0"/>
                </a:solidFill>
                <a:latin typeface="Calibri" pitchFamily="34" charset="0"/>
              </a:rPr>
              <a:t>Guía de lectura Decreto 2703/10:</a:t>
            </a:r>
          </a:p>
          <a:p>
            <a:pPr algn="just"/>
            <a:endParaRPr lang="es-AR" sz="3200" b="1" dirty="0">
              <a:solidFill>
                <a:srgbClr val="0070C0"/>
              </a:solidFill>
              <a:latin typeface="Calibri" pitchFamily="34" charset="0"/>
            </a:endParaRPr>
          </a:p>
          <a:p>
            <a:pPr marL="457200" indent="-457200" algn="just">
              <a:buClr>
                <a:srgbClr val="00B0F0"/>
              </a:buClr>
              <a:buFont typeface="Wingdings" pitchFamily="2" charset="2"/>
              <a:buChar char="§"/>
            </a:pPr>
            <a:r>
              <a:rPr lang="es-AR" sz="2800" dirty="0">
                <a:latin typeface="Abadi" panose="020F0502020204030204" pitchFamily="34" charset="0"/>
              </a:rPr>
              <a:t>Casos no-comprendidos y limitación de la integración.</a:t>
            </a:r>
          </a:p>
          <a:p>
            <a:pPr marL="457200" indent="-457200" algn="just">
              <a:buClr>
                <a:srgbClr val="00B0F0"/>
              </a:buClr>
              <a:buFont typeface="Wingdings" pitchFamily="2" charset="2"/>
              <a:buChar char="§"/>
            </a:pPr>
            <a:r>
              <a:rPr lang="es-AR" sz="2800" dirty="0">
                <a:latin typeface="Abadi" panose="020F0502020204030204" pitchFamily="34" charset="0"/>
              </a:rPr>
              <a:t>Asistencia temporaria a otro tipo de institución o servicio educativo o terapéutico.</a:t>
            </a:r>
          </a:p>
          <a:p>
            <a:pPr marL="457200" indent="-457200" algn="just">
              <a:buClr>
                <a:srgbClr val="00B0F0"/>
              </a:buClr>
              <a:buFont typeface="Wingdings" pitchFamily="2" charset="2"/>
              <a:buChar char="§"/>
            </a:pPr>
            <a:r>
              <a:rPr lang="es-AR" sz="2800" dirty="0">
                <a:latin typeface="Abadi" panose="020F0502020204030204" pitchFamily="34" charset="0"/>
              </a:rPr>
              <a:t>Condición de edades.</a:t>
            </a:r>
          </a:p>
          <a:p>
            <a:pPr marL="457200" indent="-457200">
              <a:buClr>
                <a:srgbClr val="00B0F0"/>
              </a:buClr>
              <a:buFont typeface="Wingdings" pitchFamily="2" charset="2"/>
              <a:buChar char="§"/>
            </a:pPr>
            <a:r>
              <a:rPr lang="es-AR" sz="2800" dirty="0">
                <a:latin typeface="Abadi" panose="020F0502020204030204" pitchFamily="34" charset="0"/>
              </a:rPr>
              <a:t>Quiénes pueden solicitarlo.</a:t>
            </a:r>
          </a:p>
          <a:p>
            <a:pPr marL="457200" indent="-457200" algn="just">
              <a:buClr>
                <a:srgbClr val="00B0F0"/>
              </a:buClr>
              <a:buFont typeface="Wingdings" pitchFamily="2" charset="2"/>
              <a:buChar char="§"/>
            </a:pPr>
            <a:r>
              <a:rPr lang="es-AR" sz="2800" dirty="0">
                <a:latin typeface="Abadi" panose="020F0502020204030204" pitchFamily="34" charset="0"/>
              </a:rPr>
              <a:t>Modalidad de integración.</a:t>
            </a:r>
          </a:p>
          <a:p>
            <a:pPr marL="457200" indent="-457200" algn="just">
              <a:buClr>
                <a:srgbClr val="00B0F0"/>
              </a:buClr>
              <a:buFont typeface="Wingdings" pitchFamily="2" charset="2"/>
              <a:buChar char="§"/>
            </a:pPr>
            <a:r>
              <a:rPr lang="es-AR" sz="2800" dirty="0">
                <a:latin typeface="Abadi" panose="020F0502020204030204" pitchFamily="34" charset="0"/>
              </a:rPr>
              <a:t>Alcance de la Integración en el tiempo escolar.</a:t>
            </a:r>
          </a:p>
          <a:p>
            <a:pPr marL="457200" indent="-457200" algn="just">
              <a:buClr>
                <a:srgbClr val="00B0F0"/>
              </a:buClr>
              <a:buFont typeface="Wingdings" pitchFamily="2" charset="2"/>
              <a:buChar char="§"/>
            </a:pPr>
            <a:r>
              <a:rPr lang="es-AR" sz="2800" dirty="0">
                <a:latin typeface="Abadi" panose="020F0502020204030204" pitchFamily="34" charset="0"/>
              </a:rPr>
              <a:t>Sistemas de Apoyo Adicionales.</a:t>
            </a:r>
          </a:p>
          <a:p>
            <a:pPr marL="457200" indent="-457200" algn="just">
              <a:buClr>
                <a:srgbClr val="00B0F0"/>
              </a:buClr>
              <a:buFont typeface="Wingdings" pitchFamily="2" charset="2"/>
              <a:buChar char="§"/>
            </a:pPr>
            <a:r>
              <a:rPr lang="es-AR" sz="2800" dirty="0">
                <a:latin typeface="Abadi" panose="020F0502020204030204" pitchFamily="34" charset="0"/>
              </a:rPr>
              <a:t>Condiciones de Promoción y acreditación</a:t>
            </a:r>
          </a:p>
        </p:txBody>
      </p:sp>
    </p:spTree>
    <p:extLst>
      <p:ext uri="{BB962C8B-B14F-4D97-AF65-F5344CB8AC3E}">
        <p14:creationId xmlns:p14="http://schemas.microsoft.com/office/powerpoint/2010/main" val="3908358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1612F02F-392D-886E-8ECE-E665B65BAB8D}"/>
              </a:ext>
            </a:extLst>
          </p:cNvPr>
          <p:cNvSpPr txBox="1"/>
          <p:nvPr/>
        </p:nvSpPr>
        <p:spPr>
          <a:xfrm>
            <a:off x="1221651" y="980728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200" b="1" u="sng" dirty="0"/>
              <a:t>Instrumento de Integración</a:t>
            </a:r>
            <a:r>
              <a:rPr lang="es-AR" sz="3200" b="1" dirty="0"/>
              <a:t>: firma del </a:t>
            </a:r>
            <a:r>
              <a:rPr lang="es-AR" sz="3200" b="1" dirty="0">
                <a:solidFill>
                  <a:srgbClr val="7030A0"/>
                </a:solidFill>
              </a:rPr>
              <a:t>Acta Acuerdo Interinstitucional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7181D71-A649-726C-E51E-549070ECEF03}"/>
              </a:ext>
            </a:extLst>
          </p:cNvPr>
          <p:cNvSpPr txBox="1"/>
          <p:nvPr/>
        </p:nvSpPr>
        <p:spPr>
          <a:xfrm>
            <a:off x="1204270" y="2706338"/>
            <a:ext cx="741682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AR" dirty="0"/>
              <a:t>Una vez acordada la integración, se suscribirá el Acta Acuerdo Interinstitucional entre la Escuela Especial Núcleo /Escuela del nivel o modalidad que correspondiera y el familiar del alumno.</a:t>
            </a:r>
          </a:p>
          <a:p>
            <a:pPr algn="just"/>
            <a:endParaRPr lang="es-AR" dirty="0"/>
          </a:p>
          <a:p>
            <a:pPr algn="just"/>
            <a:r>
              <a:rPr lang="es-AR" dirty="0"/>
              <a:t>Este Acta deberá ser comunicada a las instancias de Supervisión de los niveles o modalidades que correspondieran para ser autorizadas.</a:t>
            </a:r>
          </a:p>
          <a:p>
            <a:pPr algn="just"/>
            <a:endParaRPr lang="es-AR" dirty="0"/>
          </a:p>
          <a:p>
            <a:pPr algn="just"/>
            <a:r>
              <a:rPr lang="es-AR" dirty="0"/>
              <a:t>En caso de que la autoridad de supervisión requiera informes de apoyo para su autorización, aquello no impedirá la inclusión del alumno en la integración. </a:t>
            </a:r>
          </a:p>
        </p:txBody>
      </p:sp>
    </p:spTree>
    <p:extLst>
      <p:ext uri="{BB962C8B-B14F-4D97-AF65-F5344CB8AC3E}">
        <p14:creationId xmlns:p14="http://schemas.microsoft.com/office/powerpoint/2010/main" val="158245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3548" y="1648851"/>
            <a:ext cx="8136904" cy="648072"/>
          </a:xfrm>
        </p:spPr>
        <p:txBody>
          <a:bodyPr>
            <a:normAutofit fontScale="90000"/>
          </a:bodyPr>
          <a:lstStyle/>
          <a:p>
            <a:pPr algn="ctr"/>
            <a:r>
              <a:rPr lang="es-AR" dirty="0"/>
              <a:t>Proyectos de integración interinstitucionales e inclusión </a:t>
            </a:r>
            <a:br>
              <a:rPr lang="es-AR" dirty="0"/>
            </a:br>
            <a:endParaRPr lang="es-A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64"/>
          <a:stretch/>
        </p:blipFill>
        <p:spPr bwMode="auto">
          <a:xfrm>
            <a:off x="971600" y="1972887"/>
            <a:ext cx="7416824" cy="4852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3082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Resultado de imagen para por cuatro esquinitas de nad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/>
          </a:p>
        </p:txBody>
      </p:sp>
      <p:pic>
        <p:nvPicPr>
          <p:cNvPr id="1027" name="Picture 3">
            <a:hlinkClick r:id="rId2" action="ppaction://hlinkfile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764704"/>
            <a:ext cx="5032239" cy="5054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7945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8257</TotalTime>
  <Words>565</Words>
  <Application>Microsoft Office PowerPoint</Application>
  <PresentationFormat>Presentación en pantalla (4:3)</PresentationFormat>
  <Paragraphs>43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Abadi</vt:lpstr>
      <vt:lpstr>ADLaM Display</vt:lpstr>
      <vt:lpstr>Arial</vt:lpstr>
      <vt:lpstr>Calibri</vt:lpstr>
      <vt:lpstr>Century Gothic</vt:lpstr>
      <vt:lpstr>Wingdings</vt:lpstr>
      <vt:lpstr>Wingdings 3</vt:lpstr>
      <vt:lpstr>Espiral</vt:lpstr>
      <vt:lpstr>Presentación de PowerPoint</vt:lpstr>
      <vt:lpstr>Presentación de PowerPoint</vt:lpstr>
      <vt:lpstr>Proyectos de integración interinstitucionales e inclusión. Formas de integración.</vt:lpstr>
      <vt:lpstr>DECRETO Nº 2703/2010  "PAUTAS DE ORGANIZACION Y ARTICULACION DEL PROYECTO DE INTEGRACION INTERINSTITUCIONAL DE NIÑOS, ADOLESCENTES Y JOVENES CON DISCAPACIDAD" </vt:lpstr>
      <vt:lpstr>Roles de los actores educativos y familiares</vt:lpstr>
      <vt:lpstr>Presentación de PowerPoint</vt:lpstr>
      <vt:lpstr>Presentación de PowerPoint</vt:lpstr>
      <vt:lpstr>Proyectos de integración interinstitucionales e inclusión  </vt:lpstr>
      <vt:lpstr>Presentación de PowerPoint</vt:lpstr>
      <vt:lpstr>Organización del abordaje interinstitucional El Equipo Integrador </vt:lpstr>
      <vt:lpstr>El Rol del Psicopedagogo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María Belén Sanchez</dc:creator>
  <cp:lastModifiedBy>Marianela Dussol</cp:lastModifiedBy>
  <cp:revision>46</cp:revision>
  <dcterms:created xsi:type="dcterms:W3CDTF">2019-08-13T19:50:49Z</dcterms:created>
  <dcterms:modified xsi:type="dcterms:W3CDTF">2024-10-15T19:41:34Z</dcterms:modified>
</cp:coreProperties>
</file>