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3" r:id="rId1"/>
  </p:sldMasterIdLst>
  <p:sldIdLst>
    <p:sldId id="256" r:id="rId2"/>
    <p:sldId id="299" r:id="rId3"/>
    <p:sldId id="301" r:id="rId4"/>
    <p:sldId id="300" r:id="rId5"/>
    <p:sldId id="302" r:id="rId6"/>
    <p:sldId id="271" r:id="rId7"/>
    <p:sldId id="273" r:id="rId8"/>
    <p:sldId id="274" r:id="rId9"/>
    <p:sldId id="269" r:id="rId10"/>
    <p:sldId id="275" r:id="rId11"/>
    <p:sldId id="259" r:id="rId12"/>
    <p:sldId id="260" r:id="rId13"/>
    <p:sldId id="272" r:id="rId14"/>
    <p:sldId id="261" r:id="rId15"/>
    <p:sldId id="263" r:id="rId16"/>
    <p:sldId id="276" r:id="rId17"/>
    <p:sldId id="279" r:id="rId18"/>
    <p:sldId id="277" r:id="rId19"/>
    <p:sldId id="278" r:id="rId20"/>
    <p:sldId id="264" r:id="rId21"/>
    <p:sldId id="258" r:id="rId22"/>
    <p:sldId id="262" r:id="rId23"/>
    <p:sldId id="265" r:id="rId24"/>
    <p:sldId id="280" r:id="rId25"/>
    <p:sldId id="303" r:id="rId26"/>
    <p:sldId id="304" r:id="rId27"/>
    <p:sldId id="266" r:id="rId28"/>
    <p:sldId id="267" r:id="rId29"/>
    <p:sldId id="281" r:id="rId30"/>
    <p:sldId id="282" r:id="rId31"/>
    <p:sldId id="268"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60" autoAdjust="0"/>
    <p:restoredTop sz="94660"/>
  </p:normalViewPr>
  <p:slideViewPr>
    <p:cSldViewPr snapToGrid="0">
      <p:cViewPr varScale="1">
        <p:scale>
          <a:sx n="69" d="100"/>
          <a:sy n="69" d="100"/>
        </p:scale>
        <p:origin x="9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78ABE3C1-DBE1-495D-B57B-2849774B866A}" type="datetimeFigureOut">
              <a:rPr lang="en-US" smtClean="0"/>
              <a:t>10/13/2024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8956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10/13/2024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062606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10/13/2024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833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10/13/2024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939909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0578ACC-22D6-47C1-A373-4FD133E34F3C}" type="datetimeFigureOut">
              <a:rPr lang="en-US" smtClean="0"/>
              <a:t>10/13/2024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0449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10/13/2024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188563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a:t>Haga clic para modificar los estilos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10/13/2024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55776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10/13/2024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950954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10/13/2024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576148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331444B-B92B-4E27-8C94-BB93EAF5CB18}" type="datetimeFigureOut">
              <a:rPr lang="en-US" smtClean="0"/>
              <a:t>10/13/2024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124157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63EFA5E-FA76-400D-B3DC-F0BA90E6D107}" type="datetimeFigureOut">
              <a:rPr lang="en-US" smtClean="0"/>
              <a:t>10/13/2024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7617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D6E9DEC-419B-4CC5-A080-3B06BD5A8291}" type="datetimeFigureOut">
              <a:rPr lang="en-US" smtClean="0"/>
              <a:t>10/13/2024</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D22F896-40B5-4ADD-8801-0D06FADFA095}" type="slidenum">
              <a:rPr lang="en-US" smtClean="0"/>
              <a:pPr/>
              <a:t>‹Nº›</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5576659"/>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sldNum="0"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youtube.com/watch?v=MOoa13hm8aM" TargetMode="External"/><Relationship Id="rId2" Type="http://schemas.openxmlformats.org/officeDocument/2006/relationships/hyperlink" Target="https://www.youtube.com/watch?v=5pM84suULmU&amp;t=1s" TargetMode="External"/><Relationship Id="rId1" Type="http://schemas.openxmlformats.org/officeDocument/2006/relationships/slideLayout" Target="../slideLayouts/slideLayout2.xml"/><Relationship Id="rId4" Type="http://schemas.openxmlformats.org/officeDocument/2006/relationships/hyperlink" Target="https://www.youtube.com/watch?v=ChqmW55PsnY"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4670A2-FBC7-486F-8034-7F89D358899F}"/>
              </a:ext>
            </a:extLst>
          </p:cNvPr>
          <p:cNvSpPr>
            <a:spLocks noGrp="1"/>
          </p:cNvSpPr>
          <p:nvPr>
            <p:ph type="ctrTitle"/>
          </p:nvPr>
        </p:nvSpPr>
        <p:spPr/>
        <p:txBody>
          <a:bodyPr>
            <a:normAutofit/>
          </a:bodyPr>
          <a:lstStyle/>
          <a:p>
            <a:r>
              <a:rPr lang="es-MX" dirty="0"/>
              <a:t>Psicología comunitaria y Atención Primaria en Salud</a:t>
            </a:r>
            <a:endParaRPr lang="es-AR" dirty="0"/>
          </a:p>
        </p:txBody>
      </p:sp>
      <p:sp>
        <p:nvSpPr>
          <p:cNvPr id="5" name="Subtítulo 4">
            <a:extLst>
              <a:ext uri="{FF2B5EF4-FFF2-40B4-BE49-F238E27FC236}">
                <a16:creationId xmlns:a16="http://schemas.microsoft.com/office/drawing/2014/main" id="{BE2C4B66-F682-42F6-AB77-88C14551DBDC}"/>
              </a:ext>
            </a:extLst>
          </p:cNvPr>
          <p:cNvSpPr>
            <a:spLocks noGrp="1"/>
          </p:cNvSpPr>
          <p:nvPr>
            <p:ph type="subTitle" idx="1"/>
          </p:nvPr>
        </p:nvSpPr>
        <p:spPr/>
        <p:txBody>
          <a:bodyPr/>
          <a:lstStyle/>
          <a:p>
            <a:r>
              <a:rPr lang="es-MX" dirty="0"/>
              <a:t>Psicología Social de Grupos y Comunidades </a:t>
            </a:r>
          </a:p>
          <a:p>
            <a:r>
              <a:rPr lang="es-MX" dirty="0"/>
              <a:t>Prof. Giorgi Fiorella</a:t>
            </a:r>
          </a:p>
          <a:p>
            <a:r>
              <a:rPr lang="es-MX" dirty="0"/>
              <a:t>Prof. Bolea Luciana</a:t>
            </a:r>
            <a:endParaRPr lang="es-AR" dirty="0"/>
          </a:p>
        </p:txBody>
      </p:sp>
    </p:spTree>
    <p:extLst>
      <p:ext uri="{BB962C8B-B14F-4D97-AF65-F5344CB8AC3E}">
        <p14:creationId xmlns:p14="http://schemas.microsoft.com/office/powerpoint/2010/main" val="3874525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D0504E4-359C-460C-BCE6-0B5D37403626}"/>
              </a:ext>
            </a:extLst>
          </p:cNvPr>
          <p:cNvSpPr>
            <a:spLocks noGrp="1"/>
          </p:cNvSpPr>
          <p:nvPr>
            <p:ph idx="1"/>
          </p:nvPr>
        </p:nvSpPr>
        <p:spPr>
          <a:xfrm>
            <a:off x="918111" y="583096"/>
            <a:ext cx="10942585" cy="5738191"/>
          </a:xfrm>
        </p:spPr>
        <p:txBody>
          <a:bodyPr>
            <a:normAutofit/>
          </a:bodyPr>
          <a:lstStyle/>
          <a:p>
            <a:r>
              <a:rPr lang="es-AR" sz="3900" dirty="0">
                <a:effectLst/>
                <a:latin typeface="+mj-lt"/>
                <a:ea typeface="Times New Roman" panose="02020603050405020304" pitchFamily="18" charset="0"/>
                <a:cs typeface="Times New Roman" panose="02020603050405020304" pitchFamily="18" charset="0"/>
              </a:rPr>
              <a:t>ART. IV</a:t>
            </a:r>
            <a:endParaRPr lang="es-AR" dirty="0">
              <a:ea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s-AR" dirty="0">
                <a:effectLst/>
                <a:ea typeface="Times New Roman" panose="02020603050405020304" pitchFamily="18" charset="0"/>
                <a:cs typeface="Times New Roman" panose="02020603050405020304" pitchFamily="18" charset="0"/>
              </a:rPr>
              <a:t>El pueblo tiene el derecho y el deber de </a:t>
            </a:r>
            <a:r>
              <a:rPr lang="es-AR" b="1" dirty="0">
                <a:effectLst/>
                <a:highlight>
                  <a:srgbClr val="C0C0C0"/>
                </a:highlight>
                <a:ea typeface="Times New Roman" panose="02020603050405020304" pitchFamily="18" charset="0"/>
                <a:cs typeface="Times New Roman" panose="02020603050405020304" pitchFamily="18" charset="0"/>
              </a:rPr>
              <a:t>participar individual y colectivamente</a:t>
            </a:r>
            <a:r>
              <a:rPr lang="es-AR" dirty="0">
                <a:effectLst/>
                <a:ea typeface="Times New Roman" panose="02020603050405020304" pitchFamily="18" charset="0"/>
                <a:cs typeface="Times New Roman" panose="02020603050405020304" pitchFamily="18" charset="0"/>
              </a:rPr>
              <a:t> en la planificación y aplicación de su atención de salud.</a:t>
            </a:r>
            <a:endParaRPr lang="es-AR" dirty="0">
              <a:effectLst/>
              <a:ea typeface="Calibri" panose="020F0502020204030204" pitchFamily="34" charset="0"/>
              <a:cs typeface="Times New Roman" panose="02020603050405020304" pitchFamily="18" charset="0"/>
            </a:endParaRPr>
          </a:p>
          <a:p>
            <a:endParaRPr lang="es-AR" dirty="0"/>
          </a:p>
          <a:p>
            <a:r>
              <a:rPr lang="es-AR" sz="3900" dirty="0">
                <a:latin typeface="+mj-lt"/>
              </a:rPr>
              <a:t>ART. V</a:t>
            </a:r>
          </a:p>
          <a:p>
            <a:pPr>
              <a:buFont typeface="Wingdings" panose="05000000000000000000" pitchFamily="2" charset="2"/>
              <a:buChar char="§"/>
            </a:pPr>
            <a:r>
              <a:rPr lang="es-AR" b="1" dirty="0">
                <a:effectLst/>
                <a:highlight>
                  <a:srgbClr val="C0C0C0"/>
                </a:highlight>
                <a:ea typeface="Times New Roman" panose="02020603050405020304" pitchFamily="18" charset="0"/>
                <a:cs typeface="Times New Roman" panose="02020603050405020304" pitchFamily="18" charset="0"/>
              </a:rPr>
              <a:t>Los gobiernos tienen la obligación de cuidar la salud de sus pueblos</a:t>
            </a:r>
            <a:r>
              <a:rPr lang="es-AR" dirty="0">
                <a:effectLst/>
                <a:ea typeface="Times New Roman" panose="02020603050405020304" pitchFamily="18" charset="0"/>
                <a:cs typeface="Times New Roman" panose="02020603050405020304" pitchFamily="18" charset="0"/>
              </a:rPr>
              <a:t>, obligación que sólo puede cumplirse mediante la adopción de medidas sanitarias y sociales adecuadas. Uno de los </a:t>
            </a:r>
            <a:r>
              <a:rPr lang="es-AR" b="1" dirty="0">
                <a:effectLst/>
                <a:highlight>
                  <a:srgbClr val="C0C0C0"/>
                </a:highlight>
                <a:ea typeface="Times New Roman" panose="02020603050405020304" pitchFamily="18" charset="0"/>
                <a:cs typeface="Times New Roman" panose="02020603050405020304" pitchFamily="18" charset="0"/>
              </a:rPr>
              <a:t>principales objetivos </a:t>
            </a:r>
            <a:r>
              <a:rPr lang="es-AR" dirty="0">
                <a:effectLst/>
                <a:ea typeface="Times New Roman" panose="02020603050405020304" pitchFamily="18" charset="0"/>
                <a:cs typeface="Times New Roman" panose="02020603050405020304" pitchFamily="18" charset="0"/>
              </a:rPr>
              <a:t>sociales de los gobiernos, de las organizaciones internacionales y de la comunidad mundial entera en el curso de los próximos decenios debe ser el de que </a:t>
            </a:r>
            <a:r>
              <a:rPr lang="es-AR" b="1" dirty="0">
                <a:effectLst/>
                <a:highlight>
                  <a:srgbClr val="C0C0C0"/>
                </a:highlight>
                <a:ea typeface="Times New Roman" panose="02020603050405020304" pitchFamily="18" charset="0"/>
                <a:cs typeface="Times New Roman" panose="02020603050405020304" pitchFamily="18" charset="0"/>
              </a:rPr>
              <a:t>todos los pueblos del mundo alcancen en el año 2000 un nivel de salud que les permita llevar una vida social y económicamente productiva</a:t>
            </a:r>
            <a:r>
              <a:rPr lang="es-AR" dirty="0">
                <a:effectLst/>
                <a:ea typeface="Times New Roman" panose="02020603050405020304" pitchFamily="18" charset="0"/>
                <a:cs typeface="Times New Roman" panose="02020603050405020304" pitchFamily="18" charset="0"/>
              </a:rPr>
              <a:t>. La atención primaria de salud es la clave para alcanzar esa meta como parte del desarrollo conforme al espíritu de la justicia social.</a:t>
            </a:r>
            <a:endParaRPr lang="es-AR" dirty="0">
              <a:effectLst/>
              <a:ea typeface="Calibri" panose="020F0502020204030204" pitchFamily="34" charset="0"/>
              <a:cs typeface="Times New Roman" panose="02020603050405020304" pitchFamily="18" charset="0"/>
            </a:endParaRPr>
          </a:p>
          <a:p>
            <a:endParaRPr lang="es-AR" dirty="0"/>
          </a:p>
        </p:txBody>
      </p:sp>
    </p:spTree>
    <p:extLst>
      <p:ext uri="{BB962C8B-B14F-4D97-AF65-F5344CB8AC3E}">
        <p14:creationId xmlns:p14="http://schemas.microsoft.com/office/powerpoint/2010/main" val="2814959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17DCC9-EB7F-4D55-9982-C61629B6C461}"/>
              </a:ext>
            </a:extLst>
          </p:cNvPr>
          <p:cNvSpPr>
            <a:spLocks noGrp="1"/>
          </p:cNvSpPr>
          <p:nvPr>
            <p:ph type="title"/>
          </p:nvPr>
        </p:nvSpPr>
        <p:spPr>
          <a:xfrm>
            <a:off x="1305805" y="526225"/>
            <a:ext cx="7202091" cy="825498"/>
          </a:xfrm>
        </p:spPr>
        <p:txBody>
          <a:bodyPr>
            <a:normAutofit/>
          </a:bodyPr>
          <a:lstStyle/>
          <a:p>
            <a:r>
              <a:rPr lang="es-MX" sz="4800" dirty="0"/>
              <a:t>Art. Vi: Definición </a:t>
            </a:r>
            <a:endParaRPr lang="es-AR" sz="4800" dirty="0"/>
          </a:p>
        </p:txBody>
      </p:sp>
      <p:sp>
        <p:nvSpPr>
          <p:cNvPr id="3" name="Marcador de contenido 2">
            <a:extLst>
              <a:ext uri="{FF2B5EF4-FFF2-40B4-BE49-F238E27FC236}">
                <a16:creationId xmlns:a16="http://schemas.microsoft.com/office/drawing/2014/main" id="{8165EA19-61A3-4043-819D-D1EC3C3B590F}"/>
              </a:ext>
            </a:extLst>
          </p:cNvPr>
          <p:cNvSpPr>
            <a:spLocks noGrp="1"/>
          </p:cNvSpPr>
          <p:nvPr>
            <p:ph idx="1"/>
          </p:nvPr>
        </p:nvSpPr>
        <p:spPr>
          <a:xfrm>
            <a:off x="596349" y="1802296"/>
            <a:ext cx="11211338" cy="4529479"/>
          </a:xfrm>
        </p:spPr>
        <p:txBody>
          <a:bodyPr>
            <a:normAutofit/>
          </a:bodyPr>
          <a:lstStyle/>
          <a:p>
            <a:pPr marL="0" indent="0" algn="ctr">
              <a:buNone/>
            </a:pPr>
            <a:r>
              <a:rPr lang="es-MX" sz="2400" b="1" dirty="0"/>
              <a:t>En la Declaración de Alma-Ata, elaborada por la Conferencia Internacional sobre APS (OMS, 1978):</a:t>
            </a:r>
          </a:p>
          <a:p>
            <a:pPr marL="0" indent="0" algn="ctr">
              <a:lnSpc>
                <a:spcPct val="100000"/>
              </a:lnSpc>
              <a:buNone/>
            </a:pPr>
            <a:r>
              <a:rPr lang="es-MX" sz="2800" dirty="0">
                <a:effectLst/>
              </a:rPr>
              <a:t>“E</a:t>
            </a:r>
            <a:r>
              <a:rPr lang="es-MX" sz="2800" b="0" i="0" dirty="0">
                <a:effectLst/>
                <a:latin typeface="Arial" panose="020B0604020202020204" pitchFamily="34" charset="0"/>
              </a:rPr>
              <a:t>s la </a:t>
            </a:r>
            <a:r>
              <a:rPr lang="es-MX" sz="2800" b="0" i="0" u="sng" dirty="0">
                <a:effectLst/>
                <a:highlight>
                  <a:srgbClr val="C0C0C0"/>
                </a:highlight>
                <a:latin typeface="Arial" panose="020B0604020202020204" pitchFamily="34" charset="0"/>
              </a:rPr>
              <a:t>asistencia sanitaria esencial </a:t>
            </a:r>
            <a:r>
              <a:rPr lang="es-MX" sz="2800" b="0" i="0" dirty="0">
                <a:effectLst/>
                <a:latin typeface="Arial" panose="020B0604020202020204" pitchFamily="34" charset="0"/>
              </a:rPr>
              <a:t>basada en métodos y tecnologías prácticos, científicamente fundados y socialmente aceptables, puesta </a:t>
            </a:r>
            <a:r>
              <a:rPr lang="es-MX" sz="2800" b="0" i="0" u="sng" dirty="0">
                <a:effectLst/>
                <a:highlight>
                  <a:srgbClr val="C0C0C0"/>
                </a:highlight>
                <a:latin typeface="Arial" panose="020B0604020202020204" pitchFamily="34" charset="0"/>
              </a:rPr>
              <a:t>al alcance de todos los individuos y familias de la comunidad</a:t>
            </a:r>
            <a:r>
              <a:rPr lang="es-MX" sz="2800" b="0" i="0" dirty="0">
                <a:effectLst/>
                <a:highlight>
                  <a:srgbClr val="C0C0C0"/>
                </a:highlight>
                <a:latin typeface="Arial" panose="020B0604020202020204" pitchFamily="34" charset="0"/>
              </a:rPr>
              <a:t> </a:t>
            </a:r>
            <a:r>
              <a:rPr lang="es-MX" sz="2800" b="0" i="0" dirty="0">
                <a:effectLst/>
                <a:latin typeface="Arial" panose="020B0604020202020204" pitchFamily="34" charset="0"/>
              </a:rPr>
              <a:t>mediante su </a:t>
            </a:r>
            <a:r>
              <a:rPr lang="es-MX" sz="2800" b="0" i="0" u="sng" dirty="0">
                <a:effectLst/>
                <a:highlight>
                  <a:srgbClr val="C0C0C0"/>
                </a:highlight>
                <a:latin typeface="Arial" panose="020B0604020202020204" pitchFamily="34" charset="0"/>
              </a:rPr>
              <a:t>plena participación </a:t>
            </a:r>
            <a:r>
              <a:rPr lang="es-MX" sz="2800" b="0" i="0" dirty="0">
                <a:effectLst/>
                <a:latin typeface="Arial" panose="020B0604020202020204" pitchFamily="34" charset="0"/>
              </a:rPr>
              <a:t>y a un costo que la comunidad y el país puedan soportar, en todas y cada una de las etapas de su desarrollo con un espíritu </a:t>
            </a:r>
            <a:r>
              <a:rPr lang="es-MX" sz="2800" b="0" i="0" u="sng" dirty="0">
                <a:effectLst/>
                <a:highlight>
                  <a:srgbClr val="C0C0C0"/>
                </a:highlight>
                <a:latin typeface="Arial" panose="020B0604020202020204" pitchFamily="34" charset="0"/>
              </a:rPr>
              <a:t>de autorresponsabilidad y autodeterminación</a:t>
            </a:r>
            <a:r>
              <a:rPr lang="es-MX" sz="2800" u="sng" dirty="0">
                <a:effectLst/>
                <a:highlight>
                  <a:srgbClr val="C0C0C0"/>
                </a:highlight>
                <a:latin typeface="Arial" panose="020B0604020202020204" pitchFamily="34" charset="0"/>
              </a:rPr>
              <a:t> </a:t>
            </a:r>
            <a:r>
              <a:rPr lang="es-MX" sz="2800" u="sng" dirty="0">
                <a:effectLst/>
                <a:latin typeface="Arial" panose="020B0604020202020204" pitchFamily="34" charset="0"/>
              </a:rPr>
              <a:t>(…)</a:t>
            </a:r>
            <a:r>
              <a:rPr lang="es-MX" sz="2800" b="0" i="0" dirty="0">
                <a:effectLst/>
                <a:latin typeface="Arial" panose="020B0604020202020204" pitchFamily="34" charset="0"/>
              </a:rPr>
              <a:t>”</a:t>
            </a:r>
          </a:p>
        </p:txBody>
      </p:sp>
    </p:spTree>
    <p:extLst>
      <p:ext uri="{BB962C8B-B14F-4D97-AF65-F5344CB8AC3E}">
        <p14:creationId xmlns:p14="http://schemas.microsoft.com/office/powerpoint/2010/main" val="1710724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0BE8E85-5DF2-4A9A-AAA3-F70C1614E9F3}"/>
              </a:ext>
            </a:extLst>
          </p:cNvPr>
          <p:cNvSpPr>
            <a:spLocks noGrp="1"/>
          </p:cNvSpPr>
          <p:nvPr>
            <p:ph idx="1"/>
          </p:nvPr>
        </p:nvSpPr>
        <p:spPr>
          <a:xfrm>
            <a:off x="561255" y="703385"/>
            <a:ext cx="11297809" cy="5602714"/>
          </a:xfrm>
        </p:spPr>
        <p:txBody>
          <a:bodyPr>
            <a:noAutofit/>
          </a:bodyPr>
          <a:lstStyle/>
          <a:p>
            <a:pPr marL="0" indent="0">
              <a:buNone/>
            </a:pPr>
            <a:endParaRPr lang="es-MX" sz="2800" dirty="0"/>
          </a:p>
          <a:p>
            <a:pPr marL="0" indent="0">
              <a:buNone/>
            </a:pPr>
            <a:endParaRPr lang="es-MX" sz="2800" dirty="0"/>
          </a:p>
          <a:p>
            <a:pPr marL="0" indent="0" algn="ctr">
              <a:buNone/>
            </a:pPr>
            <a:r>
              <a:rPr lang="es-MX" sz="2800" dirty="0">
                <a:latin typeface="Arial" panose="020B0604020202020204" pitchFamily="34" charset="0"/>
                <a:cs typeface="Arial" panose="020B0604020202020204" pitchFamily="34" charset="0"/>
              </a:rPr>
              <a:t>“Representa el </a:t>
            </a:r>
            <a:r>
              <a:rPr lang="es-MX" sz="2800" b="1" dirty="0">
                <a:highlight>
                  <a:srgbClr val="C0C0C0"/>
                </a:highlight>
                <a:latin typeface="Arial" panose="020B0604020202020204" pitchFamily="34" charset="0"/>
                <a:cs typeface="Arial" panose="020B0604020202020204" pitchFamily="34" charset="0"/>
              </a:rPr>
              <a:t>primer nivel de contacto </a:t>
            </a:r>
            <a:r>
              <a:rPr lang="es-MX" sz="2800" dirty="0">
                <a:latin typeface="Arial" panose="020B0604020202020204" pitchFamily="34" charset="0"/>
                <a:cs typeface="Arial" panose="020B0604020202020204" pitchFamily="34" charset="0"/>
              </a:rPr>
              <a:t>de los individuos, la familia y la comunidad con el sistema nacional de salud. Posee un </a:t>
            </a:r>
            <a:r>
              <a:rPr lang="es-MX" sz="2800" dirty="0">
                <a:highlight>
                  <a:srgbClr val="C0C0C0"/>
                </a:highlight>
                <a:latin typeface="Arial" panose="020B0604020202020204" pitchFamily="34" charset="0"/>
                <a:cs typeface="Arial" panose="020B0604020202020204" pitchFamily="34" charset="0"/>
              </a:rPr>
              <a:t>emplazamiento territorial </a:t>
            </a:r>
            <a:r>
              <a:rPr lang="es-MX" sz="2800" dirty="0">
                <a:latin typeface="Arial" panose="020B0604020202020204" pitchFamily="34" charset="0"/>
                <a:cs typeface="Arial" panose="020B0604020202020204" pitchFamily="34" charset="0"/>
              </a:rPr>
              <a:t>de fácil acceso a la comunidad.”</a:t>
            </a:r>
          </a:p>
          <a:p>
            <a:pPr marL="0" indent="0" algn="ctr">
              <a:buNone/>
            </a:pPr>
            <a:endParaRPr lang="es-MX" sz="2800" dirty="0">
              <a:latin typeface="Arial" panose="020B0604020202020204" pitchFamily="34" charset="0"/>
              <a:cs typeface="Arial" panose="020B0604020202020204" pitchFamily="34" charset="0"/>
            </a:endParaRPr>
          </a:p>
          <a:p>
            <a:pPr marL="0" indent="0">
              <a:buNone/>
            </a:pPr>
            <a:r>
              <a:rPr lang="es-MX" sz="2800" dirty="0">
                <a:latin typeface="Arial" panose="020B0604020202020204" pitchFamily="34" charset="0"/>
                <a:cs typeface="Arial" panose="020B0604020202020204" pitchFamily="34" charset="0"/>
              </a:rPr>
              <a:t>E. </a:t>
            </a:r>
            <a:r>
              <a:rPr lang="es-MX" sz="2800" dirty="0" err="1">
                <a:latin typeface="Arial" panose="020B0604020202020204" pitchFamily="34" charset="0"/>
                <a:cs typeface="Arial" panose="020B0604020202020204" pitchFamily="34" charset="0"/>
              </a:rPr>
              <a:t>Saforcada</a:t>
            </a:r>
            <a:r>
              <a:rPr lang="es-MX" sz="2800" dirty="0">
                <a:latin typeface="Arial" panose="020B0604020202020204" pitchFamily="34" charset="0"/>
                <a:cs typeface="Arial" panose="020B0604020202020204" pitchFamily="34" charset="0"/>
              </a:rPr>
              <a:t>: La APS es una </a:t>
            </a:r>
            <a:r>
              <a:rPr lang="es-MX" sz="2800" b="1" dirty="0">
                <a:latin typeface="Arial" panose="020B0604020202020204" pitchFamily="34" charset="0"/>
                <a:cs typeface="Arial" panose="020B0604020202020204" pitchFamily="34" charset="0"/>
              </a:rPr>
              <a:t>estrategia</a:t>
            </a:r>
            <a:r>
              <a:rPr lang="es-MX" sz="2800" dirty="0">
                <a:latin typeface="Arial" panose="020B0604020202020204" pitchFamily="34" charset="0"/>
                <a:cs typeface="Arial" panose="020B0604020202020204" pitchFamily="34" charset="0"/>
              </a:rPr>
              <a:t> de acción en salud, un </a:t>
            </a:r>
            <a:r>
              <a:rPr lang="es-MX" sz="2800" b="1" dirty="0">
                <a:latin typeface="Arial" panose="020B0604020202020204" pitchFamily="34" charset="0"/>
                <a:cs typeface="Arial" panose="020B0604020202020204" pitchFamily="34" charset="0"/>
              </a:rPr>
              <a:t>nivel</a:t>
            </a:r>
            <a:r>
              <a:rPr lang="es-MX" sz="2800" dirty="0">
                <a:latin typeface="Arial" panose="020B0604020202020204" pitchFamily="34" charset="0"/>
                <a:cs typeface="Arial" panose="020B0604020202020204" pitchFamily="34" charset="0"/>
              </a:rPr>
              <a:t> de atención y un </a:t>
            </a:r>
            <a:r>
              <a:rPr lang="es-MX" sz="2800" b="1" dirty="0">
                <a:latin typeface="Arial" panose="020B0604020202020204" pitchFamily="34" charset="0"/>
                <a:cs typeface="Arial" panose="020B0604020202020204" pitchFamily="34" charset="0"/>
              </a:rPr>
              <a:t>programa básico </a:t>
            </a:r>
            <a:r>
              <a:rPr lang="es-MX" sz="2800" dirty="0">
                <a:latin typeface="Arial" panose="020B0604020202020204" pitchFamily="34" charset="0"/>
                <a:cs typeface="Arial" panose="020B0604020202020204" pitchFamily="34" charset="0"/>
              </a:rPr>
              <a:t>de acciones esenciales en salud.</a:t>
            </a:r>
          </a:p>
        </p:txBody>
      </p:sp>
    </p:spTree>
    <p:extLst>
      <p:ext uri="{BB962C8B-B14F-4D97-AF65-F5344CB8AC3E}">
        <p14:creationId xmlns:p14="http://schemas.microsoft.com/office/powerpoint/2010/main" val="517169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70ED646-CC32-4D83-9BDD-E5801D9F20BC}"/>
              </a:ext>
            </a:extLst>
          </p:cNvPr>
          <p:cNvSpPr>
            <a:spLocks noGrp="1"/>
          </p:cNvSpPr>
          <p:nvPr>
            <p:ph idx="1"/>
          </p:nvPr>
        </p:nvSpPr>
        <p:spPr>
          <a:xfrm>
            <a:off x="1024128" y="477079"/>
            <a:ext cx="10770307" cy="6162260"/>
          </a:xfrm>
        </p:spPr>
        <p:txBody>
          <a:bodyPr>
            <a:normAutofit lnSpcReduction="10000"/>
          </a:bodyPr>
          <a:lstStyle/>
          <a:p>
            <a:pPr marL="0" indent="0">
              <a:buNone/>
            </a:pPr>
            <a:r>
              <a:rPr lang="es-MX" sz="3200" dirty="0"/>
              <a:t>ART. VII</a:t>
            </a:r>
          </a:p>
          <a:p>
            <a:pPr marL="0" indent="0">
              <a:buNone/>
            </a:pPr>
            <a:endParaRPr lang="es-MX" sz="2400" dirty="0"/>
          </a:p>
          <a:p>
            <a:pPr>
              <a:buFont typeface="Wingdings" panose="05000000000000000000" pitchFamily="2" charset="2"/>
              <a:buChar char="§"/>
            </a:pPr>
            <a:r>
              <a:rPr lang="es-MX" sz="2400" dirty="0"/>
              <a:t>Se orienta hacia los principales problemas de salud de la comunidad y presta los </a:t>
            </a:r>
            <a:r>
              <a:rPr lang="es-MX" sz="2400" b="1" dirty="0">
                <a:highlight>
                  <a:srgbClr val="C0C0C0"/>
                </a:highlight>
              </a:rPr>
              <a:t>servicios de promoción, prevención, tratamiento y rehabilitación </a:t>
            </a:r>
            <a:r>
              <a:rPr lang="es-MX" sz="2400" dirty="0"/>
              <a:t>necesarios para resolver esos problemas;</a:t>
            </a:r>
          </a:p>
          <a:p>
            <a:pPr>
              <a:buFont typeface="Wingdings" panose="05000000000000000000" pitchFamily="2" charset="2"/>
              <a:buChar char="§"/>
            </a:pPr>
            <a:r>
              <a:rPr lang="es-AR" sz="2400" dirty="0">
                <a:effectLst/>
                <a:ea typeface="Times New Roman" panose="02020603050405020304" pitchFamily="18" charset="0"/>
                <a:cs typeface="Times New Roman" panose="02020603050405020304" pitchFamily="18" charset="0"/>
              </a:rPr>
              <a:t>Entraña la </a:t>
            </a:r>
            <a:r>
              <a:rPr lang="es-AR" sz="2400" b="1" dirty="0">
                <a:effectLst/>
                <a:ea typeface="Times New Roman" panose="02020603050405020304" pitchFamily="18" charset="0"/>
                <a:cs typeface="Times New Roman" panose="02020603050405020304" pitchFamily="18" charset="0"/>
              </a:rPr>
              <a:t>participación</a:t>
            </a:r>
            <a:r>
              <a:rPr lang="es-AR" sz="2400" dirty="0">
                <a:effectLst/>
                <a:ea typeface="Times New Roman" panose="02020603050405020304" pitchFamily="18" charset="0"/>
                <a:cs typeface="Times New Roman" panose="02020603050405020304" pitchFamily="18" charset="0"/>
              </a:rPr>
              <a:t>, además del sector sanitario, </a:t>
            </a:r>
            <a:r>
              <a:rPr lang="es-AR" sz="2400" b="1" dirty="0">
                <a:effectLst/>
                <a:ea typeface="Times New Roman" panose="02020603050405020304" pitchFamily="18" charset="0"/>
                <a:cs typeface="Times New Roman" panose="02020603050405020304" pitchFamily="18" charset="0"/>
              </a:rPr>
              <a:t>de todos los sectores y campos de actividad conexos del desarrollo nacional y comunitario</a:t>
            </a:r>
            <a:r>
              <a:rPr lang="es-AR" sz="2400" dirty="0">
                <a:effectLst/>
                <a:ea typeface="Times New Roman" panose="02020603050405020304" pitchFamily="18" charset="0"/>
                <a:cs typeface="Times New Roman" panose="02020603050405020304" pitchFamily="18" charset="0"/>
              </a:rPr>
              <a:t>, - en particular la agricultura, la zootecnia, la alimentación, la industria, la educación, la vivienda, las obras públicas, las comunicaciones y otros sectores -  y exige los esfuerzos coordinados de todos esos sectores. </a:t>
            </a:r>
            <a:r>
              <a:rPr lang="es-AR" sz="2400" b="1" dirty="0">
                <a:effectLst/>
                <a:highlight>
                  <a:srgbClr val="C0C0C0"/>
                </a:highlight>
                <a:ea typeface="Times New Roman" panose="02020603050405020304" pitchFamily="18" charset="0"/>
                <a:cs typeface="Times New Roman" panose="02020603050405020304" pitchFamily="18" charset="0"/>
              </a:rPr>
              <a:t>ENFOQUE INTERDISCIPLINARIO E INTERSECTORIAL</a:t>
            </a:r>
            <a:endParaRPr lang="es-AR" sz="2400" b="1" dirty="0">
              <a:effectLst/>
              <a:highlight>
                <a:srgbClr val="C0C0C0"/>
              </a:highlight>
              <a:ea typeface="Calibri" panose="020F0502020204030204" pitchFamily="34" charset="0"/>
              <a:cs typeface="Times New Roman" panose="02020603050405020304" pitchFamily="18" charset="0"/>
            </a:endParaRPr>
          </a:p>
          <a:p>
            <a:pPr>
              <a:buFont typeface="Wingdings" panose="05000000000000000000" pitchFamily="2" charset="2"/>
              <a:buChar char="§"/>
            </a:pPr>
            <a:endParaRPr lang="es-MX" sz="2400" dirty="0"/>
          </a:p>
          <a:p>
            <a:pPr>
              <a:buFont typeface="Wingdings" panose="05000000000000000000" pitchFamily="2" charset="2"/>
              <a:buChar char="§"/>
            </a:pPr>
            <a:r>
              <a:rPr lang="es-MX" sz="2400" dirty="0"/>
              <a:t>Exige y fomenta en grado máximo la </a:t>
            </a:r>
            <a:r>
              <a:rPr lang="es-MX" sz="2400" b="1" dirty="0">
                <a:highlight>
                  <a:srgbClr val="C0C0C0"/>
                </a:highlight>
              </a:rPr>
              <a:t>autorresponsabilidad y la participación de la comunidad y del individuo </a:t>
            </a:r>
            <a:r>
              <a:rPr lang="es-MX" sz="2400" dirty="0"/>
              <a:t>en la planificación, la organización, el funcionamiento y el control de la atención primaria de salud</a:t>
            </a:r>
            <a:r>
              <a:rPr lang="es-MX" sz="2400" b="1" dirty="0"/>
              <a:t>,</a:t>
            </a:r>
            <a:r>
              <a:rPr lang="es-MX" sz="2400" dirty="0"/>
              <a:t> sacando el mayor partido posible de los recursos disponibles, y con tal fin desarrolla mediante la educación apropiada la capacidad de las comunidades para participar.</a:t>
            </a:r>
          </a:p>
          <a:p>
            <a:pPr>
              <a:buFont typeface="Wingdings" panose="05000000000000000000" pitchFamily="2" charset="2"/>
              <a:buChar char="§"/>
            </a:pPr>
            <a:endParaRPr lang="es-MX" sz="2400" dirty="0"/>
          </a:p>
          <a:p>
            <a:endParaRPr lang="es-AR" dirty="0"/>
          </a:p>
        </p:txBody>
      </p:sp>
    </p:spTree>
    <p:extLst>
      <p:ext uri="{BB962C8B-B14F-4D97-AF65-F5344CB8AC3E}">
        <p14:creationId xmlns:p14="http://schemas.microsoft.com/office/powerpoint/2010/main" val="2162994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A0965F7-6388-43C9-B4A8-1BABD0BDF3E3}"/>
              </a:ext>
            </a:extLst>
          </p:cNvPr>
          <p:cNvSpPr>
            <a:spLocks noGrp="1"/>
          </p:cNvSpPr>
          <p:nvPr>
            <p:ph idx="1"/>
          </p:nvPr>
        </p:nvSpPr>
        <p:spPr>
          <a:xfrm>
            <a:off x="393896" y="450166"/>
            <a:ext cx="11535508" cy="6049108"/>
          </a:xfrm>
        </p:spPr>
        <p:txBody>
          <a:bodyPr>
            <a:normAutofit fontScale="92500"/>
          </a:bodyPr>
          <a:lstStyle/>
          <a:p>
            <a:pPr>
              <a:buFont typeface="Wingdings" panose="05000000000000000000" pitchFamily="2" charset="2"/>
              <a:buChar char="§"/>
            </a:pPr>
            <a:r>
              <a:rPr lang="es-MX" sz="3000" dirty="0"/>
              <a:t>Comprende </a:t>
            </a:r>
            <a:r>
              <a:rPr lang="es-MX" sz="3000" b="1" dirty="0">
                <a:highlight>
                  <a:srgbClr val="C0C0C0"/>
                </a:highlight>
              </a:rPr>
              <a:t>actividades de promoción y prevención de la salud</a:t>
            </a:r>
            <a:r>
              <a:rPr lang="es-MX" sz="3000" dirty="0">
                <a:highlight>
                  <a:srgbClr val="C0C0C0"/>
                </a:highlight>
              </a:rPr>
              <a:t>, </a:t>
            </a:r>
            <a:r>
              <a:rPr lang="es-MX" sz="3000" dirty="0"/>
              <a:t>incluyendo acciones de lucha contra los factores socio-estructurales subyacentes.</a:t>
            </a:r>
          </a:p>
          <a:p>
            <a:pPr>
              <a:buFont typeface="Arial" panose="020B0604020202020204" pitchFamily="34" charset="0"/>
              <a:buChar char="•"/>
            </a:pPr>
            <a:r>
              <a:rPr lang="es-MX" sz="2500" dirty="0"/>
              <a:t>La educación sobre los principales problemas de salud y sobre los métodos de prevención y de lucha correspondientes; </a:t>
            </a:r>
          </a:p>
          <a:p>
            <a:pPr>
              <a:buFont typeface="Arial" panose="020B0604020202020204" pitchFamily="34" charset="0"/>
              <a:buChar char="•"/>
            </a:pPr>
            <a:r>
              <a:rPr lang="es-MX" sz="2500" dirty="0"/>
              <a:t>la promoción del suministro de alimentos y de una nutrición apropiada, </a:t>
            </a:r>
          </a:p>
          <a:p>
            <a:pPr>
              <a:buFont typeface="Arial" panose="020B0604020202020204" pitchFamily="34" charset="0"/>
              <a:buChar char="•"/>
            </a:pPr>
            <a:r>
              <a:rPr lang="es-MX" sz="2500" dirty="0"/>
              <a:t>un abastecimiento adecuado de agua potable y saneamiento básico; </a:t>
            </a:r>
          </a:p>
          <a:p>
            <a:pPr>
              <a:buFont typeface="Arial" panose="020B0604020202020204" pitchFamily="34" charset="0"/>
              <a:buChar char="•"/>
            </a:pPr>
            <a:r>
              <a:rPr lang="es-MX" sz="2500" dirty="0"/>
              <a:t>la asistencia </a:t>
            </a:r>
            <a:r>
              <a:rPr lang="es-MX" sz="2500" dirty="0" err="1"/>
              <a:t>maternoinfantil</a:t>
            </a:r>
            <a:r>
              <a:rPr lang="es-MX" sz="2500" dirty="0"/>
              <a:t>, con inclusión de la planificación de la familia; </a:t>
            </a:r>
          </a:p>
          <a:p>
            <a:pPr>
              <a:buFont typeface="Arial" panose="020B0604020202020204" pitchFamily="34" charset="0"/>
              <a:buChar char="•"/>
            </a:pPr>
            <a:r>
              <a:rPr lang="es-MX" sz="2500" dirty="0"/>
              <a:t>la inmunización contra las principales enfermedades infecciosas;</a:t>
            </a:r>
          </a:p>
          <a:p>
            <a:pPr>
              <a:buFont typeface="Arial" panose="020B0604020202020204" pitchFamily="34" charset="0"/>
              <a:buChar char="•"/>
            </a:pPr>
            <a:r>
              <a:rPr lang="es-MX" sz="2500" dirty="0"/>
              <a:t> la prevención y lucha contra las enfermedades endémicas locales; </a:t>
            </a:r>
          </a:p>
          <a:p>
            <a:pPr>
              <a:buFont typeface="Arial" panose="020B0604020202020204" pitchFamily="34" charset="0"/>
              <a:buChar char="•"/>
            </a:pPr>
            <a:r>
              <a:rPr lang="es-MX" sz="2500" dirty="0"/>
              <a:t>el tratamiento apropiado de las enfermedades y traumatismos comunes; y</a:t>
            </a:r>
          </a:p>
          <a:p>
            <a:pPr>
              <a:buFont typeface="Arial" panose="020B0604020202020204" pitchFamily="34" charset="0"/>
              <a:buChar char="•"/>
            </a:pPr>
            <a:r>
              <a:rPr lang="es-MX" sz="2500" dirty="0"/>
              <a:t> el suministro de medicamentos esenciales;</a:t>
            </a:r>
          </a:p>
          <a:p>
            <a:pPr marL="0" indent="0" algn="ctr">
              <a:buNone/>
            </a:pPr>
            <a:r>
              <a:rPr lang="es-MX" sz="2500" b="1" dirty="0"/>
              <a:t>Transformar las </a:t>
            </a:r>
            <a:r>
              <a:rPr lang="es-MX" sz="2500" b="1" u="sng" dirty="0"/>
              <a:t>condiciones de vida </a:t>
            </a:r>
            <a:r>
              <a:rPr lang="es-MX" sz="2500" b="1" dirty="0"/>
              <a:t>para mejorar las </a:t>
            </a:r>
            <a:r>
              <a:rPr lang="es-MX" sz="2500" b="1" u="sng" dirty="0"/>
              <a:t>condiciones de salud </a:t>
            </a:r>
            <a:r>
              <a:rPr lang="es-MX" sz="2500" b="1" dirty="0"/>
              <a:t>de la población.</a:t>
            </a:r>
          </a:p>
          <a:p>
            <a:endParaRPr lang="es-AR" dirty="0"/>
          </a:p>
        </p:txBody>
      </p:sp>
    </p:spTree>
    <p:extLst>
      <p:ext uri="{BB962C8B-B14F-4D97-AF65-F5344CB8AC3E}">
        <p14:creationId xmlns:p14="http://schemas.microsoft.com/office/powerpoint/2010/main" val="2045613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1E0AD92-F8AF-4F95-B245-9EC1464F0AD9}"/>
              </a:ext>
            </a:extLst>
          </p:cNvPr>
          <p:cNvSpPr>
            <a:spLocks noGrp="1"/>
          </p:cNvSpPr>
          <p:nvPr>
            <p:ph idx="1"/>
          </p:nvPr>
        </p:nvSpPr>
        <p:spPr>
          <a:xfrm>
            <a:off x="1024128" y="1364974"/>
            <a:ext cx="10328500" cy="4944386"/>
          </a:xfrm>
        </p:spPr>
        <p:txBody>
          <a:bodyPr>
            <a:normAutofit/>
          </a:bodyPr>
          <a:lstStyle/>
          <a:p>
            <a:pPr>
              <a:buFont typeface="Wingdings" panose="05000000000000000000" pitchFamily="2" charset="2"/>
              <a:buChar char="§"/>
            </a:pPr>
            <a:endParaRPr lang="es-MX" sz="2800" dirty="0"/>
          </a:p>
          <a:p>
            <a:pPr>
              <a:buFont typeface="Wingdings" panose="05000000000000000000" pitchFamily="2" charset="2"/>
              <a:buChar char="§"/>
            </a:pPr>
            <a:r>
              <a:rPr lang="es-MX" sz="2800" dirty="0"/>
              <a:t>Noción ampliada del </a:t>
            </a:r>
            <a:r>
              <a:rPr lang="es-MX" sz="2800" b="1" dirty="0">
                <a:highlight>
                  <a:srgbClr val="C0C0C0"/>
                </a:highlight>
              </a:rPr>
              <a:t>personal de salud: </a:t>
            </a:r>
            <a:r>
              <a:rPr lang="es-MX" sz="2800" dirty="0"/>
              <a:t>incluye</a:t>
            </a:r>
            <a:r>
              <a:rPr lang="es-MX" sz="2800" b="1" dirty="0"/>
              <a:t> </a:t>
            </a:r>
            <a:r>
              <a:rPr lang="es-MX" sz="2800" dirty="0"/>
              <a:t>además de los profesionales y técnicos de la salud, a trabajadores de la comunidad, personal administrativo y de maestranza. </a:t>
            </a:r>
          </a:p>
          <a:p>
            <a:pPr>
              <a:buFont typeface="Wingdings" panose="05000000000000000000" pitchFamily="2" charset="2"/>
              <a:buChar char="§"/>
            </a:pPr>
            <a:r>
              <a:rPr lang="es-MX" sz="2800" dirty="0"/>
              <a:t>Son acciones </a:t>
            </a:r>
            <a:r>
              <a:rPr lang="es-MX" sz="2800" b="1" dirty="0">
                <a:highlight>
                  <a:srgbClr val="C0C0C0"/>
                </a:highlight>
              </a:rPr>
              <a:t>de baja complejidad tecnológica y de bajo costo</a:t>
            </a:r>
            <a:r>
              <a:rPr lang="es-MX" sz="2800" dirty="0"/>
              <a:t>. A este primer nivel de atención le sigue el segundo nivel (atención en hospitales generales) y tercer nivel (atención medica especializada de alta complejidad).</a:t>
            </a:r>
          </a:p>
          <a:p>
            <a:pPr>
              <a:buFont typeface="Wingdings" panose="05000000000000000000" pitchFamily="2" charset="2"/>
              <a:buChar char="§"/>
            </a:pPr>
            <a:endParaRPr lang="es-MX" sz="2800" dirty="0"/>
          </a:p>
          <a:p>
            <a:endParaRPr lang="es-MX" sz="2400" dirty="0"/>
          </a:p>
          <a:p>
            <a:endParaRPr lang="es-AR" sz="2400" dirty="0"/>
          </a:p>
          <a:p>
            <a:endParaRPr lang="es-AR" dirty="0"/>
          </a:p>
        </p:txBody>
      </p:sp>
    </p:spTree>
    <p:extLst>
      <p:ext uri="{BB962C8B-B14F-4D97-AF65-F5344CB8AC3E}">
        <p14:creationId xmlns:p14="http://schemas.microsoft.com/office/powerpoint/2010/main" val="2205482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EAB737B-EFAB-4593-B64C-3E9C99A3EAA5}"/>
              </a:ext>
            </a:extLst>
          </p:cNvPr>
          <p:cNvSpPr>
            <a:spLocks noGrp="1"/>
          </p:cNvSpPr>
          <p:nvPr>
            <p:ph idx="1"/>
          </p:nvPr>
        </p:nvSpPr>
        <p:spPr>
          <a:xfrm>
            <a:off x="808383" y="238539"/>
            <a:ext cx="11118574" cy="6414052"/>
          </a:xfrm>
        </p:spPr>
        <p:txBody>
          <a:bodyPr>
            <a:normAutofit fontScale="40000" lnSpcReduction="20000"/>
          </a:bodyPr>
          <a:lstStyle/>
          <a:p>
            <a:endParaRPr lang="es-MX" b="0" i="0" dirty="0">
              <a:effectLst/>
              <a:latin typeface="Open Sans" panose="020B0606030504020204" pitchFamily="34" charset="0"/>
            </a:endParaRPr>
          </a:p>
          <a:p>
            <a:pPr>
              <a:lnSpc>
                <a:spcPct val="120000"/>
              </a:lnSpc>
            </a:pPr>
            <a:r>
              <a:rPr lang="es-MX" sz="7200" b="0" i="0" dirty="0">
                <a:effectLst/>
              </a:rPr>
              <a:t>El conjunto de efectores que integran el sistema público provincial de salud se encuentra organizado en tres niveles de atención: </a:t>
            </a:r>
            <a:br>
              <a:rPr lang="es-MX" sz="4000" dirty="0"/>
            </a:br>
            <a:br>
              <a:rPr lang="es-MX" sz="4000" dirty="0"/>
            </a:br>
            <a:endParaRPr lang="es-MX" sz="4000" dirty="0"/>
          </a:p>
          <a:p>
            <a:pPr>
              <a:lnSpc>
                <a:spcPct val="120000"/>
              </a:lnSpc>
            </a:pPr>
            <a:r>
              <a:rPr lang="es-MX" sz="5600" b="1" i="0" dirty="0">
                <a:effectLst/>
              </a:rPr>
              <a:t>PRIMER NIVEL</a:t>
            </a:r>
            <a:br>
              <a:rPr lang="es-MX" sz="5600" dirty="0"/>
            </a:br>
            <a:br>
              <a:rPr lang="es-MX" sz="5600" dirty="0"/>
            </a:br>
            <a:r>
              <a:rPr lang="es-MX" sz="6400" b="0" i="0" dirty="0">
                <a:effectLst/>
              </a:rPr>
              <a:t>Está integrado por </a:t>
            </a:r>
            <a:r>
              <a:rPr lang="es-MX" sz="6400" b="1" i="0" dirty="0">
                <a:effectLst/>
              </a:rPr>
              <a:t>Efectores de Salud sin Internación, Centros de Salud</a:t>
            </a:r>
            <a:r>
              <a:rPr lang="es-MX" sz="6400" b="0" i="0" dirty="0">
                <a:effectLst/>
              </a:rPr>
              <a:t>, distribuidos en todo el territorio provincial en cercanía con la población.</a:t>
            </a:r>
          </a:p>
          <a:p>
            <a:pPr>
              <a:lnSpc>
                <a:spcPct val="120000"/>
              </a:lnSpc>
            </a:pPr>
            <a:r>
              <a:rPr lang="es-MX" sz="6400" b="0" i="0" dirty="0">
                <a:effectLst/>
              </a:rPr>
              <a:t> Compuestos por equipos de salud, multidisciplinarios responsables de la adscripción poblacional en un territorio determinado, adaptando sus servicios a las necesidades de la comunidad. En estos se realizan actividades de promoción, prevención, educación para la salud, diagnósticos, tratamientos y rehabilitación.</a:t>
            </a:r>
            <a:br>
              <a:rPr lang="es-MX" sz="5600" dirty="0"/>
            </a:br>
            <a:br>
              <a:rPr lang="es-MX" sz="5600" dirty="0"/>
            </a:br>
            <a:endParaRPr lang="es-AR" sz="3200" dirty="0"/>
          </a:p>
        </p:txBody>
      </p:sp>
    </p:spTree>
    <p:extLst>
      <p:ext uri="{BB962C8B-B14F-4D97-AF65-F5344CB8AC3E}">
        <p14:creationId xmlns:p14="http://schemas.microsoft.com/office/powerpoint/2010/main" val="739813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F59129E-6B16-4CBC-8D6C-7EF5DB3718B3}"/>
              </a:ext>
            </a:extLst>
          </p:cNvPr>
          <p:cNvSpPr>
            <a:spLocks noGrp="1"/>
          </p:cNvSpPr>
          <p:nvPr>
            <p:ph idx="1"/>
          </p:nvPr>
        </p:nvSpPr>
        <p:spPr>
          <a:xfrm>
            <a:off x="1024128" y="702365"/>
            <a:ext cx="10306481" cy="5606995"/>
          </a:xfrm>
        </p:spPr>
        <p:txBody>
          <a:bodyPr>
            <a:normAutofit fontScale="85000" lnSpcReduction="10000"/>
          </a:bodyPr>
          <a:lstStyle/>
          <a:p>
            <a:pPr>
              <a:lnSpc>
                <a:spcPct val="120000"/>
              </a:lnSpc>
            </a:pPr>
            <a:r>
              <a:rPr lang="es-MX" sz="2800" b="1" i="0" dirty="0">
                <a:effectLst/>
              </a:rPr>
              <a:t>Son Funciones del Primer Nivel:</a:t>
            </a:r>
          </a:p>
          <a:p>
            <a:pPr>
              <a:lnSpc>
                <a:spcPct val="120000"/>
              </a:lnSpc>
              <a:spcBef>
                <a:spcPts val="0"/>
              </a:spcBef>
              <a:spcAft>
                <a:spcPts val="0"/>
              </a:spcAft>
            </a:pPr>
            <a:br>
              <a:rPr lang="es-MX" sz="2400" dirty="0"/>
            </a:br>
            <a:r>
              <a:rPr lang="es-MX" sz="2400" b="0" i="0" dirty="0">
                <a:effectLst/>
              </a:rPr>
              <a:t>a) Constituirse la </a:t>
            </a:r>
            <a:r>
              <a:rPr lang="es-MX" sz="2400" b="1" i="0" dirty="0">
                <a:effectLst/>
              </a:rPr>
              <a:t>puerta de entrada al sistema de salud</a:t>
            </a:r>
            <a:r>
              <a:rPr lang="es-MX" sz="2400" b="0" i="0" dirty="0">
                <a:effectLst/>
              </a:rPr>
              <a:t>, brindando accesibilidad en la atención de los usuarios ambulatorios, y convertirse en el nivel de seguimiento de la salud particular, familiar y comunitaria a partir de la adscripción de la población del territorio a cargo.</a:t>
            </a:r>
          </a:p>
          <a:p>
            <a:pPr>
              <a:lnSpc>
                <a:spcPct val="120000"/>
              </a:lnSpc>
              <a:spcBef>
                <a:spcPts val="0"/>
              </a:spcBef>
              <a:spcAft>
                <a:spcPts val="0"/>
              </a:spcAft>
            </a:pPr>
            <a:br>
              <a:rPr lang="es-MX" sz="2400" dirty="0"/>
            </a:br>
            <a:r>
              <a:rPr lang="es-MX" sz="2400" b="0" i="0" dirty="0">
                <a:effectLst/>
              </a:rPr>
              <a:t>b) Concretar acciones permanentes de </a:t>
            </a:r>
            <a:r>
              <a:rPr lang="es-MX" sz="2400" b="1" i="0" dirty="0">
                <a:effectLst/>
              </a:rPr>
              <a:t>promoción, prevención, diagnóstico, atención ambulatoria, cuidados domiciliarios </a:t>
            </a:r>
            <a:r>
              <a:rPr lang="es-MX" sz="2400" b="0" i="0" dirty="0">
                <a:effectLst/>
              </a:rPr>
              <a:t>y toda otra tarea relacionada con el cuidado de la salud.</a:t>
            </a:r>
          </a:p>
          <a:p>
            <a:pPr>
              <a:lnSpc>
                <a:spcPct val="120000"/>
              </a:lnSpc>
              <a:spcBef>
                <a:spcPts val="0"/>
              </a:spcBef>
              <a:spcAft>
                <a:spcPts val="0"/>
              </a:spcAft>
            </a:pPr>
            <a:br>
              <a:rPr lang="es-MX" sz="2400" dirty="0"/>
            </a:br>
            <a:r>
              <a:rPr lang="es-MX" sz="2400" b="0" i="0" dirty="0">
                <a:effectLst/>
              </a:rPr>
              <a:t>c) Posibilitar a todas las personas el acceso a la capacidad de su continuidad asistencial, </a:t>
            </a:r>
            <a:r>
              <a:rPr lang="es-MX" sz="2400" b="1" i="0" dirty="0">
                <a:effectLst/>
              </a:rPr>
              <a:t>articulando</a:t>
            </a:r>
            <a:r>
              <a:rPr lang="es-MX" sz="2400" b="0" i="0" dirty="0">
                <a:effectLst/>
              </a:rPr>
              <a:t> con los demás niveles de atención empleando mecanismos de gestión de turnos, referencia y contrarreferencia.</a:t>
            </a:r>
          </a:p>
          <a:p>
            <a:pPr>
              <a:lnSpc>
                <a:spcPct val="120000"/>
              </a:lnSpc>
              <a:spcBef>
                <a:spcPts val="0"/>
              </a:spcBef>
              <a:spcAft>
                <a:spcPts val="0"/>
              </a:spcAft>
            </a:pPr>
            <a:br>
              <a:rPr lang="es-MX" sz="2400" dirty="0"/>
            </a:br>
            <a:r>
              <a:rPr lang="es-MX" sz="2400" dirty="0"/>
              <a:t>d</a:t>
            </a:r>
            <a:r>
              <a:rPr lang="es-MX" sz="2400" b="0" i="0" dirty="0">
                <a:effectLst/>
              </a:rPr>
              <a:t>) Priorizar la constitución de </a:t>
            </a:r>
            <a:r>
              <a:rPr lang="es-MX" sz="2400" b="1" i="0" dirty="0">
                <a:effectLst/>
              </a:rPr>
              <a:t>equipos de trabajo de carácter multidisciplinario e intersectorial </a:t>
            </a:r>
            <a:r>
              <a:rPr lang="es-MX" sz="2400" b="0" i="0" dirty="0">
                <a:effectLst/>
              </a:rPr>
              <a:t>para el abordaje de los determinantes de la salud de forma integral y completa.</a:t>
            </a:r>
            <a:endParaRPr lang="es-AR" sz="1050" dirty="0"/>
          </a:p>
          <a:p>
            <a:endParaRPr lang="es-AR" dirty="0"/>
          </a:p>
        </p:txBody>
      </p:sp>
    </p:spTree>
    <p:extLst>
      <p:ext uri="{BB962C8B-B14F-4D97-AF65-F5344CB8AC3E}">
        <p14:creationId xmlns:p14="http://schemas.microsoft.com/office/powerpoint/2010/main" val="13425294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5EAFD64-B0DC-47A9-926D-ECEC50D862E6}"/>
              </a:ext>
            </a:extLst>
          </p:cNvPr>
          <p:cNvSpPr>
            <a:spLocks noGrp="1"/>
          </p:cNvSpPr>
          <p:nvPr>
            <p:ph idx="1"/>
          </p:nvPr>
        </p:nvSpPr>
        <p:spPr>
          <a:xfrm>
            <a:off x="1024128" y="397565"/>
            <a:ext cx="10704046" cy="6308035"/>
          </a:xfrm>
        </p:spPr>
        <p:txBody>
          <a:bodyPr>
            <a:normAutofit fontScale="85000" lnSpcReduction="20000"/>
          </a:bodyPr>
          <a:lstStyle/>
          <a:p>
            <a:r>
              <a:rPr lang="es-MX" sz="2400" b="1" i="0" dirty="0">
                <a:effectLst/>
              </a:rPr>
              <a:t>SEGUNDO NIVEL</a:t>
            </a:r>
          </a:p>
          <a:p>
            <a:pPr>
              <a:lnSpc>
                <a:spcPct val="110000"/>
              </a:lnSpc>
            </a:pPr>
            <a:br>
              <a:rPr lang="es-MX" sz="2400" dirty="0"/>
            </a:br>
            <a:r>
              <a:rPr lang="es-MX" sz="2400" i="0" dirty="0">
                <a:effectLst/>
              </a:rPr>
              <a:t>Está conformado por los </a:t>
            </a:r>
            <a:r>
              <a:rPr lang="es-MX" sz="2400" b="1" i="0" dirty="0">
                <a:effectLst/>
              </a:rPr>
              <a:t>efectores de baja y mediana atención asistencial y diagnóstica</a:t>
            </a:r>
            <a:r>
              <a:rPr lang="es-MX" sz="2400" i="0" dirty="0">
                <a:effectLst/>
              </a:rPr>
              <a:t>, las acciones y prestaciones donde se requiere atención especializada, con énfasis en el apoyo matricial ambulatorio, internación abreviada y la estabilización del usuario ante la urgencia y emergencia.</a:t>
            </a:r>
            <a:br>
              <a:rPr lang="es-MX" sz="2400" dirty="0"/>
            </a:br>
            <a:br>
              <a:rPr lang="es-MX" sz="2400" i="0" dirty="0">
                <a:effectLst/>
              </a:rPr>
            </a:br>
            <a:r>
              <a:rPr lang="es-MX" sz="2400" b="1" i="0" dirty="0">
                <a:effectLst/>
              </a:rPr>
              <a:t>Son Funciones del Segundo Nivel:</a:t>
            </a:r>
          </a:p>
          <a:p>
            <a:pPr>
              <a:lnSpc>
                <a:spcPct val="110000"/>
              </a:lnSpc>
            </a:pPr>
            <a:br>
              <a:rPr lang="es-MX" sz="2400" dirty="0"/>
            </a:br>
            <a:r>
              <a:rPr lang="es-MX" sz="2400" i="0" dirty="0">
                <a:effectLst/>
              </a:rPr>
              <a:t>a) Constituirse como </a:t>
            </a:r>
            <a:r>
              <a:rPr lang="es-MX" sz="2400" b="1" i="0" dirty="0">
                <a:effectLst/>
              </a:rPr>
              <a:t>una referencia asistencial y diagnóstica entre el primer nivel de salud y los Hospitales </a:t>
            </a:r>
            <a:r>
              <a:rPr lang="es-MX" sz="2400" i="0" dirty="0">
                <a:effectLst/>
              </a:rPr>
              <a:t>de referencia provincial.</a:t>
            </a:r>
          </a:p>
          <a:p>
            <a:pPr>
              <a:lnSpc>
                <a:spcPct val="110000"/>
              </a:lnSpc>
            </a:pPr>
            <a:br>
              <a:rPr lang="es-MX" sz="2400" dirty="0"/>
            </a:br>
            <a:r>
              <a:rPr lang="es-MX" sz="2400" i="0" dirty="0">
                <a:effectLst/>
              </a:rPr>
              <a:t>b) Brindar permanentemente los servicios de atención de </a:t>
            </a:r>
            <a:r>
              <a:rPr lang="es-MX" sz="2400" b="1" i="0" dirty="0">
                <a:effectLst/>
              </a:rPr>
              <a:t>especialidades de baja y mediana atención asistencial</a:t>
            </a:r>
            <a:r>
              <a:rPr lang="es-MX" sz="2400" i="0" dirty="0">
                <a:effectLst/>
              </a:rPr>
              <a:t>, de diagnóstico y Tratamientos terapéuticos y quirúrgicos, de rehabilitación, y toda otra tarea relacionada con este nivel, y la capacidad de resolución que cada efector tenga asignada;</a:t>
            </a:r>
          </a:p>
          <a:p>
            <a:pPr>
              <a:lnSpc>
                <a:spcPct val="110000"/>
              </a:lnSpc>
            </a:pPr>
            <a:br>
              <a:rPr lang="es-MX" sz="2400" dirty="0"/>
            </a:br>
            <a:r>
              <a:rPr lang="es-MX" sz="2400" i="0" dirty="0">
                <a:effectLst/>
              </a:rPr>
              <a:t>c) Estudiar, coordinar y ejecutar prácticas de atención acorde a los nuevos avances terapéuticos, como </a:t>
            </a:r>
            <a:r>
              <a:rPr lang="es-MX" sz="2400" b="1" i="0" dirty="0">
                <a:effectLst/>
              </a:rPr>
              <a:t>internación domiciliaria, cirugía no invasiva ambulatoria y hospital de día,</a:t>
            </a:r>
            <a:r>
              <a:rPr lang="es-MX" sz="2400" i="0" dirty="0">
                <a:effectLst/>
              </a:rPr>
              <a:t> que posibiliten disminuir sensiblemente el tiempo de internación de los usuarios en los centros asistenciales efectores;</a:t>
            </a:r>
            <a:br>
              <a:rPr lang="es-MX" sz="2400" dirty="0"/>
            </a:br>
            <a:endParaRPr lang="es-AR" sz="2400" dirty="0"/>
          </a:p>
        </p:txBody>
      </p:sp>
    </p:spTree>
    <p:extLst>
      <p:ext uri="{BB962C8B-B14F-4D97-AF65-F5344CB8AC3E}">
        <p14:creationId xmlns:p14="http://schemas.microsoft.com/office/powerpoint/2010/main" val="17354560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DD0151C-C90B-4CA1-85DD-0319A631239B}"/>
              </a:ext>
            </a:extLst>
          </p:cNvPr>
          <p:cNvSpPr>
            <a:spLocks noGrp="1"/>
          </p:cNvSpPr>
          <p:nvPr>
            <p:ph idx="1"/>
          </p:nvPr>
        </p:nvSpPr>
        <p:spPr>
          <a:xfrm>
            <a:off x="1024128" y="715617"/>
            <a:ext cx="10757055" cy="5671931"/>
          </a:xfrm>
        </p:spPr>
        <p:txBody>
          <a:bodyPr>
            <a:normAutofit/>
          </a:bodyPr>
          <a:lstStyle/>
          <a:p>
            <a:r>
              <a:rPr lang="es-MX" b="1" i="0" dirty="0">
                <a:effectLst/>
              </a:rPr>
              <a:t>TERCER NIVEL</a:t>
            </a:r>
            <a:br>
              <a:rPr lang="es-MX" dirty="0"/>
            </a:br>
            <a:br>
              <a:rPr lang="es-MX" dirty="0"/>
            </a:br>
            <a:r>
              <a:rPr lang="es-MX" i="0" dirty="0">
                <a:effectLst/>
              </a:rPr>
              <a:t>Está constituido por efectores de </a:t>
            </a:r>
            <a:r>
              <a:rPr lang="es-MX" i="0" u="sng" dirty="0">
                <a:effectLst/>
              </a:rPr>
              <a:t>alta complejidad médica y tecnológica</a:t>
            </a:r>
            <a:r>
              <a:rPr lang="es-MX" i="0" dirty="0">
                <a:effectLst/>
              </a:rPr>
              <a:t>, estratégicamente localizados a nivel regional con responsabilidad territorial. Representa el último nivel de referencia de la red de cuidados, para una georreferencia determinada, configurando entre los distintos efectores de alta complejidad una red de referencia entre sí. A tales efectos, la autoridad de aplicación debe fortalecer y desarrollar los Hospitales referenciales de toda la Provincia.</a:t>
            </a:r>
            <a:br>
              <a:rPr lang="es-MX" dirty="0"/>
            </a:br>
            <a:br>
              <a:rPr lang="es-MX" b="1" i="0" dirty="0">
                <a:effectLst/>
              </a:rPr>
            </a:br>
            <a:r>
              <a:rPr lang="es-MX" b="1" i="0" dirty="0">
                <a:effectLst/>
              </a:rPr>
              <a:t>Son Funciones del Tercer Nivel:</a:t>
            </a:r>
          </a:p>
          <a:p>
            <a:br>
              <a:rPr lang="es-MX" dirty="0"/>
            </a:br>
            <a:r>
              <a:rPr lang="es-MX" dirty="0"/>
              <a:t>- </a:t>
            </a:r>
            <a:r>
              <a:rPr lang="es-MX" i="0" dirty="0">
                <a:effectLst/>
              </a:rPr>
              <a:t>Dar respuesta a las necesidades  poblacionales de </a:t>
            </a:r>
            <a:r>
              <a:rPr lang="es-MX" i="0" u="sng" dirty="0">
                <a:effectLst/>
              </a:rPr>
              <a:t>cuidados críticos e intermedios</a:t>
            </a:r>
            <a:r>
              <a:rPr lang="es-MX" i="0" dirty="0">
                <a:effectLst/>
              </a:rPr>
              <a:t>, ya sean en internación o de manera ambulatoria, tanto en contextos terapéuticos como diagnósticos.</a:t>
            </a:r>
            <a:br>
              <a:rPr lang="es-MX" dirty="0"/>
            </a:br>
            <a:r>
              <a:rPr lang="es-MX" dirty="0"/>
              <a:t>- </a:t>
            </a:r>
            <a:r>
              <a:rPr lang="es-MX" i="0" dirty="0">
                <a:effectLst/>
              </a:rPr>
              <a:t>Consolidar mecanismos efectivos de a</a:t>
            </a:r>
            <a:r>
              <a:rPr lang="es-MX" i="0" u="sng" dirty="0">
                <a:effectLst/>
              </a:rPr>
              <a:t>rticulación, coordinación y complementación en la producción de procesos asistenciales en red </a:t>
            </a:r>
            <a:r>
              <a:rPr lang="es-MX" i="0" dirty="0">
                <a:effectLst/>
              </a:rPr>
              <a:t>con otros niveles de atención asistencial, sean éstos jurisdiccionales como </a:t>
            </a:r>
            <a:r>
              <a:rPr lang="es-MX" i="0" dirty="0" err="1">
                <a:effectLst/>
              </a:rPr>
              <a:t>extrajurisdiccionales</a:t>
            </a:r>
            <a:r>
              <a:rPr lang="es-MX" i="0" dirty="0">
                <a:effectLst/>
              </a:rPr>
              <a:t>, que garanticen el acceso a la atención necesaria a este nivel.</a:t>
            </a:r>
            <a:endParaRPr lang="es-AR" dirty="0"/>
          </a:p>
        </p:txBody>
      </p:sp>
    </p:spTree>
    <p:extLst>
      <p:ext uri="{BB962C8B-B14F-4D97-AF65-F5344CB8AC3E}">
        <p14:creationId xmlns:p14="http://schemas.microsoft.com/office/powerpoint/2010/main" val="2159694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3063FD-3404-6360-1544-94BC94A1092E}"/>
              </a:ext>
            </a:extLst>
          </p:cNvPr>
          <p:cNvSpPr>
            <a:spLocks noGrp="1"/>
          </p:cNvSpPr>
          <p:nvPr>
            <p:ph type="title"/>
          </p:nvPr>
        </p:nvSpPr>
        <p:spPr/>
        <p:txBody>
          <a:bodyPr/>
          <a:lstStyle/>
          <a:p>
            <a:r>
              <a:rPr lang="es-MX" dirty="0"/>
              <a:t>¿Qué es la “comunidad”?</a:t>
            </a:r>
            <a:endParaRPr lang="es-AR" dirty="0"/>
          </a:p>
        </p:txBody>
      </p:sp>
      <p:sp>
        <p:nvSpPr>
          <p:cNvPr id="3" name="Marcador de contenido 2">
            <a:extLst>
              <a:ext uri="{FF2B5EF4-FFF2-40B4-BE49-F238E27FC236}">
                <a16:creationId xmlns:a16="http://schemas.microsoft.com/office/drawing/2014/main" id="{979F0943-ABFD-D565-EF78-513111141938}"/>
              </a:ext>
            </a:extLst>
          </p:cNvPr>
          <p:cNvSpPr>
            <a:spLocks noGrp="1"/>
          </p:cNvSpPr>
          <p:nvPr>
            <p:ph idx="1"/>
          </p:nvPr>
        </p:nvSpPr>
        <p:spPr>
          <a:xfrm>
            <a:off x="675861" y="1922228"/>
            <a:ext cx="10972800" cy="4389120"/>
          </a:xfrm>
        </p:spPr>
        <p:txBody>
          <a:bodyPr>
            <a:normAutofit lnSpcReduction="10000"/>
          </a:bodyPr>
          <a:lstStyle/>
          <a:p>
            <a:pPr marL="0" indent="0" algn="l">
              <a:buNone/>
            </a:pPr>
            <a:r>
              <a:rPr lang="es-MX" sz="2400" b="0" i="0" u="none" strike="noStrike" baseline="0" dirty="0">
                <a:latin typeface="ChaparralPro-Regular"/>
              </a:rPr>
              <a:t>La noción de comunidad, aunque presente a partir del siglo XIX, no se torna de nuevo tema de interés central para los sociólogos sino hasta fines de la década de los 80s del siglo XX.</a:t>
            </a:r>
          </a:p>
          <a:p>
            <a:pPr marL="0" indent="0">
              <a:buNone/>
            </a:pPr>
            <a:r>
              <a:rPr lang="es-MX" sz="2400" dirty="0">
                <a:latin typeface="ChaparralPro-Regular"/>
              </a:rPr>
              <a:t>Por</a:t>
            </a:r>
            <a:r>
              <a:rPr lang="es-MX" sz="2400" b="0" i="0" u="none" strike="noStrike" baseline="0" dirty="0">
                <a:latin typeface="ChaparralPro-Regular"/>
              </a:rPr>
              <a:t> </a:t>
            </a:r>
            <a:r>
              <a:rPr lang="es-MX" sz="2400" b="1" i="0" u="none" strike="noStrike" baseline="0" dirty="0">
                <a:latin typeface="ChaparralPro-Regular"/>
              </a:rPr>
              <a:t>“comunidad” </a:t>
            </a:r>
            <a:r>
              <a:rPr lang="es-MX" sz="2400" b="0" i="0" u="none" strike="noStrike" baseline="0" dirty="0">
                <a:latin typeface="ChaparralPro-Regular"/>
              </a:rPr>
              <a:t>entendemos la familia, incluyendo también las relaciones de amigos y vecinos, siendo sus elementos constitutivos los de sangre, lugar y mentalidad, es decir, de relaciones </a:t>
            </a:r>
            <a:r>
              <a:rPr lang="es-AR" sz="2400" b="0" i="0" u="none" strike="noStrike" baseline="0" dirty="0">
                <a:latin typeface="ChaparralPro-Regular"/>
              </a:rPr>
              <a:t>inmediatas y afectivas, que requiere de la vida en común, reconocimiento del prójimo, y un sistema de normas que regula los comportamientos</a:t>
            </a:r>
          </a:p>
          <a:p>
            <a:pPr marL="0" indent="0" algn="l">
              <a:buNone/>
            </a:pPr>
            <a:r>
              <a:rPr lang="es-AR" sz="2400" dirty="0">
                <a:latin typeface="ChaparralPro-Regular"/>
              </a:rPr>
              <a:t>La modernidad y el liberalismo han producido como </a:t>
            </a:r>
            <a:r>
              <a:rPr lang="es-MX" sz="2400" b="0" i="0" u="none" strike="noStrike" baseline="0" dirty="0">
                <a:latin typeface="ChaparralPro-Regular"/>
              </a:rPr>
              <a:t>efecto una pérdida del territorio como dador de identidad y la aparición de otro término: la “sociedad”.</a:t>
            </a:r>
          </a:p>
          <a:p>
            <a:pPr marL="0" indent="0" algn="l">
              <a:buNone/>
            </a:pPr>
            <a:r>
              <a:rPr lang="es-MX" sz="2400" b="0" i="0" u="none" strike="noStrike" baseline="0" dirty="0">
                <a:latin typeface="ChaparralPro-Regular"/>
              </a:rPr>
              <a:t> Esta implica un tipo especial de relación humana caracterizada por un alto grado </a:t>
            </a:r>
            <a:r>
              <a:rPr lang="es-AR" sz="2400" b="0" i="0" u="none" strike="noStrike" baseline="0" dirty="0">
                <a:latin typeface="ChaparralPro-Regular"/>
              </a:rPr>
              <a:t>de individualismo, impersonalidad, contractualismo, competencia, egoísmo, interés, </a:t>
            </a:r>
            <a:r>
              <a:rPr lang="es-AR" sz="2400" b="0" i="0" u="none" strike="noStrike" baseline="0" dirty="0" err="1">
                <a:latin typeface="ChaparralPro-Regular"/>
              </a:rPr>
              <a:t>racionali</a:t>
            </a:r>
            <a:r>
              <a:rPr lang="es-MX" sz="2400" b="0" i="0" u="none" strike="noStrike" baseline="0" dirty="0">
                <a:latin typeface="ChaparralPro-Regular"/>
              </a:rPr>
              <a:t>dad y cálculo. </a:t>
            </a:r>
            <a:endParaRPr lang="es-AR" sz="3200" dirty="0"/>
          </a:p>
        </p:txBody>
      </p:sp>
    </p:spTree>
    <p:extLst>
      <p:ext uri="{BB962C8B-B14F-4D97-AF65-F5344CB8AC3E}">
        <p14:creationId xmlns:p14="http://schemas.microsoft.com/office/powerpoint/2010/main" val="2869117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EB602E-689A-48E9-AD6C-4F620A4581C9}"/>
              </a:ext>
            </a:extLst>
          </p:cNvPr>
          <p:cNvSpPr>
            <a:spLocks noGrp="1"/>
          </p:cNvSpPr>
          <p:nvPr>
            <p:ph type="title"/>
          </p:nvPr>
        </p:nvSpPr>
        <p:spPr/>
        <p:txBody>
          <a:bodyPr/>
          <a:lstStyle/>
          <a:p>
            <a:r>
              <a:rPr lang="es-MX" dirty="0"/>
              <a:t>3 criterios básicos en su definición.</a:t>
            </a:r>
            <a:endParaRPr lang="es-AR" dirty="0"/>
          </a:p>
        </p:txBody>
      </p:sp>
      <p:sp>
        <p:nvSpPr>
          <p:cNvPr id="3" name="Marcador de contenido 2">
            <a:extLst>
              <a:ext uri="{FF2B5EF4-FFF2-40B4-BE49-F238E27FC236}">
                <a16:creationId xmlns:a16="http://schemas.microsoft.com/office/drawing/2014/main" id="{954C8FAC-A7AB-4A10-BEA3-9F3657676725}"/>
              </a:ext>
            </a:extLst>
          </p:cNvPr>
          <p:cNvSpPr>
            <a:spLocks noGrp="1"/>
          </p:cNvSpPr>
          <p:nvPr>
            <p:ph idx="1"/>
          </p:nvPr>
        </p:nvSpPr>
        <p:spPr>
          <a:xfrm>
            <a:off x="1024128" y="2286000"/>
            <a:ext cx="9869159" cy="4023360"/>
          </a:xfrm>
        </p:spPr>
        <p:txBody>
          <a:bodyPr>
            <a:normAutofit/>
          </a:bodyPr>
          <a:lstStyle/>
          <a:p>
            <a:pPr marL="457200" indent="-457200">
              <a:buFont typeface="+mj-lt"/>
              <a:buAutoNum type="arabicPeriod"/>
            </a:pPr>
            <a:r>
              <a:rPr lang="es-MX" sz="2400" dirty="0"/>
              <a:t>EQUIDAD: es un llamado a la redistribución de recursos, atendiendo a quienes más lo necesiten.</a:t>
            </a:r>
          </a:p>
          <a:p>
            <a:pPr marL="457200" indent="-457200">
              <a:buFont typeface="+mj-lt"/>
              <a:buAutoNum type="arabicPeriod"/>
            </a:pPr>
            <a:r>
              <a:rPr lang="es-MX" sz="2400" dirty="0"/>
              <a:t>INTERSECTORIALIDAD: Es la colaboración y cooperación entre distintos sectores sociales y económicos, de forma que salud, educación y economía aúnen sus esfuerzos en practicas mancomunadas. </a:t>
            </a:r>
          </a:p>
          <a:p>
            <a:pPr marL="457200" indent="-457200">
              <a:buFont typeface="+mj-lt"/>
              <a:buAutoNum type="arabicPeriod"/>
            </a:pPr>
            <a:r>
              <a:rPr lang="es-MX" sz="2400" dirty="0"/>
              <a:t>DESARROLLO DE LAS CAPACIDADES INSTALADAS: Rol activos de los individuos y comunidades en el control y mejoramiento de su salud. Restitución del poder perdido.</a:t>
            </a:r>
            <a:endParaRPr lang="es-AR" sz="2400" dirty="0"/>
          </a:p>
        </p:txBody>
      </p:sp>
    </p:spTree>
    <p:extLst>
      <p:ext uri="{BB962C8B-B14F-4D97-AF65-F5344CB8AC3E}">
        <p14:creationId xmlns:p14="http://schemas.microsoft.com/office/powerpoint/2010/main" val="29885636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B14492-F882-4F41-95A8-BFD195C892E7}"/>
              </a:ext>
            </a:extLst>
          </p:cNvPr>
          <p:cNvSpPr>
            <a:spLocks noGrp="1"/>
          </p:cNvSpPr>
          <p:nvPr>
            <p:ph type="title"/>
          </p:nvPr>
        </p:nvSpPr>
        <p:spPr>
          <a:xfrm>
            <a:off x="1451579" y="804519"/>
            <a:ext cx="10477823" cy="706229"/>
          </a:xfrm>
        </p:spPr>
        <p:txBody>
          <a:bodyPr>
            <a:normAutofit fontScale="90000"/>
          </a:bodyPr>
          <a:lstStyle/>
          <a:p>
            <a:r>
              <a:rPr lang="es-MX" dirty="0"/>
              <a:t>Pasajes hacia un nuevo paradigma en salud mental</a:t>
            </a:r>
            <a:endParaRPr lang="es-AR" dirty="0"/>
          </a:p>
        </p:txBody>
      </p:sp>
      <p:sp>
        <p:nvSpPr>
          <p:cNvPr id="3" name="Marcador de contenido 2">
            <a:extLst>
              <a:ext uri="{FF2B5EF4-FFF2-40B4-BE49-F238E27FC236}">
                <a16:creationId xmlns:a16="http://schemas.microsoft.com/office/drawing/2014/main" id="{063BFFB2-0327-4705-9E57-1593ACC80E32}"/>
              </a:ext>
            </a:extLst>
          </p:cNvPr>
          <p:cNvSpPr>
            <a:spLocks noGrp="1"/>
          </p:cNvSpPr>
          <p:nvPr>
            <p:ph idx="1"/>
          </p:nvPr>
        </p:nvSpPr>
        <p:spPr>
          <a:xfrm>
            <a:off x="720077" y="1949797"/>
            <a:ext cx="9788896" cy="4103684"/>
          </a:xfrm>
        </p:spPr>
        <p:txBody>
          <a:bodyPr>
            <a:noAutofit/>
          </a:bodyPr>
          <a:lstStyle/>
          <a:p>
            <a:pPr>
              <a:buFont typeface="Wingdings" panose="05000000000000000000" pitchFamily="2" charset="2"/>
              <a:buChar char="Ø"/>
            </a:pPr>
            <a:r>
              <a:rPr lang="es-MX" sz="2800" dirty="0"/>
              <a:t> Desde una óptica macro hacia una óptica micro – territorial</a:t>
            </a:r>
          </a:p>
          <a:p>
            <a:pPr>
              <a:buFont typeface="Wingdings" panose="05000000000000000000" pitchFamily="2" charset="2"/>
              <a:buChar char="Ø"/>
            </a:pPr>
            <a:r>
              <a:rPr lang="es-MX" sz="2800" dirty="0"/>
              <a:t>Desde un análisis de categorías individuales (individuo) hacia categorías colectivas (familia, vecindario, comunidad, red social)</a:t>
            </a:r>
          </a:p>
          <a:p>
            <a:pPr>
              <a:buFont typeface="Wingdings" panose="05000000000000000000" pitchFamily="2" charset="2"/>
              <a:buChar char="Ø"/>
            </a:pPr>
            <a:r>
              <a:rPr lang="es-MX" sz="2800" dirty="0"/>
              <a:t>Desde un enfoque de riesgo y enfermedad, hacia una estrategia de prevención y promoción de la salud.</a:t>
            </a:r>
          </a:p>
          <a:p>
            <a:pPr>
              <a:buFont typeface="Wingdings" panose="05000000000000000000" pitchFamily="2" charset="2"/>
              <a:buChar char="Ø"/>
            </a:pPr>
            <a:r>
              <a:rPr lang="es-MX" sz="2800" dirty="0"/>
              <a:t>Desde un saber medico hegemónico, verticalista, hacia la </a:t>
            </a:r>
            <a:r>
              <a:rPr lang="es-MX" sz="2800" b="1" dirty="0"/>
              <a:t>autogestión </a:t>
            </a:r>
            <a:r>
              <a:rPr lang="es-MX" sz="2800" dirty="0"/>
              <a:t>de las comunidades y el trabajo en equipo. Ruptura del vinculo saber-poder.</a:t>
            </a:r>
            <a:endParaRPr lang="es-AR" sz="2800" dirty="0"/>
          </a:p>
        </p:txBody>
      </p:sp>
    </p:spTree>
    <p:extLst>
      <p:ext uri="{BB962C8B-B14F-4D97-AF65-F5344CB8AC3E}">
        <p14:creationId xmlns:p14="http://schemas.microsoft.com/office/powerpoint/2010/main" val="3092718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D15050-0A89-4EA5-BA7B-C7A03DD2F2ED}"/>
              </a:ext>
            </a:extLst>
          </p:cNvPr>
          <p:cNvSpPr>
            <a:spLocks noGrp="1"/>
          </p:cNvSpPr>
          <p:nvPr>
            <p:ph type="title"/>
          </p:nvPr>
        </p:nvSpPr>
        <p:spPr/>
        <p:txBody>
          <a:bodyPr/>
          <a:lstStyle/>
          <a:p>
            <a:r>
              <a:rPr lang="es-MX" dirty="0"/>
              <a:t>¿Qué implica el componente de salud mental en el marco de la </a:t>
            </a:r>
            <a:r>
              <a:rPr lang="es-MX" dirty="0" err="1"/>
              <a:t>aps</a:t>
            </a:r>
            <a:r>
              <a:rPr lang="es-MX" dirty="0"/>
              <a:t>?</a:t>
            </a:r>
            <a:endParaRPr lang="es-AR" dirty="0"/>
          </a:p>
        </p:txBody>
      </p:sp>
      <p:sp>
        <p:nvSpPr>
          <p:cNvPr id="3" name="Marcador de contenido 2">
            <a:extLst>
              <a:ext uri="{FF2B5EF4-FFF2-40B4-BE49-F238E27FC236}">
                <a16:creationId xmlns:a16="http://schemas.microsoft.com/office/drawing/2014/main" id="{8969E8FC-37E5-4F75-A4F6-0CF470461EB1}"/>
              </a:ext>
            </a:extLst>
          </p:cNvPr>
          <p:cNvSpPr>
            <a:spLocks noGrp="1"/>
          </p:cNvSpPr>
          <p:nvPr>
            <p:ph idx="1"/>
          </p:nvPr>
        </p:nvSpPr>
        <p:spPr>
          <a:xfrm>
            <a:off x="1024128" y="2461846"/>
            <a:ext cx="9720073" cy="3847514"/>
          </a:xfrm>
        </p:spPr>
        <p:txBody>
          <a:bodyPr/>
          <a:lstStyle/>
          <a:p>
            <a:r>
              <a:rPr lang="es-MX" sz="2400" dirty="0"/>
              <a:t>Ir mas allá de la prevención y tratamiento de los padecimientos mentales… implica una </a:t>
            </a:r>
            <a:r>
              <a:rPr lang="es-MX" sz="2400" b="1" i="1" dirty="0"/>
              <a:t>mirada positiva de la salud</a:t>
            </a:r>
            <a:r>
              <a:rPr lang="es-MX" sz="2400" dirty="0"/>
              <a:t>, centrada en los recursos y potencialidades.</a:t>
            </a:r>
          </a:p>
          <a:p>
            <a:r>
              <a:rPr lang="es-MX" sz="2400" dirty="0"/>
              <a:t>Radica en ocuparse de la </a:t>
            </a:r>
            <a:r>
              <a:rPr lang="es-MX" sz="2400" b="1" i="1" dirty="0"/>
              <a:t>calidad de vida</a:t>
            </a:r>
            <a:r>
              <a:rPr lang="es-MX" sz="2400" dirty="0"/>
              <a:t>, de las familias y las comunidades, de las redes sociales de quienes padecen una enfermedad mental, de la calidad de vida de las organizaciones (empresas de trabajo, escuelas, </a:t>
            </a:r>
            <a:r>
              <a:rPr lang="es-MX" sz="2400" dirty="0" err="1"/>
              <a:t>etc</a:t>
            </a:r>
            <a:r>
              <a:rPr lang="es-MX" sz="2400" dirty="0"/>
              <a:t>), de la incorporación y el desarrollo del factor humano en los emprendimientos socioeconómicos particulares y/o comunitarios, de cooperar en la promoción de la salud, la concientización de derechos y construcción de ciudadanía. </a:t>
            </a:r>
          </a:p>
          <a:p>
            <a:endParaRPr lang="es-MX" dirty="0"/>
          </a:p>
          <a:p>
            <a:endParaRPr lang="es-AR" dirty="0"/>
          </a:p>
        </p:txBody>
      </p:sp>
    </p:spTree>
    <p:extLst>
      <p:ext uri="{BB962C8B-B14F-4D97-AF65-F5344CB8AC3E}">
        <p14:creationId xmlns:p14="http://schemas.microsoft.com/office/powerpoint/2010/main" val="20573234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94E0CA6-CBE9-4271-9C98-25964CA0D68F}"/>
              </a:ext>
            </a:extLst>
          </p:cNvPr>
          <p:cNvSpPr>
            <a:spLocks noGrp="1"/>
          </p:cNvSpPr>
          <p:nvPr>
            <p:ph idx="1"/>
          </p:nvPr>
        </p:nvSpPr>
        <p:spPr>
          <a:xfrm>
            <a:off x="956235" y="724485"/>
            <a:ext cx="10718929" cy="5928105"/>
          </a:xfrm>
        </p:spPr>
        <p:txBody>
          <a:bodyPr>
            <a:noAutofit/>
          </a:bodyPr>
          <a:lstStyle/>
          <a:p>
            <a:pPr algn="l"/>
            <a:r>
              <a:rPr lang="es-MX" b="0" i="0" u="none" strike="noStrike" baseline="0" dirty="0"/>
              <a:t>Para hablar entonces de “</a:t>
            </a:r>
            <a:r>
              <a:rPr lang="es-MX" b="0" i="1" u="none" strike="noStrike" baseline="0" dirty="0"/>
              <a:t>practica social”</a:t>
            </a:r>
            <a:r>
              <a:rPr lang="es-MX" b="0" i="0" u="none" strike="noStrike" baseline="0" dirty="0"/>
              <a:t>, es importante referirse a aquellas acciones que se comprometen con la creación de oportunidades, con fines de autogestión y desarrollo, cuyo objetivo principal es la </a:t>
            </a:r>
            <a:r>
              <a:rPr lang="es-MX" b="1" i="0" u="none" strike="noStrike" baseline="0" dirty="0"/>
              <a:t>transformación social.</a:t>
            </a:r>
            <a:endParaRPr lang="es-MX" b="1" dirty="0"/>
          </a:p>
          <a:p>
            <a:pPr algn="l"/>
            <a:r>
              <a:rPr lang="es-MX" dirty="0"/>
              <a:t>La psicología comunitaria buscará desarrollar actividades que acerquen y despierten en los integrantes de las comunidades, </a:t>
            </a:r>
            <a:r>
              <a:rPr lang="es-MX" u="sng" dirty="0"/>
              <a:t>sentimientos y compromisos </a:t>
            </a:r>
            <a:r>
              <a:rPr lang="es-MX" dirty="0"/>
              <a:t>que les impulsen a velar por el </a:t>
            </a:r>
            <a:r>
              <a:rPr lang="es-MX" u="sng" dirty="0"/>
              <a:t>desarrollo integral </a:t>
            </a:r>
            <a:r>
              <a:rPr lang="es-MX" dirty="0"/>
              <a:t>de todas las personas y de la comunidad en general, lo que les permitirá </a:t>
            </a:r>
            <a:r>
              <a:rPr lang="es-MX" u="sng" dirty="0"/>
              <a:t>cambiar sus condiciones de vida</a:t>
            </a:r>
            <a:endParaRPr lang="es-MX" b="1" i="0" u="sng" strike="noStrike" baseline="0" dirty="0"/>
          </a:p>
          <a:p>
            <a:r>
              <a:rPr lang="es-AR" dirty="0">
                <a:effectLst/>
                <a:ea typeface="Calibri" panose="020F0502020204030204" pitchFamily="34" charset="0"/>
                <a:cs typeface="ACaslonPro-Regular"/>
              </a:rPr>
              <a:t>Esta implica un cambio estructural en las relaciones, la organización y los nexos entre los componentes sociales y comunitarios. Según Montero (1988): “cambio social es la alteración de patrones de conducta, de relaciones sociales, instituciones y estructura social, en diferentes momentos”</a:t>
            </a:r>
          </a:p>
          <a:p>
            <a:r>
              <a:rPr lang="es-AR" dirty="0">
                <a:effectLst/>
                <a:ea typeface="Calibri" panose="020F0502020204030204" pitchFamily="34" charset="0"/>
                <a:cs typeface="ACaslonPro-Regular"/>
              </a:rPr>
              <a:t>Supone perspectivas del ejercicio profesional que impliquen estar atentos a las raíces sociales de cada fenómeno, situación, patología o realidad comunitaria. Por lo tanto, supone el pasaje desde la esfera privada (psicología clínica. Individual), a la esfera pública (socio-comunitaria)</a:t>
            </a:r>
            <a:r>
              <a:rPr lang="es-AR" dirty="0">
                <a:ea typeface="Calibri" panose="020F0502020204030204" pitchFamily="34" charset="0"/>
                <a:cs typeface="ACaslonPro-Regular"/>
              </a:rPr>
              <a:t>.</a:t>
            </a:r>
          </a:p>
        </p:txBody>
      </p:sp>
    </p:spTree>
    <p:extLst>
      <p:ext uri="{BB962C8B-B14F-4D97-AF65-F5344CB8AC3E}">
        <p14:creationId xmlns:p14="http://schemas.microsoft.com/office/powerpoint/2010/main" val="39471232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8AD5DD0-387B-45F0-832D-1E4E0BA61596}"/>
              </a:ext>
            </a:extLst>
          </p:cNvPr>
          <p:cNvSpPr>
            <a:spLocks noGrp="1"/>
          </p:cNvSpPr>
          <p:nvPr>
            <p:ph idx="1"/>
          </p:nvPr>
        </p:nvSpPr>
        <p:spPr>
          <a:xfrm>
            <a:off x="1527711" y="927653"/>
            <a:ext cx="9720073" cy="5553986"/>
          </a:xfrm>
        </p:spPr>
        <p:txBody>
          <a:bodyPr/>
          <a:lstStyle/>
          <a:p>
            <a:pPr algn="l"/>
            <a:r>
              <a:rPr lang="es-MX" b="0" i="0" u="none" strike="noStrike" baseline="0" dirty="0">
                <a:latin typeface="ACaslonPro-Regular"/>
              </a:rPr>
              <a:t>Las primeras acciones de la practica social se orientan hacia la </a:t>
            </a:r>
            <a:r>
              <a:rPr lang="es-MX" b="1" i="0" u="none" strike="noStrike" baseline="0" dirty="0">
                <a:latin typeface="ACaslonPro-Regular"/>
              </a:rPr>
              <a:t>motivación</a:t>
            </a:r>
            <a:r>
              <a:rPr lang="es-MX" b="0" i="0" u="none" strike="noStrike" baseline="0" dirty="0">
                <a:latin typeface="ACaslonPro-Regular"/>
              </a:rPr>
              <a:t> de los miembros de las comunidades frente al </a:t>
            </a:r>
            <a:r>
              <a:rPr lang="es-MX" b="1" i="0" u="none" strike="noStrike" baseline="0" dirty="0">
                <a:latin typeface="ACaslonPro-Regular"/>
              </a:rPr>
              <a:t>desarrollo de sus capacidades afectivas, intelectuales y físicas</a:t>
            </a:r>
            <a:r>
              <a:rPr lang="es-MX" b="0" i="0" u="none" strike="noStrike" baseline="0" dirty="0">
                <a:latin typeface="ACaslonPro-Regular"/>
              </a:rPr>
              <a:t>, y al uso que pueden hacer de ellas en beneficio de la comunidad a partir de la búsqueda de mayores opciones para la gente y su bienestar.</a:t>
            </a:r>
          </a:p>
          <a:p>
            <a:pPr algn="l"/>
            <a:r>
              <a:rPr lang="es-MX" dirty="0">
                <a:latin typeface="ACaslonPro-Regular"/>
              </a:rPr>
              <a:t>La comunidad</a:t>
            </a:r>
            <a:r>
              <a:rPr lang="es-AR" b="0" i="0" u="none" strike="noStrike" baseline="0" dirty="0">
                <a:latin typeface="ACaslonPro-Regular"/>
              </a:rPr>
              <a:t> debe convertirse en escenario e instrumento potenciador del desarrollo humano y social:  cualquier miembro puede ser dinamizador de procesos de transformación social.</a:t>
            </a:r>
          </a:p>
          <a:p>
            <a:pPr algn="l"/>
            <a:r>
              <a:rPr lang="es-MX" dirty="0"/>
              <a:t>Apunta a una práctica que, más allá del intervencionismo limitado a la actividad desligada de procesos y la búsqueda de curar patologías, tiene como fin </a:t>
            </a:r>
            <a:r>
              <a:rPr lang="es-MX" u="sng" dirty="0"/>
              <a:t>comprender, describir y potenciar estilos de vida </a:t>
            </a:r>
            <a:r>
              <a:rPr lang="es-MX" dirty="0"/>
              <a:t>propios de los diferentes grupos comunitarios, es decir, que su intención es </a:t>
            </a:r>
            <a:r>
              <a:rPr lang="es-MX" u="sng" dirty="0"/>
              <a:t>promover la autogestión y la cogestión de las comunidades</a:t>
            </a:r>
            <a:r>
              <a:rPr lang="es-MX" dirty="0"/>
              <a:t> en pro de un objetivo común</a:t>
            </a:r>
            <a:endParaRPr lang="es-AR" i="0" u="none" strike="noStrike" baseline="0" dirty="0"/>
          </a:p>
          <a:p>
            <a:endParaRPr lang="es-AR" dirty="0"/>
          </a:p>
        </p:txBody>
      </p:sp>
    </p:spTree>
    <p:extLst>
      <p:ext uri="{BB962C8B-B14F-4D97-AF65-F5344CB8AC3E}">
        <p14:creationId xmlns:p14="http://schemas.microsoft.com/office/powerpoint/2010/main" val="17500786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2D70680-57B0-0651-2D1B-8D21AA51EB3D}"/>
              </a:ext>
            </a:extLst>
          </p:cNvPr>
          <p:cNvSpPr>
            <a:spLocks noGrp="1"/>
          </p:cNvSpPr>
          <p:nvPr>
            <p:ph idx="1"/>
          </p:nvPr>
        </p:nvSpPr>
        <p:spPr/>
        <p:txBody>
          <a:bodyPr>
            <a:normAutofit/>
          </a:bodyPr>
          <a:lstStyle/>
          <a:p>
            <a:r>
              <a:rPr lang="es-MX" sz="2800" dirty="0"/>
              <a:t>Un profesional que se desempeña en el área social comunitaria toma como momentos </a:t>
            </a:r>
            <a:r>
              <a:rPr lang="es-MX" sz="2800" dirty="0" err="1"/>
              <a:t>im</a:t>
            </a:r>
            <a:r>
              <a:rPr lang="es-MX" sz="2800" dirty="0"/>
              <a:t> portantes en su rol la evaluación de necesidades para la aproximación diagnóstica que busca comprender la realidad de las comunidades desde las representaciones del mundo que viven y el diseño de la propuesta de intervención, momento en el cual este profesional actúa como </a:t>
            </a:r>
            <a:r>
              <a:rPr lang="es-MX" sz="2800" b="1" dirty="0"/>
              <a:t>agente de cambio, animador o dinamizador de procesos comunitarios, propiciando la autogestión y participación</a:t>
            </a:r>
            <a:endParaRPr lang="es-AR" sz="2800" b="1" dirty="0"/>
          </a:p>
        </p:txBody>
      </p:sp>
    </p:spTree>
    <p:extLst>
      <p:ext uri="{BB962C8B-B14F-4D97-AF65-F5344CB8AC3E}">
        <p14:creationId xmlns:p14="http://schemas.microsoft.com/office/powerpoint/2010/main" val="1957326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F9BA29B-718A-47DA-9D53-D82738A76822}"/>
              </a:ext>
            </a:extLst>
          </p:cNvPr>
          <p:cNvSpPr>
            <a:spLocks noGrp="1"/>
          </p:cNvSpPr>
          <p:nvPr>
            <p:ph idx="1"/>
          </p:nvPr>
        </p:nvSpPr>
        <p:spPr>
          <a:xfrm>
            <a:off x="1024128" y="1870364"/>
            <a:ext cx="10295036" cy="4438996"/>
          </a:xfrm>
        </p:spPr>
        <p:txBody>
          <a:bodyPr>
            <a:normAutofit/>
          </a:bodyPr>
          <a:lstStyle/>
          <a:p>
            <a:pPr algn="ctr"/>
            <a:r>
              <a:rPr lang="es-MX" sz="3200" dirty="0"/>
              <a:t>El compromiso de la psicología social comunitaria es fortalecer a los grupos y comunidades para que se asuman como “</a:t>
            </a:r>
            <a:r>
              <a:rPr lang="es-MX" sz="3200" dirty="0">
                <a:solidFill>
                  <a:schemeClr val="accent1">
                    <a:lumMod val="50000"/>
                  </a:schemeClr>
                </a:solidFill>
              </a:rPr>
              <a:t>sujetos”</a:t>
            </a:r>
            <a:r>
              <a:rPr lang="es-MX" sz="3200" dirty="0"/>
              <a:t>, con deber y derecho frente a las políticas del Estado, conocedores de estas, porque solo así podría hablarse de actores sociales autónomos como colectivo y partícipes de una realidad que no solo genera necesidades, sino que también puede ofrecer alternativas de cambio</a:t>
            </a:r>
            <a:endParaRPr lang="es-AR" sz="3200" dirty="0"/>
          </a:p>
        </p:txBody>
      </p:sp>
    </p:spTree>
    <p:extLst>
      <p:ext uri="{BB962C8B-B14F-4D97-AF65-F5344CB8AC3E}">
        <p14:creationId xmlns:p14="http://schemas.microsoft.com/office/powerpoint/2010/main" val="37482652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E3B2EE-43A0-4875-B5E6-2AA9C14C08AA}"/>
              </a:ext>
            </a:extLst>
          </p:cNvPr>
          <p:cNvSpPr>
            <a:spLocks noGrp="1"/>
          </p:cNvSpPr>
          <p:nvPr>
            <p:ph type="title"/>
          </p:nvPr>
        </p:nvSpPr>
        <p:spPr>
          <a:xfrm>
            <a:off x="1024128" y="852502"/>
            <a:ext cx="9720072" cy="1499616"/>
          </a:xfrm>
        </p:spPr>
        <p:txBody>
          <a:bodyPr>
            <a:normAutofit fontScale="90000"/>
          </a:bodyPr>
          <a:lstStyle/>
          <a:p>
            <a:r>
              <a:rPr lang="es-MX" sz="5400" b="0" i="0" u="none" strike="noStrike" baseline="0" dirty="0">
                <a:latin typeface="ACaslonPro-Regular"/>
              </a:rPr>
              <a:t>las funciones del psicólogo y la psicóloga en el área social comunitaria</a:t>
            </a:r>
            <a:endParaRPr lang="es-AR" dirty="0"/>
          </a:p>
        </p:txBody>
      </p:sp>
      <p:sp>
        <p:nvSpPr>
          <p:cNvPr id="3" name="Marcador de contenido 2">
            <a:extLst>
              <a:ext uri="{FF2B5EF4-FFF2-40B4-BE49-F238E27FC236}">
                <a16:creationId xmlns:a16="http://schemas.microsoft.com/office/drawing/2014/main" id="{A663AC90-EFE0-4A6A-A1A6-6C43114CD84A}"/>
              </a:ext>
            </a:extLst>
          </p:cNvPr>
          <p:cNvSpPr>
            <a:spLocks noGrp="1"/>
          </p:cNvSpPr>
          <p:nvPr>
            <p:ph idx="1"/>
          </p:nvPr>
        </p:nvSpPr>
        <p:spPr>
          <a:xfrm>
            <a:off x="1024128" y="2651760"/>
            <a:ext cx="10497312" cy="4023360"/>
          </a:xfrm>
        </p:spPr>
        <p:txBody>
          <a:bodyPr>
            <a:normAutofit/>
          </a:bodyPr>
          <a:lstStyle/>
          <a:p>
            <a:pPr marL="342900" indent="-342900" algn="l">
              <a:buFont typeface="+mj-lt"/>
              <a:buAutoNum type="alphaUcPeriod"/>
            </a:pPr>
            <a:r>
              <a:rPr lang="es-MX" sz="2400" dirty="0">
                <a:latin typeface="ACaslonPro-Regular"/>
              </a:rPr>
              <a:t>Evaluación</a:t>
            </a:r>
            <a:r>
              <a:rPr lang="es-MX" sz="2400" b="0" i="0" u="none" strike="noStrike" baseline="0" dirty="0">
                <a:latin typeface="ACaslonPro-Regular"/>
              </a:rPr>
              <a:t> de necesidades para la aproximación diagnostica que busca comprender la realidad de las comunidades desde las representaciones del mundo que viven.</a:t>
            </a:r>
          </a:p>
          <a:p>
            <a:pPr marL="342900" indent="-342900" algn="l">
              <a:buFont typeface="+mj-lt"/>
              <a:buAutoNum type="alphaUcPeriod"/>
            </a:pPr>
            <a:r>
              <a:rPr lang="es-MX" sz="2400" dirty="0">
                <a:latin typeface="ACaslonPro-Regular"/>
              </a:rPr>
              <a:t>E</a:t>
            </a:r>
            <a:r>
              <a:rPr lang="es-MX" sz="2400" b="0" i="0" u="none" strike="noStrike" baseline="0" dirty="0">
                <a:latin typeface="ACaslonPro-Regular"/>
              </a:rPr>
              <a:t>l diseño de la propuesta de intervención, momento en el cual este profesional </a:t>
            </a:r>
            <a:r>
              <a:rPr lang="es-AR" sz="2400" b="0" i="0" u="none" strike="noStrike" baseline="0" dirty="0">
                <a:latin typeface="ACaslonPro-Regular"/>
              </a:rPr>
              <a:t>actúa como agente de cambio, animador o dinamizador de procesos comunitarios, propiciando </a:t>
            </a:r>
            <a:r>
              <a:rPr lang="es-MX" sz="2400" b="0" i="0" u="none" strike="noStrike" baseline="0" dirty="0">
                <a:latin typeface="ACaslonPro-Regular"/>
              </a:rPr>
              <a:t>la autogestión y participación. </a:t>
            </a:r>
          </a:p>
          <a:p>
            <a:pPr marL="342900" indent="-342900" algn="l">
              <a:buFont typeface="+mj-lt"/>
              <a:buAutoNum type="alphaUcPeriod"/>
            </a:pPr>
            <a:r>
              <a:rPr lang="es-MX" sz="2400" dirty="0">
                <a:latin typeface="ACaslonPro-Regular"/>
              </a:rPr>
              <a:t>La</a:t>
            </a:r>
            <a:r>
              <a:rPr lang="es-MX" sz="2400" b="0" i="0" u="none" strike="noStrike" baseline="0" dirty="0">
                <a:latin typeface="ACaslonPro-Regular"/>
              </a:rPr>
              <a:t> evaluación del proceso, la cual es permanente y permite al psicólogo, la psicóloga y a la comunidad, comprender y conceptualizar lo sucedido en </a:t>
            </a:r>
            <a:r>
              <a:rPr lang="es-AR" sz="2400" b="0" i="0" u="none" strike="noStrike" baseline="0" dirty="0">
                <a:latin typeface="ACaslonPro-Regular"/>
              </a:rPr>
              <a:t>el periodo de trabajo.</a:t>
            </a:r>
          </a:p>
        </p:txBody>
      </p:sp>
    </p:spTree>
    <p:extLst>
      <p:ext uri="{BB962C8B-B14F-4D97-AF65-F5344CB8AC3E}">
        <p14:creationId xmlns:p14="http://schemas.microsoft.com/office/powerpoint/2010/main" val="39573354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2E861D-8E6B-4614-B302-9BDBCFF7E149}"/>
              </a:ext>
            </a:extLst>
          </p:cNvPr>
          <p:cNvSpPr>
            <a:spLocks noGrp="1"/>
          </p:cNvSpPr>
          <p:nvPr>
            <p:ph type="title"/>
          </p:nvPr>
        </p:nvSpPr>
        <p:spPr/>
        <p:txBody>
          <a:bodyPr/>
          <a:lstStyle/>
          <a:p>
            <a:r>
              <a:rPr lang="es-MX" dirty="0"/>
              <a:t>Roles del psicólogo y psicóloga comunitarios</a:t>
            </a:r>
            <a:endParaRPr lang="es-AR" dirty="0"/>
          </a:p>
        </p:txBody>
      </p:sp>
      <p:sp>
        <p:nvSpPr>
          <p:cNvPr id="3" name="Marcador de contenido 2">
            <a:extLst>
              <a:ext uri="{FF2B5EF4-FFF2-40B4-BE49-F238E27FC236}">
                <a16:creationId xmlns:a16="http://schemas.microsoft.com/office/drawing/2014/main" id="{E543E5F7-7F42-4ECD-8720-0DD24F5565D6}"/>
              </a:ext>
            </a:extLst>
          </p:cNvPr>
          <p:cNvSpPr>
            <a:spLocks noGrp="1"/>
          </p:cNvSpPr>
          <p:nvPr>
            <p:ph idx="1"/>
          </p:nvPr>
        </p:nvSpPr>
        <p:spPr>
          <a:xfrm>
            <a:off x="1024128" y="2084832"/>
            <a:ext cx="10426974" cy="4187952"/>
          </a:xfrm>
        </p:spPr>
        <p:txBody>
          <a:bodyPr>
            <a:normAutofit lnSpcReduction="10000"/>
          </a:bodyPr>
          <a:lstStyle/>
          <a:p>
            <a:pPr>
              <a:lnSpc>
                <a:spcPct val="107000"/>
              </a:lnSpc>
              <a:spcAft>
                <a:spcPts val="800"/>
              </a:spcAft>
            </a:pPr>
            <a:r>
              <a:rPr lang="es-AR" sz="2000" dirty="0">
                <a:effectLst/>
                <a:latin typeface="ACaslonPro-Regular"/>
                <a:ea typeface="Calibri" panose="020F0502020204030204" pitchFamily="34" charset="0"/>
                <a:cs typeface="ACaslonPro-Regular"/>
              </a:rPr>
              <a:t>1. Investigador de sistemas sociales, grupos y comunidades. Analista de la cotidianeidad comunitaria.</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AR" sz="2000" dirty="0">
                <a:effectLst/>
                <a:latin typeface="ACaslonPro-Regular"/>
                <a:ea typeface="Calibri" panose="020F0502020204030204" pitchFamily="34" charset="0"/>
                <a:cs typeface="ACaslonPro-Regular"/>
              </a:rPr>
              <a:t>2. Diseñador, planificador, organizador y difusor de programas.</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AR" sz="2000" dirty="0">
                <a:effectLst/>
                <a:latin typeface="ACaslonPro-Regular"/>
                <a:ea typeface="Calibri" panose="020F0502020204030204" pitchFamily="34" charset="0"/>
                <a:cs typeface="ACaslonPro-Regular"/>
              </a:rPr>
              <a:t>3. Consultor, asesor y educador. </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AR" sz="2000" dirty="0">
                <a:effectLst/>
                <a:latin typeface="ACaslonPro-Regular"/>
                <a:ea typeface="Calibri" panose="020F0502020204030204" pitchFamily="34" charset="0"/>
                <a:cs typeface="ACaslonPro-Regular"/>
              </a:rPr>
              <a:t>4. Negociador, mediador y experto en relaciones humanas.</a:t>
            </a:r>
            <a:endParaRPr lang="es-AR"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AR" sz="2000" dirty="0">
                <a:effectLst/>
                <a:latin typeface="Calibri" panose="020F0502020204030204" pitchFamily="34" charset="0"/>
                <a:ea typeface="Calibri" panose="020F0502020204030204" pitchFamily="34" charset="0"/>
                <a:cs typeface="Times New Roman" panose="02020603050405020304" pitchFamily="18" charset="0"/>
              </a:rPr>
              <a:t>5. </a:t>
            </a:r>
            <a:r>
              <a:rPr lang="es-AR" sz="2000" dirty="0">
                <a:latin typeface="ACaslonPro-Regular"/>
                <a:ea typeface="Calibri" panose="020F0502020204030204" pitchFamily="34" charset="0"/>
                <a:cs typeface="Times New Roman" panose="02020603050405020304" pitchFamily="18" charset="0"/>
              </a:rPr>
              <a:t>O</a:t>
            </a:r>
            <a:r>
              <a:rPr lang="es-AR" sz="2000" dirty="0">
                <a:effectLst/>
                <a:latin typeface="ACaslonPro-Regular"/>
                <a:ea typeface="Calibri" panose="020F0502020204030204" pitchFamily="34" charset="0"/>
                <a:cs typeface="ACaslonPro-Regular"/>
              </a:rPr>
              <a:t>rganizador y dinamizador comunitario</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AR" sz="2000" dirty="0">
                <a:effectLst/>
                <a:latin typeface="ACaslonPro-Regular"/>
                <a:ea typeface="Calibri" panose="020F0502020204030204" pitchFamily="34" charset="0"/>
                <a:cs typeface="ACaslonPro-Regular"/>
              </a:rPr>
              <a:t>6. </a:t>
            </a:r>
            <a:r>
              <a:rPr lang="es-AR" sz="2000" dirty="0">
                <a:latin typeface="ACaslonPro-Regular"/>
                <a:ea typeface="Calibri" panose="020F0502020204030204" pitchFamily="34" charset="0"/>
                <a:cs typeface="ACaslonPro-Regular"/>
              </a:rPr>
              <a:t>D</a:t>
            </a:r>
            <a:r>
              <a:rPr lang="es-AR" sz="2000" dirty="0">
                <a:effectLst/>
                <a:latin typeface="ACaslonPro-Regular"/>
                <a:ea typeface="Calibri" panose="020F0502020204030204" pitchFamily="34" charset="0"/>
                <a:cs typeface="ACaslonPro-Regular"/>
              </a:rPr>
              <a:t>esarrollador de recursos humanos: capacitador y formador de promotores comunitarios. </a:t>
            </a:r>
          </a:p>
          <a:p>
            <a:pPr>
              <a:lnSpc>
                <a:spcPct val="107000"/>
              </a:lnSpc>
              <a:spcAft>
                <a:spcPts val="800"/>
              </a:spcAft>
            </a:pPr>
            <a:r>
              <a:rPr lang="es-AR" sz="2000" dirty="0">
                <a:effectLst/>
                <a:latin typeface="ACaslonPro-Regular"/>
                <a:ea typeface="Calibri" panose="020F0502020204030204" pitchFamily="34" charset="0"/>
                <a:cs typeface="ACaslonPro-Regular"/>
              </a:rPr>
              <a:t>7. Evaluador de problemas, dificultades, potencialidades y programas.</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s-AR" dirty="0"/>
          </a:p>
        </p:txBody>
      </p:sp>
    </p:spTree>
    <p:extLst>
      <p:ext uri="{BB962C8B-B14F-4D97-AF65-F5344CB8AC3E}">
        <p14:creationId xmlns:p14="http://schemas.microsoft.com/office/powerpoint/2010/main" val="8185319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A18675-EDC8-43E8-904A-D900CCD19B83}"/>
              </a:ext>
            </a:extLst>
          </p:cNvPr>
          <p:cNvSpPr>
            <a:spLocks noGrp="1"/>
          </p:cNvSpPr>
          <p:nvPr>
            <p:ph type="title"/>
          </p:nvPr>
        </p:nvSpPr>
        <p:spPr/>
        <p:txBody>
          <a:bodyPr/>
          <a:lstStyle/>
          <a:p>
            <a:r>
              <a:rPr lang="es-MX" dirty="0"/>
              <a:t>Enlaces de experiencias en santa fe</a:t>
            </a:r>
            <a:endParaRPr lang="es-AR" dirty="0"/>
          </a:p>
        </p:txBody>
      </p:sp>
      <p:sp>
        <p:nvSpPr>
          <p:cNvPr id="3" name="Marcador de contenido 2">
            <a:extLst>
              <a:ext uri="{FF2B5EF4-FFF2-40B4-BE49-F238E27FC236}">
                <a16:creationId xmlns:a16="http://schemas.microsoft.com/office/drawing/2014/main" id="{3B7D7E3B-0D7E-4466-8434-7A041F7FECBE}"/>
              </a:ext>
            </a:extLst>
          </p:cNvPr>
          <p:cNvSpPr>
            <a:spLocks noGrp="1"/>
          </p:cNvSpPr>
          <p:nvPr>
            <p:ph idx="1"/>
          </p:nvPr>
        </p:nvSpPr>
        <p:spPr>
          <a:xfrm>
            <a:off x="1024128" y="1881809"/>
            <a:ext cx="10743802" cy="4797287"/>
          </a:xfrm>
        </p:spPr>
        <p:txBody>
          <a:bodyPr>
            <a:normAutofit/>
          </a:bodyPr>
          <a:lstStyle/>
          <a:p>
            <a:pPr>
              <a:lnSpc>
                <a:spcPct val="200000"/>
              </a:lnSpc>
              <a:buFont typeface="Wingdings" panose="05000000000000000000" pitchFamily="2" charset="2"/>
              <a:buChar char="Ø"/>
            </a:pPr>
            <a:r>
              <a:rPr lang="es-MX" sz="2400" dirty="0"/>
              <a:t>Radio “En La Mira” 87.7 Link </a:t>
            </a:r>
            <a:r>
              <a:rPr lang="es-MX" sz="2400" dirty="0" err="1"/>
              <a:t>Youtube</a:t>
            </a:r>
            <a:r>
              <a:rPr lang="es-MX" sz="2400" dirty="0"/>
              <a:t>: </a:t>
            </a:r>
            <a:r>
              <a:rPr lang="es-MX" sz="2400" dirty="0">
                <a:hlinkClick r:id="rId2"/>
              </a:rPr>
              <a:t>https://www.youtube.com/watch?v=5pM84suULmU&amp;t=1s</a:t>
            </a:r>
            <a:endParaRPr lang="es-MX" sz="2400" dirty="0"/>
          </a:p>
          <a:p>
            <a:pPr>
              <a:lnSpc>
                <a:spcPct val="200000"/>
              </a:lnSpc>
              <a:buFont typeface="Wingdings" panose="05000000000000000000" pitchFamily="2" charset="2"/>
              <a:buChar char="Ø"/>
            </a:pPr>
            <a:r>
              <a:rPr lang="es-MX" sz="2400" dirty="0"/>
              <a:t>Cooperativa “Las </a:t>
            </a:r>
            <a:r>
              <a:rPr lang="es-MX" sz="2400" dirty="0" err="1"/>
              <a:t>Emilianas</a:t>
            </a:r>
            <a:r>
              <a:rPr lang="es-MX" sz="2400" dirty="0"/>
              <a:t>”. Link </a:t>
            </a:r>
            <a:r>
              <a:rPr lang="es-MX" sz="2400" dirty="0" err="1"/>
              <a:t>Youtube</a:t>
            </a:r>
            <a:r>
              <a:rPr lang="es-MX" sz="2400" dirty="0"/>
              <a:t>: </a:t>
            </a:r>
            <a:r>
              <a:rPr lang="es-MX" sz="2400" dirty="0">
                <a:hlinkClick r:id="rId3"/>
              </a:rPr>
              <a:t>https://www.youtube.com/watch?v=MOoa13hm8aM</a:t>
            </a:r>
            <a:endParaRPr lang="es-MX" sz="2400" dirty="0"/>
          </a:p>
          <a:p>
            <a:pPr>
              <a:lnSpc>
                <a:spcPct val="200000"/>
              </a:lnSpc>
              <a:buFont typeface="Wingdings" panose="05000000000000000000" pitchFamily="2" charset="2"/>
              <a:buChar char="Ø"/>
            </a:pPr>
            <a:r>
              <a:rPr lang="es-MX" sz="2400" dirty="0" err="1"/>
              <a:t>Samco</a:t>
            </a:r>
            <a:r>
              <a:rPr lang="es-MX" sz="2400" dirty="0"/>
              <a:t> El Pozo. Link </a:t>
            </a:r>
            <a:r>
              <a:rPr lang="es-MX" sz="2400" dirty="0" err="1"/>
              <a:t>Youtube</a:t>
            </a:r>
            <a:r>
              <a:rPr lang="es-MX" sz="2400" dirty="0"/>
              <a:t>: </a:t>
            </a:r>
            <a:r>
              <a:rPr lang="es-MX" sz="2400" dirty="0">
                <a:hlinkClick r:id="rId4"/>
              </a:rPr>
              <a:t>https://www.youtube.com/watch?v=ChqmW55PsnY</a:t>
            </a:r>
            <a:endParaRPr lang="es-MX" sz="2400" dirty="0"/>
          </a:p>
          <a:p>
            <a:pPr marL="0" indent="0">
              <a:buNone/>
            </a:pPr>
            <a:endParaRPr lang="es-AR" dirty="0"/>
          </a:p>
        </p:txBody>
      </p:sp>
    </p:spTree>
    <p:extLst>
      <p:ext uri="{BB962C8B-B14F-4D97-AF65-F5344CB8AC3E}">
        <p14:creationId xmlns:p14="http://schemas.microsoft.com/office/powerpoint/2010/main" val="3451599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B8DA446-08BE-3F9F-B769-6E13541ABA11}"/>
              </a:ext>
            </a:extLst>
          </p:cNvPr>
          <p:cNvSpPr>
            <a:spLocks noGrp="1"/>
          </p:cNvSpPr>
          <p:nvPr>
            <p:ph idx="1"/>
          </p:nvPr>
        </p:nvSpPr>
        <p:spPr>
          <a:xfrm>
            <a:off x="649357" y="1630016"/>
            <a:ext cx="10972800" cy="3780183"/>
          </a:xfrm>
        </p:spPr>
        <p:txBody>
          <a:bodyPr>
            <a:normAutofit/>
          </a:bodyPr>
          <a:lstStyle/>
          <a:p>
            <a:pPr marL="0" indent="0" algn="ctr">
              <a:buNone/>
            </a:pPr>
            <a:r>
              <a:rPr lang="es-MX" sz="2800" dirty="0"/>
              <a:t>Bauman (2001/2003) plantea que el reto de lo comunitario en la actualidad está puesto del lado de </a:t>
            </a:r>
            <a:r>
              <a:rPr lang="es-MX" sz="2800" b="1" dirty="0"/>
              <a:t>lograr que la comunidad que se entreteja, atienda y se responsabilice </a:t>
            </a:r>
            <a:r>
              <a:rPr lang="es-MX" sz="2800" dirty="0"/>
              <a:t>de la igualdad del derecho a ser humanos y de la igualdad de posibilidades para ejercer ese derecho.</a:t>
            </a:r>
            <a:endParaRPr lang="es-AR" sz="2800" dirty="0"/>
          </a:p>
        </p:txBody>
      </p:sp>
    </p:spTree>
    <p:extLst>
      <p:ext uri="{BB962C8B-B14F-4D97-AF65-F5344CB8AC3E}">
        <p14:creationId xmlns:p14="http://schemas.microsoft.com/office/powerpoint/2010/main" val="3041453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11FFD8-F851-C723-9D7D-BEF078D25998}"/>
              </a:ext>
            </a:extLst>
          </p:cNvPr>
          <p:cNvSpPr>
            <a:spLocks noGrp="1"/>
          </p:cNvSpPr>
          <p:nvPr>
            <p:ph type="title"/>
          </p:nvPr>
        </p:nvSpPr>
        <p:spPr/>
        <p:txBody>
          <a:bodyPr/>
          <a:lstStyle/>
          <a:p>
            <a:r>
              <a:rPr lang="es-MX" dirty="0"/>
              <a:t>Actividad práctica grupal</a:t>
            </a:r>
            <a:endParaRPr lang="es-AR" dirty="0"/>
          </a:p>
        </p:txBody>
      </p:sp>
      <p:sp>
        <p:nvSpPr>
          <p:cNvPr id="3" name="Marcador de contenido 2">
            <a:extLst>
              <a:ext uri="{FF2B5EF4-FFF2-40B4-BE49-F238E27FC236}">
                <a16:creationId xmlns:a16="http://schemas.microsoft.com/office/drawing/2014/main" id="{98D5C17D-6C10-F0B2-0D39-DB1DA5D9E439}"/>
              </a:ext>
            </a:extLst>
          </p:cNvPr>
          <p:cNvSpPr>
            <a:spLocks noGrp="1"/>
          </p:cNvSpPr>
          <p:nvPr>
            <p:ph idx="1"/>
          </p:nvPr>
        </p:nvSpPr>
        <p:spPr>
          <a:xfrm>
            <a:off x="647114" y="1899137"/>
            <a:ext cx="11352628" cy="4628271"/>
          </a:xfrm>
        </p:spPr>
        <p:txBody>
          <a:bodyPr>
            <a:normAutofit fontScale="92500" lnSpcReduction="10000"/>
          </a:bodyPr>
          <a:lstStyle/>
          <a:p>
            <a:pPr algn="l">
              <a:lnSpc>
                <a:spcPct val="100000"/>
              </a:lnSpc>
            </a:pPr>
            <a:r>
              <a:rPr lang="es-MX" sz="2400" dirty="0">
                <a:latin typeface="Arial" panose="020B0604020202020204" pitchFamily="34" charset="0"/>
                <a:cs typeface="Arial" panose="020B0604020202020204" pitchFamily="34" charset="0"/>
              </a:rPr>
              <a:t>Leer el texto “</a:t>
            </a:r>
            <a:r>
              <a:rPr lang="es-MX" sz="2400" b="1" i="0" u="none" strike="noStrike" baseline="0" dirty="0">
                <a:latin typeface="Arial" panose="020B0604020202020204" pitchFamily="34" charset="0"/>
                <a:cs typeface="Arial" panose="020B0604020202020204" pitchFamily="34" charset="0"/>
              </a:rPr>
              <a:t>La inclusión de la subjetividad en la epidemiología: identificando nuevos </a:t>
            </a:r>
            <a:r>
              <a:rPr lang="es-AR" sz="2400" b="1" i="0" u="none" strike="noStrike" baseline="0" dirty="0">
                <a:latin typeface="Arial" panose="020B0604020202020204" pitchFamily="34" charset="0"/>
                <a:cs typeface="Arial" panose="020B0604020202020204" pitchFamily="34" charset="0"/>
              </a:rPr>
              <a:t>paradigmas” </a:t>
            </a:r>
            <a:r>
              <a:rPr lang="es-AR" sz="2400" dirty="0">
                <a:latin typeface="Arial" panose="020B0604020202020204" pitchFamily="34" charset="0"/>
                <a:cs typeface="Arial" panose="020B0604020202020204" pitchFamily="34" charset="0"/>
              </a:rPr>
              <a:t>(</a:t>
            </a:r>
            <a:r>
              <a:rPr lang="es-AR" sz="2400" b="0" i="0" u="none" strike="noStrike" baseline="0" dirty="0">
                <a:latin typeface="Arial" panose="020B0604020202020204" pitchFamily="34" charset="0"/>
                <a:cs typeface="Arial" panose="020B0604020202020204" pitchFamily="34" charset="0"/>
              </a:rPr>
              <a:t>Ana Cecilia </a:t>
            </a:r>
            <a:r>
              <a:rPr lang="es-AR" sz="2400" b="0" i="0" u="none" strike="noStrike" baseline="0" dirty="0" err="1">
                <a:latin typeface="Arial" panose="020B0604020202020204" pitchFamily="34" charset="0"/>
                <a:cs typeface="Arial" panose="020B0604020202020204" pitchFamily="34" charset="0"/>
              </a:rPr>
              <a:t>Augsburger</a:t>
            </a:r>
            <a:r>
              <a:rPr lang="es-AR" sz="2400" b="0" i="0" u="none" strike="noStrike" baseline="0" dirty="0">
                <a:latin typeface="Arial" panose="020B0604020202020204" pitchFamily="34" charset="0"/>
                <a:cs typeface="Arial" panose="020B0604020202020204" pitchFamily="34" charset="0"/>
              </a:rPr>
              <a:t> y Sandra Silvana </a:t>
            </a:r>
            <a:r>
              <a:rPr lang="es-AR" sz="2400" b="0" i="0" u="none" strike="noStrike" baseline="0" dirty="0" err="1">
                <a:latin typeface="Arial" panose="020B0604020202020204" pitchFamily="34" charset="0"/>
                <a:cs typeface="Arial" panose="020B0604020202020204" pitchFamily="34" charset="0"/>
              </a:rPr>
              <a:t>Gerlero</a:t>
            </a:r>
            <a:r>
              <a:rPr lang="es-AR" sz="2400" b="0" i="0" u="none" strike="noStrike" baseline="0" dirty="0">
                <a:latin typeface="Arial" panose="020B0604020202020204" pitchFamily="34" charset="0"/>
                <a:cs typeface="Arial" panose="020B0604020202020204" pitchFamily="34" charset="0"/>
              </a:rPr>
              <a:t>) y responder:</a:t>
            </a:r>
          </a:p>
          <a:p>
            <a:pPr algn="l">
              <a:lnSpc>
                <a:spcPct val="100000"/>
              </a:lnSpc>
            </a:pPr>
            <a:endParaRPr lang="es-AR" sz="2400" b="0" i="0" u="none" strike="noStrike" baseline="0" dirty="0">
              <a:latin typeface="Arial" panose="020B0604020202020204" pitchFamily="34" charset="0"/>
              <a:cs typeface="Arial" panose="020B0604020202020204" pitchFamily="34" charset="0"/>
            </a:endParaRPr>
          </a:p>
          <a:p>
            <a:pPr marL="457200" indent="-457200" algn="l">
              <a:lnSpc>
                <a:spcPct val="100000"/>
              </a:lnSpc>
              <a:buFont typeface="+mj-lt"/>
              <a:buAutoNum type="arabicPeriod"/>
            </a:pPr>
            <a:r>
              <a:rPr lang="es-AR" sz="2400" dirty="0">
                <a:latin typeface="Arial" panose="020B0604020202020204" pitchFamily="34" charset="0"/>
                <a:cs typeface="Arial" panose="020B0604020202020204" pitchFamily="34" charset="0"/>
              </a:rPr>
              <a:t>¿Qué es la epidemiología? ¿Cuál es su objeto de estudio?</a:t>
            </a:r>
          </a:p>
          <a:p>
            <a:pPr marL="457200" indent="-457200" algn="l">
              <a:lnSpc>
                <a:spcPct val="100000"/>
              </a:lnSpc>
              <a:buFont typeface="+mj-lt"/>
              <a:buAutoNum type="arabicPeriod"/>
            </a:pPr>
            <a:r>
              <a:rPr lang="es-AR" sz="2400" dirty="0">
                <a:latin typeface="Arial" panose="020B0604020202020204" pitchFamily="34" charset="0"/>
                <a:cs typeface="Arial" panose="020B0604020202020204" pitchFamily="34" charset="0"/>
              </a:rPr>
              <a:t>¿A qué hace referencia el “Modelo Médico Hegemónico” de Menéndez? ¿Cuáles son sus principales características? ¿Qué relación guarda con la epidemiología?</a:t>
            </a:r>
          </a:p>
          <a:p>
            <a:pPr marL="457200" indent="-457200" algn="l">
              <a:lnSpc>
                <a:spcPct val="100000"/>
              </a:lnSpc>
              <a:buFont typeface="+mj-lt"/>
              <a:buAutoNum type="arabicPeriod"/>
            </a:pPr>
            <a:r>
              <a:rPr lang="es-AR" sz="2400" dirty="0">
                <a:latin typeface="Arial" panose="020B0604020202020204" pitchFamily="34" charset="0"/>
                <a:cs typeface="Arial" panose="020B0604020202020204" pitchFamily="34" charset="0"/>
              </a:rPr>
              <a:t>¿Qué articulaciones/tensiones encuentran entre la epidemiología y el campo de la salud mental?</a:t>
            </a:r>
          </a:p>
          <a:p>
            <a:pPr marL="457200" indent="-457200" algn="l">
              <a:lnSpc>
                <a:spcPct val="100000"/>
              </a:lnSpc>
              <a:buFont typeface="+mj-lt"/>
              <a:buAutoNum type="arabicPeriod"/>
            </a:pPr>
            <a:r>
              <a:rPr lang="es-AR" sz="2400" dirty="0">
                <a:latin typeface="Arial" panose="020B0604020202020204" pitchFamily="34" charset="0"/>
                <a:cs typeface="Arial" panose="020B0604020202020204" pitchFamily="34" charset="0"/>
              </a:rPr>
              <a:t>¿En qué consiste la propuesta de </a:t>
            </a:r>
            <a:r>
              <a:rPr lang="es-AR" sz="2400" i="1" dirty="0" err="1">
                <a:latin typeface="Arial" panose="020B0604020202020204" pitchFamily="34" charset="0"/>
                <a:cs typeface="Arial" panose="020B0604020202020204" pitchFamily="34" charset="0"/>
              </a:rPr>
              <a:t>re-conocimiento</a:t>
            </a:r>
            <a:r>
              <a:rPr lang="es-AR" sz="2400" dirty="0">
                <a:latin typeface="Arial" panose="020B0604020202020204" pitchFamily="34" charset="0"/>
                <a:cs typeface="Arial" panose="020B0604020202020204" pitchFamily="34" charset="0"/>
              </a:rPr>
              <a:t> del sujeto en la epidemiología?</a:t>
            </a:r>
          </a:p>
          <a:p>
            <a:pPr marL="457200" indent="-457200" algn="l">
              <a:lnSpc>
                <a:spcPct val="100000"/>
              </a:lnSpc>
              <a:buFont typeface="+mj-lt"/>
              <a:buAutoNum type="arabicPeriod"/>
            </a:pPr>
            <a:r>
              <a:rPr lang="es-AR" sz="2400" dirty="0">
                <a:latin typeface="Arial" panose="020B0604020202020204" pitchFamily="34" charset="0"/>
                <a:cs typeface="Arial" panose="020B0604020202020204" pitchFamily="34" charset="0"/>
              </a:rPr>
              <a:t>En relación a los videos presentados anteriormente, ¿Cómo creen que estas experiencias recuperan la subjetividad dentro del campo comunitario? </a:t>
            </a:r>
          </a:p>
        </p:txBody>
      </p:sp>
    </p:spTree>
    <p:extLst>
      <p:ext uri="{BB962C8B-B14F-4D97-AF65-F5344CB8AC3E}">
        <p14:creationId xmlns:p14="http://schemas.microsoft.com/office/powerpoint/2010/main" val="10538748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084BC1-D7B1-499D-9EBB-1753815D199D}"/>
              </a:ext>
            </a:extLst>
          </p:cNvPr>
          <p:cNvSpPr>
            <a:spLocks noGrp="1"/>
          </p:cNvSpPr>
          <p:nvPr>
            <p:ph type="title"/>
          </p:nvPr>
        </p:nvSpPr>
        <p:spPr/>
        <p:txBody>
          <a:bodyPr/>
          <a:lstStyle/>
          <a:p>
            <a:r>
              <a:rPr lang="es-MX" dirty="0"/>
              <a:t>bibliografía</a:t>
            </a:r>
            <a:endParaRPr lang="es-AR" dirty="0"/>
          </a:p>
        </p:txBody>
      </p:sp>
      <p:sp>
        <p:nvSpPr>
          <p:cNvPr id="3" name="Marcador de contenido 2">
            <a:extLst>
              <a:ext uri="{FF2B5EF4-FFF2-40B4-BE49-F238E27FC236}">
                <a16:creationId xmlns:a16="http://schemas.microsoft.com/office/drawing/2014/main" id="{ACEBDF20-8056-4538-A45C-C75A1189F0B9}"/>
              </a:ext>
            </a:extLst>
          </p:cNvPr>
          <p:cNvSpPr>
            <a:spLocks noGrp="1"/>
          </p:cNvSpPr>
          <p:nvPr>
            <p:ph idx="1"/>
          </p:nvPr>
        </p:nvSpPr>
        <p:spPr/>
        <p:txBody>
          <a:bodyPr/>
          <a:lstStyle/>
          <a:p>
            <a:r>
              <a:rPr lang="es-AR" sz="1800" dirty="0">
                <a:effectLst/>
                <a:latin typeface="Arial" panose="020B0604020202020204" pitchFamily="34" charset="0"/>
                <a:ea typeface="Calibri" panose="020F0502020204030204" pitchFamily="34" charset="0"/>
              </a:rPr>
              <a:t>- </a:t>
            </a:r>
            <a:r>
              <a:rPr lang="es-AR" sz="1800" dirty="0" err="1">
                <a:effectLst/>
                <a:latin typeface="Arial" panose="020B0604020202020204" pitchFamily="34" charset="0"/>
                <a:ea typeface="Calibri" panose="020F0502020204030204" pitchFamily="34" charset="0"/>
              </a:rPr>
              <a:t>Saforcada</a:t>
            </a:r>
            <a:r>
              <a:rPr lang="es-AR" sz="1800" dirty="0">
                <a:effectLst/>
                <a:latin typeface="Arial" panose="020B0604020202020204" pitchFamily="34" charset="0"/>
                <a:ea typeface="Calibri" panose="020F0502020204030204" pitchFamily="34" charset="0"/>
              </a:rPr>
              <a:t>, E. y colaboradores. (2001) “El factor humano en la salud pública. </a:t>
            </a:r>
            <a:r>
              <a:rPr lang="es-AR" sz="1800" dirty="0">
                <a:solidFill>
                  <a:srgbClr val="000000"/>
                </a:solidFill>
                <a:effectLst/>
                <a:latin typeface="Arial" panose="020B0604020202020204" pitchFamily="34" charset="0"/>
                <a:ea typeface="Calibri" panose="020F0502020204030204" pitchFamily="34" charset="0"/>
              </a:rPr>
              <a:t>Una mirada psicológica dirigida hacia la salud colectiva”. Editorial Proa XXI. </a:t>
            </a:r>
            <a:r>
              <a:rPr lang="es-AR" sz="1800" dirty="0">
                <a:effectLst/>
                <a:latin typeface="Arial" panose="020B0604020202020204" pitchFamily="34" charset="0"/>
                <a:ea typeface="Calibri" panose="020F0502020204030204" pitchFamily="34" charset="0"/>
              </a:rPr>
              <a:t>Pp. 48-66</a:t>
            </a:r>
          </a:p>
          <a:p>
            <a:r>
              <a:rPr lang="es-AR" sz="1800" dirty="0">
                <a:effectLst/>
                <a:latin typeface="Arial" panose="020B0604020202020204" pitchFamily="34" charset="0"/>
                <a:ea typeface="Calibri" panose="020F0502020204030204" pitchFamily="34" charset="0"/>
              </a:rPr>
              <a:t>- Castro, D.M. (2012). “La Psicología como una práctica social comunitaria y su lugar en la construcción colectiva” en Revista Pensando </a:t>
            </a:r>
            <a:r>
              <a:rPr lang="es-AR" sz="1800" dirty="0" err="1">
                <a:effectLst/>
                <a:latin typeface="Arial" panose="020B0604020202020204" pitchFamily="34" charset="0"/>
                <a:ea typeface="Calibri" panose="020F0502020204030204" pitchFamily="34" charset="0"/>
              </a:rPr>
              <a:t>Psicologia</a:t>
            </a:r>
            <a:r>
              <a:rPr lang="es-AR" sz="1800" dirty="0">
                <a:effectLst/>
                <a:latin typeface="Arial" panose="020B0604020202020204" pitchFamily="34" charset="0"/>
                <a:ea typeface="Calibri" panose="020F0502020204030204" pitchFamily="34" charset="0"/>
              </a:rPr>
              <a:t>. Vol. 8, </a:t>
            </a:r>
            <a:r>
              <a:rPr lang="es-AR" sz="1800" dirty="0" err="1">
                <a:effectLst/>
                <a:latin typeface="Arial" panose="020B0604020202020204" pitchFamily="34" charset="0"/>
                <a:ea typeface="Calibri" panose="020F0502020204030204" pitchFamily="34" charset="0"/>
              </a:rPr>
              <a:t>num</a:t>
            </a:r>
            <a:r>
              <a:rPr lang="es-AR" sz="1800" dirty="0">
                <a:effectLst/>
                <a:latin typeface="Arial" panose="020B0604020202020204" pitchFamily="34" charset="0"/>
                <a:ea typeface="Calibri" panose="020F0502020204030204" pitchFamily="34" charset="0"/>
              </a:rPr>
              <a:t> 14, </a:t>
            </a:r>
            <a:r>
              <a:rPr lang="es-AR" sz="1800" dirty="0" err="1">
                <a:effectLst/>
                <a:latin typeface="Arial" panose="020B0604020202020204" pitchFamily="34" charset="0"/>
                <a:ea typeface="Calibri" panose="020F0502020204030204" pitchFamily="34" charset="0"/>
              </a:rPr>
              <a:t>pp</a:t>
            </a:r>
            <a:r>
              <a:rPr lang="es-AR" sz="1800" dirty="0">
                <a:effectLst/>
                <a:latin typeface="Arial" panose="020B0604020202020204" pitchFamily="34" charset="0"/>
                <a:ea typeface="Calibri" panose="020F0502020204030204" pitchFamily="34" charset="0"/>
              </a:rPr>
              <a:t> 142-153. Facultad de Psicología. Universidad Cooperativa de Colombia</a:t>
            </a:r>
          </a:p>
        </p:txBody>
      </p:sp>
    </p:spTree>
    <p:extLst>
      <p:ext uri="{BB962C8B-B14F-4D97-AF65-F5344CB8AC3E}">
        <p14:creationId xmlns:p14="http://schemas.microsoft.com/office/powerpoint/2010/main" val="4101118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9719137-4B2D-DF9B-6745-A8A052F9C220}"/>
              </a:ext>
            </a:extLst>
          </p:cNvPr>
          <p:cNvSpPr>
            <a:spLocks noGrp="1"/>
          </p:cNvSpPr>
          <p:nvPr>
            <p:ph idx="1"/>
          </p:nvPr>
        </p:nvSpPr>
        <p:spPr>
          <a:xfrm>
            <a:off x="609600" y="1046922"/>
            <a:ext cx="10972800" cy="5277678"/>
          </a:xfrm>
        </p:spPr>
        <p:txBody>
          <a:bodyPr>
            <a:normAutofit/>
          </a:bodyPr>
          <a:lstStyle/>
          <a:p>
            <a:pPr marL="0" indent="0" algn="l">
              <a:buNone/>
            </a:pPr>
            <a:r>
              <a:rPr lang="es-MX" sz="1800" b="0" i="0" u="none" strike="noStrike" baseline="0" dirty="0">
                <a:latin typeface="ChaparralPro-Regular"/>
              </a:rPr>
              <a:t>La </a:t>
            </a:r>
            <a:r>
              <a:rPr lang="es-MX" sz="1800" b="1" dirty="0">
                <a:latin typeface="ChaparralPro-Regular"/>
              </a:rPr>
              <a:t>I</a:t>
            </a:r>
            <a:r>
              <a:rPr lang="es-MX" sz="1800" b="1" i="0" u="none" strike="noStrike" baseline="0" dirty="0">
                <a:latin typeface="ChaparralPro-Regular"/>
              </a:rPr>
              <a:t>deología </a:t>
            </a:r>
            <a:r>
              <a:rPr lang="es-MX" sz="1800" b="1" dirty="0">
                <a:latin typeface="ChaparralPro-Regular"/>
              </a:rPr>
              <a:t>A</a:t>
            </a:r>
            <a:r>
              <a:rPr lang="es-MX" sz="1800" b="1" i="0" u="none" strike="noStrike" baseline="0" dirty="0">
                <a:latin typeface="ChaparralPro-Regular"/>
              </a:rPr>
              <a:t>silar </a:t>
            </a:r>
            <a:r>
              <a:rPr lang="es-MX" sz="1800" b="0" i="0" u="none" strike="noStrike" baseline="0" dirty="0">
                <a:latin typeface="ChaparralPro-Regular"/>
              </a:rPr>
              <a:t>defiende la separación (en muchos casos definitiva) del paciente de su comunidad, esto es, separarlo de las vicisitudes de la vida en común. </a:t>
            </a:r>
          </a:p>
          <a:p>
            <a:pPr marL="0" indent="0" algn="l">
              <a:buNone/>
            </a:pPr>
            <a:endParaRPr lang="es-MX" sz="1800" b="0" i="0" u="none" strike="noStrike" baseline="0" dirty="0">
              <a:latin typeface="ChaparralPro-Regular"/>
            </a:endParaRPr>
          </a:p>
          <a:p>
            <a:pPr marL="0" indent="0" algn="l">
              <a:buNone/>
            </a:pPr>
            <a:r>
              <a:rPr lang="es-MX" sz="1800" b="0" i="0" u="none" strike="noStrike" baseline="0" dirty="0">
                <a:latin typeface="ChaparralPro-Regular"/>
              </a:rPr>
              <a:t>Con </a:t>
            </a:r>
            <a:r>
              <a:rPr lang="es-MX" sz="1800" b="1" i="0" u="none" strike="noStrike" baseline="0" dirty="0">
                <a:latin typeface="ChaparralPro-Regular"/>
              </a:rPr>
              <a:t>Salud Mental en la Comunidad </a:t>
            </a:r>
            <a:r>
              <a:rPr lang="es-MX" sz="1800" b="0" i="0" u="none" strike="noStrike" baseline="0" dirty="0">
                <a:latin typeface="ChaparralPro-Regular"/>
              </a:rPr>
              <a:t>lo que se postula es, por el contrario, preservar o recuperar en el sufriente mental su capacidad en relación con los otros de su comunidad, la vida en común con sus semejantes.</a:t>
            </a:r>
          </a:p>
          <a:p>
            <a:pPr marL="0" indent="0" algn="l">
              <a:buNone/>
            </a:pPr>
            <a:endParaRPr lang="es-MX" sz="1800" b="0" i="0" u="none" strike="noStrike" baseline="0" dirty="0">
              <a:latin typeface="ChaparralPro-Regular"/>
            </a:endParaRPr>
          </a:p>
          <a:p>
            <a:pPr marL="0" indent="0" algn="l">
              <a:buNone/>
            </a:pPr>
            <a:r>
              <a:rPr lang="es-AR" sz="1800" dirty="0">
                <a:latin typeface="ChaparralPro-Regular"/>
              </a:rPr>
              <a:t>La  </a:t>
            </a:r>
            <a:r>
              <a:rPr lang="es-MX" sz="1800" b="0" i="0" u="none" strike="noStrike" baseline="0" dirty="0">
                <a:latin typeface="ChaparralPro-Regular"/>
              </a:rPr>
              <a:t>Salud Mental en la Comunidad se trata de un giro de la atención psiquiátrica </a:t>
            </a:r>
            <a:r>
              <a:rPr lang="es-AR" sz="1800" b="0" i="0" u="none" strike="noStrike" baseline="0" dirty="0">
                <a:latin typeface="ChaparralPro-Regular"/>
              </a:rPr>
              <a:t>en tres dimensiones:</a:t>
            </a:r>
          </a:p>
          <a:p>
            <a:pPr marL="342900" indent="-342900" algn="l">
              <a:buAutoNum type="alphaLcParenR"/>
            </a:pPr>
            <a:r>
              <a:rPr lang="es-MX" sz="1800" dirty="0">
                <a:latin typeface="ChaparralPro-Regular"/>
              </a:rPr>
              <a:t>P</a:t>
            </a:r>
            <a:r>
              <a:rPr lang="es-MX" sz="1800" b="0" i="0" u="none" strike="noStrike" baseline="0" dirty="0">
                <a:latin typeface="ChaparralPro-Regular"/>
              </a:rPr>
              <a:t>asar </a:t>
            </a:r>
            <a:r>
              <a:rPr lang="es-MX" sz="1800" b="1" i="0" u="none" strike="noStrike" baseline="0" dirty="0">
                <a:latin typeface="ChaparralPro-Regular"/>
              </a:rPr>
              <a:t>de la hospitalización </a:t>
            </a:r>
            <a:r>
              <a:rPr lang="es-AR" sz="1800" b="1" i="0" u="none" strike="noStrike" baseline="0" dirty="0">
                <a:latin typeface="ChaparralPro-Regular"/>
              </a:rPr>
              <a:t>psiquiátrica asilar a servicios próximos </a:t>
            </a:r>
            <a:r>
              <a:rPr lang="es-MX" sz="1800" b="1" i="0" u="none" strike="noStrike" baseline="0" dirty="0">
                <a:latin typeface="ChaparralPro-Regular"/>
              </a:rPr>
              <a:t>a la comunidad </a:t>
            </a:r>
            <a:r>
              <a:rPr lang="es-MX" sz="1800" b="0" i="0" u="none" strike="noStrike" baseline="0" dirty="0">
                <a:latin typeface="ChaparralPro-Regular"/>
              </a:rPr>
              <a:t>y al territorio de vida del paciente, esto es lo que denominamos “servicios comunitarios”</a:t>
            </a:r>
          </a:p>
          <a:p>
            <a:pPr marL="342900" indent="-342900" algn="l">
              <a:buAutoNum type="alphaLcParenR"/>
            </a:pPr>
            <a:r>
              <a:rPr lang="es-MX" sz="1800" dirty="0">
                <a:latin typeface="ChaparralPro-Regular"/>
              </a:rPr>
              <a:t>P</a:t>
            </a:r>
            <a:r>
              <a:rPr lang="es-MX" sz="1800" b="0" i="0" u="none" strike="noStrike" baseline="0" dirty="0">
                <a:latin typeface="ChaparralPro-Regular"/>
              </a:rPr>
              <a:t>asar </a:t>
            </a:r>
            <a:r>
              <a:rPr lang="es-MX" sz="1800" b="1" i="0" u="none" strike="noStrike" baseline="0" dirty="0">
                <a:latin typeface="ChaparralPro-Regular"/>
              </a:rPr>
              <a:t>de una práctica de la prescripción </a:t>
            </a:r>
            <a:r>
              <a:rPr lang="es-MX" sz="1800" b="0" i="0" u="none" strike="noStrike" baseline="0" dirty="0">
                <a:latin typeface="ChaparralPro-Regular"/>
              </a:rPr>
              <a:t>basada en la autoridad del profesional </a:t>
            </a:r>
            <a:r>
              <a:rPr lang="es-MX" sz="1800" b="1" i="0" u="none" strike="noStrike" baseline="0" dirty="0">
                <a:latin typeface="ChaparralPro-Regular"/>
              </a:rPr>
              <a:t>a una consideración del sujeto en toda su dimensión y complejidad</a:t>
            </a:r>
            <a:r>
              <a:rPr lang="es-MX" sz="1800" b="0" i="0" u="none" strike="noStrike" baseline="0" dirty="0">
                <a:latin typeface="ChaparralPro-Regular"/>
              </a:rPr>
              <a:t>, esto hace a una ética en las prácticas de salud mental, más allá de la asimetría de la relación terapéutica, el paciente debe ser tratado como un semejante, respetando su dignidad y reconociendo sus derechos.</a:t>
            </a:r>
          </a:p>
          <a:p>
            <a:pPr marL="342900" indent="-342900" algn="l">
              <a:buAutoNum type="alphaLcParenR"/>
            </a:pPr>
            <a:r>
              <a:rPr lang="es-MX" sz="1800" dirty="0">
                <a:latin typeface="ChaparralPro-Regular"/>
              </a:rPr>
              <a:t>P</a:t>
            </a:r>
            <a:r>
              <a:rPr lang="es-MX" sz="1800" b="0" i="0" u="none" strike="noStrike" baseline="0" dirty="0">
                <a:latin typeface="ChaparralPro-Regular"/>
              </a:rPr>
              <a:t>asar </a:t>
            </a:r>
            <a:r>
              <a:rPr lang="es-MX" sz="1800" b="1" i="0" u="none" strike="noStrike" baseline="0" dirty="0">
                <a:latin typeface="ChaparralPro-Regular"/>
              </a:rPr>
              <a:t>de un enfermo como sujeto pasivo de su tratamiento a un sujeto activo</a:t>
            </a:r>
            <a:r>
              <a:rPr lang="es-MX" sz="1800" b="0" i="0" u="none" strike="noStrike" baseline="0" dirty="0">
                <a:latin typeface="ChaparralPro-Regular"/>
              </a:rPr>
              <a:t>, partícipe y protagonista  </a:t>
            </a:r>
            <a:r>
              <a:rPr lang="es-AR" sz="1800" b="0" i="0" u="none" strike="noStrike" baseline="0" dirty="0">
                <a:latin typeface="ChaparralPro-Regular"/>
              </a:rPr>
              <a:t>de su tratamiento.</a:t>
            </a:r>
          </a:p>
        </p:txBody>
      </p:sp>
    </p:spTree>
    <p:extLst>
      <p:ext uri="{BB962C8B-B14F-4D97-AF65-F5344CB8AC3E}">
        <p14:creationId xmlns:p14="http://schemas.microsoft.com/office/powerpoint/2010/main" val="2348750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844658F-369C-6CAE-BB27-35608E130623}"/>
              </a:ext>
            </a:extLst>
          </p:cNvPr>
          <p:cNvSpPr>
            <a:spLocks noGrp="1"/>
          </p:cNvSpPr>
          <p:nvPr>
            <p:ph idx="1"/>
          </p:nvPr>
        </p:nvSpPr>
        <p:spPr>
          <a:xfrm>
            <a:off x="1375821" y="1294228"/>
            <a:ext cx="9720073" cy="5310554"/>
          </a:xfrm>
        </p:spPr>
        <p:txBody>
          <a:bodyPr>
            <a:normAutofit/>
          </a:bodyPr>
          <a:lstStyle/>
          <a:p>
            <a:r>
              <a:rPr lang="es-MX" sz="3200" dirty="0"/>
              <a:t>De esta manera, la psicología avanza en la visión tradicional que la ubicó en el acto de “curar”, de atender a individuos con alguna patología o en busca de prevenir que la tuviera. </a:t>
            </a:r>
          </a:p>
          <a:p>
            <a:r>
              <a:rPr lang="es-MX" sz="3200" dirty="0"/>
              <a:t>Ahora tiene, además de la anterior misión, la búsqueda de comprender, describir y potenciar estilos de vida propios de los diferentes grupos comunitarios, es decir, que su intención es promover la autogestión y cogestión de las comunidades</a:t>
            </a:r>
            <a:endParaRPr lang="es-AR" sz="3200" dirty="0"/>
          </a:p>
        </p:txBody>
      </p:sp>
    </p:spTree>
    <p:extLst>
      <p:ext uri="{BB962C8B-B14F-4D97-AF65-F5344CB8AC3E}">
        <p14:creationId xmlns:p14="http://schemas.microsoft.com/office/powerpoint/2010/main" val="1648905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CC756CC-4DB7-4700-A522-7C751776561D}"/>
              </a:ext>
            </a:extLst>
          </p:cNvPr>
          <p:cNvSpPr>
            <a:spLocks noGrp="1"/>
          </p:cNvSpPr>
          <p:nvPr>
            <p:ph idx="1"/>
          </p:nvPr>
        </p:nvSpPr>
        <p:spPr>
          <a:xfrm>
            <a:off x="1024128" y="2001078"/>
            <a:ext cx="10319733" cy="4308282"/>
          </a:xfrm>
        </p:spPr>
        <p:txBody>
          <a:bodyPr>
            <a:normAutofit/>
          </a:bodyPr>
          <a:lstStyle/>
          <a:p>
            <a:r>
              <a:rPr lang="es-AR" sz="2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En la Conferencia Internacional de Atención Primaria de Salud realizada en la ciudad de Alma-Ata, Kazajistán en el año 1978, se elabora la </a:t>
            </a:r>
            <a:r>
              <a:rPr lang="es-AR"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Declaración de Alma-Ata</a:t>
            </a:r>
            <a:r>
              <a:rPr lang="es-AR" sz="2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p>
          <a:p>
            <a:r>
              <a:rPr lang="es-AR" sz="2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En este marco, la comunidad internacional, con el apoyo la Organización Mundial de la Salud, se reunieron con el objetivo de sentar las bases de una </a:t>
            </a:r>
            <a:r>
              <a:rPr lang="es-AR" sz="24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“salud para todos/as al año 2000” </a:t>
            </a:r>
            <a:r>
              <a:rPr lang="es-AR" sz="2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con tal de enfrentar las profundas inequidades económicas y sociales que se vivían en aquella época</a:t>
            </a:r>
            <a:endParaRPr lang="es-AR" sz="2800" dirty="0"/>
          </a:p>
        </p:txBody>
      </p:sp>
    </p:spTree>
    <p:extLst>
      <p:ext uri="{BB962C8B-B14F-4D97-AF65-F5344CB8AC3E}">
        <p14:creationId xmlns:p14="http://schemas.microsoft.com/office/powerpoint/2010/main" val="4034825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6FEB809-3C2C-4E7F-809E-9D9EB6DD2052}"/>
              </a:ext>
            </a:extLst>
          </p:cNvPr>
          <p:cNvSpPr>
            <a:spLocks noGrp="1"/>
          </p:cNvSpPr>
          <p:nvPr>
            <p:ph idx="1"/>
          </p:nvPr>
        </p:nvSpPr>
        <p:spPr>
          <a:xfrm>
            <a:off x="1024128" y="689113"/>
            <a:ext cx="9720073" cy="5620247"/>
          </a:xfrm>
        </p:spPr>
        <p:txBody>
          <a:bodyPr/>
          <a:lstStyle/>
          <a:p>
            <a:pPr marL="0" indent="0">
              <a:buNone/>
            </a:pPr>
            <a:r>
              <a:rPr lang="es-MX" sz="4800" dirty="0">
                <a:latin typeface="+mj-lt"/>
              </a:rPr>
              <a:t>ART. I</a:t>
            </a:r>
          </a:p>
          <a:p>
            <a:pPr marL="0" indent="0">
              <a:buNone/>
            </a:pPr>
            <a:endParaRPr lang="es-MX" dirty="0"/>
          </a:p>
          <a:p>
            <a:pPr>
              <a:buFont typeface="Wingdings" panose="05000000000000000000" pitchFamily="2" charset="2"/>
              <a:buChar char="§"/>
            </a:pPr>
            <a:r>
              <a:rPr lang="es-AR" sz="2000" dirty="0">
                <a:effectLst/>
                <a:latin typeface="Arial" panose="020B0604020202020204" pitchFamily="34" charset="0"/>
                <a:ea typeface="Times New Roman" panose="02020603050405020304" pitchFamily="18" charset="0"/>
                <a:cs typeface="Times New Roman" panose="02020603050405020304" pitchFamily="18" charset="0"/>
              </a:rPr>
              <a:t>Define a la salud</a:t>
            </a:r>
            <a:r>
              <a:rPr lang="es-AR" sz="2000" dirty="0">
                <a:latin typeface="Arial" panose="020B0604020202020204" pitchFamily="34" charset="0"/>
                <a:ea typeface="Times New Roman" panose="02020603050405020304" pitchFamily="18" charset="0"/>
                <a:cs typeface="Times New Roman" panose="02020603050405020304" pitchFamily="18" charset="0"/>
              </a:rPr>
              <a:t> como un</a:t>
            </a:r>
            <a:r>
              <a:rPr lang="es-AR" sz="2000" dirty="0">
                <a:effectLst/>
                <a:latin typeface="Arial" panose="020B0604020202020204" pitchFamily="34" charset="0"/>
                <a:ea typeface="Times New Roman" panose="02020603050405020304" pitchFamily="18" charset="0"/>
                <a:cs typeface="Times New Roman" panose="02020603050405020304" pitchFamily="18" charset="0"/>
              </a:rPr>
              <a:t> estado de completo bienestar físico, mental y social, y no solamente la ausencia de afecciones o enfermedades, y un </a:t>
            </a:r>
            <a:r>
              <a:rPr lang="es-AR" sz="2000" b="1" dirty="0">
                <a:effectLst/>
                <a:highlight>
                  <a:srgbClr val="C0C0C0"/>
                </a:highlight>
                <a:latin typeface="Arial" panose="020B0604020202020204" pitchFamily="34" charset="0"/>
                <a:ea typeface="Times New Roman" panose="02020603050405020304" pitchFamily="18" charset="0"/>
                <a:cs typeface="Times New Roman" panose="02020603050405020304" pitchFamily="18" charset="0"/>
              </a:rPr>
              <a:t>derecho humano fundamental</a:t>
            </a:r>
            <a:r>
              <a:rPr lang="es-AR" sz="2000" dirty="0">
                <a:effectLst/>
                <a:latin typeface="Arial" panose="020B0604020202020204" pitchFamily="34" charset="0"/>
                <a:ea typeface="Times New Roman" panose="02020603050405020304" pitchFamily="18" charset="0"/>
                <a:cs typeface="Times New Roman" panose="02020603050405020304" pitchFamily="18" charset="0"/>
              </a:rPr>
              <a:t>.</a:t>
            </a:r>
          </a:p>
          <a:p>
            <a:pPr>
              <a:buFont typeface="Wingdings" panose="05000000000000000000" pitchFamily="2" charset="2"/>
              <a:buChar char="§"/>
            </a:pPr>
            <a:r>
              <a:rPr lang="es-AR" sz="2000" dirty="0">
                <a:latin typeface="Arial" panose="020B0604020202020204" pitchFamily="34" charset="0"/>
                <a:ea typeface="Times New Roman" panose="02020603050405020304" pitchFamily="18" charset="0"/>
                <a:cs typeface="Times New Roman" panose="02020603050405020304" pitchFamily="18" charset="0"/>
              </a:rPr>
              <a:t>E</a:t>
            </a:r>
            <a:r>
              <a:rPr lang="es-AR" sz="2000" dirty="0">
                <a:effectLst/>
                <a:latin typeface="Arial" panose="020B0604020202020204" pitchFamily="34" charset="0"/>
                <a:ea typeface="Times New Roman" panose="02020603050405020304" pitchFamily="18" charset="0"/>
                <a:cs typeface="Times New Roman" panose="02020603050405020304" pitchFamily="18" charset="0"/>
              </a:rPr>
              <a:t>l logro del </a:t>
            </a:r>
            <a:r>
              <a:rPr lang="es-AR" sz="2000" b="1" dirty="0">
                <a:effectLst/>
                <a:highlight>
                  <a:srgbClr val="C0C0C0"/>
                </a:highlight>
                <a:latin typeface="Arial" panose="020B0604020202020204" pitchFamily="34" charset="0"/>
                <a:ea typeface="Times New Roman" panose="02020603050405020304" pitchFamily="18" charset="0"/>
                <a:cs typeface="Times New Roman" panose="02020603050405020304" pitchFamily="18" charset="0"/>
              </a:rPr>
              <a:t>grado más alto posible de salud es un objetivo social </a:t>
            </a:r>
            <a:r>
              <a:rPr lang="es-AR" sz="2000" dirty="0">
                <a:effectLst/>
                <a:latin typeface="Arial" panose="020B0604020202020204" pitchFamily="34" charset="0"/>
                <a:ea typeface="Times New Roman" panose="02020603050405020304" pitchFamily="18" charset="0"/>
                <a:cs typeface="Times New Roman" panose="02020603050405020304" pitchFamily="18" charset="0"/>
              </a:rPr>
              <a:t>sumamente importante en todo el mundo, cuya realización exige la intervención de muchos otros sectores sociales y económicos, además del de la salud.</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MX" sz="2800" dirty="0"/>
          </a:p>
          <a:p>
            <a:pPr marL="0" indent="0" algn="ctr">
              <a:buNone/>
            </a:pPr>
            <a:r>
              <a:rPr lang="es-MX" sz="2800" dirty="0"/>
              <a:t>             La salud como </a:t>
            </a:r>
            <a:r>
              <a:rPr lang="es-MX" sz="2800" b="1" dirty="0">
                <a:highlight>
                  <a:srgbClr val="C0C0C0"/>
                </a:highlight>
              </a:rPr>
              <a:t>hecho político y derecho humano fundamental y universal. </a:t>
            </a:r>
          </a:p>
          <a:p>
            <a:pPr marL="0" indent="0">
              <a:buNone/>
            </a:pPr>
            <a:endParaRPr lang="es-AR" dirty="0"/>
          </a:p>
        </p:txBody>
      </p:sp>
      <p:sp>
        <p:nvSpPr>
          <p:cNvPr id="4" name="Flecha: a la derecha 3">
            <a:extLst>
              <a:ext uri="{FF2B5EF4-FFF2-40B4-BE49-F238E27FC236}">
                <a16:creationId xmlns:a16="http://schemas.microsoft.com/office/drawing/2014/main" id="{FB2BA25D-F1A8-4372-ACB6-00F589B0C6C9}"/>
              </a:ext>
            </a:extLst>
          </p:cNvPr>
          <p:cNvSpPr/>
          <p:nvPr/>
        </p:nvSpPr>
        <p:spPr>
          <a:xfrm>
            <a:off x="2464906" y="4638262"/>
            <a:ext cx="397565" cy="3843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1040984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BF6732-7F77-4BA5-85D1-9DC3A13873F7}"/>
              </a:ext>
            </a:extLst>
          </p:cNvPr>
          <p:cNvSpPr>
            <a:spLocks noGrp="1"/>
          </p:cNvSpPr>
          <p:nvPr>
            <p:ph type="title"/>
          </p:nvPr>
        </p:nvSpPr>
        <p:spPr>
          <a:xfrm>
            <a:off x="1024128" y="585216"/>
            <a:ext cx="9720072" cy="700245"/>
          </a:xfrm>
        </p:spPr>
        <p:txBody>
          <a:bodyPr>
            <a:normAutofit fontScale="90000"/>
          </a:bodyPr>
          <a:lstStyle/>
          <a:p>
            <a:r>
              <a:rPr lang="es-MX" dirty="0"/>
              <a:t>Art. </a:t>
            </a:r>
            <a:r>
              <a:rPr lang="es-MX" dirty="0" err="1"/>
              <a:t>iii</a:t>
            </a:r>
            <a:endParaRPr lang="es-AR" dirty="0"/>
          </a:p>
        </p:txBody>
      </p:sp>
      <p:sp>
        <p:nvSpPr>
          <p:cNvPr id="3" name="Marcador de contenido 2">
            <a:extLst>
              <a:ext uri="{FF2B5EF4-FFF2-40B4-BE49-F238E27FC236}">
                <a16:creationId xmlns:a16="http://schemas.microsoft.com/office/drawing/2014/main" id="{88DC73A3-3F49-4C5D-94AE-30A5826A029A}"/>
              </a:ext>
            </a:extLst>
          </p:cNvPr>
          <p:cNvSpPr>
            <a:spLocks noGrp="1"/>
          </p:cNvSpPr>
          <p:nvPr>
            <p:ph idx="1"/>
          </p:nvPr>
        </p:nvSpPr>
        <p:spPr>
          <a:xfrm>
            <a:off x="1024128" y="1577009"/>
            <a:ext cx="10465507" cy="3963725"/>
          </a:xfrm>
        </p:spPr>
        <p:txBody>
          <a:bodyPr/>
          <a:lstStyle/>
          <a:p>
            <a:pPr>
              <a:buFont typeface="Wingdings" panose="05000000000000000000" pitchFamily="2" charset="2"/>
              <a:buChar char="§"/>
            </a:pPr>
            <a:r>
              <a:rPr lang="es-AR" sz="2400" b="1" dirty="0">
                <a:effectLst/>
                <a:highlight>
                  <a:srgbClr val="C0C0C0"/>
                </a:highlight>
                <a:latin typeface="Arial" panose="020B0604020202020204" pitchFamily="34" charset="0"/>
                <a:ea typeface="Times New Roman" panose="02020603050405020304" pitchFamily="18" charset="0"/>
                <a:cs typeface="Times New Roman" panose="02020603050405020304" pitchFamily="18" charset="0"/>
              </a:rPr>
              <a:t>El desarrollo económico y social</a:t>
            </a:r>
            <a:r>
              <a:rPr lang="es-AR" sz="2400" dirty="0">
                <a:effectLst/>
                <a:latin typeface="Arial" panose="020B0604020202020204" pitchFamily="34" charset="0"/>
                <a:ea typeface="Times New Roman" panose="02020603050405020304" pitchFamily="18" charset="0"/>
                <a:cs typeface="Times New Roman" panose="02020603050405020304" pitchFamily="18" charset="0"/>
              </a:rPr>
              <a:t>, basado en un Nuevo Orden Económico Internacional, es de </a:t>
            </a:r>
            <a:r>
              <a:rPr lang="es-AR" sz="2400" b="1" dirty="0">
                <a:effectLst/>
                <a:highlight>
                  <a:srgbClr val="C0C0C0"/>
                </a:highlight>
                <a:latin typeface="Arial" panose="020B0604020202020204" pitchFamily="34" charset="0"/>
                <a:ea typeface="Times New Roman" panose="02020603050405020304" pitchFamily="18" charset="0"/>
                <a:cs typeface="Times New Roman" panose="02020603050405020304" pitchFamily="18" charset="0"/>
              </a:rPr>
              <a:t>importancia fundamental para lograr el grado máximo de salud para todos </a:t>
            </a:r>
            <a:r>
              <a:rPr lang="es-AR" sz="2400" dirty="0">
                <a:effectLst/>
                <a:latin typeface="Arial" panose="020B0604020202020204" pitchFamily="34" charset="0"/>
                <a:ea typeface="Times New Roman" panose="02020603050405020304" pitchFamily="18" charset="0"/>
                <a:cs typeface="Times New Roman" panose="02020603050405020304" pitchFamily="18" charset="0"/>
              </a:rPr>
              <a:t>y para reducir el foso que separa, en el plano de la salud, a los países en desarrollo de los países desarrollados. </a:t>
            </a:r>
          </a:p>
          <a:p>
            <a:pPr marL="0" indent="0">
              <a:buNone/>
            </a:pPr>
            <a:endParaRPr lang="es-AR" sz="2400" dirty="0">
              <a:effectLst/>
              <a:latin typeface="Arial" panose="020B0604020202020204" pitchFamily="34" charset="0"/>
              <a:ea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s-AR" sz="2400" dirty="0">
                <a:effectLst/>
                <a:latin typeface="Arial" panose="020B0604020202020204" pitchFamily="34" charset="0"/>
                <a:ea typeface="Times New Roman" panose="02020603050405020304" pitchFamily="18" charset="0"/>
                <a:cs typeface="Times New Roman" panose="02020603050405020304" pitchFamily="18" charset="0"/>
              </a:rPr>
              <a:t>La </a:t>
            </a:r>
            <a:r>
              <a:rPr lang="es-AR" sz="2400" b="1" dirty="0">
                <a:effectLst/>
                <a:highlight>
                  <a:srgbClr val="C0C0C0"/>
                </a:highlight>
                <a:latin typeface="Arial" panose="020B0604020202020204" pitchFamily="34" charset="0"/>
                <a:ea typeface="Times New Roman" panose="02020603050405020304" pitchFamily="18" charset="0"/>
                <a:cs typeface="Times New Roman" panose="02020603050405020304" pitchFamily="18" charset="0"/>
              </a:rPr>
              <a:t>promoción y protección de la salud </a:t>
            </a:r>
            <a:r>
              <a:rPr lang="es-AR" sz="2400" dirty="0">
                <a:effectLst/>
                <a:latin typeface="Arial" panose="020B0604020202020204" pitchFamily="34" charset="0"/>
                <a:ea typeface="Times New Roman" panose="02020603050405020304" pitchFamily="18" charset="0"/>
                <a:cs typeface="Times New Roman" panose="02020603050405020304" pitchFamily="18" charset="0"/>
              </a:rPr>
              <a:t>del pueblo es indispensable para un desarrollo económico y social sostenido y contribuye a mejorar la calidad de la vida y a alcanzar la paz mundial.</a:t>
            </a:r>
            <a:endParaRPr lang="es-A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s-AR" dirty="0"/>
          </a:p>
        </p:txBody>
      </p:sp>
    </p:spTree>
    <p:extLst>
      <p:ext uri="{BB962C8B-B14F-4D97-AF65-F5344CB8AC3E}">
        <p14:creationId xmlns:p14="http://schemas.microsoft.com/office/powerpoint/2010/main" val="3027921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499712A-4DE0-4AF5-B53D-CDE0B5054782}"/>
              </a:ext>
            </a:extLst>
          </p:cNvPr>
          <p:cNvSpPr>
            <a:spLocks noGrp="1"/>
          </p:cNvSpPr>
          <p:nvPr>
            <p:ph idx="1"/>
          </p:nvPr>
        </p:nvSpPr>
        <p:spPr>
          <a:xfrm>
            <a:off x="1010876" y="622852"/>
            <a:ext cx="10200463" cy="5817705"/>
          </a:xfrm>
        </p:spPr>
        <p:txBody>
          <a:bodyPr>
            <a:normAutofit fontScale="92500" lnSpcReduction="10000"/>
          </a:bodyPr>
          <a:lstStyle/>
          <a:p>
            <a:pPr>
              <a:buFont typeface="Wingdings" panose="05000000000000000000" pitchFamily="2" charset="2"/>
              <a:buChar char="Ø"/>
            </a:pPr>
            <a:r>
              <a:rPr lang="es-MX" sz="2800" b="1" u="sng" dirty="0"/>
              <a:t>Prevención</a:t>
            </a:r>
            <a:r>
              <a:rPr lang="es-MX" sz="2800" u="sng" dirty="0"/>
              <a:t>: </a:t>
            </a:r>
            <a:r>
              <a:rPr lang="es-MX" sz="2800" dirty="0"/>
              <a:t>es el enfrentamiento de las causas sociales de la enfermedad y la búsqueda de sus soluciones, con el conjunto de la comunidad y su plena participación”(Videla, 1991).</a:t>
            </a:r>
          </a:p>
          <a:p>
            <a:pPr marL="0" indent="0">
              <a:buNone/>
            </a:pPr>
            <a:r>
              <a:rPr lang="es-MX" sz="2800" dirty="0"/>
              <a:t>“Se dirige al </a:t>
            </a:r>
            <a:r>
              <a:rPr lang="es-MX" sz="2800" dirty="0" err="1"/>
              <a:t>desanudamiento</a:t>
            </a:r>
            <a:r>
              <a:rPr lang="es-MX" sz="2800" dirty="0"/>
              <a:t> de situaciones sociales problema, cuyas acciones se orientan a facilitar procesos donde se enuncian conflictos y se develan problemas a elaborar. El objetivo es que los sujetos puedan operar en la transformación de las situaciones generadoras de malestar” (</a:t>
            </a:r>
            <a:r>
              <a:rPr lang="es-MX" sz="2800" dirty="0" err="1"/>
              <a:t>Stolkiner</a:t>
            </a:r>
            <a:r>
              <a:rPr lang="es-MX" sz="2800" dirty="0"/>
              <a:t>, 2012)</a:t>
            </a:r>
          </a:p>
          <a:p>
            <a:pPr marL="0" indent="0">
              <a:buNone/>
            </a:pPr>
            <a:endParaRPr lang="es-MX" sz="2800" u="sng" dirty="0"/>
          </a:p>
          <a:p>
            <a:pPr>
              <a:buFont typeface="Wingdings" panose="05000000000000000000" pitchFamily="2" charset="2"/>
              <a:buChar char="Ø"/>
            </a:pPr>
            <a:r>
              <a:rPr lang="es-MX" sz="2800" b="1" u="sng" dirty="0"/>
              <a:t>Promoción de la salud: </a:t>
            </a:r>
            <a:r>
              <a:rPr lang="es-MX" sz="2800" dirty="0"/>
              <a:t>“implica la creación de condiciones individuales, sociales y ambientales que permitan el optimo desarrollo psicológico y psicofísico” Abarca una amplia gama de intervenciones sociales y ambientales destinadas a </a:t>
            </a:r>
            <a:r>
              <a:rPr lang="es-MX" sz="2800" b="1" dirty="0"/>
              <a:t>beneficiar y proteger la salud </a:t>
            </a:r>
            <a:r>
              <a:rPr lang="es-MX" sz="2800" dirty="0"/>
              <a:t>y la calidad de vida individuales mediante la </a:t>
            </a:r>
            <a:r>
              <a:rPr lang="es-MX" sz="2800" b="1" dirty="0"/>
              <a:t>prevención y solución de las causas </a:t>
            </a:r>
            <a:r>
              <a:rPr lang="es-MX" sz="2800" dirty="0"/>
              <a:t>primordiales de los problemas de salud, y no centrándose únicamente en el tratamiento y la curación. (OMS, 2016)</a:t>
            </a:r>
          </a:p>
          <a:p>
            <a:pPr>
              <a:buFont typeface="Wingdings" panose="05000000000000000000" pitchFamily="2" charset="2"/>
              <a:buChar char="Ø"/>
            </a:pPr>
            <a:endParaRPr lang="es-AR" u="sng" dirty="0"/>
          </a:p>
        </p:txBody>
      </p:sp>
    </p:spTree>
    <p:extLst>
      <p:ext uri="{BB962C8B-B14F-4D97-AF65-F5344CB8AC3E}">
        <p14:creationId xmlns:p14="http://schemas.microsoft.com/office/powerpoint/2010/main" val="9728893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Violeta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
  <TotalTime>3103</TotalTime>
  <Words>3423</Words>
  <Application>Microsoft Office PowerPoint</Application>
  <PresentationFormat>Panorámica</PresentationFormat>
  <Paragraphs>134</Paragraphs>
  <Slides>31</Slides>
  <Notes>0</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31</vt:i4>
      </vt:variant>
    </vt:vector>
  </HeadingPairs>
  <TitlesOfParts>
    <vt:vector size="42" baseType="lpstr">
      <vt:lpstr>ACaslonPro-Regular</vt:lpstr>
      <vt:lpstr>Arial</vt:lpstr>
      <vt:lpstr>Calibri</vt:lpstr>
      <vt:lpstr>ChaparralPro-Regular</vt:lpstr>
      <vt:lpstr>Open Sans</vt:lpstr>
      <vt:lpstr>Times New Roman</vt:lpstr>
      <vt:lpstr>Tw Cen MT</vt:lpstr>
      <vt:lpstr>Tw Cen MT Condensed</vt:lpstr>
      <vt:lpstr>Wingdings</vt:lpstr>
      <vt:lpstr>Wingdings 3</vt:lpstr>
      <vt:lpstr>Integral</vt:lpstr>
      <vt:lpstr>Psicología comunitaria y Atención Primaria en Salud</vt:lpstr>
      <vt:lpstr>¿Qué es la “comunidad”?</vt:lpstr>
      <vt:lpstr>Presentación de PowerPoint</vt:lpstr>
      <vt:lpstr>Presentación de PowerPoint</vt:lpstr>
      <vt:lpstr>Presentación de PowerPoint</vt:lpstr>
      <vt:lpstr>Presentación de PowerPoint</vt:lpstr>
      <vt:lpstr>Presentación de PowerPoint</vt:lpstr>
      <vt:lpstr>Art. iii</vt:lpstr>
      <vt:lpstr>Presentación de PowerPoint</vt:lpstr>
      <vt:lpstr>Presentación de PowerPoint</vt:lpstr>
      <vt:lpstr>Art. Vi: Definición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3 criterios básicos en su definición.</vt:lpstr>
      <vt:lpstr>Pasajes hacia un nuevo paradigma en salud mental</vt:lpstr>
      <vt:lpstr>¿Qué implica el componente de salud mental en el marco de la aps?</vt:lpstr>
      <vt:lpstr>Presentación de PowerPoint</vt:lpstr>
      <vt:lpstr>Presentación de PowerPoint</vt:lpstr>
      <vt:lpstr>Presentación de PowerPoint</vt:lpstr>
      <vt:lpstr>Presentación de PowerPoint</vt:lpstr>
      <vt:lpstr>las funciones del psicólogo y la psicóloga en el área social comunitaria</vt:lpstr>
      <vt:lpstr>Roles del psicólogo y psicóloga comunitarios</vt:lpstr>
      <vt:lpstr>Enlaces de experiencias en santa fe</vt:lpstr>
      <vt:lpstr>Actividad práctica grupal</vt:lpstr>
      <vt:lpstr>bibliografía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Atención Primaria en Salud</dc:title>
  <dc:creator>Usuario</dc:creator>
  <cp:lastModifiedBy>Fiorella Giorgi</cp:lastModifiedBy>
  <cp:revision>36</cp:revision>
  <dcterms:created xsi:type="dcterms:W3CDTF">2020-10-19T20:16:12Z</dcterms:created>
  <dcterms:modified xsi:type="dcterms:W3CDTF">2024-10-13T23:29:30Z</dcterms:modified>
</cp:coreProperties>
</file>