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83" r:id="rId15"/>
    <p:sldId id="270" r:id="rId16"/>
    <p:sldId id="266" r:id="rId17"/>
    <p:sldId id="271" r:id="rId18"/>
    <p:sldId id="279" r:id="rId19"/>
    <p:sldId id="284" r:id="rId20"/>
    <p:sldId id="275" r:id="rId21"/>
    <p:sldId id="285" r:id="rId22"/>
    <p:sldId id="272" r:id="rId23"/>
    <p:sldId id="280" r:id="rId24"/>
    <p:sldId id="273" r:id="rId25"/>
    <p:sldId id="274" r:id="rId26"/>
    <p:sldId id="281" r:id="rId27"/>
    <p:sldId id="276" r:id="rId28"/>
    <p:sldId id="286" r:id="rId29"/>
    <p:sldId id="277" r:id="rId30"/>
    <p:sldId id="278" r:id="rId31"/>
    <p:sldId id="282" r:id="rId3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787A481-B794-4594-85E3-E5C0E0A3FEE1}" type="datetimeFigureOut">
              <a:rPr lang="es-AR" smtClean="0"/>
              <a:pPr/>
              <a:t>1/10/2024</a:t>
            </a:fld>
            <a:endParaRPr lang="es-A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BE151AC-CC7E-4907-981C-6F8CDE198501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481-B794-4594-85E3-E5C0E0A3FEE1}" type="datetimeFigureOut">
              <a:rPr lang="es-AR" smtClean="0"/>
              <a:pPr/>
              <a:t>1/10/2024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51AC-CC7E-4907-981C-6F8CDE19850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481-B794-4594-85E3-E5C0E0A3FEE1}" type="datetimeFigureOut">
              <a:rPr lang="es-AR" smtClean="0"/>
              <a:pPr/>
              <a:t>1/10/2024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51AC-CC7E-4907-981C-6F8CDE19850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481-B794-4594-85E3-E5C0E0A3FEE1}" type="datetimeFigureOut">
              <a:rPr lang="es-AR" smtClean="0"/>
              <a:pPr/>
              <a:t>1/10/2024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51AC-CC7E-4907-981C-6F8CDE19850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481-B794-4594-85E3-E5C0E0A3FEE1}" type="datetimeFigureOut">
              <a:rPr lang="es-AR" smtClean="0"/>
              <a:pPr/>
              <a:t>1/10/2024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51AC-CC7E-4907-981C-6F8CDE19850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481-B794-4594-85E3-E5C0E0A3FEE1}" type="datetimeFigureOut">
              <a:rPr lang="es-AR" smtClean="0"/>
              <a:pPr/>
              <a:t>1/10/2024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51AC-CC7E-4907-981C-6F8CDE198501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481-B794-4594-85E3-E5C0E0A3FEE1}" type="datetimeFigureOut">
              <a:rPr lang="es-AR" smtClean="0"/>
              <a:pPr/>
              <a:t>1/10/2024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51AC-CC7E-4907-981C-6F8CDE19850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481-B794-4594-85E3-E5C0E0A3FEE1}" type="datetimeFigureOut">
              <a:rPr lang="es-AR" smtClean="0"/>
              <a:pPr/>
              <a:t>1/10/2024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51AC-CC7E-4907-981C-6F8CDE19850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481-B794-4594-85E3-E5C0E0A3FEE1}" type="datetimeFigureOut">
              <a:rPr lang="es-AR" smtClean="0"/>
              <a:pPr/>
              <a:t>1/10/2024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51AC-CC7E-4907-981C-6F8CDE19850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481-B794-4594-85E3-E5C0E0A3FEE1}" type="datetimeFigureOut">
              <a:rPr lang="es-AR" smtClean="0"/>
              <a:pPr/>
              <a:t>1/10/2024</a:t>
            </a:fld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51AC-CC7E-4907-981C-6F8CDE198501}" type="slidenum">
              <a:rPr lang="es-AR" smtClean="0"/>
              <a:pPr/>
              <a:t>‹Nº›</a:t>
            </a:fld>
            <a:endParaRPr lang="es-A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7A481-B794-4594-85E3-E5C0E0A3FEE1}" type="datetimeFigureOut">
              <a:rPr lang="es-AR" smtClean="0"/>
              <a:pPr/>
              <a:t>1/10/2024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151AC-CC7E-4907-981C-6F8CDE19850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787A481-B794-4594-85E3-E5C0E0A3FEE1}" type="datetimeFigureOut">
              <a:rPr lang="es-AR" smtClean="0"/>
              <a:pPr/>
              <a:t>1/10/2024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BE151AC-CC7E-4907-981C-6F8CDE198501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4000" b="1" dirty="0" smtClean="0"/>
              <a:t>Sistema </a:t>
            </a:r>
            <a:r>
              <a:rPr lang="es-ES" sz="4000" b="1" dirty="0" smtClean="0"/>
              <a:t>Auditivo</a:t>
            </a:r>
            <a:endParaRPr lang="es-AR" sz="40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0" y="4421080"/>
            <a:ext cx="3672407" cy="1528200"/>
          </a:xfrm>
        </p:spPr>
        <p:txBody>
          <a:bodyPr>
            <a:normAutofit/>
          </a:bodyPr>
          <a:lstStyle/>
          <a:p>
            <a:endParaRPr lang="es-AR" dirty="0" smtClean="0"/>
          </a:p>
          <a:p>
            <a:r>
              <a:rPr lang="es-AR" sz="1700" b="1" dirty="0" smtClean="0"/>
              <a:t>Catedra: </a:t>
            </a:r>
            <a:r>
              <a:rPr lang="es-AR" sz="1700" b="1" dirty="0" smtClean="0"/>
              <a:t>Estimulación </a:t>
            </a:r>
            <a:r>
              <a:rPr lang="es-AR" sz="1700" b="1" dirty="0" smtClean="0"/>
              <a:t>T</a:t>
            </a:r>
            <a:r>
              <a:rPr lang="es-AR" sz="1700" b="1" dirty="0" smtClean="0"/>
              <a:t>emprana</a:t>
            </a:r>
            <a:endParaRPr lang="es-AR" sz="1700" b="1" dirty="0" smtClean="0"/>
          </a:p>
          <a:p>
            <a:endParaRPr lang="es-AR" b="1" dirty="0" smtClean="0"/>
          </a:p>
          <a:p>
            <a:r>
              <a:rPr lang="es-AR" sz="1600" b="1" dirty="0" err="1" smtClean="0"/>
              <a:t>Doc</a:t>
            </a:r>
            <a:r>
              <a:rPr lang="es-AR" sz="1600" b="1" dirty="0" smtClean="0"/>
              <a:t>: Florencia </a:t>
            </a:r>
            <a:r>
              <a:rPr lang="es-AR" sz="1600" b="1" dirty="0" err="1" smtClean="0"/>
              <a:t>Gelcich</a:t>
            </a:r>
            <a:endParaRPr lang="es-AR" sz="1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01072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85786" y="1500174"/>
            <a:ext cx="7715304" cy="4500594"/>
          </a:xfrm>
        </p:spPr>
        <p:txBody>
          <a:bodyPr>
            <a:normAutofit/>
          </a:bodyPr>
          <a:lstStyle/>
          <a:p>
            <a:r>
              <a:rPr lang="es-AR" b="1" dirty="0"/>
              <a:t>La intensidad del sonido </a:t>
            </a:r>
            <a:r>
              <a:rPr lang="es-AR" dirty="0"/>
              <a:t>viene determinada por la cantidad de fibras nerviosas estimuladas, secundaria a la activación de las propias células ciliadas</a:t>
            </a:r>
            <a:r>
              <a:rPr lang="es-AR" dirty="0" smtClean="0"/>
              <a:t>.</a:t>
            </a:r>
          </a:p>
          <a:p>
            <a:endParaRPr lang="es-AR" dirty="0" smtClean="0"/>
          </a:p>
          <a:p>
            <a:r>
              <a:rPr lang="es-AR" dirty="0" smtClean="0"/>
              <a:t> </a:t>
            </a:r>
            <a:r>
              <a:rPr lang="es-AR" dirty="0"/>
              <a:t>A menores intensidades, son las células ciliadas externas las que se activan, al ir aumentando la intensidad las células externas van entrando en mayor número, dando paso finalmente a las células ciliadas internas a intensidades superiores.</a:t>
            </a:r>
          </a:p>
        </p:txBody>
      </p:sp>
    </p:spTree>
    <p:extLst>
      <p:ext uri="{BB962C8B-B14F-4D97-AF65-F5344CB8AC3E}">
        <p14:creationId xmlns:p14="http://schemas.microsoft.com/office/powerpoint/2010/main" xmlns="" val="2432567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36712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es-AR" b="1" dirty="0"/>
              <a:t>T</a:t>
            </a:r>
            <a:r>
              <a:rPr lang="es-AR" b="1" dirty="0" smtClean="0"/>
              <a:t>rompas </a:t>
            </a:r>
            <a:r>
              <a:rPr lang="es-AR" b="1" dirty="0"/>
              <a:t>de Eustaquio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628800"/>
            <a:ext cx="7920880" cy="4561732"/>
          </a:xfrm>
        </p:spPr>
        <p:txBody>
          <a:bodyPr>
            <a:normAutofit lnSpcReduction="10000"/>
          </a:bodyPr>
          <a:lstStyle/>
          <a:p>
            <a:r>
              <a:rPr lang="es-AR" dirty="0"/>
              <a:t>A</a:t>
            </a:r>
            <a:r>
              <a:rPr lang="es-AR" dirty="0" smtClean="0"/>
              <a:t>ctúan </a:t>
            </a:r>
            <a:r>
              <a:rPr lang="es-AR" dirty="0"/>
              <a:t>como conductos de ventilación, </a:t>
            </a:r>
            <a:r>
              <a:rPr lang="es-AR" dirty="0" smtClean="0"/>
              <a:t> </a:t>
            </a:r>
            <a:r>
              <a:rPr lang="es-AR" dirty="0"/>
              <a:t>para equiparar la presión atmosférica con la presión dentro del oído medio al compensar la absorción de gases por la mucosa, evitando así la retracción de la membrana timpánica</a:t>
            </a:r>
            <a:r>
              <a:rPr lang="es-AR" dirty="0" smtClean="0"/>
              <a:t>.</a:t>
            </a:r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 smtClean="0"/>
              <a:t> Permite </a:t>
            </a:r>
            <a:r>
              <a:rPr lang="es-AR" dirty="0"/>
              <a:t>el drenaje de fluidos que pudieran acumularse en esta cavidad. </a:t>
            </a:r>
            <a:endParaRPr lang="es-AR" dirty="0" smtClean="0"/>
          </a:p>
          <a:p>
            <a:endParaRPr lang="es-AR" dirty="0" smtClean="0"/>
          </a:p>
          <a:p>
            <a:pPr marL="68580" indent="0">
              <a:buNone/>
            </a:pPr>
            <a:r>
              <a:rPr lang="es-AR" dirty="0" smtClean="0"/>
              <a:t>Así</a:t>
            </a:r>
            <a:r>
              <a:rPr lang="es-AR" dirty="0"/>
              <a:t>, en ambos casos evita el aumento de la impedancia del oído medio, lo que permite que su rol de transformador funcione de manera óptima. </a:t>
            </a:r>
          </a:p>
        </p:txBody>
      </p:sp>
    </p:spTree>
    <p:extLst>
      <p:ext uri="{BB962C8B-B14F-4D97-AF65-F5344CB8AC3E}">
        <p14:creationId xmlns:p14="http://schemas.microsoft.com/office/powerpoint/2010/main" xmlns="" val="457676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29694"/>
            <a:ext cx="7024744" cy="169088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692696"/>
            <a:ext cx="8208912" cy="2448272"/>
          </a:xfrm>
        </p:spPr>
        <p:txBody>
          <a:bodyPr>
            <a:normAutofit fontScale="85000" lnSpcReduction="10000"/>
          </a:bodyPr>
          <a:lstStyle/>
          <a:p>
            <a:r>
              <a:rPr lang="es-AR" dirty="0" smtClean="0"/>
              <a:t>En  el  </a:t>
            </a:r>
            <a:r>
              <a:rPr lang="es-AR" dirty="0"/>
              <a:t>oído interno es donde ocurre </a:t>
            </a:r>
            <a:r>
              <a:rPr lang="es-AR" dirty="0" smtClean="0"/>
              <a:t>la </a:t>
            </a:r>
            <a:r>
              <a:rPr lang="es-AR" dirty="0"/>
              <a:t>mecano-transducción del sonido, es decir, el pa</a:t>
            </a:r>
            <a:r>
              <a:rPr lang="es-AR" b="1" dirty="0"/>
              <a:t>so de energía mecánica a energía eléctrica </a:t>
            </a:r>
            <a:r>
              <a:rPr lang="es-AR" dirty="0"/>
              <a:t>para ser transmitida e interpretada en el SNC. </a:t>
            </a:r>
            <a:endParaRPr lang="es-AR" dirty="0" smtClean="0"/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 smtClean="0"/>
              <a:t>La </a:t>
            </a:r>
            <a:r>
              <a:rPr lang="es-AR" dirty="0"/>
              <a:t>acción de pistón del estribo genera una vibración en la membrana oval que en su cara interna contacta con la </a:t>
            </a:r>
            <a:r>
              <a:rPr lang="es-AR" b="1" dirty="0" err="1"/>
              <a:t>perilinfa</a:t>
            </a:r>
            <a:r>
              <a:rPr lang="es-AR" b="1" dirty="0"/>
              <a:t> </a:t>
            </a:r>
            <a:r>
              <a:rPr lang="es-AR" dirty="0"/>
              <a:t>que se encuentra en la rampa vestibular, y luego se transmite la onda hacia la rampa timpánica. </a:t>
            </a:r>
          </a:p>
          <a:p>
            <a:endParaRPr lang="es-AR" dirty="0" smtClean="0"/>
          </a:p>
          <a:p>
            <a:pPr marL="68580" indent="0">
              <a:buNone/>
            </a:pPr>
            <a:endParaRPr lang="es-AR" dirty="0" smtClean="0"/>
          </a:p>
        </p:txBody>
      </p:sp>
      <p:sp>
        <p:nvSpPr>
          <p:cNvPr id="5" name="4 CuadroTexto"/>
          <p:cNvSpPr txBox="1"/>
          <p:nvPr/>
        </p:nvSpPr>
        <p:spPr>
          <a:xfrm>
            <a:off x="2051720" y="443711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6" name="5 CuadroTexto"/>
          <p:cNvSpPr txBox="1"/>
          <p:nvPr/>
        </p:nvSpPr>
        <p:spPr>
          <a:xfrm>
            <a:off x="467544" y="4021613"/>
            <a:ext cx="4392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/>
              <a:t>En la rampa media de la cóclea se encuentra el </a:t>
            </a:r>
            <a:r>
              <a:rPr lang="es-AR" b="1" dirty="0"/>
              <a:t>Órgano de Corti, </a:t>
            </a:r>
            <a:r>
              <a:rPr lang="es-AR" dirty="0"/>
              <a:t>responsable de transformar estos estímulos mecánicos en eléctricos. </a:t>
            </a:r>
          </a:p>
        </p:txBody>
      </p:sp>
      <p:pic>
        <p:nvPicPr>
          <p:cNvPr id="8195" name="Picture 3" descr="C:\Users\Usuario\Documents\UCSF\Estimulacion temprana\organi de cort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43016" y="3861048"/>
            <a:ext cx="4320513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366587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404664"/>
            <a:ext cx="7024744" cy="576064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124744"/>
            <a:ext cx="8064896" cy="5328592"/>
          </a:xfrm>
        </p:spPr>
        <p:txBody>
          <a:bodyPr>
            <a:normAutofit fontScale="92500" lnSpcReduction="10000"/>
          </a:bodyPr>
          <a:lstStyle/>
          <a:p>
            <a:r>
              <a:rPr lang="es-AR" b="1" dirty="0"/>
              <a:t>La transducción sensorial se produce en el Órgano de Corti</a:t>
            </a:r>
            <a:r>
              <a:rPr lang="es-AR" dirty="0"/>
              <a:t>, que está en contacto con la membrana basilar y que se conforma </a:t>
            </a:r>
            <a:r>
              <a:rPr lang="es-AR" dirty="0" smtClean="0"/>
              <a:t> por </a:t>
            </a:r>
            <a:r>
              <a:rPr lang="es-AR" dirty="0"/>
              <a:t>células ciliadas externas e internas, </a:t>
            </a:r>
            <a:r>
              <a:rPr lang="es-AR" dirty="0" smtClean="0"/>
              <a:t>que están </a:t>
            </a:r>
            <a:r>
              <a:rPr lang="es-AR" dirty="0"/>
              <a:t>bañadas por endolinfa</a:t>
            </a:r>
            <a:r>
              <a:rPr lang="es-AR" dirty="0" smtClean="0"/>
              <a:t>.</a:t>
            </a:r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 smtClean="0"/>
              <a:t>El </a:t>
            </a:r>
            <a:r>
              <a:rPr lang="es-AR" b="1" dirty="0"/>
              <a:t>movimiento de la membrana basilar</a:t>
            </a:r>
            <a:r>
              <a:rPr lang="es-AR" dirty="0"/>
              <a:t>, estimulado en distintas posiciones según frecuencia y en contacto con el órgano de Corti, va a generar un movimiento ordenado de los cilios de las células ciliadas en distintos planos</a:t>
            </a:r>
            <a:r>
              <a:rPr lang="es-AR" dirty="0" smtClean="0"/>
              <a:t>,</a:t>
            </a:r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 smtClean="0"/>
              <a:t> </a:t>
            </a:r>
            <a:r>
              <a:rPr lang="es-AR" b="1" dirty="0"/>
              <a:t>Estos potenciales </a:t>
            </a:r>
            <a:r>
              <a:rPr lang="es-AR" b="1" dirty="0" smtClean="0"/>
              <a:t>eléctricos  </a:t>
            </a:r>
            <a:r>
              <a:rPr lang="es-AR" dirty="0"/>
              <a:t>son captados por células del </a:t>
            </a:r>
            <a:r>
              <a:rPr lang="es-AR" b="1" dirty="0"/>
              <a:t>ganglio coclear </a:t>
            </a:r>
            <a:r>
              <a:rPr lang="es-AR" dirty="0"/>
              <a:t>o espiral, que, por un lado se contactan con las células ciliadas, y por el otro se van juntando para conformar el </a:t>
            </a:r>
            <a:r>
              <a:rPr lang="es-AR" b="1" dirty="0"/>
              <a:t>nervio coclear. </a:t>
            </a:r>
            <a:endParaRPr lang="es-AR" b="1" dirty="0" smtClean="0"/>
          </a:p>
          <a:p>
            <a:pPr marL="6858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11922869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38" y="785794"/>
            <a:ext cx="7024744" cy="758262"/>
          </a:xfrm>
        </p:spPr>
        <p:txBody>
          <a:bodyPr/>
          <a:lstStyle/>
          <a:p>
            <a:r>
              <a:rPr lang="es-ES" b="1" dirty="0" smtClean="0"/>
              <a:t>Intensidad del sonido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57224" y="1785926"/>
            <a:ext cx="7457598" cy="4572032"/>
          </a:xfrm>
        </p:spPr>
        <p:txBody>
          <a:bodyPr>
            <a:normAutofit/>
          </a:bodyPr>
          <a:lstStyle/>
          <a:p>
            <a:r>
              <a:rPr lang="es-AR" dirty="0" smtClean="0"/>
              <a:t>D</a:t>
            </a:r>
            <a:r>
              <a:rPr lang="es-AR" dirty="0" smtClean="0"/>
              <a:t>eterminada </a:t>
            </a:r>
            <a:r>
              <a:rPr lang="es-AR" dirty="0" smtClean="0"/>
              <a:t>por la cantidad de fibras nerviosas </a:t>
            </a:r>
            <a:r>
              <a:rPr lang="es-AR" dirty="0" smtClean="0"/>
              <a:t>estimuladas. </a:t>
            </a:r>
            <a:endParaRPr lang="es-AR" dirty="0" smtClean="0"/>
          </a:p>
          <a:p>
            <a:pPr marL="68580" indent="0">
              <a:buNone/>
            </a:pPr>
            <a:endParaRPr lang="es-AR" dirty="0" smtClean="0"/>
          </a:p>
          <a:p>
            <a:r>
              <a:rPr lang="es-AR" b="1" dirty="0" smtClean="0"/>
              <a:t>A menores intensidades, son las células ciliadas externas </a:t>
            </a:r>
            <a:r>
              <a:rPr lang="es-AR" dirty="0" smtClean="0"/>
              <a:t>las que se activan, </a:t>
            </a:r>
            <a:endParaRPr lang="es-AR" dirty="0" smtClean="0"/>
          </a:p>
          <a:p>
            <a:r>
              <a:rPr lang="es-AR" dirty="0" smtClean="0"/>
              <a:t>A</a:t>
            </a:r>
            <a:r>
              <a:rPr lang="es-AR" dirty="0" smtClean="0"/>
              <a:t>l </a:t>
            </a:r>
            <a:r>
              <a:rPr lang="es-AR" dirty="0" smtClean="0"/>
              <a:t>ir </a:t>
            </a:r>
            <a:r>
              <a:rPr lang="es-AR" b="1" dirty="0" smtClean="0"/>
              <a:t>aumentando la intensidad </a:t>
            </a:r>
            <a:r>
              <a:rPr lang="es-AR" dirty="0" smtClean="0"/>
              <a:t>las células externas van entrando en mayor número, dando paso finalmente a las células </a:t>
            </a:r>
            <a:r>
              <a:rPr lang="es-AR" b="1" dirty="0" smtClean="0"/>
              <a:t>ciliadas internas a intensidades superiores.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92696"/>
            <a:ext cx="7024744" cy="936104"/>
          </a:xfrm>
        </p:spPr>
        <p:txBody>
          <a:bodyPr/>
          <a:lstStyle/>
          <a:p>
            <a:r>
              <a:rPr lang="es-AR" b="1" dirty="0" smtClean="0"/>
              <a:t>Esquema de la </a:t>
            </a:r>
            <a:r>
              <a:rPr lang="es-AR" b="1" dirty="0" err="1" smtClean="0"/>
              <a:t>via</a:t>
            </a:r>
            <a:r>
              <a:rPr lang="es-AR" b="1" dirty="0" smtClean="0"/>
              <a:t> auditiva</a:t>
            </a:r>
            <a:endParaRPr lang="es-AR" b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04864"/>
            <a:ext cx="7943743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194012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2976" y="1428736"/>
            <a:ext cx="6936959" cy="4540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645087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7024744" cy="792088"/>
          </a:xfrm>
        </p:spPr>
        <p:txBody>
          <a:bodyPr/>
          <a:lstStyle/>
          <a:p>
            <a:r>
              <a:rPr lang="es-AR" b="1" dirty="0"/>
              <a:t>H</a:t>
            </a:r>
            <a:r>
              <a:rPr lang="es-AR" b="1" dirty="0" smtClean="0"/>
              <a:t>ipoacusia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357298"/>
            <a:ext cx="8032406" cy="5024030"/>
          </a:xfrm>
        </p:spPr>
        <p:txBody>
          <a:bodyPr>
            <a:normAutofit fontScale="92500" lnSpcReduction="10000"/>
          </a:bodyPr>
          <a:lstStyle/>
          <a:p>
            <a:r>
              <a:rPr lang="es-AR" b="1" i="1" dirty="0"/>
              <a:t>P</a:t>
            </a:r>
            <a:r>
              <a:rPr lang="es-AR" b="1" i="1" dirty="0" smtClean="0"/>
              <a:t>érdida </a:t>
            </a:r>
            <a:r>
              <a:rPr lang="es-AR" b="1" i="1" dirty="0"/>
              <a:t>o anormalidad del sistema auditivo que tiene como consecuencia inmediata la discapacidad para </a:t>
            </a:r>
            <a:r>
              <a:rPr lang="es-AR" b="1" i="1" dirty="0" smtClean="0"/>
              <a:t>oír.</a:t>
            </a:r>
          </a:p>
          <a:p>
            <a:pPr marL="68580" indent="0">
              <a:buNone/>
            </a:pPr>
            <a:endParaRPr lang="es-AR" b="1" i="1" dirty="0" smtClean="0"/>
          </a:p>
          <a:p>
            <a:r>
              <a:rPr lang="es-AR" i="1" dirty="0" smtClean="0"/>
              <a:t> </a:t>
            </a:r>
            <a:r>
              <a:rPr lang="es-AR" b="1" i="1" dirty="0"/>
              <a:t>La hipoacusia infantil es un importante problema de salud por las repercusiones que tiene en el desarrollo emocional, académico y social del niño </a:t>
            </a:r>
            <a:endParaRPr lang="es-AR" b="1" i="1" dirty="0" smtClean="0"/>
          </a:p>
          <a:p>
            <a:pPr>
              <a:buNone/>
            </a:pPr>
            <a:endParaRPr lang="es-AR" b="1" i="1" dirty="0" smtClean="0"/>
          </a:p>
          <a:p>
            <a:r>
              <a:rPr lang="es-AR" b="1" i="1" dirty="0" smtClean="0"/>
              <a:t> </a:t>
            </a:r>
            <a:r>
              <a:rPr lang="es-AR" b="1" i="1" dirty="0"/>
              <a:t>A</a:t>
            </a:r>
            <a:r>
              <a:rPr lang="es-AR" b="1" i="1" dirty="0" smtClean="0"/>
              <a:t>fecta </a:t>
            </a:r>
            <a:r>
              <a:rPr lang="es-AR" b="1" i="1" dirty="0"/>
              <a:t>a </a:t>
            </a:r>
            <a:r>
              <a:rPr lang="es-AR" b="1" i="1" dirty="0" smtClean="0"/>
              <a:t>5</a:t>
            </a:r>
            <a:r>
              <a:rPr lang="es-AR" b="1" i="1" dirty="0" smtClean="0"/>
              <a:t> </a:t>
            </a:r>
            <a:r>
              <a:rPr lang="es-AR" b="1" i="1" dirty="0"/>
              <a:t>de </a:t>
            </a:r>
            <a:r>
              <a:rPr lang="es-AR" b="1" i="1" dirty="0" smtClean="0"/>
              <a:t>cada 1.000 niños </a:t>
            </a:r>
            <a:r>
              <a:rPr lang="es-AR" b="1" i="1" dirty="0"/>
              <a:t>en el momento de su nacimiento</a:t>
            </a:r>
            <a:r>
              <a:rPr lang="es-AR" i="1" dirty="0"/>
              <a:t>. </a:t>
            </a:r>
            <a:endParaRPr lang="es-AR" dirty="0"/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 smtClean="0"/>
              <a:t>Las </a:t>
            </a:r>
            <a:r>
              <a:rPr lang="es-AR" b="1" dirty="0"/>
              <a:t>consecuencias </a:t>
            </a:r>
            <a:r>
              <a:rPr lang="es-AR" dirty="0"/>
              <a:t>de la pérdida auditiva sobre el desarrollo comunicativo y lingüístico del niño variarán dependiendo del momento de </a:t>
            </a:r>
            <a:r>
              <a:rPr lang="es-AR" b="1" dirty="0"/>
              <a:t>aparición, del tipo y del grado de la misma </a:t>
            </a:r>
            <a:r>
              <a:rPr lang="es-AR" dirty="0"/>
              <a:t>(Torres, 1995).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513511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571480"/>
            <a:ext cx="6814658" cy="543948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Hipoacusia. Causas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214422"/>
            <a:ext cx="8072494" cy="521497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ES" b="1" dirty="0" smtClean="0"/>
              <a:t>Durante embarazo y parto</a:t>
            </a:r>
            <a:r>
              <a:rPr lang="es-ES" dirty="0" smtClean="0"/>
              <a:t>: </a:t>
            </a:r>
          </a:p>
          <a:p>
            <a:r>
              <a:rPr lang="es-ES" dirty="0" smtClean="0"/>
              <a:t>Infecciones de la mamá (rubeola, </a:t>
            </a:r>
            <a:r>
              <a:rPr lang="es-ES" dirty="0" err="1" smtClean="0"/>
              <a:t>sifilis</a:t>
            </a:r>
            <a:r>
              <a:rPr lang="es-ES" dirty="0" smtClean="0"/>
              <a:t>)</a:t>
            </a:r>
          </a:p>
          <a:p>
            <a:r>
              <a:rPr lang="es-ES" dirty="0" smtClean="0"/>
              <a:t>Medicamentos </a:t>
            </a:r>
            <a:r>
              <a:rPr lang="es-ES" dirty="0" err="1" smtClean="0"/>
              <a:t>citotoxicos</a:t>
            </a:r>
            <a:r>
              <a:rPr lang="es-ES" dirty="0" smtClean="0"/>
              <a:t> o diuréticos</a:t>
            </a:r>
          </a:p>
          <a:p>
            <a:r>
              <a:rPr lang="es-ES" dirty="0" smtClean="0"/>
              <a:t>Falta de oxigeno al nacer</a:t>
            </a:r>
          </a:p>
          <a:p>
            <a:r>
              <a:rPr lang="es-ES" dirty="0" smtClean="0"/>
              <a:t>Ictericia grave</a:t>
            </a:r>
          </a:p>
          <a:p>
            <a:r>
              <a:rPr lang="es-ES" dirty="0" smtClean="0"/>
              <a:t>Bajo peso al nacer</a:t>
            </a:r>
          </a:p>
          <a:p>
            <a:endParaRPr lang="es-ES" dirty="0" smtClean="0"/>
          </a:p>
          <a:p>
            <a:pPr>
              <a:buNone/>
            </a:pPr>
            <a:r>
              <a:rPr lang="es-ES" b="1" dirty="0" smtClean="0"/>
              <a:t>Luego del nacimiento</a:t>
            </a:r>
            <a:r>
              <a:rPr lang="es-ES" dirty="0" smtClean="0"/>
              <a:t>: </a:t>
            </a:r>
          </a:p>
          <a:p>
            <a:r>
              <a:rPr lang="es-ES" dirty="0" smtClean="0"/>
              <a:t>E</a:t>
            </a:r>
            <a:r>
              <a:rPr lang="es-ES" dirty="0" smtClean="0"/>
              <a:t>nfermedades infeccionas (meningitis, sarampión)</a:t>
            </a:r>
          </a:p>
          <a:p>
            <a:r>
              <a:rPr lang="es-ES" dirty="0" smtClean="0"/>
              <a:t>Infecciones crónicas del oído</a:t>
            </a:r>
          </a:p>
          <a:p>
            <a:r>
              <a:rPr lang="es-ES" dirty="0" smtClean="0"/>
              <a:t>Obstrucción de conducto auditivo externo por exceso de cerumen o cuerpos extraños</a:t>
            </a:r>
          </a:p>
          <a:p>
            <a:r>
              <a:rPr lang="es-ES" dirty="0" smtClean="0"/>
              <a:t>Traumatismo cráneo encefálico en </a:t>
            </a:r>
            <a:r>
              <a:rPr lang="es-ES" dirty="0" err="1" smtClean="0"/>
              <a:t>oido</a:t>
            </a:r>
            <a:endParaRPr lang="es-ES" dirty="0" smtClean="0"/>
          </a:p>
          <a:p>
            <a:r>
              <a:rPr lang="es-ES" dirty="0" smtClean="0"/>
              <a:t>M</a:t>
            </a:r>
            <a:r>
              <a:rPr lang="es-ES" dirty="0" smtClean="0"/>
              <a:t>edicamentos para tratamientos de infecciones (Tuberculosis, paludismo, y algunos tipos de </a:t>
            </a:r>
            <a:r>
              <a:rPr lang="es-ES" dirty="0" err="1" smtClean="0"/>
              <a:t>cancer</a:t>
            </a:r>
            <a:r>
              <a:rPr lang="es-ES" dirty="0" smtClean="0"/>
              <a:t>).</a:t>
            </a:r>
            <a:endParaRPr lang="es-A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6671782" cy="115320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43492" y="2000240"/>
            <a:ext cx="6814656" cy="3832389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</a:rPr>
              <a:t>HIPOACUSIA Y </a:t>
            </a:r>
          </a:p>
          <a:p>
            <a:pPr algn="ctr">
              <a:buNone/>
            </a:pPr>
            <a:r>
              <a:rPr lang="es-ES" sz="4000" b="1" dirty="0" smtClean="0">
                <a:solidFill>
                  <a:schemeClr val="accent1">
                    <a:lumMod val="75000"/>
                  </a:schemeClr>
                </a:solidFill>
              </a:rPr>
              <a:t>DESARROLLO DEL HABLA</a:t>
            </a:r>
            <a:endParaRPr lang="es-AR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620688"/>
            <a:ext cx="7024744" cy="720080"/>
          </a:xfrm>
        </p:spPr>
        <p:txBody>
          <a:bodyPr/>
          <a:lstStyle/>
          <a:p>
            <a:r>
              <a:rPr lang="es-AR" b="1" dirty="0" smtClean="0"/>
              <a:t>El oído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1" y="4000504"/>
            <a:ext cx="7460902" cy="2452832"/>
          </a:xfrm>
        </p:spPr>
        <p:txBody>
          <a:bodyPr>
            <a:normAutofit/>
          </a:bodyPr>
          <a:lstStyle/>
          <a:p>
            <a:pPr>
              <a:buNone/>
            </a:pPr>
            <a:endParaRPr lang="es-AR" dirty="0"/>
          </a:p>
          <a:p>
            <a:pPr>
              <a:buNone/>
            </a:pPr>
            <a:endParaRPr lang="es-AR" dirty="0" smtClean="0"/>
          </a:p>
          <a:p>
            <a:r>
              <a:rPr lang="es-AR" b="1" dirty="0"/>
              <a:t>O</a:t>
            </a:r>
            <a:r>
              <a:rPr lang="es-AR" b="1" dirty="0" smtClean="0"/>
              <a:t>rigen embriológico distinto,</a:t>
            </a:r>
          </a:p>
          <a:p>
            <a:pPr marL="68580" indent="0">
              <a:buNone/>
            </a:pPr>
            <a:r>
              <a:rPr lang="es-AR" sz="2000" dirty="0"/>
              <a:t>M</a:t>
            </a:r>
            <a:r>
              <a:rPr lang="es-AR" sz="2000" dirty="0" smtClean="0"/>
              <a:t>alformaciones del oído medio o del oído externo, pueden existir con o sin compromiso de estructuras del oído interno</a:t>
            </a:r>
            <a:r>
              <a:rPr lang="es-AR" dirty="0" smtClean="0"/>
              <a:t>.  </a:t>
            </a:r>
          </a:p>
        </p:txBody>
      </p:sp>
      <p:pic>
        <p:nvPicPr>
          <p:cNvPr id="1026" name="Picture 2" descr="C:\Users\Usuario\Documents\UCSF\Estimulacion temprana\estruct oi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3826"/>
            <a:ext cx="6157918" cy="461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620688"/>
            <a:ext cx="7024744" cy="241096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857232"/>
            <a:ext cx="8143932" cy="5857916"/>
          </a:xfrm>
        </p:spPr>
        <p:txBody>
          <a:bodyPr>
            <a:normAutofit fontScale="85000" lnSpcReduction="10000"/>
          </a:bodyPr>
          <a:lstStyle/>
          <a:p>
            <a:pPr marL="68580" indent="0" algn="ctr">
              <a:buNone/>
            </a:pPr>
            <a:r>
              <a:rPr lang="es-AR" sz="3400" b="1" dirty="0" smtClean="0">
                <a:solidFill>
                  <a:srgbClr val="002060"/>
                </a:solidFill>
              </a:rPr>
              <a:t>La  </a:t>
            </a:r>
            <a:r>
              <a:rPr lang="es-AR" sz="3400" b="1" dirty="0">
                <a:solidFill>
                  <a:srgbClr val="002060"/>
                </a:solidFill>
              </a:rPr>
              <a:t>audición es la vía principal a través de la que se desarrolla el lenguaje y el </a:t>
            </a:r>
            <a:r>
              <a:rPr lang="es-AR" sz="3400" b="1" dirty="0" smtClean="0">
                <a:solidFill>
                  <a:srgbClr val="002060"/>
                </a:solidFill>
              </a:rPr>
              <a:t>habla. </a:t>
            </a:r>
          </a:p>
          <a:p>
            <a:endParaRPr lang="es-AR" sz="3400" b="1" dirty="0" smtClean="0">
              <a:solidFill>
                <a:srgbClr val="92D050"/>
              </a:solidFill>
            </a:endParaRPr>
          </a:p>
          <a:p>
            <a:r>
              <a:rPr lang="es-AR" sz="2600" dirty="0"/>
              <a:t>C</a:t>
            </a:r>
            <a:r>
              <a:rPr lang="es-AR" sz="2600" dirty="0" smtClean="0"/>
              <a:t>ualquier </a:t>
            </a:r>
            <a:r>
              <a:rPr lang="es-AR" sz="2600" b="1" dirty="0" err="1"/>
              <a:t>transtorno</a:t>
            </a:r>
            <a:r>
              <a:rPr lang="es-AR" sz="2600" dirty="0"/>
              <a:t> en </a:t>
            </a:r>
            <a:r>
              <a:rPr lang="es-AR" sz="2600" b="1" dirty="0"/>
              <a:t>la percepción auditiva </a:t>
            </a:r>
            <a:r>
              <a:rPr lang="es-AR" sz="2600" dirty="0"/>
              <a:t>del niño, a edades tempranas, va a afectar </a:t>
            </a:r>
            <a:r>
              <a:rPr lang="es-AR" sz="2600" dirty="0" smtClean="0"/>
              <a:t>su </a:t>
            </a:r>
            <a:r>
              <a:rPr lang="es-AR" sz="2600" dirty="0"/>
              <a:t>desarrollo </a:t>
            </a:r>
            <a:r>
              <a:rPr lang="es-AR" sz="2600" b="1" dirty="0"/>
              <a:t>lingüístico y comunicativo, </a:t>
            </a:r>
            <a:r>
              <a:rPr lang="es-AR" sz="2600" b="1" dirty="0" smtClean="0"/>
              <a:t>y </a:t>
            </a:r>
            <a:r>
              <a:rPr lang="es-AR" sz="2600" b="1" dirty="0" smtClean="0"/>
              <a:t>procesos </a:t>
            </a:r>
            <a:r>
              <a:rPr lang="es-AR" sz="2600" b="1" dirty="0" smtClean="0"/>
              <a:t>cognitivos.</a:t>
            </a:r>
          </a:p>
          <a:p>
            <a:pPr marL="68580" indent="0">
              <a:buNone/>
            </a:pPr>
            <a:endParaRPr lang="es-AR" dirty="0"/>
          </a:p>
          <a:p>
            <a:r>
              <a:rPr lang="es-AR" sz="2600" b="1" dirty="0" smtClean="0"/>
              <a:t>La adquisición </a:t>
            </a:r>
            <a:r>
              <a:rPr lang="es-AR" sz="2600" b="1" dirty="0"/>
              <a:t>del lenguaje</a:t>
            </a:r>
            <a:r>
              <a:rPr lang="es-AR" sz="2600" dirty="0"/>
              <a:t> responde a una </a:t>
            </a:r>
            <a:r>
              <a:rPr lang="es-AR" sz="2600" b="1" dirty="0"/>
              <a:t>predisposición especial </a:t>
            </a:r>
            <a:r>
              <a:rPr lang="es-AR" sz="2600" dirty="0"/>
              <a:t>que tiene el cerebro humano en los primeros años de vida (período crítico) en los que se da una fase de mayor </a:t>
            </a:r>
            <a:r>
              <a:rPr lang="es-AR" sz="2600" b="1" dirty="0"/>
              <a:t>plasticidad neuronal</a:t>
            </a:r>
            <a:r>
              <a:rPr lang="es-AR" sz="2600" dirty="0"/>
              <a:t>, donde la información auditiva es esencial para el desarrollo normal </a:t>
            </a:r>
            <a:r>
              <a:rPr lang="es-AR" sz="2600" dirty="0" smtClean="0"/>
              <a:t>cerebral </a:t>
            </a:r>
            <a:r>
              <a:rPr lang="es-AR" sz="2600" dirty="0"/>
              <a:t>y permite la apropiación global y automática del lenguaje y del habla (Manrique, 1990). </a:t>
            </a:r>
            <a:endParaRPr lang="es-AR" sz="2600" dirty="0" smtClean="0"/>
          </a:p>
          <a:p>
            <a:pPr marL="68580" indent="0">
              <a:buNone/>
            </a:pPr>
            <a:endParaRPr lang="es-AR" sz="2600" dirty="0" smtClean="0"/>
          </a:p>
        </p:txBody>
      </p:sp>
    </p:spTree>
    <p:extLst>
      <p:ext uri="{BB962C8B-B14F-4D97-AF65-F5344CB8AC3E}">
        <p14:creationId xmlns:p14="http://schemas.microsoft.com/office/powerpoint/2010/main" xmlns="" val="32896253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1214422"/>
            <a:ext cx="7024744" cy="615386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HIPOACUSIA Y DESARROLLO DEL HABLA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14348" y="2143116"/>
            <a:ext cx="7715304" cy="3929090"/>
          </a:xfrm>
        </p:spPr>
        <p:txBody>
          <a:bodyPr/>
          <a:lstStyle/>
          <a:p>
            <a:r>
              <a:rPr lang="es-AR" dirty="0" smtClean="0"/>
              <a:t>Diferentes estudios  corroboran que a partir de este período </a:t>
            </a:r>
            <a:r>
              <a:rPr lang="es-AR" dirty="0" smtClean="0"/>
              <a:t>( Critico) no </a:t>
            </a:r>
            <a:r>
              <a:rPr lang="es-AR" dirty="0" smtClean="0"/>
              <a:t>se observa mejoría en la inteligibilidad del habla. </a:t>
            </a:r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 smtClean="0"/>
              <a:t>De ahí las diferencias, significativas, entre los niños estimulados tempranamente (0-3 años) y los que reciben esta atención específica de forma más tardía.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052736"/>
            <a:ext cx="6696744" cy="1018942"/>
          </a:xfrm>
        </p:spPr>
        <p:txBody>
          <a:bodyPr>
            <a:noAutofit/>
          </a:bodyPr>
          <a:lstStyle/>
          <a:p>
            <a:r>
              <a:rPr lang="es-AR" sz="2800" b="1" dirty="0" smtClean="0"/>
              <a:t/>
            </a:r>
            <a:br>
              <a:rPr lang="es-AR" sz="2800" b="1" dirty="0" smtClean="0"/>
            </a:br>
            <a:r>
              <a:rPr lang="es-AR" sz="2800" b="1" dirty="0" smtClean="0"/>
              <a:t>Hipoacusia</a:t>
            </a:r>
            <a:br>
              <a:rPr lang="es-AR" sz="2800" b="1" dirty="0" smtClean="0"/>
            </a:br>
            <a:r>
              <a:rPr lang="es-AR" sz="2800" b="1" dirty="0" smtClean="0"/>
              <a:t>Según </a:t>
            </a:r>
            <a:r>
              <a:rPr lang="es-AR" sz="2800" b="1" dirty="0"/>
              <a:t>el momento de adquisición </a:t>
            </a:r>
            <a:r>
              <a:rPr lang="es-AR" sz="2800" dirty="0"/>
              <a:t/>
            </a:r>
            <a:br>
              <a:rPr lang="es-AR" sz="2800" dirty="0"/>
            </a:br>
            <a:endParaRPr lang="es-A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071678"/>
            <a:ext cx="8318728" cy="4381658"/>
          </a:xfrm>
        </p:spPr>
        <p:txBody>
          <a:bodyPr>
            <a:normAutofit/>
          </a:bodyPr>
          <a:lstStyle/>
          <a:p>
            <a:r>
              <a:rPr lang="es-AR" b="1" dirty="0" err="1" smtClean="0"/>
              <a:t>P</a:t>
            </a:r>
            <a:r>
              <a:rPr lang="es-AR" b="1" dirty="0" err="1" smtClean="0"/>
              <a:t>relocutiva</a:t>
            </a:r>
            <a:r>
              <a:rPr lang="es-AR" b="1" dirty="0"/>
              <a:t>: </a:t>
            </a:r>
            <a:r>
              <a:rPr lang="es-AR" dirty="0"/>
              <a:t>la pérdida auditiva está presente antes de que se haya desarrollado el </a:t>
            </a:r>
            <a:r>
              <a:rPr lang="es-AR" dirty="0" smtClean="0"/>
              <a:t>lenguaje.</a:t>
            </a:r>
          </a:p>
          <a:p>
            <a:pPr marL="68580" indent="0">
              <a:buNone/>
            </a:pPr>
            <a:endParaRPr lang="es-AR" dirty="0"/>
          </a:p>
          <a:p>
            <a:r>
              <a:rPr lang="es-AR" b="1" dirty="0" err="1" smtClean="0"/>
              <a:t>P</a:t>
            </a:r>
            <a:r>
              <a:rPr lang="es-AR" b="1" dirty="0" err="1" smtClean="0"/>
              <a:t>ostlocutiva</a:t>
            </a:r>
            <a:r>
              <a:rPr lang="es-AR" b="1" dirty="0"/>
              <a:t>:</a:t>
            </a:r>
            <a:r>
              <a:rPr lang="es-AR" b="1" dirty="0" smtClean="0"/>
              <a:t> </a:t>
            </a:r>
            <a:r>
              <a:rPr lang="es-AR" dirty="0"/>
              <a:t>la pérdida auditiva aparece cuando ya existe lenguaje. </a:t>
            </a:r>
          </a:p>
          <a:p>
            <a:endParaRPr lang="es-AR" dirty="0"/>
          </a:p>
          <a:p>
            <a:pPr algn="ctr">
              <a:buNone/>
            </a:pPr>
            <a:r>
              <a:rPr lang="es-AR" b="1" dirty="0"/>
              <a:t>La orientación y el tratamiento variarán sensiblemente de un caso a otro (Manrique, 1990). </a:t>
            </a:r>
            <a:endParaRPr lang="es-AR" b="1" dirty="0" smtClean="0"/>
          </a:p>
          <a:p>
            <a:pPr marL="68580" indent="0">
              <a:buNone/>
            </a:pPr>
            <a:endParaRPr lang="es-AR" dirty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410806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78579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Hipoacusia</a:t>
            </a:r>
            <a:b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Según </a:t>
            </a:r>
            <a:r>
              <a:rPr lang="es-AR" b="1" dirty="0" smtClean="0">
                <a:solidFill>
                  <a:schemeClr val="accent1">
                    <a:lumMod val="75000"/>
                  </a:schemeClr>
                </a:solidFill>
              </a:rPr>
              <a:t>la localización</a:t>
            </a:r>
            <a:endParaRPr lang="es-A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1857364"/>
            <a:ext cx="8143932" cy="4572032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endParaRPr lang="es-AR" sz="3400" dirty="0" smtClean="0">
              <a:solidFill>
                <a:srgbClr val="92D050"/>
              </a:solidFill>
            </a:endParaRPr>
          </a:p>
          <a:p>
            <a:r>
              <a:rPr lang="es-AR" b="1" dirty="0" smtClean="0"/>
              <a:t>De conducción o  transmisión</a:t>
            </a:r>
            <a:r>
              <a:rPr lang="es-AR" b="1" dirty="0" smtClean="0"/>
              <a:t>:</a:t>
            </a:r>
          </a:p>
          <a:p>
            <a:pPr>
              <a:buNone/>
            </a:pPr>
            <a:r>
              <a:rPr lang="es-AR" dirty="0" err="1" smtClean="0"/>
              <a:t>Alteracion</a:t>
            </a:r>
            <a:r>
              <a:rPr lang="es-AR" dirty="0" smtClean="0"/>
              <a:t> </a:t>
            </a:r>
            <a:r>
              <a:rPr lang="es-AR" dirty="0" smtClean="0"/>
              <a:t>en la transmisión del sonido a través del oído externo y medio. </a:t>
            </a:r>
          </a:p>
          <a:p>
            <a:pPr marL="68580" indent="0">
              <a:buNone/>
            </a:pPr>
            <a:r>
              <a:rPr lang="es-AR" dirty="0" smtClean="0"/>
              <a:t>Tienen un pronóstico favorable, con escasas consecuencias sobre el lenguaje, siempre que se realice un abordaje farmacológico, quirúrgico y/o </a:t>
            </a:r>
            <a:r>
              <a:rPr lang="es-AR" dirty="0" err="1" smtClean="0"/>
              <a:t>audioprotésico</a:t>
            </a:r>
            <a:r>
              <a:rPr lang="es-AR" dirty="0" smtClean="0"/>
              <a:t> adecuado en tiempo y forma</a:t>
            </a:r>
          </a:p>
          <a:p>
            <a:pPr marL="68580" indent="0">
              <a:buNone/>
            </a:pPr>
            <a:r>
              <a:rPr lang="es-AR" dirty="0" smtClean="0"/>
              <a:t> </a:t>
            </a:r>
          </a:p>
          <a:p>
            <a:r>
              <a:rPr lang="es-AR" b="1" dirty="0" smtClean="0"/>
              <a:t>De percepción o </a:t>
            </a:r>
            <a:r>
              <a:rPr lang="es-AR" b="1" dirty="0" err="1" smtClean="0"/>
              <a:t>neurosensoriales</a:t>
            </a:r>
            <a:r>
              <a:rPr lang="es-AR" b="1" dirty="0" smtClean="0"/>
              <a:t>: </a:t>
            </a:r>
            <a:endParaRPr lang="es-AR" b="1" dirty="0" smtClean="0"/>
          </a:p>
          <a:p>
            <a:pPr>
              <a:buNone/>
            </a:pPr>
            <a:r>
              <a:rPr lang="es-AR" dirty="0" smtClean="0"/>
              <a:t>Debido </a:t>
            </a:r>
            <a:r>
              <a:rPr lang="es-AR" dirty="0" smtClean="0"/>
              <a:t>a lesiones en el oído interno o en la vía nerviosa auditiva. 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548680"/>
            <a:ext cx="7632848" cy="720080"/>
          </a:xfrm>
        </p:spPr>
        <p:txBody>
          <a:bodyPr>
            <a:normAutofit/>
          </a:bodyPr>
          <a:lstStyle/>
          <a:p>
            <a:r>
              <a:rPr lang="es-AR" sz="2800" b="1" dirty="0" smtClean="0"/>
              <a:t>Según el grado de perdida auditiva</a:t>
            </a:r>
            <a:endParaRPr lang="es-AR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83568" y="1142984"/>
            <a:ext cx="7888960" cy="5357850"/>
          </a:xfrm>
        </p:spPr>
        <p:txBody>
          <a:bodyPr>
            <a:normAutofit fontScale="85000" lnSpcReduction="20000"/>
          </a:bodyPr>
          <a:lstStyle/>
          <a:p>
            <a:endParaRPr lang="es-AR" dirty="0"/>
          </a:p>
          <a:p>
            <a:r>
              <a:rPr lang="es-AR" b="1" dirty="0"/>
              <a:t>P</a:t>
            </a:r>
            <a:r>
              <a:rPr lang="es-AR" b="1" dirty="0" smtClean="0"/>
              <a:t>érdidas </a:t>
            </a:r>
            <a:r>
              <a:rPr lang="es-AR" b="1" dirty="0"/>
              <a:t>medias </a:t>
            </a:r>
            <a:r>
              <a:rPr lang="es-AR" dirty="0"/>
              <a:t>(41-70 dB): 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El </a:t>
            </a:r>
            <a:r>
              <a:rPr lang="es-AR" dirty="0"/>
              <a:t>lenguaje aparece de forma natural y espontánea pero con retraso y muchas dificultades </a:t>
            </a:r>
            <a:r>
              <a:rPr lang="es-AR" dirty="0" err="1"/>
              <a:t>fonoarticulatorias</a:t>
            </a:r>
            <a:r>
              <a:rPr lang="es-AR" dirty="0"/>
              <a:t>. 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En </a:t>
            </a:r>
            <a:r>
              <a:rPr lang="es-AR" dirty="0"/>
              <a:t>estos casos, necesitan apoyarse en la lectura labial y presentan importantes problemas de comprensión en ambientes ruidosos o en intercambios múltiples. </a:t>
            </a:r>
            <a:endParaRPr lang="es-AR" dirty="0" smtClean="0"/>
          </a:p>
          <a:p>
            <a:endParaRPr lang="es-AR" dirty="0"/>
          </a:p>
          <a:p>
            <a:r>
              <a:rPr lang="es-AR" b="1" dirty="0"/>
              <a:t>P</a:t>
            </a:r>
            <a:r>
              <a:rPr lang="es-AR" b="1" dirty="0" smtClean="0"/>
              <a:t>érdidas </a:t>
            </a:r>
            <a:r>
              <a:rPr lang="es-AR" b="1" dirty="0"/>
              <a:t>severas </a:t>
            </a:r>
            <a:r>
              <a:rPr lang="es-AR" dirty="0"/>
              <a:t>(71-90 dB): 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Discriminan </a:t>
            </a:r>
            <a:r>
              <a:rPr lang="es-AR" dirty="0"/>
              <a:t>sonidos del entorno frente a sonidos del habla, pero la audición residual no es funcional por sí sola para lograr un desarrollo espontáneo del lenguaje, por lo que su aprendizaje resulta </a:t>
            </a:r>
            <a:r>
              <a:rPr lang="es-AR" dirty="0" smtClean="0"/>
              <a:t>difícil. </a:t>
            </a:r>
            <a:endParaRPr lang="es-AR" dirty="0" smtClean="0"/>
          </a:p>
          <a:p>
            <a:pPr marL="68580" indent="0">
              <a:buNone/>
            </a:pPr>
            <a:endParaRPr lang="es-AR" dirty="0"/>
          </a:p>
          <a:p>
            <a:r>
              <a:rPr lang="es-AR" b="1" dirty="0"/>
              <a:t>P</a:t>
            </a:r>
            <a:r>
              <a:rPr lang="es-AR" b="1" dirty="0" smtClean="0"/>
              <a:t>érdidas </a:t>
            </a:r>
            <a:r>
              <a:rPr lang="es-AR" b="1" dirty="0"/>
              <a:t>profundas </a:t>
            </a:r>
            <a:r>
              <a:rPr lang="es-AR" dirty="0"/>
              <a:t>(91-110 dB</a:t>
            </a:r>
            <a:r>
              <a:rPr lang="es-AR" dirty="0" smtClean="0"/>
              <a:t>):</a:t>
            </a:r>
          </a:p>
          <a:p>
            <a:pPr>
              <a:buNone/>
            </a:pPr>
            <a:r>
              <a:rPr lang="es-AR" dirty="0" smtClean="0"/>
              <a:t> </a:t>
            </a:r>
            <a:r>
              <a:rPr lang="es-AR" dirty="0" smtClean="0"/>
              <a:t>A</a:t>
            </a:r>
            <a:r>
              <a:rPr lang="es-AR" dirty="0" smtClean="0"/>
              <a:t>dquisición </a:t>
            </a:r>
            <a:r>
              <a:rPr lang="es-AR" dirty="0"/>
              <a:t>del lenguaje oral es difícil</a:t>
            </a:r>
            <a:r>
              <a:rPr lang="es-AR" dirty="0" smtClean="0"/>
              <a:t>.</a:t>
            </a:r>
          </a:p>
          <a:p>
            <a:pPr>
              <a:buNone/>
            </a:pPr>
            <a:r>
              <a:rPr lang="es-AR" dirty="0" smtClean="0"/>
              <a:t> </a:t>
            </a:r>
            <a:r>
              <a:rPr lang="es-AR" dirty="0"/>
              <a:t>Toda la comprensión </a:t>
            </a:r>
            <a:r>
              <a:rPr lang="es-AR" dirty="0" smtClean="0"/>
              <a:t>verbal </a:t>
            </a:r>
            <a:r>
              <a:rPr lang="es-AR" dirty="0"/>
              <a:t>depende de la lectura labial. La voz y la inteligibilidad del </a:t>
            </a:r>
            <a:r>
              <a:rPr lang="es-AR" dirty="0" smtClean="0"/>
              <a:t>habla </a:t>
            </a:r>
            <a:r>
              <a:rPr lang="es-AR" dirty="0"/>
              <a:t>muy alteradas. </a:t>
            </a:r>
            <a:endParaRPr lang="es-AR" dirty="0" smtClean="0"/>
          </a:p>
          <a:p>
            <a:endParaRPr lang="es-AR" dirty="0"/>
          </a:p>
          <a:p>
            <a:endParaRPr lang="es-AR" dirty="0" smtClean="0"/>
          </a:p>
          <a:p>
            <a:pPr marL="6858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2914745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241096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1785926"/>
            <a:ext cx="7848872" cy="3088934"/>
          </a:xfrm>
        </p:spPr>
        <p:txBody>
          <a:bodyPr>
            <a:normAutofit/>
          </a:bodyPr>
          <a:lstStyle/>
          <a:p>
            <a:r>
              <a:rPr lang="es-AR" b="1" dirty="0"/>
              <a:t>Dependiendo del momento de aparición de la pérdida auditiva</a:t>
            </a:r>
            <a:r>
              <a:rPr lang="es-AR" dirty="0"/>
              <a:t>, </a:t>
            </a:r>
            <a:r>
              <a:rPr lang="es-AR" b="1" dirty="0"/>
              <a:t>del tipo y el grado </a:t>
            </a:r>
            <a:r>
              <a:rPr lang="es-AR" dirty="0"/>
              <a:t>de la misma, las consecuencias que tiene la sordera sobre el desarrollo comunicativo y lingüístico del niño variarán y condicionarán la orientación y el tratamiento </a:t>
            </a:r>
            <a:r>
              <a:rPr lang="es-AR" dirty="0" err="1"/>
              <a:t>audioprotésico</a:t>
            </a:r>
            <a:r>
              <a:rPr lang="es-AR" dirty="0"/>
              <a:t> y rehabilitador, </a:t>
            </a:r>
            <a:endParaRPr lang="es-AR" dirty="0" smtClean="0"/>
          </a:p>
          <a:p>
            <a:pPr marL="68580" indent="0">
              <a:buNone/>
            </a:pPr>
            <a:endParaRPr lang="es-AR" dirty="0"/>
          </a:p>
          <a:p>
            <a:pPr marL="68580" indent="0">
              <a:buNone/>
            </a:pP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7077566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5786" y="500042"/>
            <a:ext cx="7024744" cy="1143000"/>
          </a:xfrm>
        </p:spPr>
        <p:txBody>
          <a:bodyPr/>
          <a:lstStyle/>
          <a:p>
            <a:pPr algn="ctr"/>
            <a:r>
              <a:rPr lang="es-ES" b="1" dirty="0" smtClean="0"/>
              <a:t>Tratamiento temprano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71472" y="1785926"/>
            <a:ext cx="8143932" cy="4714908"/>
          </a:xfrm>
        </p:spPr>
        <p:txBody>
          <a:bodyPr/>
          <a:lstStyle/>
          <a:p>
            <a:pPr>
              <a:buNone/>
            </a:pPr>
            <a:r>
              <a:rPr lang="es-AR" sz="2800" b="1" dirty="0" smtClean="0"/>
              <a:t>Objetivo</a:t>
            </a:r>
            <a:r>
              <a:rPr lang="es-AR" sz="2800" dirty="0" smtClean="0"/>
              <a:t>:  que el niño </a:t>
            </a:r>
            <a:r>
              <a:rPr lang="es-AR" sz="2800" dirty="0" smtClean="0"/>
              <a:t>con discapacidad auditiva pueda desarrollar con </a:t>
            </a:r>
            <a:r>
              <a:rPr lang="es-AR" sz="2800" b="1" dirty="0" smtClean="0"/>
              <a:t>mayor facilidad </a:t>
            </a:r>
            <a:r>
              <a:rPr lang="es-AR" sz="2800" dirty="0" smtClean="0"/>
              <a:t>y de </a:t>
            </a:r>
            <a:r>
              <a:rPr lang="es-AR" sz="2800" b="1" dirty="0" smtClean="0"/>
              <a:t>manera más natural </a:t>
            </a:r>
            <a:r>
              <a:rPr lang="es-AR" sz="2800" dirty="0" smtClean="0"/>
              <a:t>todas </a:t>
            </a:r>
            <a:r>
              <a:rPr lang="es-AR" sz="2800" dirty="0" smtClean="0"/>
              <a:t>sus capacidades y habilidades cognitivas, comunicativas y lingüísticas, y acceder a mejores opciones vocacionales y </a:t>
            </a:r>
            <a:r>
              <a:rPr lang="es-AR" sz="2800" dirty="0" smtClean="0"/>
              <a:t>laborales posteriores. </a:t>
            </a:r>
            <a:endParaRPr lang="es-AR" sz="2800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24744"/>
            <a:ext cx="7024744" cy="385112"/>
          </a:xfrm>
        </p:spPr>
        <p:txBody>
          <a:bodyPr>
            <a:noAutofit/>
          </a:bodyPr>
          <a:lstStyle/>
          <a:p>
            <a:r>
              <a:rPr lang="es-AR" sz="2800" b="1" dirty="0" smtClean="0"/>
              <a:t>Adquisición del lenguaje oral e hipoacusia</a:t>
            </a:r>
            <a:endParaRPr lang="es-AR" sz="2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628800"/>
            <a:ext cx="7992888" cy="4824536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es-AR" sz="2900" b="1" i="1" dirty="0"/>
              <a:t>La adquisición del lenguaje oral se basa en una interacción en la que el niño desempeña un papel activo y predominante, siendo en la familia donde encontramos el natural clima que propicia la intención y el desarrollo comunicativo de las personas (FIAPAS, 1990</a:t>
            </a:r>
            <a:r>
              <a:rPr lang="es-AR" sz="2900" b="1" i="1" dirty="0" smtClean="0"/>
              <a:t>).</a:t>
            </a:r>
          </a:p>
          <a:p>
            <a:pPr marL="68580" indent="0">
              <a:buNone/>
            </a:pPr>
            <a:r>
              <a:rPr lang="es-AR" dirty="0" smtClean="0"/>
              <a:t> </a:t>
            </a:r>
            <a:endParaRPr lang="es-AR" dirty="0"/>
          </a:p>
          <a:p>
            <a:r>
              <a:rPr lang="es-AR" b="1" dirty="0"/>
              <a:t>D</a:t>
            </a:r>
            <a:r>
              <a:rPr lang="es-AR" b="1" dirty="0" smtClean="0"/>
              <a:t>etección </a:t>
            </a:r>
            <a:r>
              <a:rPr lang="es-AR" b="1" dirty="0"/>
              <a:t>y un diagnóstico </a:t>
            </a:r>
            <a:r>
              <a:rPr lang="es-AR" b="1" dirty="0" smtClean="0"/>
              <a:t>precoz</a:t>
            </a:r>
            <a:r>
              <a:rPr lang="es-AR" dirty="0" smtClean="0"/>
              <a:t>:</a:t>
            </a:r>
          </a:p>
          <a:p>
            <a:pPr>
              <a:buNone/>
            </a:pPr>
            <a:r>
              <a:rPr lang="es-AR" dirty="0" smtClean="0"/>
              <a:t> - </a:t>
            </a:r>
            <a:r>
              <a:rPr lang="es-AR" dirty="0" smtClean="0"/>
              <a:t>P</a:t>
            </a:r>
            <a:r>
              <a:rPr lang="es-AR" dirty="0" smtClean="0"/>
              <a:t>ermite </a:t>
            </a:r>
            <a:r>
              <a:rPr lang="es-AR" dirty="0" smtClean="0"/>
              <a:t>a los </a:t>
            </a:r>
            <a:r>
              <a:rPr lang="es-AR" dirty="0"/>
              <a:t>padres </a:t>
            </a:r>
            <a:r>
              <a:rPr lang="es-AR" dirty="0" smtClean="0"/>
              <a:t>a aprovechar </a:t>
            </a:r>
            <a:r>
              <a:rPr lang="es-AR" dirty="0"/>
              <a:t>los primeros años de vida de su hijo sordo para: </a:t>
            </a:r>
          </a:p>
          <a:p>
            <a:pPr marL="68580" indent="0">
              <a:buNone/>
            </a:pPr>
            <a:r>
              <a:rPr lang="es-AR" dirty="0" smtClean="0"/>
              <a:t>- paliar </a:t>
            </a:r>
            <a:r>
              <a:rPr lang="es-AR" dirty="0"/>
              <a:t>la pérdida de audición gracias a las prótesis </a:t>
            </a:r>
            <a:r>
              <a:rPr lang="es-AR" dirty="0" smtClean="0"/>
              <a:t>auditivas</a:t>
            </a:r>
            <a:endParaRPr lang="es-AR" dirty="0"/>
          </a:p>
          <a:p>
            <a:pPr marL="68580" indent="0">
              <a:buNone/>
            </a:pPr>
            <a:r>
              <a:rPr lang="es-AR" dirty="0" smtClean="0"/>
              <a:t>-  elegir </a:t>
            </a:r>
            <a:r>
              <a:rPr lang="es-AR" dirty="0"/>
              <a:t>la metodología de intervención que consideran más </a:t>
            </a:r>
            <a:r>
              <a:rPr lang="es-AR" dirty="0" smtClean="0"/>
              <a:t>adecuada.</a:t>
            </a:r>
            <a:endParaRPr lang="es-AR" dirty="0" smtClean="0"/>
          </a:p>
          <a:p>
            <a:pPr marL="68580" indent="0">
              <a:buNone/>
            </a:pPr>
            <a:r>
              <a:rPr lang="es-AR" dirty="0" smtClean="0"/>
              <a:t>-  realizar </a:t>
            </a:r>
            <a:r>
              <a:rPr lang="es-AR" dirty="0"/>
              <a:t>los ajustes necesarios en la interacción </a:t>
            </a:r>
            <a:r>
              <a:rPr lang="es-AR" dirty="0" smtClean="0"/>
              <a:t>comunicativa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3608182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329634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1285860"/>
            <a:ext cx="7715304" cy="4786346"/>
          </a:xfrm>
        </p:spPr>
        <p:txBody>
          <a:bodyPr>
            <a:normAutofit lnSpcReduction="10000"/>
          </a:bodyPr>
          <a:lstStyle/>
          <a:p>
            <a:r>
              <a:rPr lang="es-AR" dirty="0" smtClean="0"/>
              <a:t>Si no se dan estas condiciones, los niños que nacen con una sordera severa y profunda se verán expuestos en menor cantidad de tiempo a la estimulación lingüística que les rodea lo que, junto con la entrada incompleta del lenguaje oral, provocará la interiorización errónea de patrones fonológicos y de estructuras incorrectas e incompletas del lenguaje oral. </a:t>
            </a:r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 smtClean="0"/>
              <a:t>En consecuencia, esto dificultará enormemente su competencia lingüística y su capacidad lectora.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01136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772816"/>
            <a:ext cx="7704856" cy="405981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s-AR" b="1" i="1" dirty="0" smtClean="0"/>
              <a:t>La necesidad </a:t>
            </a:r>
            <a:r>
              <a:rPr lang="es-AR" b="1" i="1" dirty="0"/>
              <a:t>de acceder al lenguaje oral, no sólo se justifica por necesidades comunicativas, sino por el papel fundamental que desempeña el lenguaje en el desarrollo de procesos cognitivos más complejos (Silvestre, 1998). </a:t>
            </a:r>
            <a:endParaRPr lang="es-AR" b="1" i="1" dirty="0" smtClean="0"/>
          </a:p>
          <a:p>
            <a:pPr marL="68580" indent="0">
              <a:buNone/>
            </a:pPr>
            <a:endParaRPr lang="es-AR" b="1" i="1" dirty="0"/>
          </a:p>
        </p:txBody>
      </p:sp>
    </p:spTree>
    <p:extLst>
      <p:ext uri="{BB962C8B-B14F-4D97-AF65-F5344CB8AC3E}">
        <p14:creationId xmlns:p14="http://schemas.microsoft.com/office/powerpoint/2010/main" xmlns="" val="74031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71472" y="1214422"/>
            <a:ext cx="7024744" cy="576064"/>
          </a:xfrm>
        </p:spPr>
        <p:txBody>
          <a:bodyPr>
            <a:normAutofit fontScale="90000"/>
          </a:bodyPr>
          <a:lstStyle/>
          <a:p>
            <a:r>
              <a:rPr lang="es-AR" b="1" dirty="0" smtClean="0"/>
              <a:t>OÍDO EXTERNO </a:t>
            </a:r>
            <a:br>
              <a:rPr lang="es-AR" b="1" dirty="0" smtClean="0"/>
            </a:b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1500174"/>
            <a:ext cx="6912768" cy="4881154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es-AR" dirty="0"/>
              <a:t>C</a:t>
            </a:r>
            <a:r>
              <a:rPr lang="es-AR" dirty="0" smtClean="0"/>
              <a:t>onstituido por </a:t>
            </a:r>
          </a:p>
          <a:p>
            <a:r>
              <a:rPr lang="es-AR" b="1" dirty="0"/>
              <a:t>P</a:t>
            </a:r>
            <a:r>
              <a:rPr lang="es-AR" b="1" dirty="0" smtClean="0"/>
              <a:t>abellón auricular </a:t>
            </a:r>
          </a:p>
          <a:p>
            <a:pPr>
              <a:buNone/>
            </a:pPr>
            <a:r>
              <a:rPr lang="es-AR" dirty="0" smtClean="0"/>
              <a:t>C</a:t>
            </a:r>
            <a:r>
              <a:rPr lang="es-AR" dirty="0" smtClean="0"/>
              <a:t>on </a:t>
            </a:r>
            <a:r>
              <a:rPr lang="es-AR" dirty="0" smtClean="0"/>
              <a:t>excepción del lóbulo, corresponde a una estructura cartilaginosa cubierta por piel.</a:t>
            </a:r>
          </a:p>
          <a:p>
            <a:pPr>
              <a:buNone/>
            </a:pPr>
            <a:endParaRPr lang="es-AR" dirty="0" smtClean="0"/>
          </a:p>
          <a:p>
            <a:r>
              <a:rPr lang="es-AR" b="1" dirty="0" smtClean="0"/>
              <a:t>Conducto auditivo externo (CAE)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 </a:t>
            </a:r>
            <a:r>
              <a:rPr lang="es-AR" dirty="0"/>
              <a:t>U</a:t>
            </a:r>
            <a:r>
              <a:rPr lang="es-AR" dirty="0" smtClean="0"/>
              <a:t>bicado en el interior del hueso temporal, mide entre 2,5 a 3 cm, terminando en su aspecto medial en la membrana timpánica, la cual lo separa del oído medio. </a:t>
            </a:r>
          </a:p>
          <a:p>
            <a:pPr>
              <a:buNone/>
            </a:pPr>
            <a:r>
              <a:rPr lang="es-AR" dirty="0" smtClean="0"/>
              <a:t>Tiene porción externa fibrocartilaginosa (1/3 externo) y otra interna ósea (2/3 internos)..  </a:t>
            </a:r>
          </a:p>
          <a:p>
            <a:endParaRPr lang="es-AR" dirty="0" smtClean="0"/>
          </a:p>
          <a:p>
            <a:endParaRPr lang="es-AR" dirty="0" smtClean="0"/>
          </a:p>
          <a:p>
            <a:endParaRPr lang="es-ES" dirty="0"/>
          </a:p>
          <a:p>
            <a:endParaRPr lang="es-AR" dirty="0" smtClean="0"/>
          </a:p>
          <a:p>
            <a:endParaRPr lang="es-AR" dirty="0" smtClean="0"/>
          </a:p>
          <a:p>
            <a:endParaRPr lang="es-AR" dirty="0"/>
          </a:p>
        </p:txBody>
      </p:sp>
      <p:pic>
        <p:nvPicPr>
          <p:cNvPr id="2050" name="Picture 2" descr="C:\Users\Usuario\Documents\UCSF\Estimulacion temprana\oido ex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3438" y="0"/>
            <a:ext cx="3649938" cy="2428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1357298"/>
            <a:ext cx="7848872" cy="1500198"/>
          </a:xfrm>
        </p:spPr>
        <p:txBody>
          <a:bodyPr>
            <a:noAutofit/>
          </a:bodyPr>
          <a:lstStyle/>
          <a:p>
            <a:r>
              <a:rPr lang="es-AR" sz="2400" b="1" dirty="0">
                <a:solidFill>
                  <a:schemeClr val="tx1"/>
                </a:solidFill>
              </a:rPr>
              <a:t>Hoy en día, </a:t>
            </a:r>
            <a:r>
              <a:rPr lang="es-AR" sz="2400" b="1" dirty="0" smtClean="0">
                <a:solidFill>
                  <a:schemeClr val="tx1"/>
                </a:solidFill>
              </a:rPr>
              <a:t> </a:t>
            </a:r>
            <a:r>
              <a:rPr lang="es-AR" sz="2400" b="1" dirty="0">
                <a:solidFill>
                  <a:schemeClr val="tx1"/>
                </a:solidFill>
              </a:rPr>
              <a:t>niños </a:t>
            </a:r>
            <a:r>
              <a:rPr lang="es-AR" sz="2400" b="1" dirty="0" smtClean="0">
                <a:solidFill>
                  <a:schemeClr val="tx1"/>
                </a:solidFill>
              </a:rPr>
              <a:t>con hipoacusia pueden </a:t>
            </a:r>
            <a:r>
              <a:rPr lang="es-AR" sz="2400" b="1" dirty="0">
                <a:solidFill>
                  <a:schemeClr val="tx1"/>
                </a:solidFill>
              </a:rPr>
              <a:t>acceder al lenguaje oral de forma más natural y </a:t>
            </a:r>
            <a:r>
              <a:rPr lang="es-AR" sz="2400" b="1" dirty="0" smtClean="0">
                <a:solidFill>
                  <a:schemeClr val="tx1"/>
                </a:solidFill>
              </a:rPr>
              <a:t>precoz, </a:t>
            </a:r>
            <a:r>
              <a:rPr lang="es-AR" sz="2400" b="1" dirty="0">
                <a:solidFill>
                  <a:schemeClr val="tx1"/>
                </a:solidFill>
              </a:rPr>
              <a:t>gracias a</a:t>
            </a:r>
            <a:r>
              <a:rPr lang="es-AR" sz="2400" b="1" dirty="0"/>
              <a:t>: </a:t>
            </a:r>
            <a:r>
              <a:rPr lang="es-AR" sz="2400" dirty="0"/>
              <a:t/>
            </a:r>
            <a:br>
              <a:rPr lang="es-AR" sz="2400" dirty="0"/>
            </a:br>
            <a:r>
              <a:rPr lang="es-AR" sz="2400" dirty="0"/>
              <a:t/>
            </a:r>
            <a:br>
              <a:rPr lang="es-AR" sz="2400" dirty="0"/>
            </a:br>
            <a:endParaRPr lang="es-AR" sz="24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214554"/>
            <a:ext cx="8318728" cy="4214842"/>
          </a:xfrm>
        </p:spPr>
        <p:txBody>
          <a:bodyPr>
            <a:normAutofit fontScale="92500"/>
          </a:bodyPr>
          <a:lstStyle/>
          <a:p>
            <a:r>
              <a:rPr lang="es-AR" b="1" dirty="0"/>
              <a:t>D</a:t>
            </a:r>
            <a:r>
              <a:rPr lang="es-AR" b="1" dirty="0" smtClean="0"/>
              <a:t>iagnóstico </a:t>
            </a:r>
            <a:r>
              <a:rPr lang="es-AR" b="1" dirty="0"/>
              <a:t>precoz, a través del </a:t>
            </a:r>
            <a:r>
              <a:rPr lang="es-AR" b="1" i="1" dirty="0" err="1"/>
              <a:t>screening</a:t>
            </a:r>
            <a:r>
              <a:rPr lang="es-AR" b="1" i="1" dirty="0"/>
              <a:t> </a:t>
            </a:r>
            <a:r>
              <a:rPr lang="es-AR" b="1" dirty="0"/>
              <a:t>auditivo universal </a:t>
            </a:r>
            <a:r>
              <a:rPr lang="es-AR" dirty="0"/>
              <a:t>que </a:t>
            </a:r>
            <a:r>
              <a:rPr lang="es-AR" dirty="0" err="1" smtClean="0"/>
              <a:t>posibilitael</a:t>
            </a:r>
            <a:r>
              <a:rPr lang="es-AR" dirty="0" smtClean="0"/>
              <a:t> </a:t>
            </a:r>
            <a:r>
              <a:rPr lang="es-AR" dirty="0"/>
              <a:t>diagnóstico y un abordaje global de su tratamiento (médico, </a:t>
            </a:r>
            <a:r>
              <a:rPr lang="es-AR" dirty="0" err="1"/>
              <a:t>audioprotésico</a:t>
            </a:r>
            <a:r>
              <a:rPr lang="es-AR" dirty="0"/>
              <a:t>, habilitador) lo más tempranamente </a:t>
            </a:r>
            <a:r>
              <a:rPr lang="es-AR" dirty="0" smtClean="0"/>
              <a:t>posible.</a:t>
            </a:r>
          </a:p>
          <a:p>
            <a:pPr marL="68580" indent="0">
              <a:buNone/>
            </a:pPr>
            <a:endParaRPr lang="es-AR" dirty="0" smtClean="0"/>
          </a:p>
          <a:p>
            <a:r>
              <a:rPr lang="es-AR" b="1" dirty="0"/>
              <a:t>L</a:t>
            </a:r>
            <a:r>
              <a:rPr lang="es-AR" b="1" dirty="0" smtClean="0"/>
              <a:t>a </a:t>
            </a:r>
            <a:r>
              <a:rPr lang="es-AR" b="1" dirty="0"/>
              <a:t>adaptación protésica: </a:t>
            </a:r>
            <a:r>
              <a:rPr lang="es-AR" dirty="0"/>
              <a:t>audífonos tecnológicamente avanzados e implantes cocleares para estimular convenientemente las vías </a:t>
            </a:r>
            <a:r>
              <a:rPr lang="es-AR" dirty="0" smtClean="0"/>
              <a:t>auditivas.</a:t>
            </a:r>
          </a:p>
          <a:p>
            <a:pPr marL="68580" indent="0">
              <a:buNone/>
            </a:pPr>
            <a:endParaRPr lang="es-AR" dirty="0"/>
          </a:p>
          <a:p>
            <a:r>
              <a:rPr lang="es-AR" b="1" dirty="0"/>
              <a:t>la intervención </a:t>
            </a:r>
            <a:r>
              <a:rPr lang="es-AR" b="1" dirty="0" smtClean="0"/>
              <a:t> </a:t>
            </a:r>
            <a:r>
              <a:rPr lang="es-AR" b="1" dirty="0"/>
              <a:t>temprana, </a:t>
            </a:r>
            <a:r>
              <a:rPr lang="es-AR" dirty="0"/>
              <a:t>sin la cual el diagnóstico precoz es estéril y la adaptación protésica insuficiente. </a:t>
            </a:r>
            <a:endParaRPr lang="es-AR" dirty="0" smtClean="0"/>
          </a:p>
          <a:p>
            <a:pPr>
              <a:buNone/>
            </a:pPr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xmlns="" val="1050870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714356"/>
            <a:ext cx="8143932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Estudios para el diagnostico de la hipoacusia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2071678"/>
            <a:ext cx="8072494" cy="4286280"/>
          </a:xfrm>
        </p:spPr>
        <p:txBody>
          <a:bodyPr>
            <a:normAutofit lnSpcReduction="10000"/>
          </a:bodyPr>
          <a:lstStyle/>
          <a:p>
            <a:r>
              <a:rPr lang="es-ES" b="1" dirty="0" err="1" smtClean="0"/>
              <a:t>Otoemisiones</a:t>
            </a:r>
            <a:r>
              <a:rPr lang="es-ES" b="1" dirty="0" smtClean="0"/>
              <a:t> (</a:t>
            </a:r>
            <a:r>
              <a:rPr lang="es-ES" dirty="0" smtClean="0"/>
              <a:t> 2 – 3 meses). No requiere respuesta del </a:t>
            </a:r>
            <a:r>
              <a:rPr lang="es-ES" dirty="0" err="1" smtClean="0"/>
              <a:t>invidividuo</a:t>
            </a:r>
            <a:r>
              <a:rPr lang="es-ES" dirty="0" smtClean="0"/>
              <a:t>. Se evalúa si pasa el sonido y vuelve. </a:t>
            </a:r>
          </a:p>
          <a:p>
            <a:endParaRPr lang="es-ES" dirty="0" smtClean="0"/>
          </a:p>
          <a:p>
            <a:r>
              <a:rPr lang="es-ES" b="1" dirty="0" smtClean="0"/>
              <a:t>Potenciales evocados auditivos</a:t>
            </a:r>
            <a:r>
              <a:rPr lang="es-ES" dirty="0" smtClean="0"/>
              <a:t>: No requiere respuesta del individuo. Se brinda estimulo sonoro de frecuencia sonora dentro de la gama de las palabras.</a:t>
            </a:r>
          </a:p>
          <a:p>
            <a:pPr>
              <a:buNone/>
            </a:pPr>
            <a:endParaRPr lang="es-ES" dirty="0" smtClean="0"/>
          </a:p>
          <a:p>
            <a:r>
              <a:rPr lang="es-ES" b="1" dirty="0" err="1" smtClean="0"/>
              <a:t>Audiometria</a:t>
            </a:r>
            <a:r>
              <a:rPr lang="es-ES" dirty="0" smtClean="0"/>
              <a:t>: requiere respuesta del individuo.</a:t>
            </a:r>
          </a:p>
          <a:p>
            <a:pPr>
              <a:buNone/>
            </a:pPr>
            <a:r>
              <a:rPr lang="es-ES" dirty="0" smtClean="0"/>
              <a:t>( 3 – 4  años)</a:t>
            </a:r>
            <a:endParaRPr lang="es-A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7024744" cy="1143000"/>
          </a:xfrm>
        </p:spPr>
        <p:txBody>
          <a:bodyPr/>
          <a:lstStyle/>
          <a:p>
            <a:r>
              <a:rPr lang="es-ES" b="1" dirty="0" smtClean="0"/>
              <a:t>Oído medio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643050"/>
            <a:ext cx="8176992" cy="4576557"/>
          </a:xfrm>
        </p:spPr>
        <p:txBody>
          <a:bodyPr>
            <a:noAutofit/>
          </a:bodyPr>
          <a:lstStyle/>
          <a:p>
            <a:r>
              <a:rPr lang="es-AR" sz="2000" dirty="0"/>
              <a:t>F</a:t>
            </a:r>
            <a:r>
              <a:rPr lang="es-AR" sz="2000" dirty="0" smtClean="0"/>
              <a:t>ormado por  los </a:t>
            </a:r>
            <a:r>
              <a:rPr lang="es-AR" sz="2000" dirty="0" smtClean="0"/>
              <a:t>espacios</a:t>
            </a:r>
          </a:p>
          <a:p>
            <a:pPr>
              <a:buNone/>
            </a:pPr>
            <a:r>
              <a:rPr lang="es-AR" sz="2000" dirty="0" smtClean="0"/>
              <a:t> </a:t>
            </a:r>
            <a:r>
              <a:rPr lang="es-AR" sz="2000" dirty="0" smtClean="0"/>
              <a:t>aéreos de la cavidad </a:t>
            </a:r>
            <a:endParaRPr lang="es-AR" sz="2000" dirty="0" smtClean="0"/>
          </a:p>
          <a:p>
            <a:pPr>
              <a:buNone/>
            </a:pPr>
            <a:r>
              <a:rPr lang="es-AR" sz="2000" dirty="0" smtClean="0"/>
              <a:t>timpánica,</a:t>
            </a:r>
          </a:p>
          <a:p>
            <a:pPr>
              <a:buNone/>
            </a:pPr>
            <a:r>
              <a:rPr lang="es-AR" sz="2000" dirty="0" smtClean="0"/>
              <a:t> </a:t>
            </a:r>
            <a:r>
              <a:rPr lang="es-AR" sz="2000" dirty="0" smtClean="0"/>
              <a:t>y trompa </a:t>
            </a:r>
            <a:r>
              <a:rPr lang="es-AR" sz="2000" dirty="0" smtClean="0"/>
              <a:t>de Eustaquio</a:t>
            </a:r>
            <a:r>
              <a:rPr lang="es-AR" sz="2000" dirty="0" smtClean="0"/>
              <a:t>,</a:t>
            </a:r>
            <a:r>
              <a:rPr lang="es-AR" sz="2000" dirty="0" smtClean="0"/>
              <a:t>  </a:t>
            </a:r>
            <a:r>
              <a:rPr lang="es-AR" sz="2000" dirty="0" smtClean="0"/>
              <a:t>tapizado por mucosa</a:t>
            </a:r>
            <a:r>
              <a:rPr lang="es-AR" sz="2000" dirty="0" smtClean="0"/>
              <a:t>.</a:t>
            </a:r>
          </a:p>
          <a:p>
            <a:pPr>
              <a:buNone/>
            </a:pPr>
            <a:r>
              <a:rPr lang="es-AR" sz="2000" dirty="0" smtClean="0"/>
              <a:t> </a:t>
            </a:r>
            <a:endParaRPr lang="es-AR" sz="2000" dirty="0" smtClean="0"/>
          </a:p>
          <a:p>
            <a:r>
              <a:rPr lang="es-AR" sz="2000" dirty="0" smtClean="0"/>
              <a:t>La cavidad timpánica tiene como límite lateral la membrana timpánica. </a:t>
            </a:r>
            <a:endParaRPr lang="es-AR" sz="2000" dirty="0" smtClean="0"/>
          </a:p>
          <a:p>
            <a:endParaRPr lang="es-AR" sz="2000" dirty="0" smtClean="0"/>
          </a:p>
          <a:p>
            <a:r>
              <a:rPr lang="es-AR" sz="2000" dirty="0" smtClean="0"/>
              <a:t>La membrana timpánica (de 1 cm de diámetro </a:t>
            </a:r>
            <a:r>
              <a:rPr lang="es-AR" sz="2000" dirty="0" err="1" smtClean="0"/>
              <a:t>aprox</a:t>
            </a:r>
            <a:r>
              <a:rPr lang="es-AR" sz="2000" dirty="0" smtClean="0"/>
              <a:t>), transmite las vibraciones a los huesecillos y posteriormente al oído interno. </a:t>
            </a:r>
            <a:endParaRPr lang="es-AR" sz="2000" dirty="0" smtClean="0"/>
          </a:p>
          <a:p>
            <a:pPr>
              <a:buNone/>
            </a:pPr>
            <a:endParaRPr lang="es-AR" sz="2000" dirty="0" smtClean="0"/>
          </a:p>
          <a:p>
            <a:r>
              <a:rPr lang="es-AR" sz="2000" dirty="0" smtClean="0"/>
              <a:t>La cara externa de la membrana timpánica es observable a través de la </a:t>
            </a:r>
            <a:r>
              <a:rPr lang="es-AR" sz="2000" dirty="0" err="1" smtClean="0"/>
              <a:t>otoscopía</a:t>
            </a:r>
            <a:r>
              <a:rPr lang="es-AR" sz="2000" dirty="0" smtClean="0"/>
              <a:t>. </a:t>
            </a:r>
            <a:endParaRPr lang="es-AR" sz="2000" dirty="0"/>
          </a:p>
        </p:txBody>
      </p:sp>
      <p:pic>
        <p:nvPicPr>
          <p:cNvPr id="3074" name="Picture 2" descr="C:\Users\Usuario\Documents\UCSF\Estimulacion temprana\oido medi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16632"/>
            <a:ext cx="4873724" cy="2729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7024744" cy="936104"/>
          </a:xfrm>
        </p:spPr>
        <p:txBody>
          <a:bodyPr/>
          <a:lstStyle/>
          <a:p>
            <a:r>
              <a:rPr lang="es-AR" b="1" dirty="0" smtClean="0"/>
              <a:t>Caja timpánica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500174"/>
            <a:ext cx="5429288" cy="3357586"/>
          </a:xfrm>
        </p:spPr>
        <p:txBody>
          <a:bodyPr>
            <a:normAutofit fontScale="85000" lnSpcReduction="10000"/>
          </a:bodyPr>
          <a:lstStyle/>
          <a:p>
            <a:pPr marL="68580" indent="0">
              <a:buNone/>
            </a:pPr>
            <a:r>
              <a:rPr lang="es-AR" dirty="0" smtClean="0"/>
              <a:t>Contiene:</a:t>
            </a:r>
          </a:p>
          <a:p>
            <a:r>
              <a:rPr lang="es-AR" dirty="0" smtClean="0"/>
              <a:t>la cadena </a:t>
            </a:r>
            <a:r>
              <a:rPr lang="es-AR" dirty="0" err="1" smtClean="0"/>
              <a:t>osicular</a:t>
            </a:r>
            <a:r>
              <a:rPr lang="es-AR" dirty="0" smtClean="0"/>
              <a:t> con los huesecillos martillo, yunque y estribo, </a:t>
            </a:r>
            <a:endParaRPr lang="es-AR" dirty="0" smtClean="0"/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El</a:t>
            </a:r>
            <a:r>
              <a:rPr lang="es-AR" dirty="0"/>
              <a:t> </a:t>
            </a:r>
            <a:r>
              <a:rPr lang="es-AR" dirty="0" smtClean="0"/>
              <a:t>nervio cuerda del tímpano </a:t>
            </a:r>
            <a:endParaRPr lang="es-AR" dirty="0" smtClean="0"/>
          </a:p>
          <a:p>
            <a:pPr>
              <a:buNone/>
            </a:pPr>
            <a:r>
              <a:rPr lang="es-AR" dirty="0" smtClean="0"/>
              <a:t>(</a:t>
            </a:r>
            <a:r>
              <a:rPr lang="es-AR" dirty="0" smtClean="0"/>
              <a:t>rama del nervio facial</a:t>
            </a:r>
            <a:r>
              <a:rPr lang="es-AR" dirty="0" smtClean="0"/>
              <a:t>),</a:t>
            </a:r>
          </a:p>
          <a:p>
            <a:endParaRPr lang="es-AR" dirty="0" smtClean="0"/>
          </a:p>
          <a:p>
            <a:r>
              <a:rPr lang="es-AR" dirty="0"/>
              <a:t>E</a:t>
            </a:r>
            <a:r>
              <a:rPr lang="es-AR" dirty="0" smtClean="0"/>
              <a:t>l músculo del estribo (inervado por el VII par), y  músculo tensor del tímpano </a:t>
            </a:r>
          </a:p>
        </p:txBody>
      </p:sp>
      <p:pic>
        <p:nvPicPr>
          <p:cNvPr id="4099" name="Picture 3" descr="C:\Users\Usuario\Documents\UCSF\Estimulacion temprana\caja timpani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6056" y="-99392"/>
            <a:ext cx="4067944" cy="3090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71472" y="4857760"/>
            <a:ext cx="813690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 </a:t>
            </a:r>
            <a:r>
              <a:rPr lang="es-AR" sz="2000" b="1" dirty="0"/>
              <a:t>C</a:t>
            </a:r>
            <a:r>
              <a:rPr lang="es-AR" sz="2000" b="1" dirty="0" smtClean="0"/>
              <a:t>omunicada </a:t>
            </a:r>
            <a:r>
              <a:rPr lang="es-AR" sz="2000" b="1" dirty="0" smtClean="0"/>
              <a:t>a </a:t>
            </a:r>
            <a:r>
              <a:rPr lang="es-AR" sz="2000" b="1" dirty="0"/>
              <a:t>nasofaringe a través de la trompa de Eustaquio y al oído interno a través de la ventana redonda y la ventana oval que se encuentra cerrada por la platina del estribo </a:t>
            </a:r>
          </a:p>
          <a:p>
            <a:r>
              <a:rPr lang="es-AR" dirty="0" smtClean="0"/>
              <a:t>  </a:t>
            </a:r>
            <a:endParaRPr lang="es-A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428604"/>
            <a:ext cx="4032448" cy="1143000"/>
          </a:xfrm>
        </p:spPr>
        <p:txBody>
          <a:bodyPr/>
          <a:lstStyle/>
          <a:p>
            <a:r>
              <a:rPr lang="es-ES" b="1" dirty="0" err="1" smtClean="0"/>
              <a:t>Oido</a:t>
            </a:r>
            <a:r>
              <a:rPr lang="es-ES" b="1" dirty="0" smtClean="0"/>
              <a:t> interno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7364"/>
            <a:ext cx="8401080" cy="4572032"/>
          </a:xfrm>
        </p:spPr>
        <p:txBody>
          <a:bodyPr>
            <a:normAutofit fontScale="85000" lnSpcReduction="20000"/>
          </a:bodyPr>
          <a:lstStyle/>
          <a:p>
            <a:r>
              <a:rPr lang="es-AR" dirty="0"/>
              <a:t>D</a:t>
            </a:r>
            <a:r>
              <a:rPr lang="es-AR" dirty="0" smtClean="0"/>
              <a:t>entro del hueso temporal.</a:t>
            </a:r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 smtClean="0"/>
              <a:t>formado  por el </a:t>
            </a:r>
            <a:r>
              <a:rPr lang="es-AR" b="1" dirty="0" smtClean="0"/>
              <a:t>laberinto óseo (</a:t>
            </a:r>
            <a:r>
              <a:rPr lang="es-AR" dirty="0" smtClean="0"/>
              <a:t>parte del hueso temporal) que contiene </a:t>
            </a:r>
            <a:r>
              <a:rPr lang="es-AR" b="1" dirty="0" err="1" smtClean="0"/>
              <a:t>perilinfa</a:t>
            </a:r>
            <a:r>
              <a:rPr lang="es-AR" dirty="0" smtClean="0"/>
              <a:t>, de igual composición al líquido </a:t>
            </a:r>
            <a:r>
              <a:rPr lang="es-AR" dirty="0" err="1" smtClean="0"/>
              <a:t>cefaloraquídeo</a:t>
            </a:r>
            <a:r>
              <a:rPr lang="es-AR" dirty="0" smtClean="0"/>
              <a:t>. </a:t>
            </a:r>
          </a:p>
          <a:p>
            <a:r>
              <a:rPr lang="es-AR" dirty="0" smtClean="0"/>
              <a:t>En su interior el </a:t>
            </a:r>
            <a:r>
              <a:rPr lang="es-AR" b="1" dirty="0" smtClean="0"/>
              <a:t>laberinto membranoso</a:t>
            </a:r>
            <a:r>
              <a:rPr lang="es-AR" dirty="0" smtClean="0"/>
              <a:t>, que se encuentra unido al espacio subaracnoideo a través del conducto </a:t>
            </a:r>
            <a:r>
              <a:rPr lang="es-AR" dirty="0" smtClean="0"/>
              <a:t>coclear.</a:t>
            </a:r>
            <a:endParaRPr lang="es-AR" dirty="0" smtClean="0"/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 smtClean="0"/>
              <a:t> Dentro del </a:t>
            </a:r>
            <a:r>
              <a:rPr lang="es-AR" b="1" dirty="0" smtClean="0"/>
              <a:t>laberinto membranoso </a:t>
            </a:r>
            <a:r>
              <a:rPr lang="es-AR" dirty="0" smtClean="0"/>
              <a:t>se encuentra el espacio endolinfático por donde transita la endolinfa, producida en la estría vascular de la rampa coclear, de composición similar al líquido intracelular (alta en potasio).  </a:t>
            </a:r>
          </a:p>
          <a:p>
            <a:pPr>
              <a:buNone/>
            </a:pPr>
            <a:r>
              <a:rPr lang="es-AR" dirty="0" smtClean="0"/>
              <a:t> </a:t>
            </a:r>
          </a:p>
          <a:p>
            <a:r>
              <a:rPr lang="es-AR" dirty="0" smtClean="0"/>
              <a:t>Dentro del laberinto óseo esta la </a:t>
            </a:r>
            <a:r>
              <a:rPr lang="es-AR" b="1" dirty="0" smtClean="0"/>
              <a:t>Cóclea, Vestíbulo y canales semicirculares</a:t>
            </a:r>
          </a:p>
          <a:p>
            <a:endParaRPr lang="es-AR" dirty="0" smtClean="0"/>
          </a:p>
          <a:p>
            <a:endParaRPr lang="es-AR" dirty="0"/>
          </a:p>
        </p:txBody>
      </p:sp>
      <p:pic>
        <p:nvPicPr>
          <p:cNvPr id="5122" name="Picture 2" descr="C:\Users\Usuario\Documents\UCSF\Estimulacion temprana\oido inter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0127"/>
            <a:ext cx="2689473" cy="241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86808" cy="714380"/>
          </a:xfrm>
        </p:spPr>
        <p:txBody>
          <a:bodyPr>
            <a:normAutofit/>
          </a:bodyPr>
          <a:lstStyle/>
          <a:p>
            <a:r>
              <a:rPr lang="es-ES" b="1" dirty="0" smtClean="0"/>
              <a:t>El sonido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052736"/>
            <a:ext cx="8572560" cy="5572164"/>
          </a:xfrm>
        </p:spPr>
        <p:txBody>
          <a:bodyPr>
            <a:normAutofit fontScale="92500" lnSpcReduction="10000"/>
          </a:bodyPr>
          <a:lstStyle/>
          <a:p>
            <a:r>
              <a:rPr lang="es-AR" dirty="0"/>
              <a:t>E</a:t>
            </a:r>
            <a:r>
              <a:rPr lang="es-AR" dirty="0" smtClean="0"/>
              <a:t>s una forma de energía física que se produce por la vibración de estructuras, como por ejemplo un diapasón, parlantes o las cuerdas vocales. </a:t>
            </a:r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 smtClean="0"/>
              <a:t>Estructuras como estas, generan un fenómeno de compresión y descompresión de las partículas circundantes de forma tridimensional y concéntrica que va atenuándose en la medida en que se aleja del foco emisor. </a:t>
            </a:r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 smtClean="0"/>
              <a:t>Estos ciclos completos de compresión y descompresión son denominados </a:t>
            </a:r>
            <a:r>
              <a:rPr lang="es-AR" b="1" dirty="0" smtClean="0"/>
              <a:t>ondas</a:t>
            </a:r>
            <a:r>
              <a:rPr lang="es-AR" dirty="0" smtClean="0"/>
              <a:t>. </a:t>
            </a:r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 smtClean="0"/>
              <a:t>No son las partículas las que se mueven, sino que la energía se transmite través de una onda de presión sonora, la cual responde a los distintos fenómenos </a:t>
            </a:r>
            <a:r>
              <a:rPr lang="es-AR" dirty="0" smtClean="0"/>
              <a:t>físicos</a:t>
            </a:r>
          </a:p>
          <a:p>
            <a:endParaRPr lang="es-AR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764704"/>
            <a:ext cx="7992888" cy="1143000"/>
          </a:xfrm>
        </p:spPr>
        <p:txBody>
          <a:bodyPr>
            <a:normAutofit/>
          </a:bodyPr>
          <a:lstStyle/>
          <a:p>
            <a:r>
              <a:rPr lang="es-AR" sz="3000" b="1" dirty="0"/>
              <a:t>Al analizar el sonido debemos tomar en consideración otras 3 propiedades</a:t>
            </a:r>
            <a:r>
              <a:rPr lang="es-AR" sz="3000" dirty="0"/>
              <a:t>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2276872"/>
            <a:ext cx="8136904" cy="4104456"/>
          </a:xfrm>
        </p:spPr>
        <p:txBody>
          <a:bodyPr>
            <a:normAutofit fontScale="85000" lnSpcReduction="10000"/>
          </a:bodyPr>
          <a:lstStyle/>
          <a:p>
            <a:r>
              <a:rPr lang="es-AR" b="1" dirty="0" smtClean="0"/>
              <a:t>1</a:t>
            </a:r>
            <a:r>
              <a:rPr lang="es-AR" b="1" dirty="0"/>
              <a:t>. Intensidad o volumen</a:t>
            </a:r>
            <a:r>
              <a:rPr lang="es-AR" dirty="0"/>
              <a:t>: determinado por la amplitud de onda (punto máximo, sea negativo o positivo de la onda, es decir, la máxima presión desarrollada). </a:t>
            </a:r>
            <a:endParaRPr lang="es-AR" dirty="0" smtClean="0"/>
          </a:p>
          <a:p>
            <a:pPr marL="68580" indent="0">
              <a:buNone/>
            </a:pPr>
            <a:r>
              <a:rPr lang="es-AR" dirty="0" smtClean="0"/>
              <a:t>Se </a:t>
            </a:r>
            <a:r>
              <a:rPr lang="es-AR" dirty="0"/>
              <a:t>mide en decibeles (dB). </a:t>
            </a:r>
            <a:endParaRPr lang="es-AR" dirty="0" smtClean="0"/>
          </a:p>
          <a:p>
            <a:pPr marL="68580" indent="0">
              <a:buNone/>
            </a:pPr>
            <a:endParaRPr lang="es-AR" dirty="0" smtClean="0"/>
          </a:p>
          <a:p>
            <a:r>
              <a:rPr lang="es-AR" b="1" dirty="0" smtClean="0"/>
              <a:t>2</a:t>
            </a:r>
            <a:r>
              <a:rPr lang="es-AR" b="1" dirty="0"/>
              <a:t>. Tono</a:t>
            </a:r>
            <a:r>
              <a:rPr lang="es-AR" dirty="0"/>
              <a:t>: equivalente a decir frecuencia cuando hablamos de sonido. Se define como la cantidad de ciclos completos (compresiones y descompresiones) por segundo </a:t>
            </a:r>
            <a:r>
              <a:rPr lang="es-AR" dirty="0" smtClean="0"/>
              <a:t>.</a:t>
            </a:r>
          </a:p>
          <a:p>
            <a:pPr marL="68580" indent="0">
              <a:buNone/>
            </a:pPr>
            <a:r>
              <a:rPr lang="es-AR" dirty="0"/>
              <a:t>S</a:t>
            </a:r>
            <a:r>
              <a:rPr lang="es-AR" dirty="0" smtClean="0"/>
              <a:t>e </a:t>
            </a:r>
            <a:r>
              <a:rPr lang="es-AR" dirty="0"/>
              <a:t>mide en Hercios o Hertz (Hz). </a:t>
            </a:r>
            <a:endParaRPr lang="es-AR" dirty="0" smtClean="0"/>
          </a:p>
          <a:p>
            <a:pPr marL="68580" indent="0">
              <a:buNone/>
            </a:pPr>
            <a:endParaRPr lang="es-AR" dirty="0"/>
          </a:p>
          <a:p>
            <a:r>
              <a:rPr lang="es-AR" b="1" dirty="0"/>
              <a:t>3. Timbre: </a:t>
            </a:r>
            <a:r>
              <a:rPr lang="es-AR" dirty="0"/>
              <a:t>es lo que le da la característica única a un instrumento musical y se explica por la suma de una onda fundamental y otras complementarias. 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xmlns="" val="296930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04664"/>
            <a:ext cx="5400600" cy="792088"/>
          </a:xfrm>
        </p:spPr>
        <p:txBody>
          <a:bodyPr>
            <a:normAutofit fontScale="90000"/>
          </a:bodyPr>
          <a:lstStyle/>
          <a:p>
            <a:r>
              <a:rPr lang="es-AR" b="1" dirty="0" smtClean="0"/>
              <a:t>¿Como escuchamos?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1560" y="1412776"/>
            <a:ext cx="7992888" cy="5112568"/>
          </a:xfrm>
        </p:spPr>
        <p:txBody>
          <a:bodyPr>
            <a:normAutofit fontScale="77500" lnSpcReduction="20000"/>
          </a:bodyPr>
          <a:lstStyle/>
          <a:p>
            <a:r>
              <a:rPr lang="es-AR" dirty="0" smtClean="0"/>
              <a:t>Las ondas sonoras ingresan por el </a:t>
            </a:r>
            <a:r>
              <a:rPr lang="es-AR" dirty="0" err="1" smtClean="0"/>
              <a:t>oido</a:t>
            </a:r>
            <a:r>
              <a:rPr lang="es-AR" dirty="0" smtClean="0"/>
              <a:t> externo  pasan al </a:t>
            </a:r>
            <a:r>
              <a:rPr lang="es-AR" dirty="0" err="1" smtClean="0"/>
              <a:t>timpano</a:t>
            </a:r>
            <a:r>
              <a:rPr lang="es-AR" dirty="0" smtClean="0"/>
              <a:t>, este estimula </a:t>
            </a:r>
            <a:r>
              <a:rPr lang="es-AR" dirty="0" err="1" smtClean="0"/>
              <a:t>oido</a:t>
            </a:r>
            <a:r>
              <a:rPr lang="es-AR" dirty="0" smtClean="0"/>
              <a:t> </a:t>
            </a:r>
            <a:r>
              <a:rPr lang="es-AR" dirty="0" smtClean="0"/>
              <a:t>medio.</a:t>
            </a:r>
            <a:endParaRPr lang="es-AR" dirty="0" smtClean="0"/>
          </a:p>
          <a:p>
            <a:pPr marL="68580" indent="0">
              <a:buNone/>
            </a:pPr>
            <a:endParaRPr lang="es-AR" dirty="0" smtClean="0"/>
          </a:p>
          <a:p>
            <a:r>
              <a:rPr lang="es-AR" b="1" dirty="0"/>
              <a:t>La membrana timpánica vibra </a:t>
            </a:r>
            <a:r>
              <a:rPr lang="es-AR" dirty="0"/>
              <a:t>de distintas maneras según sea la frecuencia de los sonidos. </a:t>
            </a:r>
            <a:endParaRPr lang="es-AR" dirty="0" smtClean="0"/>
          </a:p>
          <a:p>
            <a:pPr marL="68580" indent="0">
              <a:buNone/>
            </a:pPr>
            <a:endParaRPr lang="es-AR" dirty="0" smtClean="0"/>
          </a:p>
          <a:p>
            <a:r>
              <a:rPr lang="es-AR" dirty="0"/>
              <a:t>E</a:t>
            </a:r>
            <a:r>
              <a:rPr lang="es-AR" dirty="0" smtClean="0"/>
              <a:t>l </a:t>
            </a:r>
            <a:r>
              <a:rPr lang="es-AR" dirty="0"/>
              <a:t>estribo funciona como el pistón que transmite esta energía finalmente a la ventana oval, </a:t>
            </a:r>
            <a:r>
              <a:rPr lang="es-AR" dirty="0" smtClean="0"/>
              <a:t>que, </a:t>
            </a:r>
            <a:r>
              <a:rPr lang="es-AR" dirty="0"/>
              <a:t>permite que la energía que llega a la </a:t>
            </a:r>
            <a:r>
              <a:rPr lang="es-AR" dirty="0" err="1"/>
              <a:t>perilinfa</a:t>
            </a:r>
            <a:r>
              <a:rPr lang="es-AR" dirty="0"/>
              <a:t> del oído interno sea igual a la que recibimos en el CAE. </a:t>
            </a:r>
            <a:endParaRPr lang="es-AR" dirty="0" smtClean="0"/>
          </a:p>
          <a:p>
            <a:pPr marL="68580" indent="0">
              <a:buNone/>
            </a:pPr>
            <a:endParaRPr lang="es-AR" dirty="0"/>
          </a:p>
          <a:p>
            <a:r>
              <a:rPr lang="es-AR" dirty="0" smtClean="0"/>
              <a:t>Cuando nos exponemos a </a:t>
            </a:r>
            <a:r>
              <a:rPr lang="es-AR" dirty="0"/>
              <a:t>sonidos de mucha intensidad se activan los músculos del oído medio. Estos, al tensionar el martillo y el estribo aumentan la impedancia (resistencia) de la cadena </a:t>
            </a:r>
            <a:r>
              <a:rPr lang="es-AR" dirty="0" err="1"/>
              <a:t>osicular</a:t>
            </a:r>
            <a:r>
              <a:rPr lang="es-AR" dirty="0"/>
              <a:t>, impidiendo un paso completo de la energía y así evitando el daño que un estímulo desproporcionado pudiera causar en las células ciliadas del órgano de Corti. </a:t>
            </a:r>
            <a:endParaRPr lang="es-AR" dirty="0" smtClean="0"/>
          </a:p>
          <a:p>
            <a:pPr marL="68580" indent="0">
              <a:buNone/>
            </a:pPr>
            <a:r>
              <a:rPr lang="es-AR" dirty="0" smtClean="0"/>
              <a:t>Esto </a:t>
            </a:r>
            <a:r>
              <a:rPr lang="es-AR" dirty="0"/>
              <a:t>corresponde al reflejo acústico. </a:t>
            </a:r>
          </a:p>
        </p:txBody>
      </p:sp>
    </p:spTree>
    <p:extLst>
      <p:ext uri="{BB962C8B-B14F-4D97-AF65-F5344CB8AC3E}">
        <p14:creationId xmlns:p14="http://schemas.microsoft.com/office/powerpoint/2010/main" xmlns="" val="2219338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194</TotalTime>
  <Words>2191</Words>
  <Application>Microsoft Office PowerPoint</Application>
  <PresentationFormat>Presentación en pantalla (4:3)</PresentationFormat>
  <Paragraphs>190</Paragraphs>
  <Slides>31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2" baseType="lpstr">
      <vt:lpstr>Austin</vt:lpstr>
      <vt:lpstr>Sistema Auditivo</vt:lpstr>
      <vt:lpstr>El oído</vt:lpstr>
      <vt:lpstr>OÍDO EXTERNO  </vt:lpstr>
      <vt:lpstr>Oído medio</vt:lpstr>
      <vt:lpstr>Caja timpánica</vt:lpstr>
      <vt:lpstr>Oido interno</vt:lpstr>
      <vt:lpstr>El sonido</vt:lpstr>
      <vt:lpstr>Al analizar el sonido debemos tomar en consideración otras 3 propiedades:</vt:lpstr>
      <vt:lpstr>¿Como escuchamos?</vt:lpstr>
      <vt:lpstr>Diapositiva 10</vt:lpstr>
      <vt:lpstr>Trompas de Eustaquio</vt:lpstr>
      <vt:lpstr>Diapositiva 12</vt:lpstr>
      <vt:lpstr>Diapositiva 13</vt:lpstr>
      <vt:lpstr>Intensidad del sonido</vt:lpstr>
      <vt:lpstr>Esquema de la via auditiva</vt:lpstr>
      <vt:lpstr>Diapositiva 16</vt:lpstr>
      <vt:lpstr>Hipoacusia</vt:lpstr>
      <vt:lpstr>Hipoacusia. Causas</vt:lpstr>
      <vt:lpstr>Diapositiva 19</vt:lpstr>
      <vt:lpstr>Diapositiva 20</vt:lpstr>
      <vt:lpstr>HIPOACUSIA Y DESARROLLO DEL HABLA</vt:lpstr>
      <vt:lpstr> Hipoacusia Según el momento de adquisición  </vt:lpstr>
      <vt:lpstr>Hipoacusia Según la localización</vt:lpstr>
      <vt:lpstr>Según el grado de perdida auditiva</vt:lpstr>
      <vt:lpstr>Diapositiva 25</vt:lpstr>
      <vt:lpstr>Tratamiento temprano</vt:lpstr>
      <vt:lpstr>Adquisición del lenguaje oral e hipoacusia</vt:lpstr>
      <vt:lpstr>Diapositiva 28</vt:lpstr>
      <vt:lpstr>Diapositiva 29</vt:lpstr>
      <vt:lpstr>Hoy en día,  niños con hipoacusia pueden acceder al lenguaje oral de forma más natural y precoz, gracias a:   </vt:lpstr>
      <vt:lpstr>Estudios para el diagnostico de la hipoacusia</vt:lpstr>
    </vt:vector>
  </TitlesOfParts>
  <Company>EXO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auditivo</dc:title>
  <dc:creator>laspower@outlook.com</dc:creator>
  <cp:lastModifiedBy>laspower@outlook.com</cp:lastModifiedBy>
  <cp:revision>20</cp:revision>
  <dcterms:created xsi:type="dcterms:W3CDTF">2024-09-27T10:57:21Z</dcterms:created>
  <dcterms:modified xsi:type="dcterms:W3CDTF">2024-10-01T11:34:25Z</dcterms:modified>
</cp:coreProperties>
</file>