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82" r:id="rId6"/>
    <p:sldId id="266" r:id="rId7"/>
    <p:sldId id="260" r:id="rId8"/>
    <p:sldId id="281" r:id="rId9"/>
    <p:sldId id="283" r:id="rId10"/>
    <p:sldId id="262" r:id="rId11"/>
    <p:sldId id="261" r:id="rId12"/>
    <p:sldId id="284" r:id="rId13"/>
    <p:sldId id="263" r:id="rId14"/>
    <p:sldId id="285" r:id="rId15"/>
    <p:sldId id="280" r:id="rId16"/>
    <p:sldId id="268" r:id="rId17"/>
    <p:sldId id="286" r:id="rId18"/>
    <p:sldId id="287" r:id="rId19"/>
    <p:sldId id="288" r:id="rId20"/>
    <p:sldId id="267" r:id="rId21"/>
    <p:sldId id="269" r:id="rId22"/>
    <p:sldId id="270" r:id="rId23"/>
    <p:sldId id="289" r:id="rId24"/>
    <p:sldId id="271" r:id="rId25"/>
    <p:sldId id="272" r:id="rId26"/>
    <p:sldId id="278" r:id="rId27"/>
    <p:sldId id="273" r:id="rId28"/>
    <p:sldId id="274" r:id="rId29"/>
    <p:sldId id="275" r:id="rId30"/>
    <p:sldId id="276" r:id="rId31"/>
    <p:sldId id="277" r:id="rId32"/>
    <p:sldId id="291" r:id="rId33"/>
    <p:sldId id="290" r:id="rId34"/>
    <p:sldId id="292" r:id="rId3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18AD8D-77C0-4CAA-A54F-C73FAE2BA3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5038732-AA8E-41AB-BCAE-D406A5506A15}">
      <dgm:prSet phldrT="[Texto]" custT="1"/>
      <dgm:spPr/>
      <dgm:t>
        <a:bodyPr/>
        <a:lstStyle/>
        <a:p>
          <a:r>
            <a:rPr lang="es-ES" sz="2200" b="1" dirty="0" smtClean="0">
              <a:latin typeface="Candara" pitchFamily="34" charset="0"/>
            </a:rPr>
            <a:t>Proceso neurológico. Permite identificar, interpretar y comprender lo que vemos. </a:t>
          </a:r>
          <a:endParaRPr lang="es-AR" sz="2200" b="1" dirty="0">
            <a:latin typeface="Candara" pitchFamily="34" charset="0"/>
          </a:endParaRPr>
        </a:p>
      </dgm:t>
    </dgm:pt>
    <dgm:pt modelId="{C2EE7313-B01A-4C57-9D5A-E029CE991938}" type="parTrans" cxnId="{9DF0708C-A841-4AD6-AF35-799A6E141D59}">
      <dgm:prSet/>
      <dgm:spPr/>
      <dgm:t>
        <a:bodyPr/>
        <a:lstStyle/>
        <a:p>
          <a:endParaRPr lang="es-AR"/>
        </a:p>
      </dgm:t>
    </dgm:pt>
    <dgm:pt modelId="{0126F0ED-28C3-4B2E-9961-78A4C1B03338}" type="sibTrans" cxnId="{9DF0708C-A841-4AD6-AF35-799A6E141D59}">
      <dgm:prSet/>
      <dgm:spPr/>
      <dgm:t>
        <a:bodyPr/>
        <a:lstStyle/>
        <a:p>
          <a:endParaRPr lang="es-AR"/>
        </a:p>
      </dgm:t>
    </dgm:pt>
    <dgm:pt modelId="{9DAD2055-4204-4684-9DD6-52A5969CF3EF}">
      <dgm:prSet custT="1"/>
      <dgm:spPr/>
      <dgm:t>
        <a:bodyPr/>
        <a:lstStyle/>
        <a:p>
          <a:r>
            <a:rPr lang="es-AR" sz="2200" b="1" dirty="0" smtClean="0">
              <a:latin typeface="Candara" pitchFamily="34" charset="0"/>
            </a:rPr>
            <a:t>Ligado a el lenguaje, la audición, la coordinación motora y el equilibrio.   </a:t>
          </a:r>
        </a:p>
      </dgm:t>
    </dgm:pt>
    <dgm:pt modelId="{28342347-0049-44E5-B87F-ECC00FB2570A}" type="parTrans" cxnId="{101FBB9F-16B6-43B2-8BAD-B037862201B3}">
      <dgm:prSet/>
      <dgm:spPr/>
      <dgm:t>
        <a:bodyPr/>
        <a:lstStyle/>
        <a:p>
          <a:endParaRPr lang="es-AR"/>
        </a:p>
      </dgm:t>
    </dgm:pt>
    <dgm:pt modelId="{C2BFC9C9-F973-4DBD-BBCE-D315DE9F8535}" type="sibTrans" cxnId="{101FBB9F-16B6-43B2-8BAD-B037862201B3}">
      <dgm:prSet/>
      <dgm:spPr/>
      <dgm:t>
        <a:bodyPr/>
        <a:lstStyle/>
        <a:p>
          <a:endParaRPr lang="es-AR"/>
        </a:p>
      </dgm:t>
    </dgm:pt>
    <dgm:pt modelId="{153CD943-30B7-439F-A0DA-ED1382215C3E}">
      <dgm:prSet custT="1"/>
      <dgm:spPr/>
      <dgm:t>
        <a:bodyPr/>
        <a:lstStyle/>
        <a:p>
          <a:r>
            <a:rPr lang="es-AR" sz="2200" b="1" dirty="0" smtClean="0">
              <a:latin typeface="Candara" pitchFamily="34" charset="0"/>
            </a:rPr>
            <a:t>Fundamental en el desarrollo de los niños ya que influye en su desarrollo físico y en todo su proceso educativo</a:t>
          </a:r>
          <a:endParaRPr lang="es-AR" sz="2200" b="1" dirty="0">
            <a:latin typeface="Candara" pitchFamily="34" charset="0"/>
          </a:endParaRPr>
        </a:p>
      </dgm:t>
    </dgm:pt>
    <dgm:pt modelId="{EDFBB660-B244-44FF-B42A-468B0DDACA11}" type="parTrans" cxnId="{9B533EA1-E748-4AB6-A36B-D5C2E7C3E844}">
      <dgm:prSet/>
      <dgm:spPr/>
      <dgm:t>
        <a:bodyPr/>
        <a:lstStyle/>
        <a:p>
          <a:endParaRPr lang="es-AR"/>
        </a:p>
      </dgm:t>
    </dgm:pt>
    <dgm:pt modelId="{FB4D9596-3036-47D6-B141-8051272BCF34}" type="sibTrans" cxnId="{9B533EA1-E748-4AB6-A36B-D5C2E7C3E844}">
      <dgm:prSet/>
      <dgm:spPr/>
      <dgm:t>
        <a:bodyPr/>
        <a:lstStyle/>
        <a:p>
          <a:endParaRPr lang="es-AR"/>
        </a:p>
      </dgm:t>
    </dgm:pt>
    <dgm:pt modelId="{83EB5354-1473-4646-AB64-D24383368C92}" type="pres">
      <dgm:prSet presAssocID="{3218AD8D-77C0-4CAA-A54F-C73FAE2BA3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29C9CF9-785A-4413-A664-5D1A0311EF61}" type="pres">
      <dgm:prSet presAssocID="{55038732-AA8E-41AB-BCAE-D406A5506A15}" presName="parentLin" presStyleCnt="0"/>
      <dgm:spPr/>
    </dgm:pt>
    <dgm:pt modelId="{4EAEAF2B-D5C6-464D-B931-79DAC72F9739}" type="pres">
      <dgm:prSet presAssocID="{55038732-AA8E-41AB-BCAE-D406A5506A15}" presName="parentLeftMargin" presStyleLbl="node1" presStyleIdx="0" presStyleCnt="3"/>
      <dgm:spPr/>
      <dgm:t>
        <a:bodyPr/>
        <a:lstStyle/>
        <a:p>
          <a:endParaRPr lang="es-AR"/>
        </a:p>
      </dgm:t>
    </dgm:pt>
    <dgm:pt modelId="{23B6BEEA-81A1-4AA3-A80A-AF3217646835}" type="pres">
      <dgm:prSet presAssocID="{55038732-AA8E-41AB-BCAE-D406A5506A15}" presName="parentText" presStyleLbl="node1" presStyleIdx="0" presStyleCnt="3" custScaleX="114535" custScaleY="149344" custLinFactNeighborX="2564" custLinFactNeighborY="8956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8909ACE-3E17-4E2A-801D-B4BA3D4B2F05}" type="pres">
      <dgm:prSet presAssocID="{55038732-AA8E-41AB-BCAE-D406A5506A15}" presName="negativeSpace" presStyleCnt="0"/>
      <dgm:spPr/>
    </dgm:pt>
    <dgm:pt modelId="{FE25EFFA-26D6-4AD8-B67D-1D7BD8B620BD}" type="pres">
      <dgm:prSet presAssocID="{55038732-AA8E-41AB-BCAE-D406A5506A15}" presName="childText" presStyleLbl="conFgAcc1" presStyleIdx="0" presStyleCnt="3">
        <dgm:presLayoutVars>
          <dgm:bulletEnabled val="1"/>
        </dgm:presLayoutVars>
      </dgm:prSet>
      <dgm:spPr/>
    </dgm:pt>
    <dgm:pt modelId="{5FAEE796-8698-4BFF-AC1F-C2ECEF36DF7B}" type="pres">
      <dgm:prSet presAssocID="{0126F0ED-28C3-4B2E-9961-78A4C1B03338}" presName="spaceBetweenRectangles" presStyleCnt="0"/>
      <dgm:spPr/>
    </dgm:pt>
    <dgm:pt modelId="{1289E038-966C-4CD7-ABF9-31287FE44395}" type="pres">
      <dgm:prSet presAssocID="{9DAD2055-4204-4684-9DD6-52A5969CF3EF}" presName="parentLin" presStyleCnt="0"/>
      <dgm:spPr/>
    </dgm:pt>
    <dgm:pt modelId="{0BF91350-BD37-4402-8801-D42AD0A793F2}" type="pres">
      <dgm:prSet presAssocID="{9DAD2055-4204-4684-9DD6-52A5969CF3EF}" presName="parentLeftMargin" presStyleLbl="node1" presStyleIdx="0" presStyleCnt="3"/>
      <dgm:spPr/>
      <dgm:t>
        <a:bodyPr/>
        <a:lstStyle/>
        <a:p>
          <a:endParaRPr lang="es-AR"/>
        </a:p>
      </dgm:t>
    </dgm:pt>
    <dgm:pt modelId="{3C1D432D-2B81-49C9-9AFB-06C335D5CA01}" type="pres">
      <dgm:prSet presAssocID="{9DAD2055-4204-4684-9DD6-52A5969CF3EF}" presName="parentText" presStyleLbl="node1" presStyleIdx="1" presStyleCnt="3" custScaleX="121370" custScaleY="131188" custLinFactNeighborX="2564" custLinFactNeighborY="5150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88DBDAC-0073-41E4-8F28-4EF1C956DE14}" type="pres">
      <dgm:prSet presAssocID="{9DAD2055-4204-4684-9DD6-52A5969CF3EF}" presName="negativeSpace" presStyleCnt="0"/>
      <dgm:spPr/>
    </dgm:pt>
    <dgm:pt modelId="{235EE46D-D801-4BA6-8DBE-8C3ACB1361DF}" type="pres">
      <dgm:prSet presAssocID="{9DAD2055-4204-4684-9DD6-52A5969CF3EF}" presName="childText" presStyleLbl="conFgAcc1" presStyleIdx="1" presStyleCnt="3">
        <dgm:presLayoutVars>
          <dgm:bulletEnabled val="1"/>
        </dgm:presLayoutVars>
      </dgm:prSet>
      <dgm:spPr/>
    </dgm:pt>
    <dgm:pt modelId="{E177D4A9-B67B-4D2A-A78B-D22246D28AEE}" type="pres">
      <dgm:prSet presAssocID="{C2BFC9C9-F973-4DBD-BBCE-D315DE9F8535}" presName="spaceBetweenRectangles" presStyleCnt="0"/>
      <dgm:spPr/>
    </dgm:pt>
    <dgm:pt modelId="{79CA4EC3-DFD1-4A71-B738-3169ADD98F57}" type="pres">
      <dgm:prSet presAssocID="{153CD943-30B7-439F-A0DA-ED1382215C3E}" presName="parentLin" presStyleCnt="0"/>
      <dgm:spPr/>
    </dgm:pt>
    <dgm:pt modelId="{4C386F4A-7C76-4E73-A285-008D27B968DC}" type="pres">
      <dgm:prSet presAssocID="{153CD943-30B7-439F-A0DA-ED1382215C3E}" presName="parentLeftMargin" presStyleLbl="node1" presStyleIdx="1" presStyleCnt="3"/>
      <dgm:spPr/>
      <dgm:t>
        <a:bodyPr/>
        <a:lstStyle/>
        <a:p>
          <a:endParaRPr lang="es-AR"/>
        </a:p>
      </dgm:t>
    </dgm:pt>
    <dgm:pt modelId="{086030E2-EFF0-43A8-B0E3-A2B0BF9BCCB7}" type="pres">
      <dgm:prSet presAssocID="{153CD943-30B7-439F-A0DA-ED1382215C3E}" presName="parentText" presStyleLbl="node1" presStyleIdx="2" presStyleCnt="3" custScaleX="118752" custScaleY="149664" custLinFactNeighborX="2564" custLinFactNeighborY="3059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8A33F34-34C1-44BC-AF94-0DB2A9EAF96C}" type="pres">
      <dgm:prSet presAssocID="{153CD943-30B7-439F-A0DA-ED1382215C3E}" presName="negativeSpace" presStyleCnt="0"/>
      <dgm:spPr/>
    </dgm:pt>
    <dgm:pt modelId="{E518B044-0A30-446E-B07A-FCB6B283F91A}" type="pres">
      <dgm:prSet presAssocID="{153CD943-30B7-439F-A0DA-ED1382215C3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B3FC659-9D67-47DD-A29F-2042A07798F2}" type="presOf" srcId="{55038732-AA8E-41AB-BCAE-D406A5506A15}" destId="{23B6BEEA-81A1-4AA3-A80A-AF3217646835}" srcOrd="1" destOrd="0" presId="urn:microsoft.com/office/officeart/2005/8/layout/list1"/>
    <dgm:cxn modelId="{0BFADE65-4AC8-4934-A7D7-AAF846063F83}" type="presOf" srcId="{9DAD2055-4204-4684-9DD6-52A5969CF3EF}" destId="{0BF91350-BD37-4402-8801-D42AD0A793F2}" srcOrd="0" destOrd="0" presId="urn:microsoft.com/office/officeart/2005/8/layout/list1"/>
    <dgm:cxn modelId="{101FBB9F-16B6-43B2-8BAD-B037862201B3}" srcId="{3218AD8D-77C0-4CAA-A54F-C73FAE2BA3BF}" destId="{9DAD2055-4204-4684-9DD6-52A5969CF3EF}" srcOrd="1" destOrd="0" parTransId="{28342347-0049-44E5-B87F-ECC00FB2570A}" sibTransId="{C2BFC9C9-F973-4DBD-BBCE-D315DE9F8535}"/>
    <dgm:cxn modelId="{5ADCD35C-2AEB-442F-AD7F-390FCF1FA568}" type="presOf" srcId="{3218AD8D-77C0-4CAA-A54F-C73FAE2BA3BF}" destId="{83EB5354-1473-4646-AB64-D24383368C92}" srcOrd="0" destOrd="0" presId="urn:microsoft.com/office/officeart/2005/8/layout/list1"/>
    <dgm:cxn modelId="{0E9880E0-1148-4FC8-B93E-C8C8572421A5}" type="presOf" srcId="{9DAD2055-4204-4684-9DD6-52A5969CF3EF}" destId="{3C1D432D-2B81-49C9-9AFB-06C335D5CA01}" srcOrd="1" destOrd="0" presId="urn:microsoft.com/office/officeart/2005/8/layout/list1"/>
    <dgm:cxn modelId="{47E7DEDE-22E0-4CD9-9484-D236CDBAB1FC}" type="presOf" srcId="{153CD943-30B7-439F-A0DA-ED1382215C3E}" destId="{086030E2-EFF0-43A8-B0E3-A2B0BF9BCCB7}" srcOrd="1" destOrd="0" presId="urn:microsoft.com/office/officeart/2005/8/layout/list1"/>
    <dgm:cxn modelId="{9B533EA1-E748-4AB6-A36B-D5C2E7C3E844}" srcId="{3218AD8D-77C0-4CAA-A54F-C73FAE2BA3BF}" destId="{153CD943-30B7-439F-A0DA-ED1382215C3E}" srcOrd="2" destOrd="0" parTransId="{EDFBB660-B244-44FF-B42A-468B0DDACA11}" sibTransId="{FB4D9596-3036-47D6-B141-8051272BCF34}"/>
    <dgm:cxn modelId="{B75ECB0B-1C5D-451C-AA9D-E5A2274D581C}" type="presOf" srcId="{153CD943-30B7-439F-A0DA-ED1382215C3E}" destId="{4C386F4A-7C76-4E73-A285-008D27B968DC}" srcOrd="0" destOrd="0" presId="urn:microsoft.com/office/officeart/2005/8/layout/list1"/>
    <dgm:cxn modelId="{D31AAF45-5374-4C92-BA96-04D82284816B}" type="presOf" srcId="{55038732-AA8E-41AB-BCAE-D406A5506A15}" destId="{4EAEAF2B-D5C6-464D-B931-79DAC72F9739}" srcOrd="0" destOrd="0" presId="urn:microsoft.com/office/officeart/2005/8/layout/list1"/>
    <dgm:cxn modelId="{9DF0708C-A841-4AD6-AF35-799A6E141D59}" srcId="{3218AD8D-77C0-4CAA-A54F-C73FAE2BA3BF}" destId="{55038732-AA8E-41AB-BCAE-D406A5506A15}" srcOrd="0" destOrd="0" parTransId="{C2EE7313-B01A-4C57-9D5A-E029CE991938}" sibTransId="{0126F0ED-28C3-4B2E-9961-78A4C1B03338}"/>
    <dgm:cxn modelId="{476606C5-0212-47E7-AF77-BDCA0560AC83}" type="presParOf" srcId="{83EB5354-1473-4646-AB64-D24383368C92}" destId="{E29C9CF9-785A-4413-A664-5D1A0311EF61}" srcOrd="0" destOrd="0" presId="urn:microsoft.com/office/officeart/2005/8/layout/list1"/>
    <dgm:cxn modelId="{1F3F573D-4B02-4DE6-97F0-AA022F30E052}" type="presParOf" srcId="{E29C9CF9-785A-4413-A664-5D1A0311EF61}" destId="{4EAEAF2B-D5C6-464D-B931-79DAC72F9739}" srcOrd="0" destOrd="0" presId="urn:microsoft.com/office/officeart/2005/8/layout/list1"/>
    <dgm:cxn modelId="{222A74BE-EB2C-4133-81C6-6A3B1E5ECF15}" type="presParOf" srcId="{E29C9CF9-785A-4413-A664-5D1A0311EF61}" destId="{23B6BEEA-81A1-4AA3-A80A-AF3217646835}" srcOrd="1" destOrd="0" presId="urn:microsoft.com/office/officeart/2005/8/layout/list1"/>
    <dgm:cxn modelId="{75D7DF7F-EDDB-4055-BB2A-4E8FF7EE151A}" type="presParOf" srcId="{83EB5354-1473-4646-AB64-D24383368C92}" destId="{A8909ACE-3E17-4E2A-801D-B4BA3D4B2F05}" srcOrd="1" destOrd="0" presId="urn:microsoft.com/office/officeart/2005/8/layout/list1"/>
    <dgm:cxn modelId="{B6AEBBF5-BD96-4D96-9B7F-CBA5FC9E9551}" type="presParOf" srcId="{83EB5354-1473-4646-AB64-D24383368C92}" destId="{FE25EFFA-26D6-4AD8-B67D-1D7BD8B620BD}" srcOrd="2" destOrd="0" presId="urn:microsoft.com/office/officeart/2005/8/layout/list1"/>
    <dgm:cxn modelId="{71F7BFAB-F540-4248-AE0B-BD9BB95B669E}" type="presParOf" srcId="{83EB5354-1473-4646-AB64-D24383368C92}" destId="{5FAEE796-8698-4BFF-AC1F-C2ECEF36DF7B}" srcOrd="3" destOrd="0" presId="urn:microsoft.com/office/officeart/2005/8/layout/list1"/>
    <dgm:cxn modelId="{7F4580B5-9BD6-44D4-B23B-3D007D67C451}" type="presParOf" srcId="{83EB5354-1473-4646-AB64-D24383368C92}" destId="{1289E038-966C-4CD7-ABF9-31287FE44395}" srcOrd="4" destOrd="0" presId="urn:microsoft.com/office/officeart/2005/8/layout/list1"/>
    <dgm:cxn modelId="{10300426-5A2C-4E39-A52C-E25753A33379}" type="presParOf" srcId="{1289E038-966C-4CD7-ABF9-31287FE44395}" destId="{0BF91350-BD37-4402-8801-D42AD0A793F2}" srcOrd="0" destOrd="0" presId="urn:microsoft.com/office/officeart/2005/8/layout/list1"/>
    <dgm:cxn modelId="{3AFBC96C-9442-40B9-879C-4BEC86F4C2BC}" type="presParOf" srcId="{1289E038-966C-4CD7-ABF9-31287FE44395}" destId="{3C1D432D-2B81-49C9-9AFB-06C335D5CA01}" srcOrd="1" destOrd="0" presId="urn:microsoft.com/office/officeart/2005/8/layout/list1"/>
    <dgm:cxn modelId="{142573AE-C42A-404A-AEA1-684BA6795747}" type="presParOf" srcId="{83EB5354-1473-4646-AB64-D24383368C92}" destId="{A88DBDAC-0073-41E4-8F28-4EF1C956DE14}" srcOrd="5" destOrd="0" presId="urn:microsoft.com/office/officeart/2005/8/layout/list1"/>
    <dgm:cxn modelId="{4570BB15-2959-4050-8DA7-DF28F16D94BE}" type="presParOf" srcId="{83EB5354-1473-4646-AB64-D24383368C92}" destId="{235EE46D-D801-4BA6-8DBE-8C3ACB1361DF}" srcOrd="6" destOrd="0" presId="urn:microsoft.com/office/officeart/2005/8/layout/list1"/>
    <dgm:cxn modelId="{F1EB6F68-9CDD-476C-87AD-48AC26B0CD69}" type="presParOf" srcId="{83EB5354-1473-4646-AB64-D24383368C92}" destId="{E177D4A9-B67B-4D2A-A78B-D22246D28AEE}" srcOrd="7" destOrd="0" presId="urn:microsoft.com/office/officeart/2005/8/layout/list1"/>
    <dgm:cxn modelId="{D16DF5EA-3FFC-490B-8639-F7368ED7EB2E}" type="presParOf" srcId="{83EB5354-1473-4646-AB64-D24383368C92}" destId="{79CA4EC3-DFD1-4A71-B738-3169ADD98F57}" srcOrd="8" destOrd="0" presId="urn:microsoft.com/office/officeart/2005/8/layout/list1"/>
    <dgm:cxn modelId="{817D7FAA-BF55-4918-8422-910590E87CDB}" type="presParOf" srcId="{79CA4EC3-DFD1-4A71-B738-3169ADD98F57}" destId="{4C386F4A-7C76-4E73-A285-008D27B968DC}" srcOrd="0" destOrd="0" presId="urn:microsoft.com/office/officeart/2005/8/layout/list1"/>
    <dgm:cxn modelId="{70C46AD3-0B5D-42BB-9460-8CB5B0326308}" type="presParOf" srcId="{79CA4EC3-DFD1-4A71-B738-3169ADD98F57}" destId="{086030E2-EFF0-43A8-B0E3-A2B0BF9BCCB7}" srcOrd="1" destOrd="0" presId="urn:microsoft.com/office/officeart/2005/8/layout/list1"/>
    <dgm:cxn modelId="{91A055A7-205C-4D4B-8357-684964880EBB}" type="presParOf" srcId="{83EB5354-1473-4646-AB64-D24383368C92}" destId="{58A33F34-34C1-44BC-AF94-0DB2A9EAF96C}" srcOrd="9" destOrd="0" presId="urn:microsoft.com/office/officeart/2005/8/layout/list1"/>
    <dgm:cxn modelId="{B7F522A3-74BA-489A-84ED-75EC5AE5623C}" type="presParOf" srcId="{83EB5354-1473-4646-AB64-D24383368C92}" destId="{E518B044-0A30-446E-B07A-FCB6B283F91A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CC3B-4C0F-4B9F-AFF7-0B282042DCE1}" type="datetimeFigureOut">
              <a:rPr lang="es-AR" smtClean="0"/>
              <a:pPr/>
              <a:t>24/9/2024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223A-477E-45C6-B1CF-C93138D026A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CC3B-4C0F-4B9F-AFF7-0B282042DCE1}" type="datetimeFigureOut">
              <a:rPr lang="es-AR" smtClean="0"/>
              <a:pPr/>
              <a:t>24/9/2024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223A-477E-45C6-B1CF-C93138D026A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CC3B-4C0F-4B9F-AFF7-0B282042DCE1}" type="datetimeFigureOut">
              <a:rPr lang="es-AR" smtClean="0"/>
              <a:pPr/>
              <a:t>24/9/2024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223A-477E-45C6-B1CF-C93138D026A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CC3B-4C0F-4B9F-AFF7-0B282042DCE1}" type="datetimeFigureOut">
              <a:rPr lang="es-AR" smtClean="0"/>
              <a:pPr/>
              <a:t>24/9/2024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223A-477E-45C6-B1CF-C93138D026A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CC3B-4C0F-4B9F-AFF7-0B282042DCE1}" type="datetimeFigureOut">
              <a:rPr lang="es-AR" smtClean="0"/>
              <a:pPr/>
              <a:t>24/9/2024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223A-477E-45C6-B1CF-C93138D026A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CC3B-4C0F-4B9F-AFF7-0B282042DCE1}" type="datetimeFigureOut">
              <a:rPr lang="es-AR" smtClean="0"/>
              <a:pPr/>
              <a:t>24/9/2024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223A-477E-45C6-B1CF-C93138D026A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CC3B-4C0F-4B9F-AFF7-0B282042DCE1}" type="datetimeFigureOut">
              <a:rPr lang="es-AR" smtClean="0"/>
              <a:pPr/>
              <a:t>24/9/2024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223A-477E-45C6-B1CF-C93138D026A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CC3B-4C0F-4B9F-AFF7-0B282042DCE1}" type="datetimeFigureOut">
              <a:rPr lang="es-AR" smtClean="0"/>
              <a:pPr/>
              <a:t>24/9/2024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223A-477E-45C6-B1CF-C93138D026A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CC3B-4C0F-4B9F-AFF7-0B282042DCE1}" type="datetimeFigureOut">
              <a:rPr lang="es-AR" smtClean="0"/>
              <a:pPr/>
              <a:t>24/9/2024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223A-477E-45C6-B1CF-C93138D026A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CC3B-4C0F-4B9F-AFF7-0B282042DCE1}" type="datetimeFigureOut">
              <a:rPr lang="es-AR" smtClean="0"/>
              <a:pPr/>
              <a:t>24/9/2024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223A-477E-45C6-B1CF-C93138D026A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CC3B-4C0F-4B9F-AFF7-0B282042DCE1}" type="datetimeFigureOut">
              <a:rPr lang="es-AR" smtClean="0"/>
              <a:pPr/>
              <a:t>24/9/2024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223A-477E-45C6-B1CF-C93138D026A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DCC3B-4C0F-4B9F-AFF7-0B282042DCE1}" type="datetimeFigureOut">
              <a:rPr lang="es-AR" smtClean="0"/>
              <a:pPr/>
              <a:t>24/9/2024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F223A-477E-45C6-B1CF-C93138D026A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72480" cy="1798641"/>
          </a:xfrm>
        </p:spPr>
        <p:txBody>
          <a:bodyPr/>
          <a:lstStyle/>
          <a:p>
            <a:r>
              <a:rPr lang="es-ES" b="1" dirty="0" smtClean="0">
                <a:latin typeface="Arial Rounded MT Bold" pitchFamily="34" charset="0"/>
              </a:rPr>
              <a:t>Desarrollo de la visión y deficiencias visuales</a:t>
            </a:r>
            <a:endParaRPr lang="es-AR" b="1" dirty="0">
              <a:latin typeface="Arial Rounded MT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b="1" dirty="0" err="1" smtClean="0">
                <a:solidFill>
                  <a:schemeClr val="tx1"/>
                </a:solidFill>
              </a:rPr>
              <a:t>Doc</a:t>
            </a:r>
            <a:r>
              <a:rPr lang="es-ES" b="1" dirty="0" smtClean="0">
                <a:solidFill>
                  <a:schemeClr val="tx1"/>
                </a:solidFill>
              </a:rPr>
              <a:t>: Florencia </a:t>
            </a:r>
            <a:r>
              <a:rPr lang="es-ES" b="1" dirty="0" err="1" smtClean="0">
                <a:solidFill>
                  <a:schemeClr val="tx1"/>
                </a:solidFill>
              </a:rPr>
              <a:t>Gelcich</a:t>
            </a:r>
            <a:endParaRPr lang="es-A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 w="28575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>
                <a:solidFill>
                  <a:srgbClr val="002060"/>
                </a:solidFill>
              </a:rPr>
              <a:t>Errores de refracción</a:t>
            </a:r>
            <a:r>
              <a:rPr lang="es-ES" dirty="0" smtClean="0"/>
              <a:t/>
            </a:r>
            <a:br>
              <a:rPr lang="es-ES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Trastorno ocular mas común.</a:t>
            </a:r>
          </a:p>
          <a:p>
            <a:pPr>
              <a:buNone/>
            </a:pPr>
            <a:r>
              <a:rPr lang="es-ES" dirty="0"/>
              <a:t>E</a:t>
            </a:r>
            <a:r>
              <a:rPr lang="es-ES" dirty="0" smtClean="0"/>
              <a:t>l ojo no puede enfocar claramente. </a:t>
            </a:r>
          </a:p>
          <a:p>
            <a:pPr>
              <a:buNone/>
            </a:pPr>
            <a:r>
              <a:rPr lang="es-ES" dirty="0" smtClean="0"/>
              <a:t>Visión borrosa. </a:t>
            </a:r>
          </a:p>
          <a:p>
            <a:pPr>
              <a:buNone/>
            </a:pPr>
            <a:r>
              <a:rPr lang="es-ES" dirty="0" smtClean="0"/>
              <a:t>Los mas comunes son:</a:t>
            </a:r>
          </a:p>
          <a:p>
            <a:r>
              <a:rPr lang="es-ES" b="1" i="1" dirty="0" err="1" smtClean="0"/>
              <a:t>Miopia</a:t>
            </a:r>
            <a:r>
              <a:rPr lang="es-ES" dirty="0" smtClean="0"/>
              <a:t>: dificultad para ver objetos lejanos</a:t>
            </a:r>
          </a:p>
          <a:p>
            <a:r>
              <a:rPr lang="es-ES" b="1" i="1" dirty="0" err="1" smtClean="0"/>
              <a:t>Hipermetropia</a:t>
            </a:r>
            <a:r>
              <a:rPr lang="es-ES" b="1" i="1" dirty="0"/>
              <a:t>:</a:t>
            </a:r>
            <a:r>
              <a:rPr lang="es-ES" dirty="0" smtClean="0"/>
              <a:t> dificultad para ver objetos cercanos</a:t>
            </a:r>
          </a:p>
          <a:p>
            <a:r>
              <a:rPr lang="es-ES" b="1" i="1" dirty="0" smtClean="0"/>
              <a:t>Astigmatismo</a:t>
            </a:r>
            <a:r>
              <a:rPr lang="es-ES" dirty="0" smtClean="0"/>
              <a:t>: visión distorsionada debido a curvatura anormal de la cornea</a:t>
            </a:r>
            <a:endParaRPr lang="es-A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Según CIE 10  la función visual de subdivide en 4 niveles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571612"/>
            <a:ext cx="8501122" cy="5000660"/>
          </a:xfrm>
        </p:spPr>
        <p:txBody>
          <a:bodyPr>
            <a:normAutofit fontScale="92500" lnSpcReduction="10000"/>
          </a:bodyPr>
          <a:lstStyle/>
          <a:p>
            <a:r>
              <a:rPr lang="es-ES" sz="3900" b="1" dirty="0" smtClean="0">
                <a:solidFill>
                  <a:srgbClr val="002060"/>
                </a:solidFill>
                <a:latin typeface="Bahnschrift Condensed" pitchFamily="34" charset="0"/>
              </a:rPr>
              <a:t>Visión normal</a:t>
            </a:r>
          </a:p>
          <a:p>
            <a:r>
              <a:rPr lang="es-ES" sz="3900" b="1" dirty="0" smtClean="0">
                <a:solidFill>
                  <a:srgbClr val="002060"/>
                </a:solidFill>
                <a:latin typeface="Bahnschrift Condensed" pitchFamily="34" charset="0"/>
              </a:rPr>
              <a:t>Discapacidad  visual  moderada</a:t>
            </a:r>
          </a:p>
          <a:p>
            <a:r>
              <a:rPr lang="es-ES" sz="3900" b="1" dirty="0" smtClean="0">
                <a:solidFill>
                  <a:srgbClr val="002060"/>
                </a:solidFill>
                <a:latin typeface="Bahnschrift Condensed" pitchFamily="34" charset="0"/>
              </a:rPr>
              <a:t>Discapacidad  visual  grave</a:t>
            </a:r>
          </a:p>
          <a:p>
            <a:r>
              <a:rPr lang="es-ES" sz="3900" b="1" dirty="0" smtClean="0">
                <a:solidFill>
                  <a:srgbClr val="002060"/>
                </a:solidFill>
                <a:latin typeface="Bahnschrift Condensed" pitchFamily="34" charset="0"/>
              </a:rPr>
              <a:t>Ceguera</a:t>
            </a:r>
          </a:p>
          <a:p>
            <a:pPr>
              <a:buNone/>
            </a:pPr>
            <a:endParaRPr lang="es-E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s-ES" sz="3000" b="1" dirty="0" smtClean="0">
                <a:solidFill>
                  <a:srgbClr val="002060"/>
                </a:solidFill>
              </a:rPr>
              <a:t>Baja visión: </a:t>
            </a:r>
            <a:r>
              <a:rPr lang="es-ES" sz="3000" dirty="0" smtClean="0"/>
              <a:t>incluye discapacidad visual moderada y grave.</a:t>
            </a:r>
          </a:p>
          <a:p>
            <a:pPr>
              <a:buNone/>
            </a:pPr>
            <a:r>
              <a:rPr lang="es-ES" sz="3000" dirty="0" smtClean="0"/>
              <a:t>Agudeza visual menor de 06.18 a percepción de luz. Campo visual menos de 10 grados desde punto de fijación.</a:t>
            </a:r>
            <a:endParaRPr lang="es-AR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4400" b="1" dirty="0" smtClean="0"/>
              <a:t>Como se evalúa la visión ?</a:t>
            </a:r>
            <a:endParaRPr lang="es-AR" sz="4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Como se evalúa el desarrollo de la visión?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71678"/>
            <a:ext cx="8401080" cy="4572032"/>
          </a:xfrm>
        </p:spPr>
        <p:txBody>
          <a:bodyPr>
            <a:normAutofit/>
          </a:bodyPr>
          <a:lstStyle/>
          <a:p>
            <a:r>
              <a:rPr lang="es-ES" dirty="0" smtClean="0"/>
              <a:t>Reflejo pupilar </a:t>
            </a:r>
            <a:r>
              <a:rPr lang="es-ES" dirty="0" err="1" smtClean="0"/>
              <a:t>fotomotor</a:t>
            </a:r>
            <a:r>
              <a:rPr lang="es-ES" dirty="0" smtClean="0"/>
              <a:t>.</a:t>
            </a:r>
          </a:p>
          <a:p>
            <a:r>
              <a:rPr lang="es-ES" dirty="0" smtClean="0"/>
              <a:t>Reflejo ojos de muñeca.</a:t>
            </a:r>
          </a:p>
          <a:p>
            <a:r>
              <a:rPr lang="es-ES" dirty="0" smtClean="0"/>
              <a:t>Fijación y seguimiento visual.</a:t>
            </a:r>
          </a:p>
          <a:p>
            <a:r>
              <a:rPr lang="es-ES" dirty="0" smtClean="0"/>
              <a:t>Alineación ocular</a:t>
            </a:r>
          </a:p>
          <a:p>
            <a:r>
              <a:rPr lang="es-ES" dirty="0" smtClean="0"/>
              <a:t>Pruebas oftalmológicas: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Prueba de reflejo rojo  (</a:t>
            </a:r>
            <a:r>
              <a:rPr lang="es-ES" dirty="0" err="1" smtClean="0"/>
              <a:t>Bruckner</a:t>
            </a:r>
            <a:r>
              <a:rPr lang="es-ES" dirty="0" smtClean="0"/>
              <a:t>)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Transmisión de luz desde un oftalmoscopio a través cornea, humor acuoso, cristalino y humor </a:t>
            </a:r>
            <a:r>
              <a:rPr lang="es-ES" dirty="0" err="1" smtClean="0"/>
              <a:t>vitreo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La luz se refleja en el fondo de ojo, se trasmite a través de los medio </a:t>
            </a:r>
            <a:r>
              <a:rPr lang="es-ES" dirty="0" err="1" smtClean="0"/>
              <a:t>opticos</a:t>
            </a:r>
            <a:r>
              <a:rPr lang="es-ES" dirty="0" smtClean="0"/>
              <a:t> y por parte de oftalmoscopio. </a:t>
            </a:r>
          </a:p>
          <a:p>
            <a:pPr>
              <a:buNone/>
            </a:pPr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 </a:t>
            </a:r>
            <a:r>
              <a:rPr lang="es-ES" b="1" dirty="0" smtClean="0"/>
              <a:t>Detecta: </a:t>
            </a:r>
            <a:r>
              <a:rPr lang="es-ES" dirty="0" smtClean="0"/>
              <a:t>cataratas, anormalidades de la cornea y del iris, </a:t>
            </a:r>
            <a:r>
              <a:rPr lang="es-ES" dirty="0" err="1" smtClean="0"/>
              <a:t>retinoblastia</a:t>
            </a:r>
            <a:r>
              <a:rPr lang="es-ES" dirty="0" smtClean="0"/>
              <a:t>, glaucoma, enfermedades </a:t>
            </a:r>
            <a:r>
              <a:rPr lang="es-ES" dirty="0" err="1" smtClean="0"/>
              <a:t>sistemicas</a:t>
            </a:r>
            <a:r>
              <a:rPr lang="es-ES" dirty="0" smtClean="0"/>
              <a:t>, errores de refracción, estrabismo.</a:t>
            </a:r>
          </a:p>
          <a:p>
            <a:pPr>
              <a:buFont typeface="Wingdings" pitchFamily="2" charset="2"/>
              <a:buChar char="ü"/>
            </a:pPr>
            <a:endParaRPr lang="es-A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Señales de alarma</a:t>
            </a:r>
            <a:r>
              <a:rPr lang="es-ES" dirty="0" smtClean="0"/>
              <a:t/>
            </a:r>
            <a:br>
              <a:rPr lang="es-ES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5357850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Ausencia de rechazo al estimulo luminoso</a:t>
            </a:r>
          </a:p>
          <a:p>
            <a:r>
              <a:rPr lang="es-ES" dirty="0" smtClean="0"/>
              <a:t>Ausencia de respuesta pupilar (relejo </a:t>
            </a:r>
            <a:r>
              <a:rPr lang="es-ES" dirty="0" err="1" smtClean="0"/>
              <a:t>fotomotor</a:t>
            </a:r>
            <a:r>
              <a:rPr lang="es-ES" dirty="0" smtClean="0"/>
              <a:t>)</a:t>
            </a:r>
          </a:p>
          <a:p>
            <a:r>
              <a:rPr lang="es-ES" dirty="0" smtClean="0"/>
              <a:t>Asimetría en color de pupila, tamaño o brillo</a:t>
            </a:r>
          </a:p>
          <a:p>
            <a:r>
              <a:rPr lang="es-ES" dirty="0" smtClean="0"/>
              <a:t>Presencia de puntos oscuros o pupila roja o pálida, </a:t>
            </a:r>
          </a:p>
          <a:p>
            <a:pPr>
              <a:buNone/>
            </a:pPr>
            <a:r>
              <a:rPr lang="es-ES" dirty="0" smtClean="0"/>
              <a:t>Lagrimeo persistente</a:t>
            </a:r>
          </a:p>
          <a:p>
            <a:r>
              <a:rPr lang="es-ES" dirty="0" smtClean="0"/>
              <a:t>Ausencia de fijación o seguimiento visual</a:t>
            </a:r>
          </a:p>
          <a:p>
            <a:r>
              <a:rPr lang="es-ES" dirty="0" err="1" smtClean="0"/>
              <a:t>Nistagmus</a:t>
            </a:r>
            <a:r>
              <a:rPr lang="es-ES" dirty="0" smtClean="0"/>
              <a:t> (temblor de los ojos)</a:t>
            </a:r>
          </a:p>
          <a:p>
            <a:r>
              <a:rPr lang="es-ES" dirty="0" smtClean="0"/>
              <a:t>Alineamiento ocular anormal o movimiento ocular normal.</a:t>
            </a:r>
          </a:p>
          <a:p>
            <a:r>
              <a:rPr lang="es-ES" dirty="0" smtClean="0"/>
              <a:t>No parpadea ante ruido fuerte</a:t>
            </a:r>
          </a:p>
          <a:p>
            <a:r>
              <a:rPr lang="es-ES" dirty="0" smtClean="0"/>
              <a:t>Desviación de cabeza persistente o desviación ocular con o sin posición compensadora de la cabeza</a:t>
            </a:r>
            <a:endParaRPr lang="es-A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3600" b="1" dirty="0" smtClean="0"/>
              <a:t>Como será el desarrollo de un niño con baja visión o no vidente?</a:t>
            </a:r>
          </a:p>
          <a:p>
            <a:pPr algn="ctr"/>
            <a:endParaRPr lang="es-ES" sz="3600" b="1" dirty="0" smtClean="0"/>
          </a:p>
          <a:p>
            <a:pPr algn="ctr">
              <a:buNone/>
            </a:pPr>
            <a:r>
              <a:rPr lang="es-ES" sz="3600" b="1" dirty="0" smtClean="0"/>
              <a:t>Por que vías se estimula?</a:t>
            </a:r>
            <a:endParaRPr lang="es-AR" sz="3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Estimulación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Usar </a:t>
            </a:r>
            <a:r>
              <a:rPr lang="es-ES" dirty="0" err="1" smtClean="0"/>
              <a:t>vias</a:t>
            </a:r>
            <a:r>
              <a:rPr lang="es-ES" dirty="0" smtClean="0"/>
              <a:t> </a:t>
            </a:r>
            <a:r>
              <a:rPr lang="es-ES" dirty="0" err="1" smtClean="0"/>
              <a:t>tactil</a:t>
            </a:r>
            <a:r>
              <a:rPr lang="es-ES" dirty="0" smtClean="0"/>
              <a:t>,</a:t>
            </a:r>
            <a:r>
              <a:rPr lang="es-ES" dirty="0" smtClean="0"/>
              <a:t> auditiva, olfatoria </a:t>
            </a:r>
            <a:endParaRPr lang="es-ES" dirty="0" smtClean="0"/>
          </a:p>
          <a:p>
            <a:r>
              <a:rPr lang="es-ES" dirty="0" smtClean="0"/>
              <a:t>En bajo </a:t>
            </a:r>
            <a:r>
              <a:rPr lang="es-ES" dirty="0" err="1" smtClean="0"/>
              <a:t>vision</a:t>
            </a:r>
            <a:r>
              <a:rPr lang="es-ES" dirty="0" smtClean="0"/>
              <a:t>: Uso  </a:t>
            </a:r>
            <a:r>
              <a:rPr lang="es-ES" dirty="0" smtClean="0"/>
              <a:t>de </a:t>
            </a:r>
            <a:r>
              <a:rPr lang="es-ES" dirty="0" err="1" smtClean="0"/>
              <a:t>constrastes</a:t>
            </a:r>
            <a:r>
              <a:rPr lang="es-ES" dirty="0" smtClean="0"/>
              <a:t> </a:t>
            </a:r>
            <a:r>
              <a:rPr lang="es-ES" dirty="0" smtClean="0"/>
              <a:t>visuales, elementos con luz</a:t>
            </a:r>
            <a:endParaRPr lang="es-ES" dirty="0" smtClean="0"/>
          </a:p>
          <a:p>
            <a:r>
              <a:rPr lang="es-ES" dirty="0" smtClean="0"/>
              <a:t>Seguir progreso de pautas de desarrollo</a:t>
            </a:r>
            <a:endParaRPr lang="es-A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285720" y="2143116"/>
            <a:ext cx="4143404" cy="392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4714876" y="2214554"/>
            <a:ext cx="4143404" cy="38576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strella de 5 puntas"/>
          <p:cNvSpPr/>
          <p:nvPr/>
        </p:nvSpPr>
        <p:spPr>
          <a:xfrm>
            <a:off x="1428728" y="3214686"/>
            <a:ext cx="1928826" cy="1643074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strella de 5 puntas"/>
          <p:cNvSpPr/>
          <p:nvPr/>
        </p:nvSpPr>
        <p:spPr>
          <a:xfrm>
            <a:off x="6000760" y="3214686"/>
            <a:ext cx="1785950" cy="1643074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Pentágono regular"/>
          <p:cNvSpPr/>
          <p:nvPr/>
        </p:nvSpPr>
        <p:spPr>
          <a:xfrm>
            <a:off x="4429124" y="2214554"/>
            <a:ext cx="4714876" cy="435771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285728"/>
            <a:ext cx="4857752" cy="4429156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dirty="0"/>
          </a:p>
        </p:txBody>
      </p:sp>
      <p:sp>
        <p:nvSpPr>
          <p:cNvPr id="6" name="5 Cara sonriente"/>
          <p:cNvSpPr/>
          <p:nvPr/>
        </p:nvSpPr>
        <p:spPr>
          <a:xfrm>
            <a:off x="5786446" y="3714752"/>
            <a:ext cx="1928826" cy="192882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orazón"/>
          <p:cNvSpPr/>
          <p:nvPr/>
        </p:nvSpPr>
        <p:spPr>
          <a:xfrm>
            <a:off x="1643042" y="1785926"/>
            <a:ext cx="1643074" cy="164307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Desarrollo de la visión</a:t>
            </a:r>
            <a:endParaRPr lang="es-AR" b="1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571472" y="785794"/>
          <a:ext cx="835824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 flipV="1">
            <a:off x="642910" y="6697643"/>
            <a:ext cx="5900750" cy="16035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s-A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Primeros hitos.</a:t>
            </a:r>
            <a:br>
              <a:rPr lang="es-ES" b="1" dirty="0" smtClean="0"/>
            </a:br>
            <a:r>
              <a:rPr lang="es-ES" dirty="0" smtClean="0"/>
              <a:t>0 a 6 meses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72072"/>
          </a:xfrm>
        </p:spPr>
        <p:txBody>
          <a:bodyPr/>
          <a:lstStyle/>
          <a:p>
            <a:r>
              <a:rPr lang="es-ES" dirty="0" smtClean="0"/>
              <a:t>El bebe se calma ante el contacto físico.</a:t>
            </a:r>
          </a:p>
          <a:p>
            <a:r>
              <a:rPr lang="es-AR" dirty="0" smtClean="0"/>
              <a:t>Sonríe y se ríe en situaciones</a:t>
            </a:r>
          </a:p>
          <a:p>
            <a:pPr>
              <a:buNone/>
            </a:pPr>
            <a:r>
              <a:rPr lang="es-AR" dirty="0" smtClean="0"/>
              <a:t>• Atiende preferentemente a la voz de la madre.</a:t>
            </a:r>
          </a:p>
          <a:p>
            <a:pPr>
              <a:buNone/>
            </a:pPr>
            <a:r>
              <a:rPr lang="es-AR" dirty="0" smtClean="0"/>
              <a:t> • Vocaliza y emite algún sonido </a:t>
            </a:r>
          </a:p>
          <a:p>
            <a:pPr>
              <a:buNone/>
            </a:pPr>
            <a:r>
              <a:rPr lang="es-AR" dirty="0" smtClean="0"/>
              <a:t>• Explora el rostro y el pelo de la madre </a:t>
            </a:r>
          </a:p>
          <a:p>
            <a:pPr>
              <a:buNone/>
            </a:pPr>
            <a:r>
              <a:rPr lang="es-AR" dirty="0" smtClean="0"/>
              <a:t>• Protesta cuando tiene hambre o esta incómodo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3966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571480"/>
            <a:ext cx="8358246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• Da señales de respuesta a los estímulos externos </a:t>
            </a:r>
          </a:p>
          <a:p>
            <a:pPr>
              <a:buNone/>
            </a:pPr>
            <a:r>
              <a:rPr lang="es-AR" dirty="0" smtClean="0"/>
              <a:t>• Presta atención al sonido y busca la fuente</a:t>
            </a:r>
          </a:p>
          <a:p>
            <a:pPr>
              <a:buNone/>
            </a:pPr>
            <a:r>
              <a:rPr lang="es-AR" dirty="0" smtClean="0"/>
              <a:t>• Se muestra atento cuando le hablan</a:t>
            </a:r>
          </a:p>
          <a:p>
            <a:r>
              <a:rPr lang="es-AR" dirty="0" smtClean="0"/>
              <a:t>Mantiene las manos preferentemente abiertas</a:t>
            </a:r>
          </a:p>
          <a:p>
            <a:pPr>
              <a:buNone/>
            </a:pPr>
            <a:r>
              <a:rPr lang="es-AR" dirty="0" smtClean="0"/>
              <a:t> • Juega con sus manos y con las del adulto</a:t>
            </a:r>
          </a:p>
          <a:p>
            <a:pPr>
              <a:buNone/>
            </a:pPr>
            <a:r>
              <a:rPr lang="es-AR" dirty="0" smtClean="0"/>
              <a:t> • Sujeta objetos activamente </a:t>
            </a:r>
          </a:p>
          <a:p>
            <a:pPr>
              <a:buNone/>
            </a:pPr>
            <a:r>
              <a:rPr lang="es-AR" dirty="0" smtClean="0"/>
              <a:t>• Chupa los objetos </a:t>
            </a:r>
          </a:p>
          <a:p>
            <a:pPr>
              <a:buNone/>
            </a:pPr>
            <a:r>
              <a:rPr lang="es-AR" dirty="0" smtClean="0"/>
              <a:t>• Agita sonajero para obtener sonido</a:t>
            </a:r>
          </a:p>
          <a:p>
            <a:pPr>
              <a:buNone/>
            </a:pPr>
            <a:r>
              <a:rPr lang="es-AR" dirty="0" smtClean="0"/>
              <a:t> • Busca un objeto colocado sobre el pecho</a:t>
            </a:r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 a 12 meses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dirty="0" smtClean="0"/>
              <a:t>• Establece algunas relaciones diferenciadas con otros miembros de la familia.</a:t>
            </a:r>
          </a:p>
          <a:p>
            <a:pPr>
              <a:buNone/>
            </a:pPr>
            <a:r>
              <a:rPr lang="es-ES" dirty="0" smtClean="0"/>
              <a:t>Se queja cuando no escucha mas a su papá/mamá</a:t>
            </a:r>
            <a:endParaRPr lang="es-AR" dirty="0" smtClean="0"/>
          </a:p>
          <a:p>
            <a:pPr>
              <a:buNone/>
            </a:pPr>
            <a:r>
              <a:rPr lang="es-AR" dirty="0" smtClean="0"/>
              <a:t> • Tolera periodos cortos de espera </a:t>
            </a:r>
          </a:p>
          <a:p>
            <a:pPr>
              <a:buNone/>
            </a:pPr>
            <a:r>
              <a:rPr lang="es-AR" dirty="0" smtClean="0"/>
              <a:t>• </a:t>
            </a:r>
            <a:r>
              <a:rPr lang="es-AR" dirty="0" err="1" smtClean="0"/>
              <a:t>Bisilabea</a:t>
            </a:r>
            <a:r>
              <a:rPr lang="es-AR" dirty="0" smtClean="0"/>
              <a:t> </a:t>
            </a:r>
          </a:p>
          <a:p>
            <a:pPr>
              <a:buNone/>
            </a:pPr>
            <a:r>
              <a:rPr lang="es-AR" dirty="0" smtClean="0"/>
              <a:t>• Dice no con la cabeza </a:t>
            </a:r>
          </a:p>
          <a:p>
            <a:pPr>
              <a:buNone/>
            </a:pPr>
            <a:r>
              <a:rPr lang="es-AR" dirty="0" smtClean="0"/>
              <a:t>• Aparecen las primeras palabras con intención comunicativa </a:t>
            </a:r>
          </a:p>
          <a:p>
            <a:pPr>
              <a:buNone/>
            </a:pPr>
            <a:r>
              <a:rPr lang="es-AR" dirty="0" smtClean="0"/>
              <a:t>• Hace alguna gracia familiar </a:t>
            </a:r>
          </a:p>
          <a:p>
            <a:pPr>
              <a:buNone/>
            </a:pPr>
            <a:r>
              <a:rPr lang="es-AR" dirty="0" smtClean="0"/>
              <a:t>• Responde diferenciadamente cuando se le llama por su nombre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 descr="E:\Screenshot_20240923_084023_Chr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682" y="1245556"/>
            <a:ext cx="4781946" cy="4882181"/>
          </a:xfrm>
          <a:prstGeom prst="rect">
            <a:avLst/>
          </a:prstGeom>
          <a:noFill/>
        </p:spPr>
      </p:pic>
      <p:pic>
        <p:nvPicPr>
          <p:cNvPr id="2051" name="Picture 3" descr="C:\Users\laspo\OneDrive\Imágenes\Saved Pictures\PBO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66"/>
            <a:ext cx="3786214" cy="2519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6 a 12 meses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286412"/>
          </a:xfrm>
        </p:spPr>
        <p:txBody>
          <a:bodyPr>
            <a:normAutofit/>
          </a:bodyPr>
          <a:lstStyle/>
          <a:p>
            <a:r>
              <a:rPr lang="es-AR" dirty="0" smtClean="0"/>
              <a:t>Reconoce sonidos familiares y juguetes propios </a:t>
            </a:r>
          </a:p>
          <a:p>
            <a:pPr>
              <a:buNone/>
            </a:pPr>
            <a:r>
              <a:rPr lang="es-AR" dirty="0" smtClean="0"/>
              <a:t>• Muestra preferencia por </a:t>
            </a:r>
            <a:r>
              <a:rPr lang="es-AR" dirty="0" err="1" smtClean="0"/>
              <a:t>algun</a:t>
            </a:r>
            <a:r>
              <a:rPr lang="es-AR" dirty="0" smtClean="0"/>
              <a:t> juguete</a:t>
            </a:r>
          </a:p>
          <a:p>
            <a:pPr>
              <a:buNone/>
            </a:pPr>
            <a:r>
              <a:rPr lang="es-AR" dirty="0" smtClean="0"/>
              <a:t>• Busca entre sus piernas cuando cae el objeto </a:t>
            </a:r>
          </a:p>
          <a:p>
            <a:pPr>
              <a:buNone/>
            </a:pPr>
            <a:r>
              <a:rPr lang="es-AR" dirty="0" smtClean="0"/>
              <a:t>• Toma por coordinación oído-mano </a:t>
            </a:r>
          </a:p>
          <a:p>
            <a:pPr>
              <a:buNone/>
            </a:pPr>
            <a:r>
              <a:rPr lang="es-AR" dirty="0" smtClean="0"/>
              <a:t>• Entiende el “toma”</a:t>
            </a:r>
          </a:p>
          <a:p>
            <a:pPr>
              <a:buNone/>
            </a:pPr>
            <a:r>
              <a:rPr lang="es-AR" dirty="0" smtClean="0"/>
              <a:t> • Retira un pañuelo de su cara </a:t>
            </a:r>
          </a:p>
          <a:p>
            <a:pPr>
              <a:buNone/>
            </a:pPr>
            <a:endParaRPr lang="es-AR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 a 12 meses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dirty="0" smtClean="0"/>
              <a:t>• Pasa un objeto de una mano a otra</a:t>
            </a:r>
          </a:p>
          <a:p>
            <a:pPr>
              <a:buNone/>
            </a:pPr>
            <a:r>
              <a:rPr lang="es-AR" dirty="0" smtClean="0"/>
              <a:t>• Golpea juguetes</a:t>
            </a:r>
          </a:p>
          <a:p>
            <a:pPr>
              <a:buNone/>
            </a:pPr>
            <a:r>
              <a:rPr lang="es-AR" dirty="0" smtClean="0"/>
              <a:t>• Aplaude </a:t>
            </a:r>
          </a:p>
          <a:p>
            <a:pPr>
              <a:buNone/>
            </a:pPr>
            <a:r>
              <a:rPr lang="es-AR" dirty="0" smtClean="0"/>
              <a:t>• Saca objetos de un bote de boca ancha</a:t>
            </a:r>
          </a:p>
          <a:p>
            <a:pPr>
              <a:buNone/>
            </a:pPr>
            <a:r>
              <a:rPr lang="es-AR" dirty="0" smtClean="0"/>
              <a:t> • Aprieta un muñeco de goma blando para obtener sonido </a:t>
            </a:r>
          </a:p>
          <a:p>
            <a:r>
              <a:rPr lang="es-AR" dirty="0" smtClean="0"/>
              <a:t>Realiza y le gustan los juegos corporales con el adulto </a:t>
            </a:r>
          </a:p>
          <a:p>
            <a:pPr>
              <a:buNone/>
            </a:pPr>
            <a:r>
              <a:rPr lang="es-AR" dirty="0" smtClean="0"/>
              <a:t>• Se mantiene sentado sin apoyo 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6 a 12 meses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28670"/>
            <a:ext cx="8329642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• Sentado, hace apoyos laterales cuando se le desequilibra </a:t>
            </a:r>
          </a:p>
          <a:p>
            <a:pPr>
              <a:buNone/>
            </a:pPr>
            <a:r>
              <a:rPr lang="es-AR" dirty="0" smtClean="0"/>
              <a:t>• Hace rotaciones de boca abajo a boca arriba y viceversa </a:t>
            </a:r>
          </a:p>
          <a:p>
            <a:pPr>
              <a:buNone/>
            </a:pPr>
            <a:r>
              <a:rPr lang="es-AR" dirty="0" smtClean="0"/>
              <a:t>• Se sienta en una silla baja</a:t>
            </a:r>
          </a:p>
          <a:p>
            <a:pPr>
              <a:buNone/>
            </a:pPr>
            <a:r>
              <a:rPr lang="es-AR" dirty="0" smtClean="0"/>
              <a:t> • Repta o avanza estando boca abajo</a:t>
            </a:r>
          </a:p>
          <a:p>
            <a:pPr>
              <a:buNone/>
            </a:pPr>
            <a:r>
              <a:rPr lang="es-AR" dirty="0" smtClean="0"/>
              <a:t> • Se mantiene de rodillas </a:t>
            </a:r>
          </a:p>
          <a:p>
            <a:pPr>
              <a:buNone/>
            </a:pPr>
            <a:r>
              <a:rPr lang="es-AR" dirty="0" smtClean="0"/>
              <a:t>• Se mantiene de pie con apoyo </a:t>
            </a:r>
          </a:p>
          <a:p>
            <a:pPr>
              <a:buNone/>
            </a:pPr>
            <a:r>
              <a:rPr lang="es-AR" dirty="0" smtClean="0"/>
              <a:t> • Pasa de tumbado a sentado 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12 a 18 meses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829196"/>
          </a:xfrm>
        </p:spPr>
        <p:txBody>
          <a:bodyPr>
            <a:normAutofit/>
          </a:bodyPr>
          <a:lstStyle/>
          <a:p>
            <a:r>
              <a:rPr lang="es-AR" dirty="0" smtClean="0"/>
              <a:t>Tira brazos a su madre desde otro adulto </a:t>
            </a:r>
          </a:p>
          <a:p>
            <a:pPr>
              <a:buNone/>
            </a:pPr>
            <a:r>
              <a:rPr lang="es-AR" dirty="0" smtClean="0"/>
              <a:t>• Dice adiós con un gesto </a:t>
            </a:r>
          </a:p>
          <a:p>
            <a:pPr>
              <a:buNone/>
            </a:pPr>
            <a:r>
              <a:rPr lang="es-AR" dirty="0" smtClean="0"/>
              <a:t>• Tira besos </a:t>
            </a:r>
          </a:p>
          <a:p>
            <a:pPr>
              <a:buNone/>
            </a:pPr>
            <a:r>
              <a:rPr lang="es-AR" dirty="0" smtClean="0"/>
              <a:t>• Acepta a otras personas conocidas </a:t>
            </a:r>
          </a:p>
          <a:p>
            <a:pPr>
              <a:buNone/>
            </a:pPr>
            <a:r>
              <a:rPr lang="es-AR" dirty="0" smtClean="0"/>
              <a:t>• Tiene alguna jerga expresiva o imitación</a:t>
            </a:r>
          </a:p>
          <a:p>
            <a:pPr>
              <a:buNone/>
            </a:pPr>
            <a:r>
              <a:rPr lang="es-AR" dirty="0" smtClean="0"/>
              <a:t> • Dice 2 ó 3 palabras con sentido o sonidos consistentes </a:t>
            </a:r>
          </a:p>
          <a:p>
            <a:pPr>
              <a:buNone/>
            </a:pPr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12 a 18 meses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Responde a alguna    pregunta sencilla</a:t>
            </a:r>
          </a:p>
          <a:p>
            <a:r>
              <a:rPr lang="es-AR" dirty="0" smtClean="0"/>
              <a:t>Señala  partes de su cuerpo </a:t>
            </a:r>
          </a:p>
          <a:p>
            <a:pPr>
              <a:buNone/>
            </a:pPr>
            <a:r>
              <a:rPr lang="es-AR" dirty="0" smtClean="0"/>
              <a:t>• Muestra interés por los objetos </a:t>
            </a:r>
          </a:p>
          <a:p>
            <a:pPr>
              <a:buNone/>
            </a:pPr>
            <a:r>
              <a:rPr lang="es-AR" dirty="0" smtClean="0"/>
              <a:t>• Entiende el “dame” </a:t>
            </a:r>
          </a:p>
          <a:p>
            <a:pPr>
              <a:buNone/>
            </a:pPr>
            <a:r>
              <a:rPr lang="es-AR" dirty="0" smtClean="0"/>
              <a:t>• Busca objetos escondidos </a:t>
            </a:r>
          </a:p>
          <a:p>
            <a:pPr>
              <a:buNone/>
            </a:pPr>
            <a:r>
              <a:rPr lang="es-AR" dirty="0" smtClean="0"/>
              <a:t>• Tira de una cuerda para conseguir     un objeto </a:t>
            </a:r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12 </a:t>
            </a:r>
            <a:r>
              <a:rPr lang="es-ES" sz="4000" dirty="0" smtClean="0"/>
              <a:t>a 18 meses</a:t>
            </a:r>
            <a:endParaRPr lang="es-A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Responde a alguna    pregunta sencilla</a:t>
            </a:r>
            <a:endParaRPr lang="es-AR" dirty="0" smtClean="0"/>
          </a:p>
          <a:p>
            <a:r>
              <a:rPr lang="es-AR" dirty="0" smtClean="0"/>
              <a:t>Manipulación </a:t>
            </a:r>
            <a:r>
              <a:rPr lang="es-AR" dirty="0" smtClean="0"/>
              <a:t>y conducta adaptativa a los objetos </a:t>
            </a:r>
          </a:p>
          <a:p>
            <a:pPr>
              <a:buNone/>
            </a:pPr>
            <a:r>
              <a:rPr lang="es-AR" dirty="0" smtClean="0"/>
              <a:t>• Explora los objetos </a:t>
            </a:r>
          </a:p>
          <a:p>
            <a:pPr>
              <a:buNone/>
            </a:pPr>
            <a:r>
              <a:rPr lang="es-AR" dirty="0" smtClean="0"/>
              <a:t>• Destapa un recipiente redondo </a:t>
            </a:r>
          </a:p>
          <a:p>
            <a:pPr>
              <a:buNone/>
            </a:pPr>
            <a:r>
              <a:rPr lang="es-AR" dirty="0" smtClean="0"/>
              <a:t>• Mete objetos en un balde</a:t>
            </a:r>
          </a:p>
          <a:p>
            <a:pPr>
              <a:buNone/>
            </a:pPr>
            <a:r>
              <a:rPr lang="es-AR" dirty="0" smtClean="0"/>
              <a:t>• Abre puertas y cajones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258204" cy="5786478"/>
          </a:xfrm>
        </p:spPr>
        <p:txBody>
          <a:bodyPr>
            <a:normAutofit/>
          </a:bodyPr>
          <a:lstStyle/>
          <a:p>
            <a:r>
              <a:rPr lang="es-AR" dirty="0" smtClean="0"/>
              <a:t>La  recepción de los estímulos visuales del medio, la realiza el ojo. </a:t>
            </a:r>
          </a:p>
          <a:p>
            <a:endParaRPr lang="es-AR" dirty="0" smtClean="0"/>
          </a:p>
          <a:p>
            <a:r>
              <a:rPr lang="es-AR" dirty="0" smtClean="0"/>
              <a:t>El estímulo se traslada por el nervio óptico al cerebro (zona occipital). </a:t>
            </a:r>
          </a:p>
          <a:p>
            <a:pPr>
              <a:buNone/>
            </a:pPr>
            <a:endParaRPr lang="es-AR" dirty="0" smtClean="0"/>
          </a:p>
          <a:p>
            <a:r>
              <a:rPr lang="es-AR" dirty="0" smtClean="0"/>
              <a:t>En lóbulo occipital </a:t>
            </a:r>
          </a:p>
          <a:p>
            <a:pPr>
              <a:buNone/>
            </a:pPr>
            <a:r>
              <a:rPr lang="es-AR" dirty="0" smtClean="0"/>
              <a:t>se interpreta, se archiva la información o se</a:t>
            </a:r>
          </a:p>
          <a:p>
            <a:pPr>
              <a:buNone/>
            </a:pPr>
            <a:r>
              <a:rPr lang="es-AR" dirty="0" smtClean="0"/>
              <a:t>produce una reacción.  </a:t>
            </a:r>
          </a:p>
          <a:p>
            <a:pPr>
              <a:buNone/>
            </a:pPr>
            <a:r>
              <a:rPr lang="es-AR" dirty="0" smtClean="0"/>
              <a:t> 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</p:txBody>
      </p:sp>
      <p:pic>
        <p:nvPicPr>
          <p:cNvPr id="4" name="Picture 4" descr="E:\oj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5469" y="2928934"/>
            <a:ext cx="4178531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12 a 18 meses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• Salta sobre una pelota o cama elástica, de las manos del adulto </a:t>
            </a:r>
          </a:p>
          <a:p>
            <a:pPr>
              <a:buNone/>
            </a:pPr>
            <a:r>
              <a:rPr lang="es-AR" dirty="0" smtClean="0"/>
              <a:t>• Pasa de sentado a de pie.</a:t>
            </a:r>
          </a:p>
          <a:p>
            <a:pPr>
              <a:buNone/>
            </a:pPr>
            <a:r>
              <a:rPr lang="es-AR" dirty="0" smtClean="0"/>
              <a:t> • Se desplaza sentado </a:t>
            </a:r>
          </a:p>
          <a:p>
            <a:pPr>
              <a:buNone/>
            </a:pPr>
            <a:r>
              <a:rPr lang="es-AR" dirty="0" smtClean="0"/>
              <a:t>• Se desplaza de pie con apoyo </a:t>
            </a:r>
          </a:p>
          <a:p>
            <a:pPr>
              <a:buNone/>
            </a:pPr>
            <a:r>
              <a:rPr lang="es-AR" dirty="0" smtClean="0"/>
              <a:t>• Camina sujeto a un caminador o de la mano del adulto</a:t>
            </a:r>
          </a:p>
          <a:p>
            <a:pPr>
              <a:buNone/>
            </a:pPr>
            <a:r>
              <a:rPr lang="es-AR" dirty="0" smtClean="0"/>
              <a:t>• Camina de forma independiente</a:t>
            </a:r>
            <a:endParaRPr lang="es-A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 descr="E:\Screenshot_20240923_084120_Chro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3500462" cy="5276817"/>
          </a:xfrm>
          <a:prstGeom prst="rect">
            <a:avLst/>
          </a:prstGeom>
          <a:noFill/>
        </p:spPr>
      </p:pic>
      <p:pic>
        <p:nvPicPr>
          <p:cNvPr id="3075" name="Picture 3" descr="E:\Screenshot_20240923_084156_Chro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4678365" cy="3138072"/>
          </a:xfrm>
          <a:prstGeom prst="rect">
            <a:avLst/>
          </a:prstGeom>
          <a:noFill/>
        </p:spPr>
      </p:pic>
      <p:pic>
        <p:nvPicPr>
          <p:cNvPr id="3077" name="Picture 5" descr="E:\Screenshot_20240923_084048_Chro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266869"/>
            <a:ext cx="3929089" cy="359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 descr="C:\Users\laspo\OneDrive\Imágenes\Actividades\is y te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2857520" cy="2456050"/>
          </a:xfrm>
          <a:prstGeom prst="rect">
            <a:avLst/>
          </a:prstGeom>
          <a:noFill/>
        </p:spPr>
      </p:pic>
      <p:pic>
        <p:nvPicPr>
          <p:cNvPr id="5123" name="Picture 3" descr="C:\Users\laspo\OneDrive\Imágenes\Actividades\actividades[4603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5429256" cy="5429256"/>
          </a:xfrm>
          <a:prstGeom prst="rect">
            <a:avLst/>
          </a:prstGeom>
          <a:noFill/>
        </p:spPr>
      </p:pic>
      <p:pic>
        <p:nvPicPr>
          <p:cNvPr id="5124" name="Picture 4" descr="C:\Users\laspo\OneDrive\Imágenes\Saved Pictures\PBO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857628"/>
            <a:ext cx="3376343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098" name="Picture 2" descr="E:\Screenshot_20240923_084015_Chr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357982" cy="6113865"/>
          </a:xfrm>
          <a:prstGeom prst="rect">
            <a:avLst/>
          </a:prstGeom>
          <a:noFill/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5572140"/>
            <a:ext cx="2543164" cy="554023"/>
          </a:xfrm>
        </p:spPr>
        <p:txBody>
          <a:bodyPr>
            <a:normAutofit lnSpcReduction="10000"/>
          </a:bodyPr>
          <a:lstStyle/>
          <a:p>
            <a:endParaRPr lang="es-A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2" descr="C:\Users\laspo\Pictures\broche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3500462" cy="2621968"/>
          </a:xfrm>
          <a:prstGeom prst="rect">
            <a:avLst/>
          </a:prstGeom>
          <a:noFill/>
        </p:spPr>
      </p:pic>
      <p:pic>
        <p:nvPicPr>
          <p:cNvPr id="6" name="Picture 2" descr="C:\Users\laspo\OneDrive\Documentos\ESCRITURA\letras are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85728"/>
            <a:ext cx="4691834" cy="6255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9" name="Picture 5" descr="E:\oj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6072230" cy="5733171"/>
          </a:xfrm>
          <a:prstGeom prst="rect">
            <a:avLst/>
          </a:prstGeom>
          <a:noFill/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Desarrollo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2 </a:t>
            </a:r>
            <a:r>
              <a:rPr lang="es-AR" dirty="0" err="1" smtClean="0"/>
              <a:t>sem</a:t>
            </a:r>
            <a:r>
              <a:rPr lang="es-AR" dirty="0" smtClean="0"/>
              <a:t>: Los ojos comienzan a desarrollarse.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8 </a:t>
            </a:r>
            <a:r>
              <a:rPr lang="es-AR" dirty="0" err="1" smtClean="0"/>
              <a:t>sem</a:t>
            </a:r>
            <a:r>
              <a:rPr lang="es-AR" dirty="0" smtClean="0"/>
              <a:t>: El nervio óptico está formado en la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26 </a:t>
            </a:r>
            <a:r>
              <a:rPr lang="es-AR" dirty="0" err="1" smtClean="0"/>
              <a:t>sem</a:t>
            </a:r>
            <a:r>
              <a:rPr lang="es-AR" dirty="0" smtClean="0"/>
              <a:t> : parpadea en respuesta a la luz;  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32  </a:t>
            </a:r>
            <a:r>
              <a:rPr lang="es-AR" dirty="0" err="1" smtClean="0"/>
              <a:t>sem</a:t>
            </a:r>
            <a:r>
              <a:rPr lang="es-AR" dirty="0" smtClean="0"/>
              <a:t>: aparece fijación visual que va mejorando con el transcurso de las semanas;</a:t>
            </a:r>
            <a:endParaRPr lang="es-A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11222"/>
          </a:xfrm>
        </p:spPr>
        <p:txBody>
          <a:bodyPr>
            <a:noAutofit/>
          </a:bodyPr>
          <a:lstStyle/>
          <a:p>
            <a:r>
              <a:rPr lang="es-ES" b="1" dirty="0" smtClean="0"/>
              <a:t>Desarrollo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472518" cy="5715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s-AR" dirty="0" smtClean="0"/>
          </a:p>
          <a:p>
            <a:pPr>
              <a:lnSpc>
                <a:spcPct val="150000"/>
              </a:lnSpc>
            </a:pPr>
            <a:r>
              <a:rPr lang="es-AR" dirty="0" smtClean="0"/>
              <a:t>34 </a:t>
            </a:r>
            <a:r>
              <a:rPr lang="es-AR" dirty="0" err="1" smtClean="0"/>
              <a:t>sem</a:t>
            </a:r>
            <a:r>
              <a:rPr lang="es-AR" dirty="0" smtClean="0"/>
              <a:t>: comienza a seguir con la mirada una pelota roja por poco tiempo;  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40 </a:t>
            </a:r>
            <a:r>
              <a:rPr lang="es-AR" dirty="0" err="1" smtClean="0"/>
              <a:t>sem</a:t>
            </a:r>
            <a:r>
              <a:rPr lang="es-AR" dirty="0" smtClean="0"/>
              <a:t>:  fijación (Inicialmente es de pocos segundos)  y el seguimiento visual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3 – 4 meses: Visión binocular y apreciación de la profundidad.</a:t>
            </a:r>
          </a:p>
          <a:p>
            <a:pPr>
              <a:buNone/>
            </a:pPr>
            <a:endParaRPr lang="es-AR" dirty="0"/>
          </a:p>
        </p:txBody>
      </p:sp>
      <p:pic>
        <p:nvPicPr>
          <p:cNvPr id="1026" name="Picture 2" descr="C:\Users\laspo\Documents\EStimulacion temprana\Imag para clases\contacto visu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7" y="0"/>
            <a:ext cx="3000364" cy="1996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Principales causas de ceguera y/o déficit visual en niños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928802"/>
            <a:ext cx="7858180" cy="4500594"/>
          </a:xfrm>
          <a:ln w="3810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es-ES" dirty="0" smtClean="0"/>
              <a:t>Cataratas congénitas</a:t>
            </a:r>
          </a:p>
          <a:p>
            <a:r>
              <a:rPr lang="es-ES" dirty="0" smtClean="0"/>
              <a:t>Retinopatía </a:t>
            </a:r>
            <a:r>
              <a:rPr lang="es-ES" dirty="0" err="1" smtClean="0"/>
              <a:t>cicatrizal</a:t>
            </a:r>
            <a:r>
              <a:rPr lang="es-ES" dirty="0" smtClean="0"/>
              <a:t> del prematuro</a:t>
            </a:r>
            <a:endParaRPr lang="es-ES" dirty="0"/>
          </a:p>
          <a:p>
            <a:r>
              <a:rPr lang="es-ES" dirty="0" smtClean="0"/>
              <a:t>Errores de refracción no corregidos</a:t>
            </a:r>
          </a:p>
          <a:p>
            <a:r>
              <a:rPr lang="es-ES" dirty="0" smtClean="0"/>
              <a:t>Glaucoma congénito</a:t>
            </a:r>
          </a:p>
          <a:p>
            <a:r>
              <a:rPr lang="es-ES" dirty="0" err="1" smtClean="0"/>
              <a:t>Retinoblastoma</a:t>
            </a:r>
            <a:endParaRPr lang="es-ES" dirty="0" smtClean="0"/>
          </a:p>
          <a:p>
            <a:r>
              <a:rPr lang="es-ES" dirty="0" smtClean="0"/>
              <a:t>Estrabismo</a:t>
            </a:r>
          </a:p>
          <a:p>
            <a:r>
              <a:rPr lang="es-ES" dirty="0" smtClean="0"/>
              <a:t>Otras afecciones de la retina como toxoplasmosis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3966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286544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Cataratas congénitas: </a:t>
            </a:r>
            <a:r>
              <a:rPr lang="es-ES" dirty="0" smtClean="0"/>
              <a:t>Opacidad del cristalino. </a:t>
            </a:r>
          </a:p>
          <a:p>
            <a:pPr>
              <a:buNone/>
            </a:pPr>
            <a:r>
              <a:rPr lang="es-ES" dirty="0" smtClean="0"/>
              <a:t>Suele aparecer en casos de rubeola congénita, síndrome de </a:t>
            </a:r>
            <a:r>
              <a:rPr lang="es-ES" dirty="0" err="1" smtClean="0"/>
              <a:t>down</a:t>
            </a:r>
            <a:r>
              <a:rPr lang="es-ES" dirty="0" smtClean="0"/>
              <a:t>, síndrome de displasia ectodérmica, galactosemia, síndrome de </a:t>
            </a:r>
            <a:r>
              <a:rPr lang="es-ES" dirty="0" err="1" smtClean="0"/>
              <a:t>Lowe</a:t>
            </a:r>
            <a:r>
              <a:rPr lang="es-ES" dirty="0" smtClean="0"/>
              <a:t> y otras enfermedades.</a:t>
            </a:r>
          </a:p>
          <a:p>
            <a:pPr>
              <a:buNone/>
            </a:pPr>
            <a:r>
              <a:rPr lang="es-ES" dirty="0" smtClean="0"/>
              <a:t>Opacidad gris  o blanca en la pupila.</a:t>
            </a:r>
          </a:p>
          <a:p>
            <a:pPr>
              <a:buNone/>
            </a:pPr>
            <a:endParaRPr lang="es-ES" dirty="0" smtClean="0"/>
          </a:p>
          <a:p>
            <a:r>
              <a:rPr lang="es-ES" b="1" dirty="0" err="1" smtClean="0"/>
              <a:t>Retinoblastoma</a:t>
            </a:r>
            <a:r>
              <a:rPr lang="es-ES" b="1" dirty="0" smtClean="0"/>
              <a:t>. </a:t>
            </a:r>
            <a:r>
              <a:rPr lang="es-ES" dirty="0" smtClean="0"/>
              <a:t>Neoplasia maligna. Afecta el desarrollo visual.</a:t>
            </a:r>
          </a:p>
          <a:p>
            <a:pPr>
              <a:buNone/>
            </a:pPr>
            <a:endParaRPr lang="es-ES" dirty="0" smtClean="0"/>
          </a:p>
          <a:p>
            <a:r>
              <a:rPr lang="es-ES" b="1" dirty="0" smtClean="0"/>
              <a:t>Retinopatía </a:t>
            </a:r>
            <a:r>
              <a:rPr lang="es-ES" b="1" dirty="0" err="1" smtClean="0"/>
              <a:t>cicatrizal</a:t>
            </a:r>
            <a:r>
              <a:rPr lang="es-ES" b="1" dirty="0" smtClean="0"/>
              <a:t> del prematuro: </a:t>
            </a:r>
            <a:r>
              <a:rPr lang="es-ES" dirty="0" smtClean="0"/>
              <a:t>proceso patológico en el tejido inmaduro de la retina, se da generalmente en niños nacidos a las 32 semanas o antes o en niños con bajo peso  (menos de 1,5 kg)</a:t>
            </a:r>
          </a:p>
          <a:p>
            <a:pPr>
              <a:buNone/>
            </a:pPr>
            <a:r>
              <a:rPr lang="es-ES" dirty="0" smtClean="0"/>
              <a:t>    Puede desarrollar ceguera.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53966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428604"/>
            <a:ext cx="7758138" cy="5643602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smtClean="0"/>
              <a:t>Glaucoma congénito</a:t>
            </a:r>
            <a:r>
              <a:rPr lang="es-ES" dirty="0" smtClean="0"/>
              <a:t>: daño progresivo en el nervio óptico.</a:t>
            </a:r>
          </a:p>
          <a:p>
            <a:pPr>
              <a:buNone/>
            </a:pPr>
            <a:r>
              <a:rPr lang="es-ES" dirty="0" smtClean="0"/>
              <a:t>Progresivamente se va perdiendo el campo visual. </a:t>
            </a:r>
          </a:p>
          <a:p>
            <a:pPr>
              <a:buNone/>
            </a:pPr>
            <a:r>
              <a:rPr lang="es-ES" dirty="0" smtClean="0"/>
              <a:t>Puede causar ceguera si no se trata-</a:t>
            </a:r>
          </a:p>
          <a:p>
            <a:pPr>
              <a:buNone/>
            </a:pPr>
            <a:r>
              <a:rPr lang="es-ES" dirty="0" smtClean="0"/>
              <a:t>Síntomas: lagrimeo, fotofobia, parpadeo anómalo</a:t>
            </a:r>
          </a:p>
          <a:p>
            <a:pPr>
              <a:buNone/>
            </a:pPr>
            <a:endParaRPr lang="es-ES" b="1" dirty="0" smtClean="0"/>
          </a:p>
          <a:p>
            <a:r>
              <a:rPr lang="es-ES" b="1" dirty="0" smtClean="0"/>
              <a:t>Estrabismo</a:t>
            </a:r>
            <a:r>
              <a:rPr lang="es-ES" dirty="0" smtClean="0"/>
              <a:t>: desalineación de los ojos..</a:t>
            </a:r>
          </a:p>
          <a:p>
            <a:pPr>
              <a:buNone/>
            </a:pPr>
            <a:r>
              <a:rPr lang="es-ES" dirty="0" smtClean="0"/>
              <a:t>Puede causar ceguera si no se trata</a:t>
            </a:r>
          </a:p>
          <a:p>
            <a:pPr>
              <a:buNone/>
            </a:pPr>
            <a:r>
              <a:rPr lang="es-ES" dirty="0" smtClean="0"/>
              <a:t>Se da por problema en músculos oculares o bien por lesiones oculares.</a:t>
            </a:r>
          </a:p>
          <a:p>
            <a:pPr>
              <a:buNone/>
            </a:pPr>
            <a:r>
              <a:rPr lang="es-ES" dirty="0" smtClean="0"/>
              <a:t>Se corrige con parches, lentes 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o </a:t>
            </a:r>
            <a:r>
              <a:rPr lang="es-ES" dirty="0" smtClean="0"/>
              <a:t>cirugía.</a:t>
            </a:r>
            <a:endParaRPr lang="es-AR" dirty="0"/>
          </a:p>
        </p:txBody>
      </p:sp>
      <p:pic>
        <p:nvPicPr>
          <p:cNvPr id="1026" name="Picture 2" descr="E:\Screenshot_20240923_130341_Chr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407396"/>
            <a:ext cx="3000364" cy="2450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1239</Words>
  <Application>Microsoft Office PowerPoint</Application>
  <PresentationFormat>Presentación en pantalla (4:3)</PresentationFormat>
  <Paragraphs>174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Desarrollo de la visión y deficiencias visuales</vt:lpstr>
      <vt:lpstr>Desarrollo de la visión</vt:lpstr>
      <vt:lpstr>Diapositiva 3</vt:lpstr>
      <vt:lpstr>Diapositiva 4</vt:lpstr>
      <vt:lpstr>Desarrollo</vt:lpstr>
      <vt:lpstr>Desarrollo</vt:lpstr>
      <vt:lpstr>Principales causas de ceguera y/o déficit visual en niños</vt:lpstr>
      <vt:lpstr>Diapositiva 8</vt:lpstr>
      <vt:lpstr>Diapositiva 9</vt:lpstr>
      <vt:lpstr> Errores de refracción </vt:lpstr>
      <vt:lpstr>Según CIE 10  la función visual de subdivide en 4 niveles</vt:lpstr>
      <vt:lpstr>Diapositiva 12</vt:lpstr>
      <vt:lpstr>Como se evalúa el desarrollo de la visión?</vt:lpstr>
      <vt:lpstr>Prueba de reflejo rojo  (Bruckner)</vt:lpstr>
      <vt:lpstr>Señales de alarma </vt:lpstr>
      <vt:lpstr>Diapositiva 16</vt:lpstr>
      <vt:lpstr>Estimulación </vt:lpstr>
      <vt:lpstr>Diapositiva 18</vt:lpstr>
      <vt:lpstr>Diapositiva 19</vt:lpstr>
      <vt:lpstr>Primeros hitos. 0 a 6 meses</vt:lpstr>
      <vt:lpstr>Diapositiva 21</vt:lpstr>
      <vt:lpstr>6 a 12 meses</vt:lpstr>
      <vt:lpstr>Diapositiva 23</vt:lpstr>
      <vt:lpstr>6 a 12 meses</vt:lpstr>
      <vt:lpstr>6 a 12 meses</vt:lpstr>
      <vt:lpstr>6 a 12 meses</vt:lpstr>
      <vt:lpstr>12 a 18 meses</vt:lpstr>
      <vt:lpstr>12 a 18 meses</vt:lpstr>
      <vt:lpstr>12 a 18 meses</vt:lpstr>
      <vt:lpstr>12 a 18 meses</vt:lpstr>
      <vt:lpstr>Diapositiva 31</vt:lpstr>
      <vt:lpstr>Diapositiva 32</vt:lpstr>
      <vt:lpstr>Diapositiva 33</vt:lpstr>
      <vt:lpstr>Diapositiva 34</vt:lpstr>
    </vt:vector>
  </TitlesOfParts>
  <Company>EXO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la visión y deficiencias visuales</dc:title>
  <dc:creator>laspower@outlook.com</dc:creator>
  <cp:lastModifiedBy>laspower@outlook.com</cp:lastModifiedBy>
  <cp:revision>28</cp:revision>
  <dcterms:created xsi:type="dcterms:W3CDTF">2024-09-19T10:37:39Z</dcterms:created>
  <dcterms:modified xsi:type="dcterms:W3CDTF">2024-09-24T11:22:50Z</dcterms:modified>
</cp:coreProperties>
</file>