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3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6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6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7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6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0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NuF4HD94Qs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D8974-9037-4BDE-B88D-069636A17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2097482"/>
            <a:ext cx="9966960" cy="2291638"/>
          </a:xfrm>
        </p:spPr>
        <p:txBody>
          <a:bodyPr/>
          <a:lstStyle/>
          <a:p>
            <a:r>
              <a:rPr lang="es-ES" sz="4800" dirty="0"/>
              <a:t>La estructura organizativa y curricular de la escuela especial. </a:t>
            </a:r>
            <a:br>
              <a:rPr lang="es-ES" sz="4800" dirty="0"/>
            </a:br>
            <a:r>
              <a:rPr lang="es-ES" sz="4800" dirty="0"/>
              <a:t>Tiempos, agrupamientos y propuesta curricular.</a:t>
            </a:r>
            <a:br>
              <a:rPr lang="es-ES" sz="4800" dirty="0"/>
            </a:br>
            <a:endParaRPr lang="es-A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4E7BF3-240B-4D76-BF40-9B6E76DD2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UNIDAD IV: La Educación Especial como Modalidad dentro del sistema educativo.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3466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FD84D-B7B1-475B-B789-5DC6CCFA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36104"/>
            <a:ext cx="10058400" cy="55360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Ahora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se piensa ciertas trayectorias en: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la escuela común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 otras en la escuela especial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s-ES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Siempre que sea factible, el alumno transita </a:t>
            </a:r>
            <a:r>
              <a:rPr kumimoji="0" lang="es-ES" sz="2400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todos los espacios curriculares</a:t>
            </a:r>
            <a:r>
              <a:rPr kumimoji="0" lang="es-E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 no ser posible se plantea una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trayectoria educativa diversificada/individualizada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266700" algn="l"/>
              </a:tabLst>
              <a:defRPr/>
            </a:pPr>
            <a:r>
              <a:rPr lang="es-AR" sz="2400" dirty="0">
                <a:solidFill>
                  <a:prstClr val="black"/>
                </a:solidFill>
              </a:rPr>
              <a:t>Planificación centrada en la persona: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>
                <a:tab pos="266700" algn="l"/>
              </a:tabLst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266700" algn="l"/>
              </a:tabLst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Según los intereses, posibilidades y necesidades del alumno integrado, teniendo el mismo que ser consultado respecto de estas decisiones.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266700" algn="l"/>
              </a:tabLst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Los acuerdos 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deberán revisarse anualmente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tratando de generar 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continuidad con el grupo de compañeros.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266700" algn="l"/>
              </a:tabLst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Las Trayectorias Educativas Individualizadas podrán complementarse con EE de Formación Integral.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266700" algn="l"/>
              </a:tabLst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 extenderá en cada ciclo lectivo la certificación de competencias logradas.</a:t>
            </a: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F471C2E-2D72-47B5-B46F-00041DD96AEE}"/>
              </a:ext>
            </a:extLst>
          </p:cNvPr>
          <p:cNvSpPr/>
          <p:nvPr/>
        </p:nvSpPr>
        <p:spPr>
          <a:xfrm>
            <a:off x="2438400" y="1610138"/>
            <a:ext cx="331304" cy="351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0550FF-138B-427C-93D8-5EB76826F969}"/>
              </a:ext>
            </a:extLst>
          </p:cNvPr>
          <p:cNvSpPr/>
          <p:nvPr/>
        </p:nvSpPr>
        <p:spPr>
          <a:xfrm>
            <a:off x="5009322" y="2365511"/>
            <a:ext cx="6023112" cy="357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3F7F2EF-9643-4EAD-961F-72FD0A4EF216}"/>
              </a:ext>
            </a:extLst>
          </p:cNvPr>
          <p:cNvSpPr/>
          <p:nvPr/>
        </p:nvSpPr>
        <p:spPr>
          <a:xfrm flipH="1">
            <a:off x="5009322" y="2756450"/>
            <a:ext cx="331304" cy="357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13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9B364-C4BF-47A3-926E-35D18A8F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118" y="512064"/>
            <a:ext cx="10058400" cy="1609344"/>
          </a:xfrm>
        </p:spPr>
        <p:txBody>
          <a:bodyPr>
            <a:noAutofit/>
          </a:bodyPr>
          <a:lstStyle/>
          <a:p>
            <a:r>
              <a:rPr lang="es-ES" sz="3200" dirty="0"/>
              <a:t>Estructura y organización de la Escuela de Formación Integral</a:t>
            </a:r>
            <a:endParaRPr lang="es-A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58B23-7662-4C8C-8F3D-6CFB0BD7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482" y="1684087"/>
            <a:ext cx="10058400" cy="4661849"/>
          </a:xfrm>
        </p:spPr>
        <p:txBody>
          <a:bodyPr>
            <a:normAutofit fontScale="25000" lnSpcReduction="20000"/>
          </a:bodyPr>
          <a:lstStyle/>
          <a:p>
            <a:endParaRPr lang="es-ES" sz="7200" dirty="0"/>
          </a:p>
          <a:p>
            <a:r>
              <a:rPr lang="es-ES" sz="8000" dirty="0"/>
              <a:t>Ahora se transita por las mismas materias</a:t>
            </a:r>
          </a:p>
          <a:p>
            <a:r>
              <a:rPr lang="es-ES" sz="8000" b="1" dirty="0"/>
              <a:t>Las materias no electivas </a:t>
            </a:r>
            <a:r>
              <a:rPr lang="es-ES" sz="8000" dirty="0"/>
              <a:t>son: </a:t>
            </a:r>
          </a:p>
          <a:p>
            <a:pPr lvl="1"/>
            <a:r>
              <a:rPr lang="es-ES" sz="8000" dirty="0"/>
              <a:t>Lengua </a:t>
            </a:r>
          </a:p>
          <a:p>
            <a:pPr lvl="1"/>
            <a:r>
              <a:rPr lang="es-ES" sz="8000" dirty="0"/>
              <a:t>Matemática </a:t>
            </a:r>
          </a:p>
          <a:p>
            <a:pPr lvl="1"/>
            <a:r>
              <a:rPr lang="es-ES" sz="8000" dirty="0"/>
              <a:t>Formación ética y ciudadana </a:t>
            </a:r>
          </a:p>
          <a:p>
            <a:pPr lvl="1"/>
            <a:r>
              <a:rPr lang="es-ES" sz="8000" dirty="0"/>
              <a:t>Ciencias Naturales y del ambiente </a:t>
            </a:r>
          </a:p>
          <a:p>
            <a:pPr lvl="1"/>
            <a:r>
              <a:rPr lang="es-ES" sz="8000" dirty="0"/>
              <a:t>Ciencias Sociales y humanidades</a:t>
            </a:r>
          </a:p>
          <a:p>
            <a:pPr lvl="1"/>
            <a:r>
              <a:rPr lang="es-ES" sz="8000" dirty="0"/>
              <a:t>Educación física</a:t>
            </a:r>
          </a:p>
          <a:p>
            <a:r>
              <a:rPr lang="es-ES" sz="8000" dirty="0"/>
              <a:t> </a:t>
            </a:r>
            <a:r>
              <a:rPr lang="es-ES" sz="8000" b="1" dirty="0"/>
              <a:t>Las materias electivas </a:t>
            </a:r>
            <a:r>
              <a:rPr lang="es-ES" sz="8000" dirty="0"/>
              <a:t>corresponden a los talleres y a las siguientes materias: </a:t>
            </a:r>
          </a:p>
          <a:p>
            <a:pPr lvl="1"/>
            <a:r>
              <a:rPr lang="es-ES" sz="8000" dirty="0"/>
              <a:t>Educación artística </a:t>
            </a:r>
          </a:p>
          <a:p>
            <a:pPr lvl="1"/>
            <a:r>
              <a:rPr lang="es-ES" sz="8000" dirty="0"/>
              <a:t>Comunicación </a:t>
            </a:r>
          </a:p>
          <a:p>
            <a:pPr lvl="1"/>
            <a:r>
              <a:rPr lang="es-ES" sz="8000" dirty="0"/>
              <a:t>Lengua Extranjera </a:t>
            </a:r>
          </a:p>
          <a:p>
            <a:pPr lvl="1"/>
            <a:r>
              <a:rPr lang="es-ES" sz="8000" dirty="0"/>
              <a:t>Informática y nuevas tecnologías </a:t>
            </a:r>
          </a:p>
          <a:p>
            <a:pPr lvl="1"/>
            <a:r>
              <a:rPr lang="es-ES" sz="8000" dirty="0"/>
              <a:t>Educación tecnológica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21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id="{70665354-3874-43C1-805F-5A86BABFA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5158"/>
              </p:ext>
            </p:extLst>
          </p:nvPr>
        </p:nvGraphicFramePr>
        <p:xfrm>
          <a:off x="2036811" y="619404"/>
          <a:ext cx="8568952" cy="5209286"/>
        </p:xfrm>
        <a:graphic>
          <a:graphicData uri="http://schemas.openxmlformats.org/drawingml/2006/table">
            <a:tbl>
              <a:tblPr firstRow="1" bandRow="1"/>
              <a:tblGrid>
                <a:gridCol w="227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04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EE INICIAL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EE</a:t>
                      </a:r>
                      <a:r>
                        <a:rPr lang="es-AR" sz="2800" baseline="0" dirty="0"/>
                        <a:t> PRIMARIA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EE POST PRIM</a:t>
                      </a:r>
                    </a:p>
                    <a:p>
                      <a:pPr algn="ctr"/>
                      <a:r>
                        <a:rPr lang="es-AR" sz="2800" dirty="0"/>
                        <a:t>FORMACIÓN</a:t>
                      </a:r>
                      <a:r>
                        <a:rPr lang="es-AR" sz="2800" baseline="0" dirty="0"/>
                        <a:t> INTEGRAL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Estimulación Temprana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Nivel inicial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1°, 2°,</a:t>
                      </a:r>
                      <a:r>
                        <a:rPr lang="es-AR" sz="2800" baseline="0" dirty="0"/>
                        <a:t> 3° ciclo y 7°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 err="1"/>
                        <a:t>Niv</a:t>
                      </a:r>
                      <a:r>
                        <a:rPr lang="es-AR" sz="2800" dirty="0"/>
                        <a:t>.</a:t>
                      </a:r>
                      <a:r>
                        <a:rPr lang="es-AR" sz="2800" baseline="0" dirty="0"/>
                        <a:t> secundario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0-3 años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3-6 años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6-13 años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13-18</a:t>
                      </a:r>
                      <a:r>
                        <a:rPr lang="es-AR" sz="2800" baseline="0" dirty="0"/>
                        <a:t> años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18-22 años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/>
                        <a:t>Educación obligatoria </a:t>
                      </a:r>
                    </a:p>
                    <a:p>
                      <a:pPr algn="ctr"/>
                      <a:r>
                        <a:rPr lang="es-AR" sz="2800" dirty="0"/>
                        <a:t>(a</a:t>
                      </a:r>
                      <a:r>
                        <a:rPr lang="es-AR" sz="2800" baseline="0" dirty="0"/>
                        <a:t> partir de 4)</a:t>
                      </a:r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43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AR" sz="2800" dirty="0" err="1"/>
                        <a:t>Plurigrados</a:t>
                      </a:r>
                      <a:r>
                        <a:rPr lang="es-AR" sz="2800" dirty="0"/>
                        <a:t>:</a:t>
                      </a:r>
                      <a:r>
                        <a:rPr lang="es-AR" sz="2800" baseline="0" dirty="0"/>
                        <a:t> </a:t>
                      </a:r>
                      <a:r>
                        <a:rPr lang="es-AR" sz="2800" dirty="0"/>
                        <a:t>grupos</a:t>
                      </a:r>
                      <a:r>
                        <a:rPr lang="es-AR" sz="2800" baseline="0" dirty="0"/>
                        <a:t> r</a:t>
                      </a:r>
                      <a:r>
                        <a:rPr lang="es-AR" sz="2800" dirty="0"/>
                        <a:t>educidos y organizados según edad cronológica (EC)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14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1C39D-79BD-40FC-905D-7F6250CD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9613"/>
            <a:ext cx="10058400" cy="5098774"/>
          </a:xfrm>
        </p:spPr>
        <p:txBody>
          <a:bodyPr/>
          <a:lstStyle/>
          <a:p>
            <a:pPr algn="just"/>
            <a:r>
              <a:rPr lang="es-ES" sz="2400" b="1" dirty="0"/>
              <a:t>Nivel I </a:t>
            </a:r>
          </a:p>
          <a:p>
            <a:pPr algn="just">
              <a:buFont typeface="Rockwell" panose="02060603020205020403" pitchFamily="18" charset="0"/>
              <a:buChar char="ˉ"/>
            </a:pPr>
            <a:r>
              <a:rPr lang="es-ES" sz="2400" dirty="0"/>
              <a:t>Enseñanzas iniciales.</a:t>
            </a:r>
          </a:p>
          <a:p>
            <a:pPr algn="just">
              <a:buFont typeface="Rockwell" panose="02060603020205020403" pitchFamily="18" charset="0"/>
              <a:buChar char="ˉ"/>
            </a:pPr>
            <a:r>
              <a:rPr lang="es-ES" sz="2400" dirty="0"/>
              <a:t>Adquisición de las técnicas básicas de lecto escritura y cálculo necesarias para desenvolverse autónomamente en la vida cotidiana. </a:t>
            </a:r>
          </a:p>
          <a:p>
            <a:pPr algn="just"/>
            <a:r>
              <a:rPr lang="es-ES" sz="2400" b="1" dirty="0"/>
              <a:t>Nivel II </a:t>
            </a:r>
          </a:p>
          <a:p>
            <a:pPr algn="just">
              <a:buFont typeface="Rockwell" panose="02060603020205020403" pitchFamily="18" charset="0"/>
              <a:buChar char="ˉ"/>
            </a:pPr>
            <a:r>
              <a:rPr lang="es-ES" sz="2400" dirty="0"/>
              <a:t>Consolidación de las técnicas básicas de lecto escritura y cálculo. </a:t>
            </a:r>
          </a:p>
          <a:p>
            <a:pPr algn="just">
              <a:buFont typeface="Rockwell" panose="02060603020205020403" pitchFamily="18" charset="0"/>
              <a:buChar char="ˉ"/>
            </a:pPr>
            <a:r>
              <a:rPr lang="es-ES" sz="2400" dirty="0"/>
              <a:t>Y conocimiento de las ciencias, que permitan la articulación con distintos niveles del sistema educativo.</a:t>
            </a:r>
          </a:p>
          <a:p>
            <a:pPr algn="just"/>
            <a:r>
              <a:rPr lang="es-ES" sz="2400" b="1" dirty="0"/>
              <a:t>Nivel III</a:t>
            </a:r>
          </a:p>
          <a:p>
            <a:pPr algn="just">
              <a:buFont typeface="Rockwell" panose="02060603020205020403" pitchFamily="18" charset="0"/>
              <a:buChar char="ˉ"/>
            </a:pPr>
            <a:r>
              <a:rPr lang="es-ES" sz="2400" dirty="0"/>
              <a:t>Educación en espacios convencionales, de formación profesional, de enseñanza técnica y otros.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30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C428B-D0E7-4194-94F2-92EE3B05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/>
              <a:t>LA MODALIDAD DE EDUCACIÓN ESPECIAL</a:t>
            </a:r>
            <a:endParaRPr lang="es-AR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9FE1CD-0127-4153-87DB-CC368326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95" y="1935095"/>
            <a:ext cx="8126672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23D99-D9B4-491B-9EA6-371AA940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63" y="1404731"/>
            <a:ext cx="10035474" cy="31672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s-ES" sz="3600" dirty="0"/>
              <a:t>La 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Educación Especial </a:t>
            </a:r>
            <a:r>
              <a:rPr lang="es-ES" sz="3600" dirty="0"/>
              <a:t>se concibe como un conjunto de propuestas educativas y recursos de apoyo educativo, especializados y complementarios, orientados a la mejora de las condiciones de enseñanza y aprendizaje para quienes presenten discapacidad. 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9EE876-2A05-49F5-8726-C7CB1DD9C8AB}"/>
              </a:ext>
            </a:extLst>
          </p:cNvPr>
          <p:cNvSpPr txBox="1"/>
          <p:nvPr/>
        </p:nvSpPr>
        <p:spPr>
          <a:xfrm>
            <a:off x="1078263" y="4684643"/>
            <a:ext cx="975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Bibliografía: Educación Especial, una modalidad del Sistema Educativo en Argentina Orientaciones 1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4310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E60DBE-1E3C-4831-AC45-7AE061CE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79" y="0"/>
            <a:ext cx="9558133" cy="675508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D0643-777C-4933-A054-89F8DA29EDE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7815205" y="6512763"/>
            <a:ext cx="3038326" cy="484647"/>
          </a:xfrm>
        </p:spPr>
        <p:txBody>
          <a:bodyPr>
            <a:normAutofit/>
          </a:bodyPr>
          <a:lstStyle/>
          <a:p>
            <a:r>
              <a:rPr lang="es-AR" sz="1900" dirty="0">
                <a:highlight>
                  <a:srgbClr val="FFFF00"/>
                </a:highlight>
              </a:rPr>
              <a:t>Ver </a:t>
            </a:r>
            <a:r>
              <a:rPr lang="es-AR" sz="1900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s-AR" sz="1900" dirty="0">
                <a:highlight>
                  <a:srgbClr val="FFFF00"/>
                </a:highlight>
              </a:rPr>
              <a:t>Res. CFE 155/11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912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CFE92-47E0-4EB7-A574-AAFD62BA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85800"/>
            <a:ext cx="10058400" cy="416516"/>
          </a:xfrm>
        </p:spPr>
        <p:txBody>
          <a:bodyPr>
            <a:normAutofit fontScale="90000"/>
          </a:bodyPr>
          <a:lstStyle/>
          <a:p>
            <a:r>
              <a:rPr lang="es-AR" sz="3200" dirty="0"/>
              <a:t>Discapacidad, poder distinto | </a:t>
            </a:r>
            <a:r>
              <a:rPr lang="es-AR" sz="3200" dirty="0" err="1"/>
              <a:t>TEDxRiodelaPlata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F061C-C923-4595-8F51-E6F9CD65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80661"/>
            <a:ext cx="10058400" cy="5191539"/>
          </a:xfrm>
        </p:spPr>
        <p:txBody>
          <a:bodyPr/>
          <a:lstStyle/>
          <a:p>
            <a:r>
              <a:rPr lang="es-ES" dirty="0"/>
              <a:t>Constanza Orbaiz es psicopedagoga y tiene parálisis cerebral. </a:t>
            </a:r>
          </a:p>
          <a:p>
            <a:endParaRPr lang="es-AR" dirty="0"/>
          </a:p>
        </p:txBody>
      </p:sp>
      <p:pic>
        <p:nvPicPr>
          <p:cNvPr id="5" name="Elementos multimedia en línea 2" title="Discapacidad, poder distinto | Constanza Orbaiz | TEDxRiodelaPlata">
            <a:hlinkClick r:id="" action="ppaction://media"/>
            <a:extLst>
              <a:ext uri="{FF2B5EF4-FFF2-40B4-BE49-F238E27FC236}">
                <a16:creationId xmlns:a16="http://schemas.microsoft.com/office/drawing/2014/main" id="{8CA1789A-8311-4D57-9F07-52BC3431FC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821" y="1754300"/>
            <a:ext cx="7854045" cy="4417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392021-A687-4A38-B129-3E89A40D3AEA}"/>
              </a:ext>
            </a:extLst>
          </p:cNvPr>
          <p:cNvSpPr txBox="1"/>
          <p:nvPr/>
        </p:nvSpPr>
        <p:spPr>
          <a:xfrm>
            <a:off x="9452376" y="2274838"/>
            <a:ext cx="232880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Vale decir que </a:t>
            </a:r>
          </a:p>
          <a:p>
            <a:pPr algn="ctr"/>
            <a:r>
              <a:rPr lang="es-ES" dirty="0"/>
              <a:t>“La relación entre discapacidad y problemas en el aprendizaje no tiene carácter de necesidad” (</a:t>
            </a:r>
            <a:r>
              <a:rPr lang="es-ES" dirty="0" err="1"/>
              <a:t>Filidoro</a:t>
            </a:r>
            <a:r>
              <a:rPr lang="es-ES" dirty="0"/>
              <a:t>, N.)</a:t>
            </a:r>
          </a:p>
        </p:txBody>
      </p:sp>
    </p:spTree>
    <p:extLst>
      <p:ext uri="{BB962C8B-B14F-4D97-AF65-F5344CB8AC3E}">
        <p14:creationId xmlns:p14="http://schemas.microsoft.com/office/powerpoint/2010/main" val="13946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761E5-E454-43D4-B759-66803222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40585"/>
          </a:xfrm>
        </p:spPr>
        <p:txBody>
          <a:bodyPr>
            <a:normAutofit/>
          </a:bodyPr>
          <a:lstStyle/>
          <a:p>
            <a:r>
              <a:rPr lang="es-ES" sz="4000" dirty="0"/>
              <a:t>Diferentes tipos de Escuelas Especiales…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8E246-251D-475E-90F5-A94C1D89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7252"/>
            <a:ext cx="10058400" cy="4634948"/>
          </a:xfrm>
        </p:spPr>
        <p:txBody>
          <a:bodyPr/>
          <a:lstStyle/>
          <a:p>
            <a:r>
              <a:rPr lang="es-ES" dirty="0"/>
              <a:t>Para </a:t>
            </a:r>
            <a:r>
              <a:rPr lang="es-ES" dirty="0" err="1"/>
              <a:t>nñs</a:t>
            </a:r>
            <a:r>
              <a:rPr lang="es-ES" dirty="0"/>
              <a:t> y jóvenes con discapacidad intelectual.</a:t>
            </a:r>
          </a:p>
          <a:p>
            <a:r>
              <a:rPr lang="es-ES" dirty="0"/>
              <a:t>Para </a:t>
            </a:r>
            <a:r>
              <a:rPr lang="es-ES" dirty="0" err="1"/>
              <a:t>nñs</a:t>
            </a:r>
            <a:r>
              <a:rPr lang="es-ES" dirty="0"/>
              <a:t> y jóvenes con discapacidad auditiva.</a:t>
            </a:r>
          </a:p>
          <a:p>
            <a:r>
              <a:rPr lang="es-ES" dirty="0"/>
              <a:t>Para </a:t>
            </a:r>
            <a:r>
              <a:rPr lang="es-ES" dirty="0" err="1"/>
              <a:t>nñs</a:t>
            </a:r>
            <a:r>
              <a:rPr lang="es-ES" dirty="0"/>
              <a:t> y jóvenes con discapacidad visual.</a:t>
            </a:r>
          </a:p>
          <a:p>
            <a:r>
              <a:rPr lang="es-ES" dirty="0"/>
              <a:t>Centros de Estimulación Temprana.</a:t>
            </a:r>
          </a:p>
          <a:p>
            <a:r>
              <a:rPr lang="es-ES" dirty="0"/>
              <a:t>Escuelas de Formación Integral (antes: Formación Laboral)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lvl="1" algn="just"/>
            <a:r>
              <a:rPr lang="es-ES" sz="2000" dirty="0"/>
              <a:t>Todas realizan integración escolar en los diferentes niveles y otras modalidades del sistema educativo.</a:t>
            </a:r>
          </a:p>
          <a:p>
            <a:pPr lvl="1" algn="just"/>
            <a:r>
              <a:rPr lang="es-ES" sz="2000" dirty="0"/>
              <a:t>Antes también había escuelas para </a:t>
            </a:r>
            <a:r>
              <a:rPr lang="es-ES" sz="2000" b="1" dirty="0"/>
              <a:t>“discapacitados sociales” </a:t>
            </a:r>
            <a:r>
              <a:rPr lang="es-ES" sz="2000" dirty="0"/>
              <a:t>y </a:t>
            </a:r>
            <a:r>
              <a:rPr lang="es-ES" sz="2000" b="1" dirty="0"/>
              <a:t>“grados radiales” </a:t>
            </a:r>
            <a:r>
              <a:rPr lang="es-ES" sz="2000" dirty="0"/>
              <a:t>en escuelas primarias comunes.</a:t>
            </a:r>
          </a:p>
          <a:p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8B7CDFB8-A619-42F6-AA4A-E0D8F83A1027}"/>
              </a:ext>
            </a:extLst>
          </p:cNvPr>
          <p:cNvSpPr/>
          <p:nvPr/>
        </p:nvSpPr>
        <p:spPr>
          <a:xfrm>
            <a:off x="3485322" y="3816625"/>
            <a:ext cx="450574" cy="397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385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E9664-8D9F-4C1B-89ED-0C40F634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289049"/>
            <a:ext cx="10058400" cy="34124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* Las «escuelas de formación laboral» pasaron a ser de </a:t>
            </a:r>
            <a:r>
              <a:rPr lang="es-ES" b="1" dirty="0"/>
              <a:t>«formación integral»</a:t>
            </a:r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D7BD7A-D722-4772-A63D-986268AF2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 t="44828" r="61522" b="9714"/>
          <a:stretch/>
        </p:blipFill>
        <p:spPr>
          <a:xfrm>
            <a:off x="1745709" y="398329"/>
            <a:ext cx="8007891" cy="56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B313A9-4400-4013-B9B5-E235653E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68626"/>
            <a:ext cx="10058400" cy="5403574"/>
          </a:xfrm>
        </p:spPr>
        <p:txBody>
          <a:bodyPr/>
          <a:lstStyle/>
          <a:p>
            <a:pPr algn="ctr"/>
            <a:r>
              <a:rPr lang="es-AR" sz="2800" b="1" dirty="0">
                <a:solidFill>
                  <a:srgbClr val="FF0000"/>
                </a:solidFill>
              </a:rPr>
              <a:t>«De la Formación Laboral a la Formación integral»</a:t>
            </a:r>
            <a:br>
              <a:rPr lang="es-AR" sz="2800" b="1" dirty="0">
                <a:solidFill>
                  <a:srgbClr val="FF0000"/>
                </a:solidFill>
              </a:rPr>
            </a:br>
            <a:br>
              <a:rPr lang="es-AR" sz="2800" b="1" dirty="0">
                <a:solidFill>
                  <a:srgbClr val="FF0000"/>
                </a:solidFill>
              </a:rPr>
            </a:br>
            <a:r>
              <a:rPr lang="es-AR" sz="2800" dirty="0"/>
              <a:t>Res. Ministerial 1557-11</a:t>
            </a:r>
          </a:p>
          <a:p>
            <a:pPr algn="ctr"/>
            <a:endParaRPr lang="es-AR" sz="2800" dirty="0"/>
          </a:p>
          <a:p>
            <a:pPr algn="ctr"/>
            <a:endParaRPr lang="es-AR" sz="2800" dirty="0"/>
          </a:p>
          <a:p>
            <a:pPr algn="ctr"/>
            <a:endParaRPr lang="es-AR" sz="2800" dirty="0"/>
          </a:p>
          <a:p>
            <a:pPr marL="0" indent="0" algn="ctr">
              <a:buNone/>
            </a:pPr>
            <a:r>
              <a:rPr lang="es-ES" sz="2800" dirty="0"/>
              <a:t>Diseño curricular Jurisdiccional para la Educación Integral de adolescentes y jóvenes con discapacidad</a:t>
            </a:r>
            <a:br>
              <a:rPr lang="es-ES" sz="2800" dirty="0"/>
            </a:br>
            <a:br>
              <a:rPr lang="es-ES" sz="2800" dirty="0"/>
            </a:br>
            <a:br>
              <a:rPr lang="es-AR" dirty="0"/>
            </a:br>
            <a:r>
              <a:rPr lang="es-AR" dirty="0"/>
              <a:t> </a:t>
            </a:r>
            <a:br>
              <a:rPr lang="es-AR" dirty="0"/>
            </a:b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CFF59625-D819-4802-8EAF-3A7D23D6109C}"/>
              </a:ext>
            </a:extLst>
          </p:cNvPr>
          <p:cNvSpPr/>
          <p:nvPr/>
        </p:nvSpPr>
        <p:spPr>
          <a:xfrm>
            <a:off x="5711687" y="2610678"/>
            <a:ext cx="556592" cy="5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140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21BAF-FCB0-4829-9DA1-94EC6622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55374"/>
            <a:ext cx="10058400" cy="56719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400" dirty="0"/>
              <a:t>El planteo educativo debe contribuir al desarrollo del razonamiento de los jóvenes, ya que esto les permitirá </a:t>
            </a:r>
            <a:r>
              <a:rPr lang="es-ES" sz="2400" b="1" dirty="0"/>
              <a:t>operar sobre proposiciones </a:t>
            </a:r>
            <a:r>
              <a:rPr lang="es-ES" sz="2400" dirty="0"/>
              <a:t>y no sólo sobre objetos reales y concretos</a:t>
            </a:r>
          </a:p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Lo que les dará la posibilidad:</a:t>
            </a:r>
          </a:p>
          <a:p>
            <a:pPr algn="just"/>
            <a:r>
              <a:rPr lang="es-ES" sz="2400" dirty="0"/>
              <a:t>Resolución de problemas.</a:t>
            </a:r>
          </a:p>
          <a:p>
            <a:pPr algn="just"/>
            <a:r>
              <a:rPr lang="es-ES" sz="2400" dirty="0"/>
              <a:t>Fomentando así la reflexión con el fin de orientar un proyecto personal y laboral integrado. </a:t>
            </a:r>
          </a:p>
          <a:p>
            <a:pPr algn="just"/>
            <a:r>
              <a:rPr lang="es-ES" sz="2400" dirty="0"/>
              <a:t>Entonces esto favorecería todos los aspectos de la vida, permitiendo que participen como ciudadanos.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En relación a la organización pedagógica, la propuesta educativa, la dividen en tres servicios: </a:t>
            </a:r>
          </a:p>
          <a:p>
            <a:pPr lvl="1" algn="just"/>
            <a:r>
              <a:rPr lang="es-ES" sz="2200" dirty="0"/>
              <a:t>Adaptación laboral </a:t>
            </a:r>
          </a:p>
          <a:p>
            <a:pPr lvl="1" algn="just"/>
            <a:r>
              <a:rPr lang="es-ES" sz="2200" dirty="0"/>
              <a:t>Formación práctica </a:t>
            </a:r>
          </a:p>
          <a:p>
            <a:pPr lvl="1" algn="just"/>
            <a:r>
              <a:rPr lang="es-ES" sz="2200" dirty="0"/>
              <a:t>Capacitación profesional</a:t>
            </a:r>
          </a:p>
          <a:p>
            <a:pPr algn="just"/>
            <a:endParaRPr lang="es-AR" sz="24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421D289B-D106-4434-9873-CA8F6BDB7958}"/>
              </a:ext>
            </a:extLst>
          </p:cNvPr>
          <p:cNvSpPr/>
          <p:nvPr/>
        </p:nvSpPr>
        <p:spPr>
          <a:xfrm>
            <a:off x="2796210" y="1683026"/>
            <a:ext cx="344555" cy="410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84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2088</TotalTime>
  <Words>661</Words>
  <Application>Microsoft Office PowerPoint</Application>
  <PresentationFormat>Panorámica</PresentationFormat>
  <Paragraphs>92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Rockwell</vt:lpstr>
      <vt:lpstr>Rockwell Condensed</vt:lpstr>
      <vt:lpstr>Wingdings</vt:lpstr>
      <vt:lpstr>Letras en madera</vt:lpstr>
      <vt:lpstr>La estructura organizativa y curricular de la escuela especial.  Tiempos, agrupamientos y propuesta curricular. </vt:lpstr>
      <vt:lpstr>LA MODALIDAD DE EDUCACIÓN ESPECIAL</vt:lpstr>
      <vt:lpstr>Presentación de PowerPoint</vt:lpstr>
      <vt:lpstr>Presentación de PowerPoint</vt:lpstr>
      <vt:lpstr>Discapacidad, poder distinto | TEDxRiodelaPlata </vt:lpstr>
      <vt:lpstr>Diferentes tipos de Escuelas Especiales…</vt:lpstr>
      <vt:lpstr>Presentación de PowerPoint</vt:lpstr>
      <vt:lpstr>Presentación de PowerPoint</vt:lpstr>
      <vt:lpstr>Presentación de PowerPoint</vt:lpstr>
      <vt:lpstr>Presentación de PowerPoint</vt:lpstr>
      <vt:lpstr>Estructura y organización de la Escuela de Formación Integral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estructura organizativa y curricular de la escuela especial.  Tiempos, agrupamientos y propuesta curricular. </dc:title>
  <dc:creator>lopezfmanuela@gmail.com</dc:creator>
  <cp:lastModifiedBy>lopezfmanuela@gmail.com</cp:lastModifiedBy>
  <cp:revision>11</cp:revision>
  <dcterms:created xsi:type="dcterms:W3CDTF">2023-09-18T14:48:30Z</dcterms:created>
  <dcterms:modified xsi:type="dcterms:W3CDTF">2023-09-20T01:37:24Z</dcterms:modified>
</cp:coreProperties>
</file>