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FEB8D6-4BBF-3C9A-74CD-728646817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53B58A-D5A0-4D59-E113-FBC9D2084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E5271C-C43A-2110-1244-E00D984BB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F116B3-799C-DB7F-89F7-072F16B31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C34BFA-1126-FA39-B8B2-502D5CD5E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3395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098F34-6720-0492-5EDE-3DA6C5E1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2BCEF8-CC4F-9BD1-CFF4-7D97C1A33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01905-F743-4C5D-2906-368B895D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67D596-77BD-F53D-6F6B-35BAACEF2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FC03AA-CB14-A83C-9EDF-9B2FEB914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743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3FF0DF-8D40-26EA-91C8-D9E842458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2E2B81-7B6B-B3A8-2FB4-963EA8093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9C2D9E-14C7-60BC-0462-566946AA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56D184-2E55-2A27-A31F-09DFE4E0C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C44F02-E622-DD9B-70ED-481BBB40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509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2A561-8338-5E04-48E5-55C1C473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F07641-6E1A-FC61-1338-ACA925402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EA3043-7F41-864D-5377-BF0F08B9D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78CBA3-FD36-C5B3-B40E-61EEC7E01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DFE0D2-7EC2-5E7A-EB58-2122B758A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8765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DFA6DA-95D9-F63C-F218-E4DC123FB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F72F22-AF82-D5DF-6949-B462171E8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5480F3-D619-501B-1C10-E7BD19169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F6EFA0-56FA-3EBE-A733-8A1A8216A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D32054-5694-A180-2921-964605380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854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59DA9-A4CF-B501-D744-09A0F1684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448096-C10A-FBD0-B289-477C108C60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423913F-9DAC-DDE5-6702-182D5F362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D1F84F-C2A2-4233-AB47-23429247F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E99BFF-9505-3D24-2114-BA8307292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3AC4A5-31D9-F204-A93F-52F5FCC6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770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7780ED-0FDA-E9DB-4010-3D7C53703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C76BE2-BA4F-3CD9-4C3A-AE5DEBB86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5EE987-9C8B-273B-F763-5788CF0A6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9D8DB4-9620-9BA6-B82A-A68321094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0A2697B-BA0C-9367-A81D-D2948A215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275F2D2-6156-9442-0ADA-27E658AA3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FE3F766-E6EF-9C0C-8510-3E7ED806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5626021-7A52-CE19-79D7-8D67D3C7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0749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7DA73-4FC4-3147-3001-24A036755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203887E-804B-05E8-50E9-FD3149F7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521222-B2AB-C671-86DD-58F833D2B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6A3F5D0-B361-49E7-AF13-BD26405B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45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5972694-4544-A2B1-9052-E9415CC33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800FB8-9B3D-039A-5BE4-8D0D123AA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D3760F7-A502-A5AF-5EC7-DC47A195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691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5EB0DE-06DC-C84B-05A7-7D223263F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12471-5861-D2C5-95C5-4069A45BA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243193-357C-0C84-FDA5-485EA9A8B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A8E249-0CE9-27CC-0B3D-535BC086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549EA6-F0AA-CE37-C980-213C29320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3C9C84-F191-6242-35A0-B51187BF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1209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BC6DA-DF79-B8D3-0758-9EAE5B549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A91E8D1-42B7-CE22-7210-3E2F335608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B247087-B9D5-4D03-B810-BC645B2BE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5D8B0C-92D0-181C-9C89-A7952D35C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9F9DE-84A5-574C-FF01-24A5DB4FD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59D9A8-DAF8-1D73-F60A-12F3B2691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805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6F524F-6389-F06C-E579-B48CEF6B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BBE0C5-EB6B-34B7-166D-FECF0D8B8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23D999-1677-B5D6-828F-614567A609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63238A-F8D4-4234-BAB8-0CEE7FBBEEE3}" type="datetimeFigureOut">
              <a:rPr lang="es-AR" smtClean="0"/>
              <a:t>30/9/2024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37A0C3-9EF9-4B7C-2066-75DD0B5D49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BEDD3E-F1D4-699D-53E6-C0F31ECAE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71340F-87A0-4B6B-890C-43418E8BEFC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879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5708A0-ABB4-5666-B0A6-33A4AB8FEB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6545"/>
            <a:ext cx="9144000" cy="1062182"/>
          </a:xfrm>
        </p:spPr>
        <p:txBody>
          <a:bodyPr>
            <a:normAutofit/>
          </a:bodyPr>
          <a:lstStyle/>
          <a:p>
            <a:r>
              <a:rPr lang="es-ES" sz="2800" dirty="0"/>
              <a:t>Pensamiento concreto</a:t>
            </a:r>
            <a:endParaRPr lang="es-A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6BB845-D4F4-231D-870C-2D771DBD7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0693"/>
            <a:ext cx="9144000" cy="3447107"/>
          </a:xfrm>
        </p:spPr>
        <p:txBody>
          <a:bodyPr>
            <a:normAutofit/>
          </a:bodyPr>
          <a:lstStyle/>
          <a:p>
            <a:pPr algn="l"/>
            <a:r>
              <a:rPr lang="es-ES" sz="1800" dirty="0"/>
              <a:t>El pensamiento concreto se desarrolla a partir de los 6/7 hasta los 11 años de edad.</a:t>
            </a:r>
          </a:p>
          <a:p>
            <a:pPr algn="l"/>
            <a:r>
              <a:rPr lang="es-ES" sz="1800" dirty="0"/>
              <a:t>A esta edad el niño puede conocer la realidad que lo circunda y pensar sobre ella estableciendo relaciones, a partir de sus sentidos. </a:t>
            </a:r>
          </a:p>
          <a:p>
            <a:pPr algn="l"/>
            <a:r>
              <a:rPr lang="es-ES" sz="1800" dirty="0"/>
              <a:t>Es el proceso cognitivo que se caracteriza por la descripción de los hechos y los objetos tangibles.</a:t>
            </a:r>
          </a:p>
          <a:p>
            <a:pPr algn="l"/>
            <a:r>
              <a:rPr lang="es-ES" sz="1800" dirty="0"/>
              <a:t>Descripción de los hechos y los objetos tangibles.</a:t>
            </a:r>
          </a:p>
          <a:p>
            <a:pPr algn="l"/>
            <a:r>
              <a:rPr lang="es-ES" sz="1800" dirty="0"/>
              <a:t>Permite generar conceptos generales sobre fenómenos particulares y categorizarlas de</a:t>
            </a:r>
          </a:p>
          <a:p>
            <a:pPr algn="l"/>
            <a:r>
              <a:rPr lang="es-ES" sz="1800" dirty="0"/>
              <a:t>una manera lógica.</a:t>
            </a:r>
          </a:p>
          <a:p>
            <a:pPr algn="l"/>
            <a:r>
              <a:rPr lang="es-ES" sz="1800" dirty="0"/>
              <a:t>Operaciones concretas: la transitividad, descentramiento, seriación, conservación, clasificación, reversibilidad.</a:t>
            </a: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139309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E1195-E0CA-E89B-491B-C128DBC8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95AE6E-2AD1-164F-5926-D2622CE00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9545"/>
            <a:ext cx="10515600" cy="54074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r>
              <a:rPr lang="es-ES" sz="1800" dirty="0"/>
              <a:t>Las herramientas: observación, descripción y comparación.</a:t>
            </a:r>
          </a:p>
          <a:p>
            <a:pPr marL="0" indent="0">
              <a:buNone/>
            </a:pPr>
            <a:r>
              <a:rPr lang="es-ES" sz="1800" dirty="0"/>
              <a:t>Características del pensamiento concreto:</a:t>
            </a:r>
          </a:p>
          <a:p>
            <a:pPr marL="0" indent="0">
              <a:buNone/>
            </a:pPr>
            <a:r>
              <a:rPr lang="es-ES" sz="1800" dirty="0">
                <a:solidFill>
                  <a:srgbClr val="00B050"/>
                </a:solidFill>
              </a:rPr>
              <a:t>Se centra en lo que está presente y ahora</a:t>
            </a:r>
          </a:p>
          <a:p>
            <a:pPr marL="0" indent="0">
              <a:buNone/>
            </a:pPr>
            <a:r>
              <a:rPr lang="es-ES" sz="1800" dirty="0">
                <a:solidFill>
                  <a:srgbClr val="00B050"/>
                </a:solidFill>
              </a:rPr>
              <a:t>Se requiere un mínimo procesamiento mental</a:t>
            </a:r>
          </a:p>
          <a:p>
            <a:pPr marL="0" indent="0">
              <a:buNone/>
            </a:pPr>
            <a:r>
              <a:rPr lang="es-ES" sz="1800" dirty="0">
                <a:solidFill>
                  <a:srgbClr val="00B050"/>
                </a:solidFill>
              </a:rPr>
              <a:t>Se centra en los hechos</a:t>
            </a:r>
          </a:p>
          <a:p>
            <a:pPr marL="0" indent="0">
              <a:buNone/>
            </a:pPr>
            <a:r>
              <a:rPr lang="es-ES" sz="1800" dirty="0">
                <a:solidFill>
                  <a:srgbClr val="00B050"/>
                </a:solidFill>
              </a:rPr>
              <a:t>Está basado en los sentidos</a:t>
            </a:r>
          </a:p>
          <a:p>
            <a:pPr marL="0" indent="0">
              <a:buNone/>
            </a:pPr>
            <a:r>
              <a:rPr lang="es-ES" sz="1800" dirty="0"/>
              <a:t>Para que el aprendizaje ocurra, el niño debe tener siempre el objeto presente.</a:t>
            </a:r>
          </a:p>
          <a:p>
            <a:pPr marL="0" indent="0">
              <a:buNone/>
            </a:pPr>
            <a:r>
              <a:rPr lang="es-ES" sz="1800" dirty="0"/>
              <a:t>En este período aún no es posible que los niños realicen hipótesis, así como tampoco es posible aplicar un aprendizaje adquirido previamente a situaciones nuevas</a:t>
            </a: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280064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5E015C-BDBC-3FE2-AF08-2E1FFB2A7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95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63908-A69B-8071-C560-C095D30AF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9956"/>
            <a:ext cx="10515600" cy="5507007"/>
          </a:xfrm>
        </p:spPr>
        <p:txBody>
          <a:bodyPr>
            <a:normAutofit/>
          </a:bodyPr>
          <a:lstStyle/>
          <a:p>
            <a:r>
              <a:rPr lang="es-ES" sz="1800" dirty="0"/>
              <a:t>Diferencias entre pensamiento concreto y pensamiento abstracto</a:t>
            </a:r>
          </a:p>
          <a:p>
            <a:pPr marL="0" indent="0">
              <a:buNone/>
            </a:pPr>
            <a:endParaRPr lang="es-AR" sz="1800" dirty="0"/>
          </a:p>
          <a:p>
            <a:pPr marL="0" indent="0">
              <a:buNone/>
            </a:pPr>
            <a:r>
              <a:rPr lang="es-AR" sz="1800" dirty="0">
                <a:solidFill>
                  <a:srgbClr val="00B050"/>
                </a:solidFill>
              </a:rPr>
              <a:t>1-Pensamieto Deductivo</a:t>
            </a:r>
            <a:r>
              <a:rPr lang="es-AR" sz="1800" dirty="0"/>
              <a:t>: c</a:t>
            </a:r>
            <a:r>
              <a:rPr lang="es-ES" sz="1800" dirty="0" err="1"/>
              <a:t>onstruir</a:t>
            </a:r>
            <a:r>
              <a:rPr lang="es-ES" sz="1800" dirty="0"/>
              <a:t> hipótesis </a:t>
            </a:r>
            <a:r>
              <a:rPr lang="es-ES" sz="1800" dirty="0" err="1"/>
              <a:t>sinla</a:t>
            </a:r>
            <a:r>
              <a:rPr lang="es-ES" sz="1800" dirty="0"/>
              <a:t> necesidad de ponerlas a prueba empíricamente.</a:t>
            </a:r>
            <a:endParaRPr lang="es-AR" sz="1800" dirty="0"/>
          </a:p>
          <a:p>
            <a:pPr marL="0" indent="0">
              <a:buNone/>
            </a:pPr>
            <a:r>
              <a:rPr lang="es-AR" sz="1800" dirty="0"/>
              <a:t> </a:t>
            </a:r>
            <a:r>
              <a:rPr lang="es-AR" sz="1800" dirty="0">
                <a:solidFill>
                  <a:srgbClr val="00B050"/>
                </a:solidFill>
              </a:rPr>
              <a:t>Pensamiento Inductivo</a:t>
            </a:r>
            <a:r>
              <a:rPr lang="es-AR" sz="1800" dirty="0"/>
              <a:t>: sólo </a:t>
            </a:r>
            <a:r>
              <a:rPr lang="es-ES" sz="1800" dirty="0"/>
              <a:t>pueden formularse conocimientos a través de la experiencia directa con el fenómeno u objeto</a:t>
            </a:r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r>
              <a:rPr lang="es-ES" sz="1800"/>
              <a:t>2-</a:t>
            </a:r>
            <a:r>
              <a:rPr lang="es-ES" sz="1800">
                <a:solidFill>
                  <a:srgbClr val="00B050"/>
                </a:solidFill>
              </a:rPr>
              <a:t>General</a:t>
            </a:r>
            <a:r>
              <a:rPr lang="es-ES" sz="1800" dirty="0"/>
              <a:t>: pensamiento abstracto puede ir de lo general a lo particular, con lo que permite formular leyes, teorías y propiedades más generales.</a:t>
            </a:r>
          </a:p>
          <a:p>
            <a:pPr marL="0" indent="0">
              <a:buNone/>
            </a:pPr>
            <a:r>
              <a:rPr lang="es-ES" sz="1800" dirty="0">
                <a:solidFill>
                  <a:srgbClr val="00B050"/>
                </a:solidFill>
              </a:rPr>
              <a:t>Particular</a:t>
            </a:r>
            <a:r>
              <a:rPr lang="es-ES" sz="1800" dirty="0"/>
              <a:t>: El pensamiento concreto opera en el sentido contrario, va de lo particular a lo general.</a:t>
            </a:r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r>
              <a:rPr lang="es-ES" sz="1800" dirty="0">
                <a:solidFill>
                  <a:srgbClr val="00B050"/>
                </a:solidFill>
              </a:rPr>
              <a:t>3-Flexibilidad</a:t>
            </a:r>
          </a:p>
          <a:p>
            <a:pPr marL="0" indent="0">
              <a:buNone/>
            </a:pPr>
            <a:r>
              <a:rPr lang="es-ES" sz="1800" dirty="0"/>
              <a:t>El pensamiento abstracto permite una apertura a la reflexión y al debate, es por lo tanto un</a:t>
            </a:r>
          </a:p>
          <a:p>
            <a:pPr marL="0" indent="0">
              <a:buNone/>
            </a:pPr>
            <a:r>
              <a:rPr lang="es-ES" sz="1800" dirty="0"/>
              <a:t>pensamiento flexible. Por su parte, el pensamiento concreto, al estar fundamentado desde lo tangible</a:t>
            </a:r>
          </a:p>
          <a:p>
            <a:pPr marL="0" indent="0">
              <a:buNone/>
            </a:pPr>
            <a:r>
              <a:rPr lang="es-ES" sz="1800" dirty="0"/>
              <a:t>y lo evidente, no permite variaciones</a:t>
            </a: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18607823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309</Words>
  <Application>Microsoft Office PowerPoint</Application>
  <PresentationFormat>Panorámica</PresentationFormat>
  <Paragraphs>29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de Office</vt:lpstr>
      <vt:lpstr>Pensamiento concreto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Gabriela Maria Di Renzo</dc:creator>
  <cp:lastModifiedBy>Gabriela Maria Di Renzo</cp:lastModifiedBy>
  <cp:revision>1</cp:revision>
  <dcterms:created xsi:type="dcterms:W3CDTF">2024-09-30T18:29:15Z</dcterms:created>
  <dcterms:modified xsi:type="dcterms:W3CDTF">2024-09-30T19:05:08Z</dcterms:modified>
</cp:coreProperties>
</file>