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Lst>
  <p:sldSz cx="18288000" cy="10287000"/>
  <p:notesSz cx="6858000" cy="9144000"/>
  <p:embeddedFontLst>
    <p:embeddedFont>
      <p:font typeface="Old Standard" panose="020B0604020202020204" charset="0"/>
      <p:regular r:id="rId46"/>
    </p:embeddedFont>
    <p:embeddedFont>
      <p:font typeface="Calibri" panose="020F0502020204030204" pitchFamily="34" charset="0"/>
      <p:regular r:id="rId47"/>
      <p:bold r:id="rId48"/>
      <p:italic r:id="rId49"/>
      <p:boldItalic r:id="rId50"/>
    </p:embeddedFont>
    <p:embeddedFont>
      <p:font typeface="Old Standard Italics" panose="020B0604020202020204" charset="0"/>
      <p:regular r:id="rId51"/>
    </p:embeddedFont>
    <p:embeddedFont>
      <p:font typeface="Montserrat Classic Bold" panose="020B0604020202020204" charset="0"/>
      <p:regular r:id="rId52"/>
    </p:embeddedFont>
    <p:embeddedFont>
      <p:font typeface="Old Standard Bold" panose="020B0604020202020204" charset="0"/>
      <p:regular r:id="rId53"/>
    </p:embeddedFont>
    <p:embeddedFont>
      <p:font typeface="Montserrat Light Bold" panose="020B0604020202020204" charset="0"/>
      <p:regular r:id="rId54"/>
    </p:embeddedFont>
    <p:embeddedFont>
      <p:font typeface="Montserrat Light"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8DC21-3B5F-4279-91F2-99D656BC7428}" type="datetimeFigureOut">
              <a:rPr lang="es-AR" smtClean="0"/>
              <a:t>26/9/2024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A9EF0-F4AC-4E70-81F8-88F621E790E3}" type="slidenum">
              <a:rPr lang="es-AR" smtClean="0"/>
              <a:t>‹Nº›</a:t>
            </a:fld>
            <a:endParaRPr lang="es-AR"/>
          </a:p>
        </p:txBody>
      </p:sp>
    </p:spTree>
    <p:extLst>
      <p:ext uri="{BB962C8B-B14F-4D97-AF65-F5344CB8AC3E}">
        <p14:creationId xmlns:p14="http://schemas.microsoft.com/office/powerpoint/2010/main" val="159048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Estas situaciones son hipotéticas; sin embargo, los problemas que presentan son reales para los negociadores. Dentro y fuera de las organizaciones, las personas enfrentan día a día decisiones importantes acerca de las estrategias para lograr objetivos importantes, en particular cuando disponen de diversas tácticas para ejercer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influencia. Estas decisiones suelen tener implicaciones éticas.</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1D5A9EF0-F4AC-4E70-81F8-88F621E790E3}" type="slidenum">
              <a:rPr lang="es-AR" smtClean="0"/>
              <a:t>4</a:t>
            </a:fld>
            <a:endParaRPr lang="es-AR"/>
          </a:p>
        </p:txBody>
      </p:sp>
    </p:spTree>
    <p:extLst>
      <p:ext uri="{BB962C8B-B14F-4D97-AF65-F5344CB8AC3E}">
        <p14:creationId xmlns:p14="http://schemas.microsoft.com/office/powerpoint/2010/main" val="92265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Lo que muestra este ejemplo es que, en situaciones con una dimensión ética, el enfoque para el razonamiento ético que usted prefiere afecta al tipo de juicio ético que hace y el comportamiento posterior que elige.</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1D5A9EF0-F4AC-4E70-81F8-88F621E790E3}" type="slidenum">
              <a:rPr lang="es-AR" smtClean="0"/>
              <a:t>13</a:t>
            </a:fld>
            <a:endParaRPr lang="es-AR"/>
          </a:p>
        </p:txBody>
      </p:sp>
    </p:spTree>
    <p:extLst>
      <p:ext uri="{BB962C8B-B14F-4D97-AF65-F5344CB8AC3E}">
        <p14:creationId xmlns:p14="http://schemas.microsoft.com/office/powerpoint/2010/main" val="2953646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general, 28% de los sujetos del estudio representó de manera errónea el problema de valor común en un esfuerzo por obtener una concesión de la otra parte. Los investigadores descubrieron que los negociadores engañaron de dos formas al representar de manera errónea el problema de valor común: una representación errónea mediante omisión (no revelar información que beneficiaría a la otra parte) y una representación errónea mediante mentir abiertamente (mentir acerca del problema de valor común).</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1D5A9EF0-F4AC-4E70-81F8-88F621E790E3}" type="slidenum">
              <a:rPr lang="es-AR" smtClean="0"/>
              <a:t>26</a:t>
            </a:fld>
            <a:endParaRPr lang="es-AR"/>
          </a:p>
        </p:txBody>
      </p:sp>
    </p:spTree>
    <p:extLst>
      <p:ext uri="{BB962C8B-B14F-4D97-AF65-F5344CB8AC3E}">
        <p14:creationId xmlns:p14="http://schemas.microsoft.com/office/powerpoint/2010/main" val="244171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ha comprobado que las personas están más dispuestas a emplear tácticas engañosas cuando perciben que la otra parte está poco informada o que desconoce la situación en negociación, sobre todo cuando lo que está en juego es valioso.</a:t>
            </a:r>
            <a:endParaRPr lang="es-AR"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1D5A9EF0-F4AC-4E70-81F8-88F621E790E3}" type="slidenum">
              <a:rPr lang="es-AR" smtClean="0"/>
              <a:t>27</a:t>
            </a:fld>
            <a:endParaRPr lang="es-AR"/>
          </a:p>
        </p:txBody>
      </p:sp>
    </p:spTree>
    <p:extLst>
      <p:ext uri="{BB962C8B-B14F-4D97-AF65-F5344CB8AC3E}">
        <p14:creationId xmlns:p14="http://schemas.microsoft.com/office/powerpoint/2010/main" val="344645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5520"/>
        </a:solidFill>
        <a:effectLst/>
      </p:bgPr>
    </p:bg>
    <p:spTree>
      <p:nvGrpSpPr>
        <p:cNvPr id="1" name=""/>
        <p:cNvGrpSpPr/>
        <p:nvPr/>
      </p:nvGrpSpPr>
      <p:grpSpPr>
        <a:xfrm>
          <a:off x="0" y="0"/>
          <a:ext cx="0" cy="0"/>
          <a:chOff x="0" y="0"/>
          <a:chExt cx="0" cy="0"/>
        </a:xfrm>
      </p:grpSpPr>
      <p:grpSp>
        <p:nvGrpSpPr>
          <p:cNvPr id="2" name="Group 2"/>
          <p:cNvGrpSpPr/>
          <p:nvPr/>
        </p:nvGrpSpPr>
        <p:grpSpPr>
          <a:xfrm>
            <a:off x="9272899" y="7810500"/>
            <a:ext cx="9005162" cy="1583074"/>
            <a:chOff x="0" y="0"/>
            <a:chExt cx="15359683" cy="2110765"/>
          </a:xfrm>
        </p:grpSpPr>
        <p:sp>
          <p:nvSpPr>
            <p:cNvPr id="3" name="AutoShape 3"/>
            <p:cNvSpPr/>
            <p:nvPr/>
          </p:nvSpPr>
          <p:spPr>
            <a:xfrm>
              <a:off x="0" y="0"/>
              <a:ext cx="15359683" cy="2110765"/>
            </a:xfrm>
            <a:prstGeom prst="rect">
              <a:avLst/>
            </a:prstGeom>
            <a:solidFill>
              <a:srgbClr val="43270E"/>
            </a:solidFill>
          </p:spPr>
        </p:sp>
        <p:sp>
          <p:nvSpPr>
            <p:cNvPr id="4" name="TextBox 4"/>
            <p:cNvSpPr txBox="1"/>
            <p:nvPr/>
          </p:nvSpPr>
          <p:spPr>
            <a:xfrm>
              <a:off x="1237112" y="336923"/>
              <a:ext cx="12011969" cy="1389294"/>
            </a:xfrm>
            <a:prstGeom prst="rect">
              <a:avLst/>
            </a:prstGeom>
          </p:spPr>
          <p:txBody>
            <a:bodyPr lIns="0" tIns="0" rIns="0" bIns="0" rtlCol="0" anchor="t">
              <a:spAutoFit/>
            </a:bodyPr>
            <a:lstStyle/>
            <a:p>
              <a:pPr algn="l">
                <a:lnSpc>
                  <a:spcPts val="2800"/>
                </a:lnSpc>
              </a:pPr>
              <a:r>
                <a:rPr lang="en-US" sz="2000" spc="400">
                  <a:solidFill>
                    <a:srgbClr val="FDFEEC"/>
                  </a:solidFill>
                  <a:latin typeface="Montserrat Light"/>
                  <a:ea typeface="Montserrat Light"/>
                  <a:cs typeface="Montserrat Light"/>
                  <a:sym typeface="Montserrat Light"/>
                </a:rPr>
                <a:t>FACULTAD DE CIENCIAS ECONÓMICAS </a:t>
              </a:r>
            </a:p>
            <a:p>
              <a:pPr algn="l">
                <a:lnSpc>
                  <a:spcPts val="2800"/>
                </a:lnSpc>
              </a:pPr>
              <a:r>
                <a:rPr lang="en-US" sz="2000" spc="400">
                  <a:solidFill>
                    <a:srgbClr val="FDFEEC"/>
                  </a:solidFill>
                  <a:latin typeface="Montserrat Light"/>
                  <a:ea typeface="Montserrat Light"/>
                  <a:cs typeface="Montserrat Light"/>
                  <a:sym typeface="Montserrat Light"/>
                </a:rPr>
                <a:t>UNIVERSIDAD CATÓLICA DE SANTA FE</a:t>
              </a:r>
            </a:p>
            <a:p>
              <a:pPr algn="l">
                <a:lnSpc>
                  <a:spcPts val="2800"/>
                </a:lnSpc>
              </a:pPr>
              <a:endParaRPr lang="en-US" sz="2000" spc="400">
                <a:solidFill>
                  <a:srgbClr val="FDFEEC"/>
                </a:solidFill>
                <a:latin typeface="Montserrat Light"/>
                <a:ea typeface="Montserrat Light"/>
                <a:cs typeface="Montserrat Light"/>
                <a:sym typeface="Montserrat Light"/>
              </a:endParaRPr>
            </a:p>
          </p:txBody>
        </p:sp>
      </p:grpSp>
      <p:sp>
        <p:nvSpPr>
          <p:cNvPr id="5" name="Freeform 5"/>
          <p:cNvSpPr/>
          <p:nvPr/>
        </p:nvSpPr>
        <p:spPr>
          <a:xfrm>
            <a:off x="-531691" y="0"/>
            <a:ext cx="8969321" cy="10287000"/>
          </a:xfrm>
          <a:custGeom>
            <a:avLst/>
            <a:gdLst/>
            <a:ahLst/>
            <a:cxnLst/>
            <a:rect l="l" t="t" r="r" b="b"/>
            <a:pathLst>
              <a:path w="8969321" h="10287000">
                <a:moveTo>
                  <a:pt x="0" y="0"/>
                </a:moveTo>
                <a:lnTo>
                  <a:pt x="8969321" y="0"/>
                </a:lnTo>
                <a:lnTo>
                  <a:pt x="8969321" y="10287000"/>
                </a:lnTo>
                <a:lnTo>
                  <a:pt x="0" y="10287000"/>
                </a:lnTo>
                <a:lnTo>
                  <a:pt x="0" y="0"/>
                </a:lnTo>
                <a:close/>
              </a:path>
            </a:pathLst>
          </a:custGeom>
          <a:blipFill>
            <a:blip r:embed="rId2"/>
            <a:stretch>
              <a:fillRect l="-22165" r="-49871"/>
            </a:stretch>
          </a:blipFill>
        </p:spPr>
      </p:sp>
      <p:grpSp>
        <p:nvGrpSpPr>
          <p:cNvPr id="6" name="Group 6"/>
          <p:cNvGrpSpPr/>
          <p:nvPr/>
        </p:nvGrpSpPr>
        <p:grpSpPr>
          <a:xfrm>
            <a:off x="8903176" y="864454"/>
            <a:ext cx="8520370" cy="5986503"/>
            <a:chOff x="0" y="0"/>
            <a:chExt cx="11360493" cy="7982003"/>
          </a:xfrm>
        </p:grpSpPr>
        <p:sp>
          <p:nvSpPr>
            <p:cNvPr id="7" name="TextBox 7"/>
            <p:cNvSpPr txBox="1"/>
            <p:nvPr/>
          </p:nvSpPr>
          <p:spPr>
            <a:xfrm>
              <a:off x="1981239" y="-95250"/>
              <a:ext cx="9379254" cy="908050"/>
            </a:xfrm>
            <a:prstGeom prst="rect">
              <a:avLst/>
            </a:prstGeom>
          </p:spPr>
          <p:txBody>
            <a:bodyPr lIns="0" tIns="0" rIns="0" bIns="0" rtlCol="0" anchor="t">
              <a:spAutoFit/>
            </a:bodyPr>
            <a:lstStyle/>
            <a:p>
              <a:pPr algn="r">
                <a:lnSpc>
                  <a:spcPts val="4800"/>
                </a:lnSpc>
              </a:pPr>
              <a:r>
                <a:rPr lang="en-US" sz="4000" i="1">
                  <a:solidFill>
                    <a:srgbClr val="FDFEEC"/>
                  </a:solidFill>
                  <a:latin typeface="Old Standard Italics"/>
                  <a:ea typeface="Old Standard Italics"/>
                  <a:cs typeface="Old Standard Italics"/>
                  <a:sym typeface="Old Standard Italics"/>
                </a:rPr>
                <a:t>Lic. Administración </a:t>
              </a:r>
            </a:p>
          </p:txBody>
        </p:sp>
        <p:sp>
          <p:nvSpPr>
            <p:cNvPr id="8" name="TextBox 8"/>
            <p:cNvSpPr txBox="1"/>
            <p:nvPr/>
          </p:nvSpPr>
          <p:spPr>
            <a:xfrm>
              <a:off x="0" y="1428803"/>
              <a:ext cx="11360493" cy="6553200"/>
            </a:xfrm>
            <a:prstGeom prst="rect">
              <a:avLst/>
            </a:prstGeom>
          </p:spPr>
          <p:txBody>
            <a:bodyPr lIns="0" tIns="0" rIns="0" bIns="0" rtlCol="0" anchor="t">
              <a:spAutoFit/>
            </a:bodyPr>
            <a:lstStyle/>
            <a:p>
              <a:pPr algn="r">
                <a:lnSpc>
                  <a:spcPts val="7801"/>
                </a:lnSpc>
              </a:pPr>
              <a:r>
                <a:rPr lang="en-US" sz="6501">
                  <a:solidFill>
                    <a:srgbClr val="FDFEEC"/>
                  </a:solidFill>
                  <a:latin typeface="Old Standard"/>
                  <a:ea typeface="Old Standard"/>
                  <a:cs typeface="Old Standard"/>
                  <a:sym typeface="Old Standard"/>
                </a:rPr>
                <a:t>Ética en las Negociaciones</a:t>
              </a:r>
            </a:p>
            <a:p>
              <a:pPr algn="r">
                <a:lnSpc>
                  <a:spcPts val="7801"/>
                </a:lnSpc>
              </a:pPr>
              <a:endParaRPr lang="en-US" sz="6501">
                <a:solidFill>
                  <a:srgbClr val="FDFEEC"/>
                </a:solidFill>
                <a:latin typeface="Old Standard"/>
                <a:ea typeface="Old Standard"/>
                <a:cs typeface="Old Standard"/>
                <a:sym typeface="Old Standard"/>
              </a:endParaRPr>
            </a:p>
            <a:p>
              <a:pPr algn="r">
                <a:lnSpc>
                  <a:spcPts val="14400"/>
                </a:lnSpc>
              </a:pPr>
              <a:endParaRPr lang="en-US" sz="6501">
                <a:solidFill>
                  <a:srgbClr val="FDFEEC"/>
                </a:solidFill>
                <a:latin typeface="Old Standard"/>
                <a:ea typeface="Old Standard"/>
                <a:cs typeface="Old Standard"/>
                <a:sym typeface="Old Standar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904875"/>
            <a:ext cx="15857668" cy="8471916"/>
          </a:xfrm>
          <a:prstGeom prst="rect">
            <a:avLst/>
          </a:prstGeom>
        </p:spPr>
        <p:txBody>
          <a:bodyPr lIns="0" tIns="0" rIns="0" bIns="0" rtlCol="0" anchor="t">
            <a:spAutoFit/>
          </a:bodyPr>
          <a:lstStyle/>
          <a:p>
            <a:pPr algn="ctr">
              <a:lnSpc>
                <a:spcPts val="6101"/>
              </a:lnSpc>
            </a:pPr>
            <a:r>
              <a:rPr lang="en-US" sz="5084" spc="-391">
                <a:solidFill>
                  <a:srgbClr val="000000"/>
                </a:solidFill>
                <a:latin typeface="Old Standard"/>
                <a:ea typeface="Old Standard"/>
                <a:cs typeface="Old Standard"/>
                <a:sym typeface="Old Standard"/>
              </a:rPr>
              <a:t>Cada uno refleja un enfoque fundamentalmente diferente del razonamiento ético. </a:t>
            </a:r>
          </a:p>
          <a:p>
            <a:pPr algn="ctr">
              <a:lnSpc>
                <a:spcPts val="6101"/>
              </a:lnSpc>
            </a:pPr>
            <a:endParaRPr lang="en-US" sz="5084" spc="-391">
              <a:solidFill>
                <a:srgbClr val="000000"/>
              </a:solidFill>
              <a:latin typeface="Old Standard"/>
              <a:ea typeface="Old Standard"/>
              <a:cs typeface="Old Standard"/>
              <a:sym typeface="Old Standard"/>
            </a:endParaRPr>
          </a:p>
          <a:p>
            <a:pPr algn="ctr">
              <a:lnSpc>
                <a:spcPts val="6101"/>
              </a:lnSpc>
            </a:pPr>
            <a:r>
              <a:rPr lang="en-US" sz="5084" spc="-391">
                <a:solidFill>
                  <a:srgbClr val="000000"/>
                </a:solidFill>
                <a:latin typeface="Old Standard"/>
                <a:ea typeface="Old Standard"/>
                <a:cs typeface="Old Standard"/>
                <a:sym typeface="Old Standard"/>
              </a:rPr>
              <a:t>El primero puede llamarse ética del resultado final, en donde la rectitud de una acción se determina al evaluar los pros y los contras de sus consecuencias. </a:t>
            </a:r>
          </a:p>
          <a:p>
            <a:pPr algn="ctr">
              <a:lnSpc>
                <a:spcPts val="6101"/>
              </a:lnSpc>
            </a:pPr>
            <a:r>
              <a:rPr lang="en-US" sz="5084" spc="-391">
                <a:solidFill>
                  <a:srgbClr val="000000"/>
                </a:solidFill>
                <a:latin typeface="Old Standard"/>
                <a:ea typeface="Old Standard"/>
                <a:cs typeface="Old Standard"/>
                <a:sym typeface="Old Standard"/>
              </a:rPr>
              <a:t>El segundo es un ejemplo de lo que se denomina ética del deber, en la cual la rectitud de una acción se determina mediante las obligaciones propias para apegarse a principios, leyes y estándares sociales uniformes que definen lo correcto e incorrecto, y dónde se dividen.</a:t>
            </a:r>
          </a:p>
          <a:p>
            <a:pPr algn="ctr">
              <a:lnSpc>
                <a:spcPts val="4770"/>
              </a:lnSpc>
              <a:spcBef>
                <a:spcPct val="0"/>
              </a:spcBef>
            </a:pPr>
            <a:endParaRPr lang="en-US" sz="5084" spc="-391">
              <a:solidFill>
                <a:srgbClr val="000000"/>
              </a:solidFill>
              <a:latin typeface="Old Standard"/>
              <a:ea typeface="Old Standard"/>
              <a:cs typeface="Old Standard"/>
              <a:sym typeface="Old Standar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2181225"/>
            <a:ext cx="16531936" cy="6638925"/>
          </a:xfrm>
          <a:prstGeom prst="rect">
            <a:avLst/>
          </a:prstGeom>
        </p:spPr>
        <p:txBody>
          <a:bodyPr lIns="0" tIns="0" rIns="0" bIns="0" rtlCol="0" anchor="t">
            <a:spAutoFit/>
          </a:bodyPr>
          <a:lstStyle/>
          <a:p>
            <a:pPr algn="ctr">
              <a:lnSpc>
                <a:spcPts val="6600"/>
              </a:lnSpc>
            </a:pPr>
            <a:r>
              <a:rPr lang="en-US" sz="5500" spc="-423">
                <a:solidFill>
                  <a:srgbClr val="000000"/>
                </a:solidFill>
                <a:latin typeface="Old Standard"/>
                <a:ea typeface="Old Standard"/>
                <a:cs typeface="Old Standard"/>
                <a:sym typeface="Old Standard"/>
              </a:rPr>
              <a:t>El tercero representa una forma de ética del contrato social, donde la rectitud de una acción se basa en las costumbres y normas de una comunidad específica. </a:t>
            </a:r>
          </a:p>
          <a:p>
            <a:pPr algn="ctr">
              <a:lnSpc>
                <a:spcPts val="6600"/>
              </a:lnSpc>
            </a:pPr>
            <a:r>
              <a:rPr lang="en-US" sz="5500" spc="-423">
                <a:solidFill>
                  <a:srgbClr val="000000"/>
                </a:solidFill>
                <a:latin typeface="Old Standard"/>
                <a:ea typeface="Old Standard"/>
                <a:cs typeface="Old Standard"/>
                <a:sym typeface="Old Standard"/>
              </a:rPr>
              <a:t>Por último, el cuarto puede llamarse una ética personal, porque la rectitud de la acción se basa en la conciencia y estándares morales propios. </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6338" y="1848069"/>
            <a:ext cx="16135324" cy="6457511"/>
          </a:xfrm>
          <a:prstGeom prst="rect">
            <a:avLst/>
          </a:prstGeom>
        </p:spPr>
        <p:txBody>
          <a:bodyPr lIns="0" tIns="0" rIns="0" bIns="0" rtlCol="0" anchor="t">
            <a:spAutoFit/>
          </a:bodyPr>
          <a:lstStyle/>
          <a:p>
            <a:pPr algn="ctr">
              <a:lnSpc>
                <a:spcPts val="6935"/>
              </a:lnSpc>
            </a:pPr>
            <a:r>
              <a:rPr lang="en-US" sz="5779" b="1" spc="-445">
                <a:solidFill>
                  <a:srgbClr val="925520"/>
                </a:solidFill>
                <a:latin typeface="Old Standard Bold"/>
                <a:ea typeface="Old Standard Bold"/>
                <a:cs typeface="Old Standard Bold"/>
                <a:sym typeface="Old Standard Bold"/>
              </a:rPr>
              <a:t>Aplicación del razonamiento ético en una negociación:</a:t>
            </a:r>
          </a:p>
          <a:p>
            <a:pPr algn="ctr">
              <a:lnSpc>
                <a:spcPts val="5422"/>
              </a:lnSpc>
            </a:pPr>
            <a:endParaRPr lang="en-US" sz="5779" b="1" spc="-445">
              <a:solidFill>
                <a:srgbClr val="925520"/>
              </a:solidFill>
              <a:latin typeface="Old Standard Bold"/>
              <a:ea typeface="Old Standard Bold"/>
              <a:cs typeface="Old Standard Bold"/>
              <a:sym typeface="Old Standard Bold"/>
            </a:endParaRPr>
          </a:p>
          <a:p>
            <a:pPr algn="ctr">
              <a:lnSpc>
                <a:spcPts val="5422"/>
              </a:lnSpc>
            </a:pPr>
            <a:r>
              <a:rPr lang="en-US" sz="4518" spc="-347">
                <a:solidFill>
                  <a:srgbClr val="000000"/>
                </a:solidFill>
                <a:latin typeface="Old Standard"/>
                <a:ea typeface="Old Standard"/>
                <a:cs typeface="Old Standard"/>
                <a:sym typeface="Old Standard"/>
              </a:rPr>
              <a:t>• Si cree en la ética del resultado final puede hacer lo necesario para obtener el mejor resultado posible (inclusive mentir acerca de otro comprador). </a:t>
            </a:r>
          </a:p>
          <a:p>
            <a:pPr algn="ctr">
              <a:lnSpc>
                <a:spcPts val="5422"/>
              </a:lnSpc>
            </a:pPr>
            <a:endParaRPr lang="en-US" sz="4518" spc="-347">
              <a:solidFill>
                <a:srgbClr val="000000"/>
              </a:solidFill>
              <a:latin typeface="Old Standard"/>
              <a:ea typeface="Old Standard"/>
              <a:cs typeface="Old Standard"/>
              <a:sym typeface="Old Standard"/>
            </a:endParaRPr>
          </a:p>
          <a:p>
            <a:pPr algn="ctr">
              <a:lnSpc>
                <a:spcPts val="5422"/>
              </a:lnSpc>
            </a:pPr>
            <a:r>
              <a:rPr lang="en-US" sz="4518" spc="-347">
                <a:solidFill>
                  <a:srgbClr val="000000"/>
                </a:solidFill>
                <a:latin typeface="Old Standard"/>
                <a:ea typeface="Old Standard"/>
                <a:cs typeface="Old Standard"/>
                <a:sym typeface="Old Standard"/>
              </a:rPr>
              <a:t>• Si confía en la ética del deber puede considerar una obligación nunca participar en un pretexto, y por tanto rechazar una táctica que implique una mentira definida. </a:t>
            </a:r>
          </a:p>
          <a:p>
            <a:pPr algn="ctr">
              <a:lnSpc>
                <a:spcPts val="5422"/>
              </a:lnSpc>
              <a:spcBef>
                <a:spcPct val="0"/>
              </a:spcBef>
            </a:pPr>
            <a:endParaRPr lang="en-US" sz="4518" spc="-347">
              <a:solidFill>
                <a:srgbClr val="000000"/>
              </a:solidFill>
              <a:latin typeface="Old Standard"/>
              <a:ea typeface="Old Standard"/>
              <a:cs typeface="Old Standard"/>
              <a:sym typeface="Old Standar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6338" y="1848069"/>
            <a:ext cx="16135324" cy="7819321"/>
          </a:xfrm>
          <a:prstGeom prst="rect">
            <a:avLst/>
          </a:prstGeom>
        </p:spPr>
        <p:txBody>
          <a:bodyPr lIns="0" tIns="0" rIns="0" bIns="0" rtlCol="0" anchor="t">
            <a:spAutoFit/>
          </a:bodyPr>
          <a:lstStyle/>
          <a:p>
            <a:pPr algn="ctr">
              <a:lnSpc>
                <a:spcPts val="6935"/>
              </a:lnSpc>
            </a:pPr>
            <a:r>
              <a:rPr lang="en-US" sz="5779" b="1" spc="-445">
                <a:solidFill>
                  <a:srgbClr val="925520"/>
                </a:solidFill>
                <a:latin typeface="Old Standard Bold"/>
                <a:ea typeface="Old Standard Bold"/>
                <a:cs typeface="Old Standard Bold"/>
                <a:sym typeface="Old Standard Bold"/>
              </a:rPr>
              <a:t>Aplicación del razonamiento ético en una negociación:</a:t>
            </a:r>
          </a:p>
          <a:p>
            <a:pPr algn="ctr">
              <a:lnSpc>
                <a:spcPts val="5422"/>
              </a:lnSpc>
            </a:pPr>
            <a:endParaRPr lang="en-US" sz="5779" b="1" spc="-445">
              <a:solidFill>
                <a:srgbClr val="925520"/>
              </a:solidFill>
              <a:latin typeface="Old Standard Bold"/>
              <a:ea typeface="Old Standard Bold"/>
              <a:cs typeface="Old Standard Bold"/>
              <a:sym typeface="Old Standard Bold"/>
            </a:endParaRPr>
          </a:p>
          <a:p>
            <a:pPr algn="ctr">
              <a:lnSpc>
                <a:spcPts val="5422"/>
              </a:lnSpc>
            </a:pPr>
            <a:r>
              <a:rPr lang="en-US" sz="4518" spc="-347">
                <a:solidFill>
                  <a:srgbClr val="000000"/>
                </a:solidFill>
                <a:latin typeface="Old Standard"/>
                <a:ea typeface="Old Standard"/>
                <a:cs typeface="Old Standard"/>
                <a:sym typeface="Old Standard"/>
              </a:rPr>
              <a:t>• Si se apega a la ética del contrato social puede basar sus opciones tácticas en su opinión de una conducta apropiada en su comunidad; si los demás usarían el engaño en una situación así, usted aceptaría mentir. </a:t>
            </a:r>
          </a:p>
          <a:p>
            <a:pPr algn="ctr">
              <a:lnSpc>
                <a:spcPts val="5422"/>
              </a:lnSpc>
            </a:pPr>
            <a:endParaRPr lang="en-US" sz="4518" spc="-347">
              <a:solidFill>
                <a:srgbClr val="000000"/>
              </a:solidFill>
              <a:latin typeface="Old Standard"/>
              <a:ea typeface="Old Standard"/>
              <a:cs typeface="Old Standard"/>
              <a:sym typeface="Old Standard"/>
            </a:endParaRPr>
          </a:p>
          <a:p>
            <a:pPr algn="ctr">
              <a:lnSpc>
                <a:spcPts val="5422"/>
              </a:lnSpc>
            </a:pPr>
            <a:r>
              <a:rPr lang="en-US" sz="4518" spc="-347">
                <a:solidFill>
                  <a:srgbClr val="000000"/>
                </a:solidFill>
                <a:latin typeface="Old Standard"/>
                <a:ea typeface="Old Standard"/>
                <a:cs typeface="Old Standard"/>
                <a:sym typeface="Old Standard"/>
              </a:rPr>
              <a:t>• Si respeta la ética personal consultaría su conciencia y decidiría si su necesidad de efectivo para su próximo viaje justifica las tácticas de engaño o deshonestas.</a:t>
            </a:r>
          </a:p>
          <a:p>
            <a:pPr algn="ctr">
              <a:lnSpc>
                <a:spcPts val="5422"/>
              </a:lnSpc>
            </a:pPr>
            <a:endParaRPr lang="en-US" sz="4518" spc="-347">
              <a:solidFill>
                <a:srgbClr val="000000"/>
              </a:solidFill>
              <a:latin typeface="Old Standard"/>
              <a:ea typeface="Old Standard"/>
              <a:cs typeface="Old Standard"/>
              <a:sym typeface="Old Standard"/>
            </a:endParaRPr>
          </a:p>
          <a:p>
            <a:pPr algn="ctr">
              <a:lnSpc>
                <a:spcPts val="5422"/>
              </a:lnSpc>
              <a:spcBef>
                <a:spcPct val="0"/>
              </a:spcBef>
            </a:pPr>
            <a:endParaRPr lang="en-US" sz="4518" spc="-347">
              <a:solidFill>
                <a:srgbClr val="000000"/>
              </a:solidFill>
              <a:latin typeface="Old Standard"/>
              <a:ea typeface="Old Standard"/>
              <a:cs typeface="Old Standard"/>
              <a:sym typeface="Old Standar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51" y="1428750"/>
            <a:ext cx="16040049" cy="8858250"/>
          </a:xfrm>
          <a:prstGeom prst="rect">
            <a:avLst/>
          </a:prstGeom>
        </p:spPr>
        <p:txBody>
          <a:bodyPr lIns="0" tIns="0" rIns="0" bIns="0" rtlCol="0" anchor="t">
            <a:spAutoFit/>
          </a:bodyPr>
          <a:lstStyle/>
          <a:p>
            <a:pPr algn="ctr">
              <a:lnSpc>
                <a:spcPts val="6403"/>
              </a:lnSpc>
            </a:pPr>
            <a:r>
              <a:rPr lang="en-US" sz="5336" b="1" spc="-410">
                <a:solidFill>
                  <a:srgbClr val="925520"/>
                </a:solidFill>
                <a:latin typeface="Old Standard Bold"/>
                <a:ea typeface="Old Standard Bold"/>
                <a:cs typeface="Old Standard Bold"/>
                <a:sym typeface="Old Standard Bold"/>
              </a:rPr>
              <a:t>Comparación entre ética, prudencia, lo práctico y la legalidad</a:t>
            </a:r>
            <a:r>
              <a:rPr lang="en-US" sz="5336" spc="-410">
                <a:solidFill>
                  <a:srgbClr val="000000"/>
                </a:solidFill>
                <a:latin typeface="Old Standard"/>
                <a:ea typeface="Old Standard"/>
                <a:cs typeface="Old Standard"/>
                <a:sym typeface="Old Standard"/>
              </a:rPr>
              <a:t> </a:t>
            </a:r>
          </a:p>
          <a:p>
            <a:pPr algn="ctr">
              <a:lnSpc>
                <a:spcPts val="6403"/>
              </a:lnSpc>
            </a:pPr>
            <a:endParaRPr lang="en-US" sz="5336" spc="-410">
              <a:solidFill>
                <a:srgbClr val="000000"/>
              </a:solidFill>
              <a:latin typeface="Old Standard"/>
              <a:ea typeface="Old Standard"/>
              <a:cs typeface="Old Standard"/>
              <a:sym typeface="Old Standard"/>
            </a:endParaRPr>
          </a:p>
          <a:p>
            <a:pPr algn="ctr">
              <a:lnSpc>
                <a:spcPts val="6403"/>
              </a:lnSpc>
            </a:pPr>
            <a:r>
              <a:rPr lang="en-US" sz="5336" spc="-410">
                <a:solidFill>
                  <a:srgbClr val="000000"/>
                </a:solidFill>
                <a:latin typeface="Old Standard"/>
                <a:ea typeface="Old Standard"/>
                <a:cs typeface="Old Standard"/>
                <a:sym typeface="Old Standard"/>
              </a:rPr>
              <a:t>Las discusiones sobre la ética empresarial a menudo confunden lo ético (adecuado según un estándar de conducta moral), lo prudente (inteligente, basado en tratar de comprender la eficacia de la táctica y las posibles consecuencias en la relación con la otra parte), </a:t>
            </a:r>
          </a:p>
          <a:p>
            <a:pPr algn="ctr">
              <a:lnSpc>
                <a:spcPts val="6403"/>
              </a:lnSpc>
            </a:pPr>
            <a:r>
              <a:rPr lang="en-US" sz="5336" spc="-410">
                <a:solidFill>
                  <a:srgbClr val="000000"/>
                </a:solidFill>
                <a:latin typeface="Old Standard"/>
                <a:ea typeface="Old Standard"/>
                <a:cs typeface="Old Standard"/>
                <a:sym typeface="Old Standard"/>
              </a:rPr>
              <a:t>lo práctico (lo que un negociador puede hacer que suceda en una situación específica) y lo legal (lo que la ley define como práctica aceptable).</a:t>
            </a:r>
          </a:p>
          <a:p>
            <a:pPr algn="ctr">
              <a:lnSpc>
                <a:spcPts val="6403"/>
              </a:lnSpc>
            </a:pPr>
            <a:endParaRPr lang="en-US" sz="5336" spc="-410">
              <a:solidFill>
                <a:srgbClr val="000000"/>
              </a:solidFill>
              <a:latin typeface="Old Standard"/>
              <a:ea typeface="Old Standard"/>
              <a:cs typeface="Old Standard"/>
              <a:sym typeface="Old Standard"/>
            </a:endParaRPr>
          </a:p>
          <a:p>
            <a:pPr algn="ctr">
              <a:lnSpc>
                <a:spcPts val="5006"/>
              </a:lnSpc>
              <a:spcBef>
                <a:spcPct val="0"/>
              </a:spcBef>
            </a:pPr>
            <a:endParaRPr lang="en-US" sz="5336" spc="-410">
              <a:solidFill>
                <a:srgbClr val="000000"/>
              </a:solidFill>
              <a:latin typeface="Old Standard"/>
              <a:ea typeface="Old Standard"/>
              <a:cs typeface="Old Standard"/>
              <a:sym typeface="Old Standar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51" y="2093311"/>
            <a:ext cx="16040049" cy="8048625"/>
          </a:xfrm>
          <a:prstGeom prst="rect">
            <a:avLst/>
          </a:prstGeom>
        </p:spPr>
        <p:txBody>
          <a:bodyPr lIns="0" tIns="0" rIns="0" bIns="0" rtlCol="0" anchor="t">
            <a:spAutoFit/>
          </a:bodyPr>
          <a:lstStyle/>
          <a:p>
            <a:pPr algn="ctr">
              <a:lnSpc>
                <a:spcPts val="6403"/>
              </a:lnSpc>
            </a:pPr>
            <a:r>
              <a:rPr lang="en-US" sz="5336" b="1" spc="-410" dirty="0" err="1">
                <a:solidFill>
                  <a:srgbClr val="925520"/>
                </a:solidFill>
                <a:latin typeface="Old Standard Bold"/>
                <a:ea typeface="Old Standard Bold"/>
                <a:cs typeface="Old Standard Bold"/>
                <a:sym typeface="Old Standard Bold"/>
              </a:rPr>
              <a:t>P</a:t>
            </a:r>
            <a:r>
              <a:rPr lang="en-US" sz="5336" b="1" spc="-410" dirty="0" err="1" smtClean="0">
                <a:solidFill>
                  <a:srgbClr val="925520"/>
                </a:solidFill>
                <a:latin typeface="Old Standard Bold"/>
                <a:ea typeface="Old Standard Bold"/>
                <a:cs typeface="Old Standard Bold"/>
                <a:sym typeface="Old Standard Bold"/>
              </a:rPr>
              <a:t>reguntas</a:t>
            </a:r>
            <a:r>
              <a:rPr lang="en-US" sz="5336" b="1" spc="-410" dirty="0" smtClean="0">
                <a:solidFill>
                  <a:srgbClr val="925520"/>
                </a:solidFill>
                <a:latin typeface="Old Standard Bold"/>
                <a:ea typeface="Old Standard Bold"/>
                <a:cs typeface="Old Standard Bold"/>
                <a:sym typeface="Old Standard Bold"/>
              </a:rPr>
              <a:t> </a:t>
            </a:r>
            <a:r>
              <a:rPr lang="en-US" sz="5336" b="1" spc="-410" dirty="0">
                <a:solidFill>
                  <a:srgbClr val="925520"/>
                </a:solidFill>
                <a:latin typeface="Old Standard Bold"/>
                <a:ea typeface="Old Standard Bold"/>
                <a:cs typeface="Old Standard Bold"/>
                <a:sym typeface="Old Standard Bold"/>
              </a:rPr>
              <a:t>de la </a:t>
            </a:r>
            <a:r>
              <a:rPr lang="en-US" sz="5336" b="1" spc="-410" dirty="0" err="1">
                <a:solidFill>
                  <a:srgbClr val="925520"/>
                </a:solidFill>
                <a:latin typeface="Old Standard Bold"/>
                <a:ea typeface="Old Standard Bold"/>
                <a:cs typeface="Old Standard Bold"/>
                <a:sym typeface="Old Standard Bold"/>
              </a:rPr>
              <a:t>conducta</a:t>
            </a:r>
            <a:r>
              <a:rPr lang="en-US" sz="5336" b="1" spc="-410" dirty="0">
                <a:solidFill>
                  <a:srgbClr val="925520"/>
                </a:solidFill>
                <a:latin typeface="Old Standard Bold"/>
                <a:ea typeface="Old Standard Bold"/>
                <a:cs typeface="Old Standard Bold"/>
                <a:sym typeface="Old Standard Bold"/>
              </a:rPr>
              <a:t> </a:t>
            </a:r>
            <a:r>
              <a:rPr lang="en-US" sz="5336" b="1" spc="-410" dirty="0" err="1">
                <a:solidFill>
                  <a:srgbClr val="925520"/>
                </a:solidFill>
                <a:latin typeface="Old Standard Bold"/>
                <a:ea typeface="Old Standard Bold"/>
                <a:cs typeface="Old Standard Bold"/>
                <a:sym typeface="Old Standard Bold"/>
              </a:rPr>
              <a:t>ética</a:t>
            </a:r>
            <a:r>
              <a:rPr lang="en-US" sz="5336" b="1" spc="-410" dirty="0">
                <a:solidFill>
                  <a:srgbClr val="925520"/>
                </a:solidFill>
                <a:latin typeface="Old Standard Bold"/>
                <a:ea typeface="Old Standard Bold"/>
                <a:cs typeface="Old Standard Bold"/>
                <a:sym typeface="Old Standard Bold"/>
              </a:rPr>
              <a:t> </a:t>
            </a:r>
            <a:r>
              <a:rPr lang="en-US" sz="5336" b="1" spc="-410" dirty="0" err="1">
                <a:solidFill>
                  <a:srgbClr val="925520"/>
                </a:solidFill>
                <a:latin typeface="Old Standard Bold"/>
                <a:ea typeface="Old Standard Bold"/>
                <a:cs typeface="Old Standard Bold"/>
                <a:sym typeface="Old Standard Bold"/>
              </a:rPr>
              <a:t>surgen</a:t>
            </a:r>
            <a:r>
              <a:rPr lang="en-US" sz="5336" b="1" spc="-410" dirty="0">
                <a:solidFill>
                  <a:srgbClr val="925520"/>
                </a:solidFill>
                <a:latin typeface="Old Standard Bold"/>
                <a:ea typeface="Old Standard Bold"/>
                <a:cs typeface="Old Standard Bold"/>
                <a:sym typeface="Old Standard Bold"/>
              </a:rPr>
              <a:t> </a:t>
            </a:r>
            <a:r>
              <a:rPr lang="en-US" sz="5336" b="1" spc="-410" dirty="0" err="1">
                <a:solidFill>
                  <a:srgbClr val="925520"/>
                </a:solidFill>
                <a:latin typeface="Old Standard Bold"/>
                <a:ea typeface="Old Standard Bold"/>
                <a:cs typeface="Old Standard Bold"/>
                <a:sym typeface="Old Standard Bold"/>
              </a:rPr>
              <a:t>en</a:t>
            </a:r>
            <a:r>
              <a:rPr lang="en-US" sz="5336" b="1" spc="-410" dirty="0">
                <a:solidFill>
                  <a:srgbClr val="925520"/>
                </a:solidFill>
                <a:latin typeface="Old Standard Bold"/>
                <a:ea typeface="Old Standard Bold"/>
                <a:cs typeface="Old Standard Bold"/>
                <a:sym typeface="Old Standard Bold"/>
              </a:rPr>
              <a:t> </a:t>
            </a:r>
            <a:r>
              <a:rPr lang="en-US" sz="5336" b="1" spc="-410" dirty="0" err="1">
                <a:solidFill>
                  <a:srgbClr val="925520"/>
                </a:solidFill>
                <a:latin typeface="Old Standard Bold"/>
                <a:ea typeface="Old Standard Bold"/>
                <a:cs typeface="Old Standard Bold"/>
                <a:sym typeface="Old Standard Bold"/>
              </a:rPr>
              <a:t>una</a:t>
            </a:r>
            <a:r>
              <a:rPr lang="en-US" sz="5336" b="1" spc="-410" dirty="0">
                <a:solidFill>
                  <a:srgbClr val="925520"/>
                </a:solidFill>
                <a:latin typeface="Old Standard Bold"/>
                <a:ea typeface="Old Standard Bold"/>
                <a:cs typeface="Old Standard Bold"/>
                <a:sym typeface="Old Standard Bold"/>
              </a:rPr>
              <a:t> </a:t>
            </a:r>
            <a:r>
              <a:rPr lang="en-US" sz="5336" b="1" spc="-410" dirty="0" err="1" smtClean="0">
                <a:solidFill>
                  <a:srgbClr val="925520"/>
                </a:solidFill>
                <a:latin typeface="Old Standard Bold"/>
                <a:ea typeface="Old Standard Bold"/>
                <a:cs typeface="Old Standard Bold"/>
                <a:sym typeface="Old Standard Bold"/>
              </a:rPr>
              <a:t>negociación</a:t>
            </a:r>
            <a:endParaRPr lang="en-US" sz="5336" b="1" spc="-410" dirty="0">
              <a:solidFill>
                <a:srgbClr val="925520"/>
              </a:solidFill>
              <a:latin typeface="Old Standard Bold"/>
              <a:ea typeface="Old Standard Bold"/>
              <a:cs typeface="Old Standard Bold"/>
              <a:sym typeface="Old Standard Bold"/>
            </a:endParaRPr>
          </a:p>
          <a:p>
            <a:pPr algn="ctr">
              <a:lnSpc>
                <a:spcPts val="6403"/>
              </a:lnSpc>
            </a:pPr>
            <a:endParaRPr lang="en-US" sz="5336" b="1" spc="-410" dirty="0">
              <a:solidFill>
                <a:srgbClr val="925520"/>
              </a:solidFill>
              <a:latin typeface="Old Standard Bold"/>
              <a:ea typeface="Old Standard Bold"/>
              <a:cs typeface="Old Standard Bold"/>
              <a:sym typeface="Old Standard Bold"/>
            </a:endParaRPr>
          </a:p>
          <a:p>
            <a:pPr algn="ctr">
              <a:lnSpc>
                <a:spcPts val="6403"/>
              </a:lnSpc>
            </a:pPr>
            <a:r>
              <a:rPr lang="en-US" sz="5336" b="1" spc="-410" dirty="0">
                <a:solidFill>
                  <a:srgbClr val="000000"/>
                </a:solidFill>
                <a:latin typeface="Old Standard Bold"/>
                <a:ea typeface="Old Standard Bold"/>
                <a:cs typeface="Old Standard Bold"/>
                <a:sym typeface="Old Standard Bold"/>
              </a:rPr>
              <a:t>¿</a:t>
            </a:r>
            <a:r>
              <a:rPr lang="en-US" sz="5336" b="1" spc="-410" dirty="0" err="1">
                <a:solidFill>
                  <a:srgbClr val="000000"/>
                </a:solidFill>
                <a:latin typeface="Old Standard Bold"/>
                <a:ea typeface="Old Standard Bold"/>
                <a:cs typeface="Old Standard Bold"/>
                <a:sym typeface="Old Standard Bold"/>
              </a:rPr>
              <a:t>Por</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qué</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algunos</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negociadores</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usan</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tácticas</a:t>
            </a:r>
            <a:r>
              <a:rPr lang="en-US" sz="5336" b="1" spc="-410" dirty="0">
                <a:solidFill>
                  <a:srgbClr val="000000"/>
                </a:solidFill>
                <a:latin typeface="Old Standard Bold"/>
                <a:ea typeface="Old Standard Bold"/>
                <a:cs typeface="Old Standard Bold"/>
                <a:sym typeface="Old Standard Bold"/>
              </a:rPr>
              <a:t> que </a:t>
            </a:r>
            <a:r>
              <a:rPr lang="en-US" sz="5336" b="1" spc="-410" dirty="0" err="1">
                <a:solidFill>
                  <a:srgbClr val="000000"/>
                </a:solidFill>
                <a:latin typeface="Old Standard Bold"/>
                <a:ea typeface="Old Standard Bold"/>
                <a:cs typeface="Old Standard Bold"/>
                <a:sym typeface="Old Standard Bold"/>
              </a:rPr>
              <a:t>pueden</a:t>
            </a:r>
            <a:r>
              <a:rPr lang="en-US" sz="5336" b="1" spc="-410" dirty="0">
                <a:solidFill>
                  <a:srgbClr val="000000"/>
                </a:solidFill>
                <a:latin typeface="Old Standard Bold"/>
                <a:ea typeface="Old Standard Bold"/>
                <a:cs typeface="Old Standard Bold"/>
                <a:sym typeface="Old Standard Bold"/>
              </a:rPr>
              <a:t> </a:t>
            </a:r>
          </a:p>
          <a:p>
            <a:pPr algn="ctr">
              <a:lnSpc>
                <a:spcPts val="6403"/>
              </a:lnSpc>
            </a:pPr>
            <a:r>
              <a:rPr lang="en-US" sz="5336" b="1" spc="-410" dirty="0" err="1">
                <a:solidFill>
                  <a:srgbClr val="000000"/>
                </a:solidFill>
                <a:latin typeface="Old Standard Bold"/>
                <a:ea typeface="Old Standard Bold"/>
                <a:cs typeface="Old Standard Bold"/>
                <a:sym typeface="Old Standard Bold"/>
              </a:rPr>
              <a:t>ser</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poco</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éticas</a:t>
            </a:r>
            <a:r>
              <a:rPr lang="en-US" sz="5336" b="1" spc="-410" dirty="0">
                <a:solidFill>
                  <a:srgbClr val="000000"/>
                </a:solidFill>
                <a:latin typeface="Old Standard Bold"/>
                <a:ea typeface="Old Standard Bold"/>
                <a:cs typeface="Old Standard Bold"/>
                <a:sym typeface="Old Standard Bold"/>
              </a:rPr>
              <a:t>? </a:t>
            </a:r>
          </a:p>
          <a:p>
            <a:pPr algn="ctr">
              <a:lnSpc>
                <a:spcPts val="6403"/>
              </a:lnSpc>
            </a:pPr>
            <a:endParaRPr lang="en-US" sz="5336" b="1" spc="-410" dirty="0">
              <a:solidFill>
                <a:srgbClr val="000000"/>
              </a:solidFill>
              <a:latin typeface="Old Standard Bold"/>
              <a:ea typeface="Old Standard Bold"/>
              <a:cs typeface="Old Standard Bold"/>
              <a:sym typeface="Old Standard Bold"/>
            </a:endParaRPr>
          </a:p>
          <a:p>
            <a:pPr algn="ctr">
              <a:lnSpc>
                <a:spcPts val="6403"/>
              </a:lnSpc>
            </a:pPr>
            <a:r>
              <a:rPr lang="en-US" sz="5336" b="1" spc="-410" dirty="0">
                <a:solidFill>
                  <a:srgbClr val="000000"/>
                </a:solidFill>
                <a:latin typeface="Old Standard Bold"/>
                <a:ea typeface="Old Standard Bold"/>
                <a:cs typeface="Old Standard Bold"/>
                <a:sym typeface="Old Standard Bold"/>
              </a:rPr>
              <a:t>Lo primero que </a:t>
            </a:r>
            <a:r>
              <a:rPr lang="en-US" sz="5336" b="1" spc="-410" dirty="0" err="1">
                <a:solidFill>
                  <a:srgbClr val="000000"/>
                </a:solidFill>
                <a:latin typeface="Old Standard Bold"/>
                <a:ea typeface="Old Standard Bold"/>
                <a:cs typeface="Old Standard Bold"/>
                <a:sym typeface="Old Standard Bold"/>
              </a:rPr>
              <a:t>viene</a:t>
            </a:r>
            <a:r>
              <a:rPr lang="en-US" sz="5336" b="1" spc="-410" dirty="0">
                <a:solidFill>
                  <a:srgbClr val="000000"/>
                </a:solidFill>
                <a:latin typeface="Old Standard Bold"/>
                <a:ea typeface="Old Standard Bold"/>
                <a:cs typeface="Old Standard Bold"/>
                <a:sym typeface="Old Standard Bold"/>
              </a:rPr>
              <a:t> a la </a:t>
            </a:r>
            <a:r>
              <a:rPr lang="en-US" sz="5336" b="1" spc="-410" dirty="0" err="1">
                <a:solidFill>
                  <a:srgbClr val="000000"/>
                </a:solidFill>
                <a:latin typeface="Old Standard Bold"/>
                <a:ea typeface="Old Standard Bold"/>
                <a:cs typeface="Old Standard Bold"/>
                <a:sym typeface="Old Standard Bold"/>
              </a:rPr>
              <a:t>mente</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es</a:t>
            </a:r>
            <a:r>
              <a:rPr lang="en-US" sz="5336" b="1" spc="-410" dirty="0">
                <a:solidFill>
                  <a:srgbClr val="000000"/>
                </a:solidFill>
                <a:latin typeface="Old Standard Bold"/>
                <a:ea typeface="Old Standard Bold"/>
                <a:cs typeface="Old Standard Bold"/>
                <a:sym typeface="Old Standard Bold"/>
              </a:rPr>
              <a:t> que tales </a:t>
            </a:r>
            <a:r>
              <a:rPr lang="en-US" sz="5336" b="1" spc="-410" dirty="0" err="1">
                <a:solidFill>
                  <a:srgbClr val="000000"/>
                </a:solidFill>
                <a:latin typeface="Old Standard Bold"/>
                <a:ea typeface="Old Standard Bold"/>
                <a:cs typeface="Old Standard Bold"/>
                <a:sym typeface="Old Standard Bold"/>
              </a:rPr>
              <a:t>negociadores</a:t>
            </a:r>
            <a:r>
              <a:rPr lang="en-US" sz="5336" b="1" spc="-410" dirty="0">
                <a:solidFill>
                  <a:srgbClr val="000000"/>
                </a:solidFill>
                <a:latin typeface="Old Standard Bold"/>
                <a:ea typeface="Old Standard Bold"/>
                <a:cs typeface="Old Standard Bold"/>
                <a:sym typeface="Old Standard Bold"/>
              </a:rPr>
              <a:t> son </a:t>
            </a:r>
            <a:r>
              <a:rPr lang="en-US" sz="5336" b="1" spc="-410" dirty="0" err="1">
                <a:solidFill>
                  <a:srgbClr val="000000"/>
                </a:solidFill>
                <a:latin typeface="Old Standard Bold"/>
                <a:ea typeface="Old Standard Bold"/>
                <a:cs typeface="Old Standard Bold"/>
                <a:sym typeface="Old Standard Bold"/>
              </a:rPr>
              <a:t>corruptos</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inmorales</a:t>
            </a:r>
            <a:r>
              <a:rPr lang="en-US" sz="5336" b="1" spc="-410" dirty="0">
                <a:solidFill>
                  <a:srgbClr val="000000"/>
                </a:solidFill>
                <a:latin typeface="Old Standard Bold"/>
                <a:ea typeface="Old Standard Bold"/>
                <a:cs typeface="Old Standard Bold"/>
                <a:sym typeface="Old Standard Bold"/>
              </a:rPr>
              <a:t>, etc. Sin embargo, la </a:t>
            </a:r>
            <a:r>
              <a:rPr lang="en-US" sz="5336" b="1" spc="-410" dirty="0" err="1">
                <a:solidFill>
                  <a:srgbClr val="000000"/>
                </a:solidFill>
                <a:latin typeface="Old Standard Bold"/>
                <a:ea typeface="Old Standard Bold"/>
                <a:cs typeface="Old Standard Bold"/>
                <a:sym typeface="Old Standard Bold"/>
              </a:rPr>
              <a:t>respuesta</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es</a:t>
            </a:r>
            <a:r>
              <a:rPr lang="en-US" sz="5336" b="1" spc="-410" dirty="0">
                <a:solidFill>
                  <a:srgbClr val="000000"/>
                </a:solidFill>
                <a:latin typeface="Old Standard Bold"/>
                <a:ea typeface="Old Standard Bold"/>
                <a:cs typeface="Old Standard Bold"/>
                <a:sym typeface="Old Standard Bold"/>
              </a:rPr>
              <a:t> mucho </a:t>
            </a:r>
            <a:r>
              <a:rPr lang="en-US" sz="5336" b="1" spc="-410" dirty="0" err="1">
                <a:solidFill>
                  <a:srgbClr val="000000"/>
                </a:solidFill>
                <a:latin typeface="Old Standard Bold"/>
                <a:ea typeface="Old Standard Bold"/>
                <a:cs typeface="Old Standard Bold"/>
                <a:sym typeface="Old Standard Bold"/>
              </a:rPr>
              <a:t>más</a:t>
            </a:r>
            <a:r>
              <a:rPr lang="en-US" sz="5336" b="1" spc="-410" dirty="0">
                <a:solidFill>
                  <a:srgbClr val="000000"/>
                </a:solidFill>
                <a:latin typeface="Old Standard Bold"/>
                <a:ea typeface="Old Standard Bold"/>
                <a:cs typeface="Old Standard Bold"/>
                <a:sym typeface="Old Standard Bold"/>
              </a:rPr>
              <a:t> </a:t>
            </a:r>
            <a:r>
              <a:rPr lang="en-US" sz="5336" b="1" spc="-410" dirty="0" err="1">
                <a:solidFill>
                  <a:srgbClr val="000000"/>
                </a:solidFill>
                <a:latin typeface="Old Standard Bold"/>
                <a:ea typeface="Old Standard Bold"/>
                <a:cs typeface="Old Standard Bold"/>
                <a:sym typeface="Old Standard Bold"/>
              </a:rPr>
              <a:t>sencilla</a:t>
            </a:r>
            <a:r>
              <a:rPr lang="en-US" sz="5336" b="1" spc="-410" dirty="0">
                <a:solidFill>
                  <a:srgbClr val="000000"/>
                </a:solidFill>
                <a:latin typeface="Old Standard Bold"/>
                <a:ea typeface="Old Standard Bold"/>
                <a:cs typeface="Old Standard Bold"/>
                <a:sym typeface="Old Standard Bold"/>
              </a:rPr>
              <a:t>. </a:t>
            </a:r>
          </a:p>
          <a:p>
            <a:pPr algn="ctr">
              <a:lnSpc>
                <a:spcPts val="6403"/>
              </a:lnSpc>
            </a:pPr>
            <a:endParaRPr lang="en-US" sz="5336" b="1" spc="-410" dirty="0">
              <a:solidFill>
                <a:srgbClr val="000000"/>
              </a:solidFill>
              <a:latin typeface="Old Standard Bold"/>
              <a:ea typeface="Old Standard Bold"/>
              <a:cs typeface="Old Standard Bold"/>
              <a:sym typeface="Old Standard Bold"/>
            </a:endParaRPr>
          </a:p>
          <a:p>
            <a:pPr algn="ctr">
              <a:lnSpc>
                <a:spcPts val="5006"/>
              </a:lnSpc>
              <a:spcBef>
                <a:spcPct val="0"/>
              </a:spcBef>
            </a:pPr>
            <a:endParaRPr lang="en-US" sz="5336" b="1" spc="-410" dirty="0">
              <a:solidFill>
                <a:srgbClr val="000000"/>
              </a:solidFill>
              <a:latin typeface="Old Standard Bold"/>
              <a:ea typeface="Old Standard Bold"/>
              <a:cs typeface="Old Standard Bold"/>
              <a:sym typeface="Old Standard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028700" y="5297597"/>
            <a:ext cx="15335463" cy="571956"/>
          </a:xfrm>
          <a:prstGeom prst="rect">
            <a:avLst/>
          </a:prstGeom>
        </p:spPr>
        <p:txBody>
          <a:bodyPr lIns="0" tIns="0" rIns="0" bIns="0" rtlCol="0" anchor="t">
            <a:spAutoFit/>
          </a:bodyPr>
          <a:lstStyle/>
          <a:p>
            <a:pPr algn="ctr">
              <a:lnSpc>
                <a:spcPts val="4740"/>
              </a:lnSpc>
            </a:pPr>
            <a:endParaRPr/>
          </a:p>
        </p:txBody>
      </p:sp>
      <p:sp>
        <p:nvSpPr>
          <p:cNvPr id="3" name="TextBox 3"/>
          <p:cNvSpPr txBox="1"/>
          <p:nvPr/>
        </p:nvSpPr>
        <p:spPr>
          <a:xfrm>
            <a:off x="1028700" y="1919385"/>
            <a:ext cx="16785771" cy="7534275"/>
          </a:xfrm>
          <a:prstGeom prst="rect">
            <a:avLst/>
          </a:prstGeom>
        </p:spPr>
        <p:txBody>
          <a:bodyPr lIns="0" tIns="0" rIns="0" bIns="0" rtlCol="0" anchor="t">
            <a:spAutoFit/>
          </a:bodyPr>
          <a:lstStyle/>
          <a:p>
            <a:pPr algn="ctr">
              <a:lnSpc>
                <a:spcPts val="5897"/>
              </a:lnSpc>
            </a:pPr>
            <a:r>
              <a:rPr lang="en-US" sz="4914" b="1" spc="-378">
                <a:solidFill>
                  <a:srgbClr val="925520"/>
                </a:solidFill>
                <a:latin typeface="Old Standard Bold"/>
                <a:ea typeface="Old Standard Bold"/>
                <a:cs typeface="Old Standard Bold"/>
                <a:sym typeface="Old Standard Bold"/>
              </a:rPr>
              <a:t>Tácticas éticamente ambiguas: todo (o casi) se centra en decir la verdad </a:t>
            </a:r>
          </a:p>
          <a:p>
            <a:pPr algn="ctr">
              <a:lnSpc>
                <a:spcPts val="5897"/>
              </a:lnSpc>
            </a:pPr>
            <a:endParaRPr lang="en-US" sz="4914" b="1" spc="-378">
              <a:solidFill>
                <a:srgbClr val="925520"/>
              </a:solidFill>
              <a:latin typeface="Old Standard Bold"/>
              <a:ea typeface="Old Standard Bold"/>
              <a:cs typeface="Old Standard Bold"/>
              <a:sym typeface="Old Standard Bold"/>
            </a:endParaRPr>
          </a:p>
          <a:p>
            <a:pPr algn="ctr">
              <a:lnSpc>
                <a:spcPts val="5897"/>
              </a:lnSpc>
            </a:pPr>
            <a:r>
              <a:rPr lang="en-US" sz="4914" spc="-378">
                <a:solidFill>
                  <a:srgbClr val="000000"/>
                </a:solidFill>
                <a:latin typeface="Old Standard"/>
                <a:ea typeface="Old Standard"/>
                <a:cs typeface="Old Standard"/>
                <a:sym typeface="Old Standard"/>
              </a:rPr>
              <a:t>La frase “éticamente ambiguo” es una cuidadosa elección de palabras. </a:t>
            </a:r>
          </a:p>
          <a:p>
            <a:pPr algn="ctr">
              <a:lnSpc>
                <a:spcPts val="5897"/>
              </a:lnSpc>
            </a:pPr>
            <a:r>
              <a:rPr lang="en-US" sz="4914" spc="-378">
                <a:solidFill>
                  <a:srgbClr val="000000"/>
                </a:solidFill>
                <a:latin typeface="Old Standard"/>
                <a:ea typeface="Old Standard"/>
                <a:cs typeface="Old Standard"/>
                <a:sym typeface="Old Standard"/>
              </a:rPr>
              <a:t>Un diccionario define “ambiguo” como “abierto a más de una interpretación […] dudoso o incierto”.</a:t>
            </a:r>
          </a:p>
          <a:p>
            <a:pPr algn="ctr">
              <a:lnSpc>
                <a:spcPts val="5897"/>
              </a:lnSpc>
            </a:pPr>
            <a:endParaRPr lang="en-US" sz="4914" spc="-378">
              <a:solidFill>
                <a:srgbClr val="000000"/>
              </a:solidFill>
              <a:latin typeface="Old Standard"/>
              <a:ea typeface="Old Standard"/>
              <a:cs typeface="Old Standard"/>
              <a:sym typeface="Old Standard"/>
            </a:endParaRPr>
          </a:p>
          <a:p>
            <a:pPr algn="ctr">
              <a:lnSpc>
                <a:spcPts val="5897"/>
              </a:lnSpc>
            </a:pPr>
            <a:r>
              <a:rPr lang="en-US" sz="4914" spc="-378">
                <a:solidFill>
                  <a:srgbClr val="000000"/>
                </a:solidFill>
                <a:latin typeface="Old Standard"/>
                <a:ea typeface="Old Standard"/>
                <a:cs typeface="Old Standard"/>
                <a:sym typeface="Old Standard"/>
              </a:rPr>
              <a:t> Nos interesan las tácticas que pueden o no ser inadecuadas según el razonamiento ético y las circunstancias personales.</a:t>
            </a:r>
          </a:p>
          <a:p>
            <a:pPr algn="ctr">
              <a:lnSpc>
                <a:spcPts val="5897"/>
              </a:lnSpc>
            </a:pPr>
            <a:endParaRPr lang="en-US" sz="4914" spc="-378">
              <a:solidFill>
                <a:srgbClr val="000000"/>
              </a:solidFill>
              <a:latin typeface="Old Standard"/>
              <a:ea typeface="Old Standard"/>
              <a:cs typeface="Old Standard"/>
              <a:sym typeface="Old Standard"/>
            </a:endParaRPr>
          </a:p>
          <a:p>
            <a:pPr algn="ctr">
              <a:lnSpc>
                <a:spcPts val="5897"/>
              </a:lnSpc>
              <a:spcBef>
                <a:spcPct val="0"/>
              </a:spcBef>
            </a:pPr>
            <a:endParaRPr lang="en-US" sz="4914" spc="-378">
              <a:solidFill>
                <a:srgbClr val="000000"/>
              </a:solidFill>
              <a:latin typeface="Old Standard"/>
              <a:ea typeface="Old Standard"/>
              <a:cs typeface="Old Standard"/>
              <a:sym typeface="Old Standar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503139" y="1814513"/>
            <a:ext cx="15281721" cy="6543675"/>
          </a:xfrm>
          <a:prstGeom prst="rect">
            <a:avLst/>
          </a:prstGeom>
        </p:spPr>
        <p:txBody>
          <a:bodyPr lIns="0" tIns="0" rIns="0" bIns="0" rtlCol="0" anchor="t">
            <a:spAutoFit/>
          </a:bodyPr>
          <a:lstStyle/>
          <a:p>
            <a:pPr algn="ctr">
              <a:lnSpc>
                <a:spcPts val="5670"/>
              </a:lnSpc>
            </a:pPr>
            <a:r>
              <a:rPr lang="en-US" sz="4725" b="1" spc="-363">
                <a:solidFill>
                  <a:srgbClr val="000000"/>
                </a:solidFill>
                <a:latin typeface="Old Standard Bold"/>
                <a:ea typeface="Old Standard Bold"/>
                <a:cs typeface="Old Standard Bold"/>
                <a:sym typeface="Old Standard Bold"/>
              </a:rPr>
              <a:t>Gran parte de los problemas éticos en una negociación se relacionan con los estándares de decir la verdad: cuán honesto, confiado y abierto debe ser un negociador. </a:t>
            </a:r>
          </a:p>
          <a:p>
            <a:pPr algn="ctr">
              <a:lnSpc>
                <a:spcPts val="5670"/>
              </a:lnSpc>
            </a:pPr>
            <a:endParaRPr lang="en-US" sz="4725" b="1" spc="-363">
              <a:solidFill>
                <a:srgbClr val="000000"/>
              </a:solidFill>
              <a:latin typeface="Old Standard Bold"/>
              <a:ea typeface="Old Standard Bold"/>
              <a:cs typeface="Old Standard Bold"/>
              <a:sym typeface="Old Standard Bold"/>
            </a:endParaRPr>
          </a:p>
          <a:p>
            <a:pPr algn="ctr">
              <a:lnSpc>
                <a:spcPts val="5670"/>
              </a:lnSpc>
              <a:spcBef>
                <a:spcPct val="0"/>
              </a:spcBef>
            </a:pPr>
            <a:r>
              <a:rPr lang="en-US" sz="4725" b="1" spc="-363">
                <a:solidFill>
                  <a:srgbClr val="000000"/>
                </a:solidFill>
                <a:latin typeface="Old Standard Bold"/>
                <a:ea typeface="Old Standard Bold"/>
                <a:cs typeface="Old Standard Bold"/>
                <a:sym typeface="Old Standard Bold"/>
              </a:rPr>
              <a:t>La atención aquí se centra más en lo que dicen los negociadores (lo que comunican) o lo que afirman que harán (y cómo lo dicen) que en lo que de verdad hacen (aunque los negociadores también pueden actuar de manera poco ética). </a:t>
            </a:r>
          </a:p>
          <a:p>
            <a:pPr algn="ctr">
              <a:lnSpc>
                <a:spcPts val="5670"/>
              </a:lnSpc>
              <a:spcBef>
                <a:spcPct val="0"/>
              </a:spcBef>
            </a:pPr>
            <a:endParaRPr lang="en-US" sz="4725" b="1" spc="-363">
              <a:solidFill>
                <a:srgbClr val="000000"/>
              </a:solidFill>
              <a:latin typeface="Old Standard Bold"/>
              <a:ea typeface="Old Standard Bold"/>
              <a:cs typeface="Old Standard Bold"/>
              <a:sym typeface="Old Standard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658411" y="1590675"/>
            <a:ext cx="16971177" cy="7667625"/>
          </a:xfrm>
          <a:prstGeom prst="rect">
            <a:avLst/>
          </a:prstGeom>
        </p:spPr>
        <p:txBody>
          <a:bodyPr lIns="0" tIns="0" rIns="0" bIns="0" rtlCol="0" anchor="t">
            <a:spAutoFit/>
          </a:bodyPr>
          <a:lstStyle/>
          <a:p>
            <a:pPr algn="ctr">
              <a:lnSpc>
                <a:spcPts val="6647"/>
              </a:lnSpc>
            </a:pPr>
            <a:r>
              <a:rPr lang="en-US" sz="5539" b="1" spc="-426">
                <a:solidFill>
                  <a:srgbClr val="000000"/>
                </a:solidFill>
                <a:latin typeface="Old Standard Bold"/>
                <a:ea typeface="Old Standard Bold"/>
                <a:cs typeface="Old Standard Bold"/>
                <a:sym typeface="Old Standard Bold"/>
              </a:rPr>
              <a:t>Algunos negociadores engañan (violan las reglas formales e informales: por ejemplo, afirman que no están sujetos a fechas límite o a reglas de procedimientos) </a:t>
            </a:r>
          </a:p>
          <a:p>
            <a:pPr algn="ctr">
              <a:lnSpc>
                <a:spcPts val="6647"/>
              </a:lnSpc>
            </a:pPr>
            <a:r>
              <a:rPr lang="en-US" sz="5539" b="1" spc="-426">
                <a:solidFill>
                  <a:srgbClr val="000000"/>
                </a:solidFill>
                <a:latin typeface="Old Standard Bold"/>
                <a:ea typeface="Old Standard Bold"/>
                <a:cs typeface="Old Standard Bold"/>
                <a:sym typeface="Old Standard Bold"/>
              </a:rPr>
              <a:t>o roban (por ejemplo, irrumpen en la base de datos o en las oficinas de la otra parte o de un competidor para obtener documentos confidenciales), pero casi toda la atención en la ética de un negociador se aplica al comportamiento mentiroso.</a:t>
            </a:r>
          </a:p>
          <a:p>
            <a:pPr algn="ctr">
              <a:lnSpc>
                <a:spcPts val="6647"/>
              </a:lnSpc>
              <a:spcBef>
                <a:spcPct val="0"/>
              </a:spcBef>
            </a:pPr>
            <a:endParaRPr lang="en-US" sz="5539" b="1" spc="-426">
              <a:solidFill>
                <a:srgbClr val="000000"/>
              </a:solidFill>
              <a:latin typeface="Old Standard Bold"/>
              <a:ea typeface="Old Standard Bold"/>
              <a:cs typeface="Old Standard Bold"/>
              <a:sym typeface="Old Standard Bold"/>
            </a:endParaRPr>
          </a:p>
          <a:p>
            <a:pPr algn="ctr">
              <a:lnSpc>
                <a:spcPts val="6647"/>
              </a:lnSpc>
              <a:spcBef>
                <a:spcPct val="0"/>
              </a:spcBef>
            </a:pPr>
            <a:endParaRPr lang="en-US" sz="5539" b="1" spc="-426">
              <a:solidFill>
                <a:srgbClr val="000000"/>
              </a:solidFill>
              <a:latin typeface="Old Standard Bold"/>
              <a:ea typeface="Old Standard Bold"/>
              <a:cs typeface="Old Standard Bold"/>
              <a:sym typeface="Old Standard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511436" y="1676400"/>
            <a:ext cx="17265128" cy="7581900"/>
          </a:xfrm>
          <a:prstGeom prst="rect">
            <a:avLst/>
          </a:prstGeom>
        </p:spPr>
        <p:txBody>
          <a:bodyPr lIns="0" tIns="0" rIns="0" bIns="0" rtlCol="0" anchor="t">
            <a:spAutoFit/>
          </a:bodyPr>
          <a:lstStyle/>
          <a:p>
            <a:pPr algn="ctr">
              <a:lnSpc>
                <a:spcPts val="6549"/>
              </a:lnSpc>
            </a:pPr>
            <a:r>
              <a:rPr lang="en-US" sz="5457" b="1" spc="-420">
                <a:solidFill>
                  <a:srgbClr val="925520"/>
                </a:solidFill>
                <a:latin typeface="Old Standard Bold"/>
                <a:ea typeface="Old Standard Bold"/>
                <a:cs typeface="Old Standard Bold"/>
                <a:sym typeface="Old Standard Bold"/>
              </a:rPr>
              <a:t>Es posible agregar una dimensión relativista a estas preguntas: </a:t>
            </a:r>
          </a:p>
          <a:p>
            <a:pPr algn="ctr">
              <a:lnSpc>
                <a:spcPts val="6549"/>
              </a:lnSpc>
            </a:pPr>
            <a:r>
              <a:rPr lang="en-US" sz="5457" b="1" spc="-420">
                <a:solidFill>
                  <a:srgbClr val="925520"/>
                </a:solidFill>
                <a:latin typeface="Old Standard Bold"/>
                <a:ea typeface="Old Standard Bold"/>
                <a:cs typeface="Old Standard Bold"/>
                <a:sym typeface="Old Standard Bold"/>
              </a:rPr>
              <a:t>¿se debe decir la verdad en todo momento o hay ocasiones cuando no decir la verdad sea una conducta aceptable (o incluso necesaria)?</a:t>
            </a:r>
          </a:p>
          <a:p>
            <a:pPr algn="ctr">
              <a:lnSpc>
                <a:spcPts val="6549"/>
              </a:lnSpc>
            </a:pPr>
            <a:endParaRPr lang="en-US" sz="5457" b="1" spc="-420">
              <a:solidFill>
                <a:srgbClr val="925520"/>
              </a:solidFill>
              <a:latin typeface="Old Standard Bold"/>
              <a:ea typeface="Old Standard Bold"/>
              <a:cs typeface="Old Standard Bold"/>
              <a:sym typeface="Old Standard Bold"/>
            </a:endParaRPr>
          </a:p>
          <a:p>
            <a:pPr algn="ctr">
              <a:lnSpc>
                <a:spcPts val="6549"/>
              </a:lnSpc>
            </a:pPr>
            <a:r>
              <a:rPr lang="en-US" sz="5457" b="1" spc="-420">
                <a:solidFill>
                  <a:srgbClr val="925520"/>
                </a:solidFill>
                <a:latin typeface="Old Standard Bold"/>
                <a:ea typeface="Old Standard Bold"/>
                <a:cs typeface="Old Standard Bold"/>
                <a:sym typeface="Old Standard Bold"/>
              </a:rPr>
              <a:t> Estas preguntas son muy importantes para los negociadores </a:t>
            </a:r>
          </a:p>
          <a:p>
            <a:pPr algn="ctr">
              <a:lnSpc>
                <a:spcPts val="6549"/>
              </a:lnSpc>
            </a:pPr>
            <a:r>
              <a:rPr lang="en-US" sz="5457" b="1" spc="-420">
                <a:solidFill>
                  <a:srgbClr val="925520"/>
                </a:solidFill>
                <a:latin typeface="Old Standard Bold"/>
                <a:ea typeface="Old Standard Bold"/>
                <a:cs typeface="Old Standard Bold"/>
                <a:sym typeface="Old Standard Bold"/>
              </a:rPr>
              <a:t>(y para los filósofos desde hace mucho tiempo) que reflexionan sobre lo que pueden y no pueden decir para mantenerse dentro </a:t>
            </a:r>
          </a:p>
          <a:p>
            <a:pPr algn="ctr">
              <a:lnSpc>
                <a:spcPts val="6549"/>
              </a:lnSpc>
            </a:pPr>
            <a:r>
              <a:rPr lang="en-US" sz="5457" b="1" spc="-420">
                <a:solidFill>
                  <a:srgbClr val="925520"/>
                </a:solidFill>
                <a:latin typeface="Old Standard Bold"/>
                <a:ea typeface="Old Standard Bold"/>
                <a:cs typeface="Old Standard Bold"/>
                <a:sym typeface="Old Standard Bold"/>
              </a:rPr>
              <a:t>de la ética.</a:t>
            </a:r>
          </a:p>
          <a:p>
            <a:pPr algn="ctr">
              <a:lnSpc>
                <a:spcPts val="6549"/>
              </a:lnSpc>
              <a:spcBef>
                <a:spcPct val="0"/>
              </a:spcBef>
            </a:pPr>
            <a:endParaRPr lang="en-US" sz="5457" b="1" spc="-420">
              <a:solidFill>
                <a:srgbClr val="925520"/>
              </a:solidFill>
              <a:latin typeface="Old Standard Bold"/>
              <a:ea typeface="Old Standard Bold"/>
              <a:cs typeface="Old Standard Bold"/>
              <a:sym typeface="Old Standard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207455" y="8724900"/>
            <a:ext cx="8139207" cy="795175"/>
            <a:chOff x="0" y="0"/>
            <a:chExt cx="10852276" cy="1060234"/>
          </a:xfrm>
        </p:grpSpPr>
        <p:sp>
          <p:nvSpPr>
            <p:cNvPr id="4" name="AutoShape 4"/>
            <p:cNvSpPr/>
            <p:nvPr/>
          </p:nvSpPr>
          <p:spPr>
            <a:xfrm>
              <a:off x="0" y="0"/>
              <a:ext cx="10852276" cy="1060234"/>
            </a:xfrm>
            <a:prstGeom prst="rect">
              <a:avLst/>
            </a:prstGeom>
            <a:solidFill>
              <a:srgbClr val="925520"/>
            </a:solidFill>
          </p:spPr>
        </p:sp>
        <p:sp>
          <p:nvSpPr>
            <p:cNvPr id="5" name="TextBox 5"/>
            <p:cNvSpPr txBox="1"/>
            <p:nvPr/>
          </p:nvSpPr>
          <p:spPr>
            <a:xfrm>
              <a:off x="1108031" y="339617"/>
              <a:ext cx="9210313" cy="342900"/>
            </a:xfrm>
            <a:prstGeom prst="rect">
              <a:avLst/>
            </a:prstGeom>
          </p:spPr>
          <p:txBody>
            <a:bodyPr lIns="0" tIns="0" rIns="0" bIns="0" rtlCol="0" anchor="t">
              <a:spAutoFit/>
            </a:bodyPr>
            <a:lstStyle/>
            <a:p>
              <a:pPr algn="l">
                <a:lnSpc>
                  <a:spcPts val="2100"/>
                </a:lnSpc>
              </a:pPr>
              <a:r>
                <a:rPr lang="en-US" sz="1500" b="1" spc="300">
                  <a:solidFill>
                    <a:srgbClr val="FDFEEC"/>
                  </a:solidFill>
                  <a:latin typeface="Montserrat Classic Bold"/>
                  <a:ea typeface="Montserrat Classic Bold"/>
                  <a:cs typeface="Montserrat Classic Bold"/>
                  <a:sym typeface="Montserrat Classic Bold"/>
                </a:rPr>
                <a:t>NEGOCIACIÓN</a:t>
              </a:r>
            </a:p>
          </p:txBody>
        </p:sp>
      </p:grpSp>
      <p:sp>
        <p:nvSpPr>
          <p:cNvPr id="6" name="TextBox 6"/>
          <p:cNvSpPr txBox="1"/>
          <p:nvPr/>
        </p:nvSpPr>
        <p:spPr>
          <a:xfrm>
            <a:off x="1317827" y="1222664"/>
            <a:ext cx="6784566" cy="3324225"/>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La ética en la negociación </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656575" y="-566016"/>
            <a:ext cx="9185804" cy="11148488"/>
            <a:chOff x="0" y="0"/>
            <a:chExt cx="12247738" cy="14864650"/>
          </a:xfrm>
        </p:grpSpPr>
        <p:sp>
          <p:nvSpPr>
            <p:cNvPr id="8" name="TextBox 8"/>
            <p:cNvSpPr txBox="1"/>
            <p:nvPr/>
          </p:nvSpPr>
          <p:spPr>
            <a:xfrm>
              <a:off x="0" y="0"/>
              <a:ext cx="12247738"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47738" cy="12732598"/>
            </a:xfrm>
            <a:prstGeom prst="rect">
              <a:avLst/>
            </a:prstGeom>
          </p:spPr>
          <p:txBody>
            <a:bodyPr lIns="0" tIns="0" rIns="0" bIns="0" rtlCol="0" anchor="t">
              <a:spAutoFit/>
            </a:bodyPr>
            <a:lstStyle/>
            <a:p>
              <a:pPr algn="l">
                <a:lnSpc>
                  <a:spcPts val="4339"/>
                </a:lnSpc>
              </a:pP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Objetivos</a:t>
              </a:r>
              <a:r>
                <a:rPr lang="en-US" sz="3099" b="1" dirty="0">
                  <a:solidFill>
                    <a:srgbClr val="43270E"/>
                  </a:solidFill>
                  <a:latin typeface="Montserrat Light Bold"/>
                  <a:ea typeface="Montserrat Light Bold"/>
                  <a:cs typeface="Montserrat Light Bold"/>
                  <a:sym typeface="Montserrat Light Bold"/>
                </a:rPr>
                <a:t>:</a:t>
              </a:r>
            </a:p>
            <a:p>
              <a:pPr algn="l">
                <a:lnSpc>
                  <a:spcPts val="4339"/>
                </a:lnSpc>
              </a:pPr>
              <a:endParaRPr lang="en-US" sz="3099" b="1" dirty="0">
                <a:solidFill>
                  <a:srgbClr val="43270E"/>
                </a:solidFill>
                <a:latin typeface="Montserrat Light Bold"/>
                <a:ea typeface="Montserrat Light Bold"/>
                <a:cs typeface="Montserrat Light Bold"/>
                <a:sym typeface="Montserrat Light Bold"/>
              </a:endParaRPr>
            </a:p>
            <a:p>
              <a:pPr algn="l">
                <a:lnSpc>
                  <a:spcPts val="4339"/>
                </a:lnSpc>
              </a:pPr>
              <a:r>
                <a:rPr lang="en-US" sz="3099" b="1" dirty="0">
                  <a:solidFill>
                    <a:srgbClr val="43270E"/>
                  </a:solidFill>
                  <a:latin typeface="Montserrat Light Bold"/>
                  <a:ea typeface="Montserrat Light Bold"/>
                  <a:cs typeface="Montserrat Light Bold"/>
                  <a:sym typeface="Montserrat Light Bold"/>
                </a:rPr>
                <a:t>1. </a:t>
              </a:r>
              <a:r>
                <a:rPr lang="en-US" sz="3099" b="1" dirty="0" err="1">
                  <a:solidFill>
                    <a:srgbClr val="43270E"/>
                  </a:solidFill>
                  <a:latin typeface="Montserrat Light Bold"/>
                  <a:ea typeface="Montserrat Light Bold"/>
                  <a:cs typeface="Montserrat Light Bold"/>
                  <a:sym typeface="Montserrat Light Bold"/>
                </a:rPr>
                <a:t>Comprender</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los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enfoques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comúnmente</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aceptados</a:t>
              </a:r>
              <a:r>
                <a:rPr lang="en-US" sz="3099" b="1" dirty="0">
                  <a:solidFill>
                    <a:srgbClr val="43270E"/>
                  </a:solidFill>
                  <a:latin typeface="Montserrat Light Bold"/>
                  <a:ea typeface="Montserrat Light Bold"/>
                  <a:cs typeface="Montserrat Light Bold"/>
                  <a:sym typeface="Montserrat Light Bold"/>
                </a:rPr>
                <a:t> de </a:t>
              </a:r>
              <a:r>
                <a:rPr lang="en-US" sz="3099" b="1" dirty="0" err="1">
                  <a:solidFill>
                    <a:srgbClr val="43270E"/>
                  </a:solidFill>
                  <a:latin typeface="Montserrat Light Bold"/>
                  <a:ea typeface="Montserrat Light Bold"/>
                  <a:cs typeface="Montserrat Light Bold"/>
                  <a:sym typeface="Montserrat Light Bold"/>
                </a:rPr>
                <a:t>los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estándares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éticos</a:t>
              </a:r>
              <a:r>
                <a:rPr lang="en-US" sz="3099" b="1" dirty="0">
                  <a:solidFill>
                    <a:srgbClr val="43270E"/>
                  </a:solidFill>
                  <a:latin typeface="Montserrat Light Bold"/>
                  <a:ea typeface="Montserrat Light Bold"/>
                  <a:cs typeface="Montserrat Light Bold"/>
                  <a:sym typeface="Montserrat Light Bold"/>
                </a:rPr>
                <a:t> y el </a:t>
              </a:r>
              <a:r>
                <a:rPr lang="en-US" sz="3099" b="1" dirty="0" err="1">
                  <a:solidFill>
                    <a:srgbClr val="43270E"/>
                  </a:solidFill>
                  <a:latin typeface="Montserrat Light Bold"/>
                  <a:ea typeface="Montserrat Light Bold"/>
                  <a:cs typeface="Montserrat Light Bold"/>
                  <a:sym typeface="Montserrat Light Bold"/>
                </a:rPr>
                <a:t>razonamiento</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ético</a:t>
              </a:r>
              <a:r>
                <a:rPr lang="en-US" sz="3099" b="1" dirty="0">
                  <a:solidFill>
                    <a:srgbClr val="43270E"/>
                  </a:solidFill>
                  <a:latin typeface="Montserrat Light Bold"/>
                  <a:ea typeface="Montserrat Light Bold"/>
                  <a:cs typeface="Montserrat Light Bold"/>
                  <a:sym typeface="Montserrat Light Bold"/>
                </a:rPr>
                <a:t>.</a:t>
              </a:r>
            </a:p>
            <a:p>
              <a:pPr algn="l">
                <a:lnSpc>
                  <a:spcPts val="4339"/>
                </a:lnSpc>
              </a:pPr>
              <a:r>
                <a:rPr lang="en-US" sz="3099" b="1" dirty="0">
                  <a:solidFill>
                    <a:srgbClr val="43270E"/>
                  </a:solidFill>
                  <a:latin typeface="Montserrat Light Bold"/>
                  <a:ea typeface="Montserrat Light Bold"/>
                  <a:cs typeface="Montserrat Light Bold"/>
                  <a:sym typeface="Montserrat Light Bold"/>
                </a:rPr>
                <a:t> 2. </a:t>
              </a:r>
              <a:r>
                <a:rPr lang="en-US" sz="3099" b="1" dirty="0" err="1">
                  <a:solidFill>
                    <a:srgbClr val="43270E"/>
                  </a:solidFill>
                  <a:latin typeface="Montserrat Light Bold"/>
                  <a:ea typeface="Montserrat Light Bold"/>
                  <a:cs typeface="Montserrat Light Bold"/>
                  <a:sym typeface="Montserrat Light Bold"/>
                </a:rPr>
                <a:t>Explorar</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los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factores</a:t>
              </a:r>
              <a:r>
                <a:rPr lang="en-US" sz="3099" b="1" dirty="0">
                  <a:solidFill>
                    <a:srgbClr val="43270E"/>
                  </a:solidFill>
                  <a:latin typeface="Montserrat Light Bold"/>
                  <a:ea typeface="Montserrat Light Bold"/>
                  <a:cs typeface="Montserrat Light Bold"/>
                  <a:sym typeface="Montserrat Light Bold"/>
                </a:rPr>
                <a:t> que </a:t>
              </a:r>
              <a:r>
                <a:rPr lang="en-US" sz="3099" b="1" dirty="0" err="1">
                  <a:solidFill>
                    <a:srgbClr val="43270E"/>
                  </a:solidFill>
                  <a:latin typeface="Montserrat Light Bold"/>
                  <a:ea typeface="Montserrat Light Bold"/>
                  <a:cs typeface="Montserrat Light Bold"/>
                  <a:sym typeface="Montserrat Light Bold"/>
                </a:rPr>
                <a:t>determinan</a:t>
              </a:r>
              <a:r>
                <a:rPr lang="en-US" sz="3099" b="1" dirty="0">
                  <a:solidFill>
                    <a:srgbClr val="43270E"/>
                  </a:solidFill>
                  <a:latin typeface="Montserrat Light Bold"/>
                  <a:ea typeface="Montserrat Light Bold"/>
                  <a:cs typeface="Montserrat Light Bold"/>
                  <a:sym typeface="Montserrat Light Bold"/>
                </a:rPr>
                <a:t> la forma </a:t>
              </a:r>
              <a:r>
                <a:rPr lang="en-US" sz="3099" b="1" dirty="0" err="1">
                  <a:solidFill>
                    <a:srgbClr val="43270E"/>
                  </a:solidFill>
                  <a:latin typeface="Montserrat Light Bold"/>
                  <a:ea typeface="Montserrat Light Bold"/>
                  <a:cs typeface="Montserrat Light Bold"/>
                  <a:sym typeface="Montserrat Light Bold"/>
                </a:rPr>
                <a:t>en</a:t>
              </a:r>
              <a:r>
                <a:rPr lang="en-US" sz="3099" b="1" dirty="0">
                  <a:solidFill>
                    <a:srgbClr val="43270E"/>
                  </a:solidFill>
                  <a:latin typeface="Montserrat Light Bold"/>
                  <a:ea typeface="Montserrat Light Bold"/>
                  <a:cs typeface="Montserrat Light Bold"/>
                  <a:sym typeface="Montserrat Light Bold"/>
                </a:rPr>
                <a:t> que la </a:t>
              </a:r>
              <a:r>
                <a:rPr lang="en-US" sz="3099" b="1" dirty="0" err="1">
                  <a:solidFill>
                    <a:srgbClr val="43270E"/>
                  </a:solidFill>
                  <a:latin typeface="Montserrat Light Bold"/>
                  <a:ea typeface="Montserrat Light Bold"/>
                  <a:cs typeface="Montserrat Light Bold"/>
                  <a:sym typeface="Montserrat Light Bold"/>
                </a:rPr>
                <a:t>ética</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afecta</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los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procesos</a:t>
              </a:r>
              <a:r>
                <a:rPr lang="en-US" sz="3099" b="1" dirty="0">
                  <a:solidFill>
                    <a:srgbClr val="43270E"/>
                  </a:solidFill>
                  <a:latin typeface="Montserrat Light Bold"/>
                  <a:ea typeface="Montserrat Light Bold"/>
                  <a:cs typeface="Montserrat Light Bold"/>
                  <a:sym typeface="Montserrat Light Bold"/>
                </a:rPr>
                <a:t> de </a:t>
              </a:r>
              <a:r>
                <a:rPr lang="en-US" sz="3099" b="1" dirty="0" err="1">
                  <a:solidFill>
                    <a:srgbClr val="43270E"/>
                  </a:solidFill>
                  <a:latin typeface="Montserrat Light Bold"/>
                  <a:ea typeface="Montserrat Light Bold"/>
                  <a:cs typeface="Montserrat Light Bold"/>
                  <a:sym typeface="Montserrat Light Bold"/>
                </a:rPr>
                <a:t>negociación</a:t>
              </a:r>
              <a:r>
                <a:rPr lang="en-US" sz="3099" b="1" dirty="0">
                  <a:solidFill>
                    <a:srgbClr val="43270E"/>
                  </a:solidFill>
                  <a:latin typeface="Montserrat Light Bold"/>
                  <a:ea typeface="Montserrat Light Bold"/>
                  <a:cs typeface="Montserrat Light Bold"/>
                  <a:sym typeface="Montserrat Light Bold"/>
                </a:rPr>
                <a:t>. </a:t>
              </a:r>
            </a:p>
            <a:p>
              <a:pPr algn="l">
                <a:lnSpc>
                  <a:spcPts val="4339"/>
                </a:lnSpc>
              </a:pPr>
              <a:r>
                <a:rPr lang="en-US" sz="3099" b="1" dirty="0">
                  <a:solidFill>
                    <a:srgbClr val="43270E"/>
                  </a:solidFill>
                  <a:latin typeface="Montserrat Light Bold"/>
                  <a:ea typeface="Montserrat Light Bold"/>
                  <a:cs typeface="Montserrat Light Bold"/>
                  <a:sym typeface="Montserrat Light Bold"/>
                </a:rPr>
                <a:t>3. </a:t>
              </a:r>
              <a:r>
                <a:rPr lang="en-US" sz="3099" b="1" dirty="0" err="1">
                  <a:solidFill>
                    <a:srgbClr val="43270E"/>
                  </a:solidFill>
                  <a:latin typeface="Montserrat Light Bold"/>
                  <a:ea typeface="Montserrat Light Bold"/>
                  <a:cs typeface="Montserrat Light Bold"/>
                  <a:sym typeface="Montserrat Light Bold"/>
                </a:rPr>
                <a:t>Considerar</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distintos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tipos</a:t>
              </a:r>
              <a:r>
                <a:rPr lang="en-US" sz="3099" b="1" dirty="0">
                  <a:solidFill>
                    <a:srgbClr val="43270E"/>
                  </a:solidFill>
                  <a:latin typeface="Montserrat Light Bold"/>
                  <a:ea typeface="Montserrat Light Bold"/>
                  <a:cs typeface="Montserrat Light Bold"/>
                  <a:sym typeface="Montserrat Light Bold"/>
                </a:rPr>
                <a:t> de </a:t>
              </a:r>
              <a:r>
                <a:rPr lang="en-US" sz="3099" b="1" dirty="0" err="1">
                  <a:solidFill>
                    <a:srgbClr val="43270E"/>
                  </a:solidFill>
                  <a:latin typeface="Montserrat Light Bold"/>
                  <a:ea typeface="Montserrat Light Bold"/>
                  <a:cs typeface="Montserrat Light Bold"/>
                  <a:sym typeface="Montserrat Light Bold"/>
                </a:rPr>
                <a:t>tácticas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éticas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problemáticas</a:t>
              </a:r>
              <a:r>
                <a:rPr lang="en-US" sz="3099" b="1" dirty="0">
                  <a:solidFill>
                    <a:srgbClr val="43270E"/>
                  </a:solidFill>
                  <a:latin typeface="Montserrat Light Bold"/>
                  <a:ea typeface="Montserrat Light Bold"/>
                  <a:cs typeface="Montserrat Light Bold"/>
                  <a:sym typeface="Montserrat Light Bold"/>
                </a:rPr>
                <a:t> y la forma </a:t>
              </a:r>
              <a:r>
                <a:rPr lang="en-US" sz="3099" b="1" dirty="0" err="1">
                  <a:solidFill>
                    <a:srgbClr val="43270E"/>
                  </a:solidFill>
                  <a:latin typeface="Montserrat Light Bold"/>
                  <a:ea typeface="Montserrat Light Bold"/>
                  <a:cs typeface="Montserrat Light Bold"/>
                  <a:sym typeface="Montserrat Light Bold"/>
                </a:rPr>
                <a:t>en</a:t>
              </a:r>
              <a:r>
                <a:rPr lang="en-US" sz="3099" b="1" dirty="0">
                  <a:solidFill>
                    <a:srgbClr val="43270E"/>
                  </a:solidFill>
                  <a:latin typeface="Montserrat Light Bold"/>
                  <a:ea typeface="Montserrat Light Bold"/>
                  <a:cs typeface="Montserrat Light Bold"/>
                  <a:sym typeface="Montserrat Light Bold"/>
                </a:rPr>
                <a:t> que se </a:t>
              </a:r>
              <a:r>
                <a:rPr lang="en-US" sz="3099" b="1" dirty="0" err="1">
                  <a:solidFill>
                    <a:srgbClr val="43270E"/>
                  </a:solidFill>
                  <a:latin typeface="Montserrat Light Bold"/>
                  <a:ea typeface="Montserrat Light Bold"/>
                  <a:cs typeface="Montserrat Light Bold"/>
                  <a:sym typeface="Montserrat Light Bold"/>
                </a:rPr>
                <a:t>perciben</a:t>
              </a:r>
              <a:r>
                <a:rPr lang="en-US" sz="3099" b="1" dirty="0">
                  <a:solidFill>
                    <a:srgbClr val="43270E"/>
                  </a:solidFill>
                  <a:latin typeface="Montserrat Light Bold"/>
                  <a:ea typeface="Montserrat Light Bold"/>
                  <a:cs typeface="Montserrat Light Bold"/>
                  <a:sym typeface="Montserrat Light Bold"/>
                </a:rPr>
                <a:t>.</a:t>
              </a:r>
            </a:p>
            <a:p>
              <a:pPr algn="l">
                <a:lnSpc>
                  <a:spcPts val="4339"/>
                </a:lnSpc>
              </a:pPr>
              <a:r>
                <a:rPr lang="en-US" sz="3099" b="1" dirty="0">
                  <a:solidFill>
                    <a:srgbClr val="43270E"/>
                  </a:solidFill>
                  <a:latin typeface="Montserrat Light Bold"/>
                  <a:ea typeface="Montserrat Light Bold"/>
                  <a:cs typeface="Montserrat Light Bold"/>
                  <a:sym typeface="Montserrat Light Bold"/>
                </a:rPr>
                <a:t> 4. </a:t>
              </a:r>
              <a:r>
                <a:rPr lang="en-US" sz="3099" b="1" dirty="0" err="1">
                  <a:solidFill>
                    <a:srgbClr val="43270E"/>
                  </a:solidFill>
                  <a:latin typeface="Montserrat Light Bold"/>
                  <a:ea typeface="Montserrat Light Bold"/>
                  <a:cs typeface="Montserrat Light Bold"/>
                  <a:sym typeface="Montserrat Light Bold"/>
                </a:rPr>
                <a:t>Entender</a:t>
              </a:r>
              <a:r>
                <a:rPr lang="en-US" sz="3099" b="1" dirty="0">
                  <a:solidFill>
                    <a:srgbClr val="43270E"/>
                  </a:solidFill>
                  <a:latin typeface="Montserrat Light Bold"/>
                  <a:ea typeface="Montserrat Light Bold"/>
                  <a:cs typeface="Montserrat Light Bold"/>
                  <a:sym typeface="Montserrat Light Bold"/>
                </a:rPr>
                <a:t> la </a:t>
              </a:r>
              <a:r>
                <a:rPr lang="en-US" sz="3099" b="1" dirty="0" err="1">
                  <a:solidFill>
                    <a:srgbClr val="43270E"/>
                  </a:solidFill>
                  <a:latin typeface="Montserrat Light Bold"/>
                  <a:ea typeface="Montserrat Light Bold"/>
                  <a:cs typeface="Montserrat Light Bold"/>
                  <a:sym typeface="Montserrat Light Bold"/>
                </a:rPr>
                <a:t>manera</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en</a:t>
              </a:r>
              <a:r>
                <a:rPr lang="en-US" sz="3099" b="1" dirty="0">
                  <a:solidFill>
                    <a:srgbClr val="43270E"/>
                  </a:solidFill>
                  <a:latin typeface="Montserrat Light Bold"/>
                  <a:ea typeface="Montserrat Light Bold"/>
                  <a:cs typeface="Montserrat Light Bold"/>
                  <a:sym typeface="Montserrat Light Bold"/>
                </a:rPr>
                <a:t> que </a:t>
              </a:r>
              <a:r>
                <a:rPr lang="en-US" sz="3099" b="1" dirty="0" err="1">
                  <a:solidFill>
                    <a:srgbClr val="43270E"/>
                  </a:solidFill>
                  <a:latin typeface="Montserrat Light Bold"/>
                  <a:ea typeface="Montserrat Light Bold"/>
                  <a:cs typeface="Montserrat Light Bold"/>
                  <a:sym typeface="Montserrat Light Bold"/>
                </a:rPr>
                <a:t>los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demás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reciben</a:t>
              </a:r>
              <a:r>
                <a:rPr lang="en-US" sz="3099" b="1" dirty="0">
                  <a:solidFill>
                    <a:srgbClr val="43270E"/>
                  </a:solidFill>
                  <a:latin typeface="Montserrat Light Bold"/>
                  <a:ea typeface="Montserrat Light Bold"/>
                  <a:cs typeface="Montserrat Light Bold"/>
                  <a:sym typeface="Montserrat Light Bold"/>
                </a:rPr>
                <a:t> las </a:t>
              </a:r>
              <a:r>
                <a:rPr lang="en-US" sz="3099" b="1" dirty="0" err="1">
                  <a:solidFill>
                    <a:srgbClr val="43270E"/>
                  </a:solidFill>
                  <a:latin typeface="Montserrat Light Bold"/>
                  <a:ea typeface="Montserrat Light Bold"/>
                  <a:cs typeface="Montserrat Light Bold"/>
                  <a:sym typeface="Montserrat Light Bold"/>
                </a:rPr>
                <a:t>tácticas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éticas</a:t>
              </a:r>
              <a:r>
                <a:rPr lang="en-US" sz="3099" b="1" dirty="0">
                  <a:solidFill>
                    <a:srgbClr val="43270E"/>
                  </a:solidFill>
                  <a:latin typeface="Montserrat Light Bold"/>
                  <a:ea typeface="Montserrat Light Bold"/>
                  <a:cs typeface="Montserrat Light Bold"/>
                  <a:sym typeface="Montserrat Light Bold"/>
                </a:rPr>
                <a:t> </a:t>
              </a:r>
              <a:r>
                <a:rPr lang="en-US" sz="3099" b="1" dirty="0" err="1" smtClean="0">
                  <a:solidFill>
                    <a:srgbClr val="43270E"/>
                  </a:solidFill>
                  <a:latin typeface="Montserrat Light Bold"/>
                  <a:ea typeface="Montserrat Light Bold"/>
                  <a:cs typeface="Montserrat Light Bold"/>
                  <a:sym typeface="Montserrat Light Bold"/>
                </a:rPr>
                <a:t>en</a:t>
              </a:r>
              <a:r>
                <a:rPr lang="en-US" sz="3099" b="1" dirty="0" smtClean="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una</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negociación</a:t>
              </a:r>
              <a:r>
                <a:rPr lang="en-US" sz="3099" b="1" dirty="0">
                  <a:solidFill>
                    <a:srgbClr val="43270E"/>
                  </a:solidFill>
                  <a:latin typeface="Montserrat Light Bold"/>
                  <a:ea typeface="Montserrat Light Bold"/>
                  <a:cs typeface="Montserrat Light Bold"/>
                  <a:sym typeface="Montserrat Light Bold"/>
                </a:rPr>
                <a:t>, y </a:t>
              </a:r>
              <a:r>
                <a:rPr lang="en-US" sz="3099" b="1" dirty="0" err="1">
                  <a:solidFill>
                    <a:srgbClr val="43270E"/>
                  </a:solidFill>
                  <a:latin typeface="Montserrat Light Bold"/>
                  <a:ea typeface="Montserrat Light Bold"/>
                  <a:cs typeface="Montserrat Light Bold"/>
                  <a:sym typeface="Montserrat Light Bold"/>
                </a:rPr>
                <a:t>cómo</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detectar</a:t>
              </a:r>
              <a:r>
                <a:rPr lang="en-US" sz="3099" b="1" dirty="0">
                  <a:solidFill>
                    <a:srgbClr val="43270E"/>
                  </a:solidFill>
                  <a:latin typeface="Montserrat Light Bold"/>
                  <a:ea typeface="Montserrat Light Bold"/>
                  <a:cs typeface="Montserrat Light Bold"/>
                  <a:sym typeface="Montserrat Light Bold"/>
                </a:rPr>
                <a:t> y </a:t>
              </a:r>
              <a:r>
                <a:rPr lang="en-US" sz="3099" b="1" dirty="0" err="1">
                  <a:solidFill>
                    <a:srgbClr val="43270E"/>
                  </a:solidFill>
                  <a:latin typeface="Montserrat Light Bold"/>
                  <a:ea typeface="Montserrat Light Bold"/>
                  <a:cs typeface="Montserrat Light Bold"/>
                  <a:sym typeface="Montserrat Light Bold"/>
                </a:rPr>
                <a:t>lidiar</a:t>
              </a:r>
              <a:r>
                <a:rPr lang="en-US" sz="3099" b="1" dirty="0">
                  <a:solidFill>
                    <a:srgbClr val="43270E"/>
                  </a:solidFill>
                  <a:latin typeface="Montserrat Light Bold"/>
                  <a:ea typeface="Montserrat Light Bold"/>
                  <a:cs typeface="Montserrat Light Bold"/>
                  <a:sym typeface="Montserrat Light Bold"/>
                </a:rPr>
                <a:t> con el </a:t>
              </a:r>
              <a:r>
                <a:rPr lang="en-US" sz="3099" b="1" dirty="0" err="1">
                  <a:solidFill>
                    <a:srgbClr val="43270E"/>
                  </a:solidFill>
                  <a:latin typeface="Montserrat Light Bold"/>
                  <a:ea typeface="Montserrat Light Bold"/>
                  <a:cs typeface="Montserrat Light Bold"/>
                  <a:sym typeface="Montserrat Light Bold"/>
                </a:rPr>
                <a:t>uso</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ajeno</a:t>
              </a:r>
              <a:r>
                <a:rPr lang="en-US" sz="3099" b="1" dirty="0">
                  <a:solidFill>
                    <a:srgbClr val="43270E"/>
                  </a:solidFill>
                  <a:latin typeface="Montserrat Light Bold"/>
                  <a:ea typeface="Montserrat Light Bold"/>
                  <a:cs typeface="Montserrat Light Bold"/>
                  <a:sym typeface="Montserrat Light Bold"/>
                </a:rPr>
                <a:t> de </a:t>
              </a:r>
              <a:r>
                <a:rPr lang="en-US" sz="3099" b="1" dirty="0" err="1">
                  <a:solidFill>
                    <a:srgbClr val="43270E"/>
                  </a:solidFill>
                  <a:latin typeface="Montserrat Light Bold"/>
                  <a:ea typeface="Montserrat Light Bold"/>
                  <a:cs typeface="Montserrat Light Bold"/>
                  <a:sym typeface="Montserrat Light Bold"/>
                </a:rPr>
                <a:t>tácticas</a:t>
              </a:r>
              <a:r>
                <a:rPr lang="en-US" sz="3099" b="1" dirty="0">
                  <a:solidFill>
                    <a:srgbClr val="43270E"/>
                  </a:solidFill>
                  <a:latin typeface="Montserrat Light Bold"/>
                  <a:ea typeface="Montserrat Light Bold"/>
                  <a:cs typeface="Montserrat Light Bold"/>
                  <a:sym typeface="Montserrat Light Bold"/>
                </a:rPr>
                <a:t> </a:t>
              </a:r>
              <a:r>
                <a:rPr lang="en-US" sz="3099" b="1" dirty="0" err="1">
                  <a:solidFill>
                    <a:srgbClr val="43270E"/>
                  </a:solidFill>
                  <a:latin typeface="Montserrat Light Bold"/>
                  <a:ea typeface="Montserrat Light Bold"/>
                  <a:cs typeface="Montserrat Light Bold"/>
                  <a:sym typeface="Montserrat Light Bold"/>
                </a:rPr>
                <a:t>engañosas</a:t>
              </a:r>
              <a:r>
                <a:rPr lang="en-US" sz="3099" b="1" dirty="0">
                  <a:solidFill>
                    <a:srgbClr val="43270E"/>
                  </a:solidFill>
                  <a:latin typeface="Montserrat Light Bold"/>
                  <a:ea typeface="Montserrat Light Bold"/>
                  <a:cs typeface="Montserrat Light Bold"/>
                  <a:sym typeface="Montserrat Light Bold"/>
                </a:rPr>
                <a:t>.</a:t>
              </a:r>
            </a:p>
            <a:p>
              <a:pPr algn="l">
                <a:lnSpc>
                  <a:spcPts val="4339"/>
                </a:lnSpc>
              </a:pPr>
              <a:endParaRPr lang="en-US" sz="3099" b="1" dirty="0">
                <a:solidFill>
                  <a:srgbClr val="43270E"/>
                </a:solidFill>
                <a:latin typeface="Montserrat Light Bold"/>
                <a:ea typeface="Montserrat Light Bold"/>
                <a:cs typeface="Montserrat Light Bold"/>
                <a:sym typeface="Montserrat Light Bold"/>
              </a:endParaRPr>
            </a:p>
            <a:p>
              <a:pPr algn="l">
                <a:lnSpc>
                  <a:spcPts val="5039"/>
                </a:lnSpc>
              </a:pPr>
              <a:endParaRPr lang="en-US" sz="3099" b="1" dirty="0">
                <a:solidFill>
                  <a:srgbClr val="43270E"/>
                </a:solidFill>
                <a:latin typeface="Montserrat Light Bold"/>
                <a:ea typeface="Montserrat Light Bold"/>
                <a:cs typeface="Montserrat Light Bold"/>
                <a:sym typeface="Montserrat Light Bold"/>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36909" y="1737784"/>
            <a:ext cx="15414182" cy="6222729"/>
          </a:xfrm>
          <a:prstGeom prst="rect">
            <a:avLst/>
          </a:prstGeom>
        </p:spPr>
        <p:txBody>
          <a:bodyPr lIns="0" tIns="0" rIns="0" bIns="0" rtlCol="0" anchor="t">
            <a:spAutoFit/>
          </a:bodyPr>
          <a:lstStyle/>
          <a:p>
            <a:pPr algn="ctr">
              <a:lnSpc>
                <a:spcPts val="5398"/>
              </a:lnSpc>
            </a:pPr>
            <a:r>
              <a:rPr lang="en-US" sz="4499" spc="-346" dirty="0">
                <a:solidFill>
                  <a:srgbClr val="000000"/>
                </a:solidFill>
                <a:latin typeface="Old Standard"/>
                <a:ea typeface="Old Standard"/>
                <a:cs typeface="Old Standard"/>
                <a:sym typeface="Old Standard"/>
              </a:rPr>
              <a:t>De </a:t>
            </a:r>
            <a:r>
              <a:rPr lang="en-US" sz="4499" spc="-346" dirty="0" err="1">
                <a:solidFill>
                  <a:srgbClr val="000000"/>
                </a:solidFill>
                <a:latin typeface="Old Standard"/>
                <a:ea typeface="Old Standard"/>
                <a:cs typeface="Old Standard"/>
                <a:sym typeface="Old Standard"/>
              </a:rPr>
              <a:t>vez</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cuando</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casi</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todos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los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ejecutivos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están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obligados</a:t>
            </a:r>
            <a:r>
              <a:rPr lang="en-US" sz="4499" spc="-346" dirty="0">
                <a:solidFill>
                  <a:srgbClr val="000000"/>
                </a:solidFill>
                <a:latin typeface="Old Standard"/>
                <a:ea typeface="Old Standard"/>
                <a:cs typeface="Old Standard"/>
                <a:sym typeface="Old Standard"/>
              </a:rPr>
              <a:t>, a causa de </a:t>
            </a:r>
            <a:r>
              <a:rPr lang="en-US" sz="4499" spc="-346" dirty="0" err="1">
                <a:solidFill>
                  <a:srgbClr val="000000"/>
                </a:solidFill>
                <a:latin typeface="Old Standard"/>
                <a:ea typeface="Old Standard"/>
                <a:cs typeface="Old Standard"/>
                <a:sym typeface="Old Standard"/>
              </a:rPr>
              <a:t>sus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intereses</a:t>
            </a:r>
            <a:r>
              <a:rPr lang="en-US" sz="4499" spc="-346" dirty="0">
                <a:solidFill>
                  <a:srgbClr val="000000"/>
                </a:solidFill>
                <a:latin typeface="Old Standard"/>
                <a:ea typeface="Old Standard"/>
                <a:cs typeface="Old Standard"/>
                <a:sym typeface="Old Standard"/>
              </a:rPr>
              <a:t> o </a:t>
            </a:r>
            <a:r>
              <a:rPr lang="en-US" sz="4499" spc="-346" dirty="0" err="1">
                <a:solidFill>
                  <a:srgbClr val="000000"/>
                </a:solidFill>
                <a:latin typeface="Old Standard"/>
                <a:ea typeface="Old Standard"/>
                <a:cs typeface="Old Standard"/>
                <a:sym typeface="Old Standard"/>
              </a:rPr>
              <a:t>los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intereses</a:t>
            </a:r>
            <a:r>
              <a:rPr lang="en-US" sz="4499" spc="-346" dirty="0">
                <a:solidFill>
                  <a:srgbClr val="000000"/>
                </a:solidFill>
                <a:latin typeface="Old Standard"/>
                <a:ea typeface="Old Standard"/>
                <a:cs typeface="Old Standard"/>
                <a:sym typeface="Old Standard"/>
              </a:rPr>
              <a:t> de </a:t>
            </a:r>
            <a:r>
              <a:rPr lang="en-US" sz="4499" spc="-346" dirty="0" err="1">
                <a:solidFill>
                  <a:srgbClr val="000000"/>
                </a:solidFill>
                <a:latin typeface="Old Standard"/>
                <a:ea typeface="Old Standard"/>
                <a:cs typeface="Old Standard"/>
                <a:sym typeface="Old Standard"/>
              </a:rPr>
              <a:t>sus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empresas</a:t>
            </a:r>
            <a:r>
              <a:rPr lang="en-US" sz="4499" spc="-346" dirty="0">
                <a:solidFill>
                  <a:srgbClr val="000000"/>
                </a:solidFill>
                <a:latin typeface="Old Standard"/>
                <a:ea typeface="Old Standard"/>
                <a:cs typeface="Old Standard"/>
                <a:sym typeface="Old Standard"/>
              </a:rPr>
              <a:t>, a </a:t>
            </a:r>
            <a:r>
              <a:rPr lang="en-US" sz="4499" spc="-346" dirty="0" err="1">
                <a:solidFill>
                  <a:srgbClr val="000000"/>
                </a:solidFill>
                <a:latin typeface="Old Standard"/>
                <a:ea typeface="Old Standard"/>
                <a:cs typeface="Old Standard"/>
                <a:sym typeface="Old Standard"/>
              </a:rPr>
              <a:t>practicar</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alguna</a:t>
            </a:r>
            <a:r>
              <a:rPr lang="en-US" sz="4499" spc="-346" dirty="0">
                <a:solidFill>
                  <a:srgbClr val="000000"/>
                </a:solidFill>
                <a:latin typeface="Old Standard"/>
                <a:ea typeface="Old Standard"/>
                <a:cs typeface="Old Standard"/>
                <a:sym typeface="Old Standard"/>
              </a:rPr>
              <a:t> forma de </a:t>
            </a:r>
            <a:r>
              <a:rPr lang="en-US" sz="4499" spc="-346" dirty="0" err="1">
                <a:solidFill>
                  <a:srgbClr val="000000"/>
                </a:solidFill>
                <a:latin typeface="Old Standard"/>
                <a:ea typeface="Old Standard"/>
                <a:cs typeface="Old Standard"/>
                <a:sym typeface="Old Standard"/>
              </a:rPr>
              <a:t>engaño</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su</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trato</a:t>
            </a:r>
            <a:r>
              <a:rPr lang="en-US" sz="4499" spc="-346" dirty="0">
                <a:solidFill>
                  <a:srgbClr val="000000"/>
                </a:solidFill>
                <a:latin typeface="Old Standard"/>
                <a:ea typeface="Old Standard"/>
                <a:cs typeface="Old Standard"/>
                <a:sym typeface="Old Standard"/>
              </a:rPr>
              <a:t> con </a:t>
            </a:r>
            <a:r>
              <a:rPr lang="en-US" sz="4499" spc="-346" dirty="0" err="1">
                <a:solidFill>
                  <a:srgbClr val="000000"/>
                </a:solidFill>
                <a:latin typeface="Old Standard"/>
                <a:ea typeface="Old Standard"/>
                <a:cs typeface="Old Standard"/>
                <a:sym typeface="Old Standard"/>
              </a:rPr>
              <a:t>clientes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proveedores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sindicatos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funcionarios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gubernamentales</a:t>
            </a:r>
            <a:r>
              <a:rPr lang="en-US" sz="4499" spc="-346" dirty="0">
                <a:solidFill>
                  <a:srgbClr val="000000"/>
                </a:solidFill>
                <a:latin typeface="Old Standard"/>
                <a:ea typeface="Old Standard"/>
                <a:cs typeface="Old Standard"/>
                <a:sym typeface="Old Standard"/>
              </a:rPr>
              <a:t> o </a:t>
            </a:r>
            <a:r>
              <a:rPr lang="en-US" sz="4499" spc="-346" dirty="0" err="1">
                <a:solidFill>
                  <a:srgbClr val="000000"/>
                </a:solidFill>
                <a:latin typeface="Old Standard"/>
                <a:ea typeface="Old Standard"/>
                <a:cs typeface="Old Standard"/>
                <a:sym typeface="Old Standard"/>
              </a:rPr>
              <a:t>incluso</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otros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ejecutivos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importantes</a:t>
            </a:r>
            <a:r>
              <a:rPr lang="en-US" sz="4499" spc="-346" dirty="0">
                <a:solidFill>
                  <a:srgbClr val="000000"/>
                </a:solidFill>
                <a:latin typeface="Old Standard"/>
                <a:ea typeface="Old Standard"/>
                <a:cs typeface="Old Standard"/>
                <a:sym typeface="Old Standard"/>
              </a:rPr>
              <a:t>. </a:t>
            </a:r>
          </a:p>
          <a:p>
            <a:pPr algn="ctr">
              <a:lnSpc>
                <a:spcPts val="5398"/>
              </a:lnSpc>
            </a:pPr>
            <a:endParaRPr lang="en-US" sz="4499" spc="-346" dirty="0">
              <a:solidFill>
                <a:srgbClr val="000000"/>
              </a:solidFill>
              <a:latin typeface="Old Standard"/>
              <a:ea typeface="Old Standard"/>
              <a:cs typeface="Old Standard"/>
              <a:sym typeface="Old Standard"/>
            </a:endParaRPr>
          </a:p>
          <a:p>
            <a:pPr algn="ctr">
              <a:lnSpc>
                <a:spcPts val="5398"/>
              </a:lnSpc>
            </a:pPr>
            <a:r>
              <a:rPr lang="en-US" sz="4499" spc="-346" dirty="0" err="1">
                <a:solidFill>
                  <a:srgbClr val="000000"/>
                </a:solidFill>
                <a:latin typeface="Old Standard"/>
                <a:ea typeface="Old Standard"/>
                <a:cs typeface="Old Standard"/>
                <a:sym typeface="Old Standard"/>
              </a:rPr>
              <a:t>Por</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medio</a:t>
            </a:r>
            <a:r>
              <a:rPr lang="en-US" sz="4499" spc="-346" dirty="0">
                <a:solidFill>
                  <a:srgbClr val="000000"/>
                </a:solidFill>
                <a:latin typeface="Old Standard"/>
                <a:ea typeface="Old Standard"/>
                <a:cs typeface="Old Standard"/>
                <a:sym typeface="Old Standard"/>
              </a:rPr>
              <a:t> de </a:t>
            </a:r>
            <a:r>
              <a:rPr lang="en-US" sz="4499" spc="-346" dirty="0" err="1">
                <a:solidFill>
                  <a:srgbClr val="000000"/>
                </a:solidFill>
                <a:latin typeface="Old Standard"/>
                <a:ea typeface="Old Standard"/>
                <a:cs typeface="Old Standard"/>
                <a:sym typeface="Old Standard"/>
              </a:rPr>
              <a:t>afirmaciones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inexactas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ocultamiento</a:t>
            </a:r>
            <a:r>
              <a:rPr lang="en-US" sz="4499" spc="-346" dirty="0">
                <a:solidFill>
                  <a:srgbClr val="000000"/>
                </a:solidFill>
                <a:latin typeface="Old Standard"/>
                <a:ea typeface="Old Standard"/>
                <a:cs typeface="Old Standard"/>
                <a:sym typeface="Old Standard"/>
              </a:rPr>
              <a:t> de </a:t>
            </a:r>
            <a:r>
              <a:rPr lang="en-US" sz="4499" spc="-346" dirty="0" err="1">
                <a:solidFill>
                  <a:srgbClr val="000000"/>
                </a:solidFill>
                <a:latin typeface="Old Standard"/>
                <a:ea typeface="Old Standard"/>
                <a:cs typeface="Old Standard"/>
                <a:sym typeface="Old Standard"/>
              </a:rPr>
              <a:t>hechos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pertinentes</a:t>
            </a:r>
            <a:r>
              <a:rPr lang="en-US" sz="4499" spc="-346" dirty="0">
                <a:solidFill>
                  <a:srgbClr val="000000"/>
                </a:solidFill>
                <a:latin typeface="Old Standard"/>
                <a:ea typeface="Old Standard"/>
                <a:cs typeface="Old Standard"/>
                <a:sym typeface="Old Standard"/>
              </a:rPr>
              <a:t> o </a:t>
            </a:r>
            <a:r>
              <a:rPr lang="en-US" sz="4499" spc="-346" dirty="0" err="1">
                <a:solidFill>
                  <a:srgbClr val="000000"/>
                </a:solidFill>
                <a:latin typeface="Old Standard"/>
                <a:ea typeface="Old Standard"/>
                <a:cs typeface="Old Standard"/>
                <a:sym typeface="Old Standard"/>
              </a:rPr>
              <a:t>exageración</a:t>
            </a:r>
            <a:r>
              <a:rPr lang="en-US" sz="4499" spc="-346" dirty="0">
                <a:solidFill>
                  <a:srgbClr val="000000"/>
                </a:solidFill>
                <a:latin typeface="Old Standard"/>
                <a:ea typeface="Old Standard"/>
                <a:cs typeface="Old Standard"/>
                <a:sym typeface="Old Standard"/>
              </a:rPr>
              <a:t> </a:t>
            </a:r>
            <a:r>
              <a:rPr lang="en-US" sz="4499" spc="-346" dirty="0" err="1" smtClean="0">
                <a:solidFill>
                  <a:srgbClr val="000000"/>
                </a:solidFill>
                <a:latin typeface="Old Standard"/>
                <a:ea typeface="Old Standard"/>
                <a:cs typeface="Old Standard"/>
                <a:sym typeface="Old Standard"/>
              </a:rPr>
              <a:t>pretenden</a:t>
            </a:r>
            <a:r>
              <a:rPr lang="en-US" sz="4499" spc="-346" dirty="0" smtClean="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convencer</a:t>
            </a:r>
            <a:r>
              <a:rPr lang="en-US" sz="4499" spc="-346" dirty="0">
                <a:solidFill>
                  <a:srgbClr val="000000"/>
                </a:solidFill>
                <a:latin typeface="Old Standard"/>
                <a:ea typeface="Old Standard"/>
                <a:cs typeface="Old Standard"/>
                <a:sym typeface="Old Standard"/>
              </a:rPr>
              <a:t> a </a:t>
            </a:r>
            <a:r>
              <a:rPr lang="en-US" sz="4499" spc="-346" dirty="0" err="1">
                <a:solidFill>
                  <a:srgbClr val="000000"/>
                </a:solidFill>
                <a:latin typeface="Old Standard"/>
                <a:ea typeface="Old Standard"/>
                <a:cs typeface="Old Standard"/>
                <a:sym typeface="Old Standard"/>
              </a:rPr>
              <a:t>los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demás</a:t>
            </a:r>
            <a:r>
              <a:rPr lang="en-US" sz="4499" spc="-346" dirty="0">
                <a:solidFill>
                  <a:srgbClr val="000000"/>
                </a:solidFill>
                <a:latin typeface="Old Standard"/>
                <a:ea typeface="Old Standard"/>
                <a:cs typeface="Old Standard"/>
                <a:sym typeface="Old Standard"/>
              </a:rPr>
              <a:t> para que </a:t>
            </a:r>
            <a:r>
              <a:rPr lang="en-US" sz="4499" spc="-346" dirty="0" err="1">
                <a:solidFill>
                  <a:srgbClr val="000000"/>
                </a:solidFill>
                <a:latin typeface="Old Standard"/>
                <a:ea typeface="Old Standard"/>
                <a:cs typeface="Old Standard"/>
                <a:sym typeface="Old Standard"/>
              </a:rPr>
              <a:t>coincidan</a:t>
            </a:r>
            <a:r>
              <a:rPr lang="en-US" sz="4499" spc="-346" dirty="0">
                <a:solidFill>
                  <a:srgbClr val="000000"/>
                </a:solidFill>
                <a:latin typeface="Old Standard"/>
                <a:ea typeface="Old Standard"/>
                <a:cs typeface="Old Standard"/>
                <a:sym typeface="Old Standard"/>
              </a:rPr>
              <a:t> con </a:t>
            </a:r>
            <a:r>
              <a:rPr lang="en-US" sz="4499" spc="-346" dirty="0" err="1">
                <a:solidFill>
                  <a:srgbClr val="000000"/>
                </a:solidFill>
                <a:latin typeface="Old Standard"/>
                <a:ea typeface="Old Standard"/>
                <a:cs typeface="Old Standard"/>
                <a:sym typeface="Old Standard"/>
              </a:rPr>
              <a:t>ellos</a:t>
            </a:r>
            <a:r>
              <a:rPr lang="en-US" sz="4499" spc="-346" dirty="0">
                <a:solidFill>
                  <a:srgbClr val="000000"/>
                </a:solidFill>
                <a:latin typeface="Old Standard"/>
                <a:ea typeface="Old Standard"/>
                <a:cs typeface="Old Standard"/>
                <a:sym typeface="Old Standard"/>
              </a:rPr>
              <a:t>.</a:t>
            </a:r>
          </a:p>
          <a:p>
            <a:pPr algn="ctr">
              <a:lnSpc>
                <a:spcPts val="5398"/>
              </a:lnSpc>
            </a:pPr>
            <a:endParaRPr lang="en-US" sz="4499" spc="-346" dirty="0">
              <a:solidFill>
                <a:srgbClr val="000000"/>
              </a:solidFill>
              <a:latin typeface="Old Standard"/>
              <a:ea typeface="Old Standard"/>
              <a:cs typeface="Old Standard"/>
              <a:sym typeface="Old Standard"/>
            </a:endParaRPr>
          </a:p>
          <a:p>
            <a:pPr algn="ctr">
              <a:lnSpc>
                <a:spcPts val="5398"/>
              </a:lnSpc>
              <a:spcBef>
                <a:spcPct val="0"/>
              </a:spcBef>
            </a:pPr>
            <a:endParaRPr lang="en-US" sz="4499" spc="-346" dirty="0">
              <a:solidFill>
                <a:srgbClr val="000000"/>
              </a:solidFill>
              <a:latin typeface="Old Standard"/>
              <a:ea typeface="Old Standard"/>
              <a:cs typeface="Old Standard"/>
              <a:sym typeface="Old Standar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36909" y="1737784"/>
            <a:ext cx="15414182" cy="6858000"/>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Esto produce dilemas fundamentales en una negociación relacionados con la confianza y la honestidad. El dilema de la confianza es que un negociador que cree todo lo que dice la otra parte puede ser manipulado mediante deshonestidad. </a:t>
            </a: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pPr>
            <a:r>
              <a:rPr lang="en-US" sz="4499" spc="-346">
                <a:solidFill>
                  <a:srgbClr val="000000"/>
                </a:solidFill>
                <a:latin typeface="Old Standard"/>
                <a:ea typeface="Old Standard"/>
                <a:cs typeface="Old Standard"/>
                <a:sym typeface="Old Standard"/>
              </a:rPr>
              <a:t>El dilema de la honestidad es que un negociador que dice a la otra parte sus requerimientos y límites exactos nunca trascenderá el punto de restricción mencionado. Mantener una relación de negociación significa elegir un curso intermedio entre la apertura completa y el engaño absoluto.</a:t>
            </a: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2350563" y="1373163"/>
            <a:ext cx="13586875" cy="1531422"/>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Identificación de las tácticas y actitudes éticamente ambiguas en función de su uso </a:t>
            </a:r>
          </a:p>
        </p:txBody>
      </p:sp>
      <p:sp>
        <p:nvSpPr>
          <p:cNvPr id="3" name="TextBox 3"/>
          <p:cNvSpPr txBox="1"/>
          <p:nvPr/>
        </p:nvSpPr>
        <p:spPr>
          <a:xfrm>
            <a:off x="1436909" y="3925661"/>
            <a:ext cx="15414182" cy="4152900"/>
          </a:xfrm>
          <a:prstGeom prst="rect">
            <a:avLst/>
          </a:prstGeom>
        </p:spPr>
        <p:txBody>
          <a:bodyPr lIns="0" tIns="0" rIns="0" bIns="0" rtlCol="0" anchor="t">
            <a:spAutoFit/>
          </a:bodyPr>
          <a:lstStyle/>
          <a:p>
            <a:pPr algn="ctr">
              <a:lnSpc>
                <a:spcPts val="5398"/>
              </a:lnSpc>
            </a:pPr>
            <a:r>
              <a:rPr lang="en-US" sz="4499" spc="-346">
                <a:solidFill>
                  <a:srgbClr val="000000"/>
                </a:solidFill>
                <a:latin typeface="Old Standard"/>
                <a:ea typeface="Old Standard"/>
                <a:cs typeface="Old Standard"/>
                <a:sym typeface="Old Standard"/>
              </a:rPr>
              <a:t>¿Qué tácticas éticamente ambiguas hay? </a:t>
            </a: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pPr>
            <a:r>
              <a:rPr lang="en-US" sz="4499" spc="-346">
                <a:solidFill>
                  <a:srgbClr val="000000"/>
                </a:solidFill>
                <a:latin typeface="Old Standard"/>
                <a:ea typeface="Old Standard"/>
                <a:cs typeface="Old Standard"/>
                <a:sym typeface="Old Standard"/>
              </a:rPr>
              <a:t>El engaño y el pretexto pueden adoptar varias formas en una negociación.</a:t>
            </a: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pPr>
            <a:endParaRPr lang="en-US" sz="4499" spc="-346">
              <a:solidFill>
                <a:srgbClr val="000000"/>
              </a:solidFill>
              <a:latin typeface="Old Standard"/>
              <a:ea typeface="Old Standard"/>
              <a:cs typeface="Old Standard"/>
              <a:sym typeface="Old Standard"/>
            </a:endParaRPr>
          </a:p>
          <a:p>
            <a:pPr algn="ctr">
              <a:lnSpc>
                <a:spcPts val="5398"/>
              </a:lnSpc>
              <a:spcBef>
                <a:spcPct val="0"/>
              </a:spcBef>
            </a:pPr>
            <a:endParaRPr lang="en-US" sz="4499" spc="-346">
              <a:solidFill>
                <a:srgbClr val="000000"/>
              </a:solidFill>
              <a:latin typeface="Old Standard"/>
              <a:ea typeface="Old Standard"/>
              <a:cs typeface="Old Standard"/>
              <a:sym typeface="Old Standar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Freeform 2"/>
          <p:cNvSpPr/>
          <p:nvPr/>
        </p:nvSpPr>
        <p:spPr>
          <a:xfrm>
            <a:off x="516839" y="166610"/>
            <a:ext cx="17273373" cy="9953781"/>
          </a:xfrm>
          <a:custGeom>
            <a:avLst/>
            <a:gdLst/>
            <a:ahLst/>
            <a:cxnLst/>
            <a:rect l="l" t="t" r="r" b="b"/>
            <a:pathLst>
              <a:path w="17273373" h="9953781">
                <a:moveTo>
                  <a:pt x="0" y="0"/>
                </a:moveTo>
                <a:lnTo>
                  <a:pt x="17273372" y="0"/>
                </a:lnTo>
                <a:lnTo>
                  <a:pt x="17273372" y="9953780"/>
                </a:lnTo>
                <a:lnTo>
                  <a:pt x="0" y="9953780"/>
                </a:lnTo>
                <a:lnTo>
                  <a:pt x="0" y="0"/>
                </a:lnTo>
                <a:close/>
              </a:path>
            </a:pathLst>
          </a:custGeom>
          <a:blipFill>
            <a:blip r:embed="rId2"/>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36909" y="878036"/>
            <a:ext cx="15219732" cy="1504035"/>
          </a:xfrm>
          <a:prstGeom prst="rect">
            <a:avLst/>
          </a:prstGeom>
        </p:spPr>
        <p:txBody>
          <a:bodyPr lIns="0" tIns="0" rIns="0" bIns="0" rtlCol="0" anchor="t">
            <a:spAutoFit/>
          </a:bodyPr>
          <a:lstStyle/>
          <a:p>
            <a:pPr algn="ctr">
              <a:lnSpc>
                <a:spcPts val="5982"/>
              </a:lnSpc>
            </a:pPr>
            <a:r>
              <a:rPr lang="en-US" sz="4273" b="1">
                <a:solidFill>
                  <a:srgbClr val="43270E"/>
                </a:solidFill>
                <a:latin typeface="Montserrat Light Bold"/>
                <a:ea typeface="Montserrat Light Bold"/>
                <a:cs typeface="Montserrat Light Bold"/>
                <a:sym typeface="Montserrat Light Bold"/>
              </a:rPr>
              <a:t>¿Es correcto utilizar tácticas éticamente ambiguas?</a:t>
            </a:r>
          </a:p>
          <a:p>
            <a:pPr algn="ctr">
              <a:lnSpc>
                <a:spcPts val="5982"/>
              </a:lnSpc>
            </a:pPr>
            <a:endParaRPr lang="en-US" sz="4273" b="1">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436909" y="2286821"/>
            <a:ext cx="15414182" cy="6222729"/>
          </a:xfrm>
          <a:prstGeom prst="rect">
            <a:avLst/>
          </a:prstGeom>
        </p:spPr>
        <p:txBody>
          <a:bodyPr lIns="0" tIns="0" rIns="0" bIns="0" rtlCol="0" anchor="t">
            <a:spAutoFit/>
          </a:bodyPr>
          <a:lstStyle/>
          <a:p>
            <a:pPr algn="ctr">
              <a:lnSpc>
                <a:spcPts val="5398"/>
              </a:lnSpc>
            </a:pPr>
            <a:r>
              <a:rPr lang="en-US" sz="4499" spc="-346" dirty="0">
                <a:solidFill>
                  <a:srgbClr val="000000"/>
                </a:solidFill>
                <a:latin typeface="Old Standard"/>
                <a:ea typeface="Old Standard"/>
                <a:cs typeface="Old Standard"/>
                <a:sym typeface="Old Standard"/>
              </a:rPr>
              <a:t>La </a:t>
            </a:r>
            <a:r>
              <a:rPr lang="en-US" sz="4499" spc="-346" dirty="0" err="1">
                <a:solidFill>
                  <a:srgbClr val="000000"/>
                </a:solidFill>
                <a:latin typeface="Old Standard"/>
                <a:ea typeface="Old Standard"/>
                <a:cs typeface="Old Standard"/>
                <a:sym typeface="Old Standard"/>
              </a:rPr>
              <a:t>investigación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sugiere</a:t>
            </a:r>
            <a:r>
              <a:rPr lang="en-US" sz="4499" spc="-346" dirty="0">
                <a:solidFill>
                  <a:srgbClr val="000000"/>
                </a:solidFill>
                <a:latin typeface="Old Standard"/>
                <a:ea typeface="Old Standard"/>
                <a:cs typeface="Old Standard"/>
                <a:sym typeface="Old Standard"/>
              </a:rPr>
              <a:t> que </a:t>
            </a:r>
            <a:r>
              <a:rPr lang="en-US" sz="4499" spc="-346" dirty="0" err="1">
                <a:solidFill>
                  <a:srgbClr val="000000"/>
                </a:solidFill>
                <a:latin typeface="Old Standard"/>
                <a:ea typeface="Old Standard"/>
                <a:cs typeface="Old Standard"/>
                <a:sym typeface="Old Standard"/>
              </a:rPr>
              <a: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una</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negociación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existen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reglas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tácitamente</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acordadas</a:t>
            </a:r>
            <a:r>
              <a:rPr lang="en-US" sz="4499" spc="-346" dirty="0">
                <a:solidFill>
                  <a:srgbClr val="000000"/>
                </a:solidFill>
                <a:latin typeface="Old Standard"/>
                <a:ea typeface="Old Standard"/>
                <a:cs typeface="Old Standard"/>
                <a:sym typeface="Old Standard"/>
              </a:rPr>
              <a:t>. </a:t>
            </a:r>
          </a:p>
          <a:p>
            <a:pPr algn="ctr">
              <a:lnSpc>
                <a:spcPts val="5398"/>
              </a:lnSpc>
            </a:pPr>
            <a:r>
              <a:rPr lang="en-US" sz="4499" spc="-346" dirty="0" err="1">
                <a:solidFill>
                  <a:srgbClr val="000000"/>
                </a:solidFill>
                <a:latin typeface="Old Standard"/>
                <a:ea typeface="Old Standard"/>
                <a:cs typeface="Old Standard"/>
                <a:sym typeface="Old Standard"/>
              </a:rPr>
              <a: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estas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reglas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ciertas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formas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menores</a:t>
            </a:r>
            <a:r>
              <a:rPr lang="en-US" sz="4499" spc="-346" dirty="0">
                <a:solidFill>
                  <a:srgbClr val="000000"/>
                </a:solidFill>
                <a:latin typeface="Old Standard"/>
                <a:ea typeface="Old Standard"/>
                <a:cs typeface="Old Standard"/>
                <a:sym typeface="Old Standard"/>
              </a:rPr>
              <a:t> de </a:t>
            </a:r>
            <a:r>
              <a:rPr lang="en-US" sz="4499" spc="-346" dirty="0" err="1">
                <a:solidFill>
                  <a:srgbClr val="000000"/>
                </a:solidFill>
                <a:latin typeface="Old Standard"/>
                <a:ea typeface="Old Standard"/>
                <a:cs typeface="Old Standard"/>
                <a:sym typeface="Old Standard"/>
              </a:rPr>
              <a:t>falsedad</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representación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errónea</a:t>
            </a:r>
            <a:r>
              <a:rPr lang="en-US" sz="4499" spc="-346" dirty="0">
                <a:solidFill>
                  <a:srgbClr val="000000"/>
                </a:solidFill>
                <a:latin typeface="Old Standard"/>
                <a:ea typeface="Old Standard"/>
                <a:cs typeface="Old Standard"/>
                <a:sym typeface="Old Standard"/>
              </a:rPr>
              <a:t> de la </a:t>
            </a:r>
            <a:r>
              <a:rPr lang="en-US" sz="4499" spc="-346" dirty="0" err="1">
                <a:solidFill>
                  <a:srgbClr val="000000"/>
                </a:solidFill>
                <a:latin typeface="Old Standard"/>
                <a:ea typeface="Old Standard"/>
                <a:cs typeface="Old Standard"/>
                <a:sym typeface="Old Standard"/>
              </a:rPr>
              <a:t>verdadera</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posición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propia</a:t>
            </a:r>
            <a:r>
              <a:rPr lang="en-US" sz="4499" spc="-346" dirty="0">
                <a:solidFill>
                  <a:srgbClr val="000000"/>
                </a:solidFill>
                <a:latin typeface="Old Standard"/>
                <a:ea typeface="Old Standard"/>
                <a:cs typeface="Old Standard"/>
                <a:sym typeface="Old Standard"/>
              </a:rPr>
              <a:t> ante la </a:t>
            </a:r>
            <a:r>
              <a:rPr lang="en-US" sz="4499" spc="-346" dirty="0" err="1">
                <a:solidFill>
                  <a:srgbClr val="000000"/>
                </a:solidFill>
                <a:latin typeface="Old Standard"/>
                <a:ea typeface="Old Standard"/>
                <a:cs typeface="Old Standard"/>
                <a:sym typeface="Old Standard"/>
              </a:rPr>
              <a:t>otra</a:t>
            </a:r>
            <a:r>
              <a:rPr lang="en-US" sz="4499" spc="-346" dirty="0">
                <a:solidFill>
                  <a:srgbClr val="000000"/>
                </a:solidFill>
                <a:latin typeface="Old Standard"/>
                <a:ea typeface="Old Standard"/>
                <a:cs typeface="Old Standard"/>
                <a:sym typeface="Old Standard"/>
              </a:rPr>
              <a:t> </a:t>
            </a:r>
            <a:r>
              <a:rPr lang="en-US" sz="4499" spc="-346" dirty="0" smtClean="0">
                <a:solidFill>
                  <a:srgbClr val="000000"/>
                </a:solidFill>
                <a:latin typeface="Old Standard"/>
                <a:ea typeface="Old Standard"/>
                <a:cs typeface="Old Standard"/>
                <a:sym typeface="Old Standard"/>
              </a:rPr>
              <a:t>parte y </a:t>
            </a:r>
            <a:r>
              <a:rPr lang="en-US" sz="4499" spc="-346" dirty="0" err="1">
                <a:solidFill>
                  <a:srgbClr val="000000"/>
                </a:solidFill>
                <a:latin typeface="Old Standard"/>
                <a:ea typeface="Old Standard"/>
                <a:cs typeface="Old Standard"/>
                <a:sym typeface="Old Standard"/>
              </a:rPr>
              <a:t>manipulaciones</a:t>
            </a:r>
            <a:r>
              <a:rPr lang="en-US" sz="4499" spc="-346" dirty="0">
                <a:solidFill>
                  <a:srgbClr val="000000"/>
                </a:solidFill>
                <a:latin typeface="Old Standard"/>
                <a:ea typeface="Old Standard"/>
                <a:cs typeface="Old Standard"/>
                <a:sym typeface="Old Standard"/>
              </a:rPr>
              <a:t> </a:t>
            </a:r>
            <a:r>
              <a:rPr lang="en-US" sz="4499" spc="-346" dirty="0" err="1" smtClean="0">
                <a:solidFill>
                  <a:srgbClr val="000000"/>
                </a:solidFill>
                <a:latin typeface="Old Standard"/>
                <a:ea typeface="Old Standard"/>
                <a:cs typeface="Old Standard"/>
                <a:sym typeface="Old Standard"/>
              </a:rPr>
              <a:t>emocionales</a:t>
            </a:r>
            <a:r>
              <a:rPr lang="en-US" sz="4499" spc="-346" dirty="0" smtClean="0">
                <a:solidFill>
                  <a:srgbClr val="000000"/>
                </a:solidFill>
                <a:latin typeface="Old Standard"/>
                <a:ea typeface="Old Standard"/>
                <a:cs typeface="Old Standard"/>
                <a:sym typeface="Old Standard"/>
              </a:rPr>
              <a:t> </a:t>
            </a:r>
            <a:r>
              <a:rPr lang="en-US" sz="4499" spc="-346" dirty="0">
                <a:solidFill>
                  <a:srgbClr val="000000"/>
                </a:solidFill>
                <a:latin typeface="Old Standard"/>
                <a:ea typeface="Old Standard"/>
                <a:cs typeface="Old Standard"/>
                <a:sym typeface="Old Standard"/>
              </a:rPr>
              <a:t>se </a:t>
            </a:r>
            <a:r>
              <a:rPr lang="en-US" sz="4499" spc="-346" dirty="0" err="1">
                <a:solidFill>
                  <a:srgbClr val="000000"/>
                </a:solidFill>
                <a:latin typeface="Old Standard"/>
                <a:ea typeface="Old Standard"/>
                <a:cs typeface="Old Standard"/>
                <a:sym typeface="Old Standard"/>
              </a:rPr>
              <a:t>consideran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éticamente</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aceptables</a:t>
            </a:r>
            <a:r>
              <a:rPr lang="en-US" sz="4499" spc="-346" dirty="0">
                <a:solidFill>
                  <a:srgbClr val="000000"/>
                </a:solidFill>
                <a:latin typeface="Old Standard"/>
                <a:ea typeface="Old Standard"/>
                <a:cs typeface="Old Standard"/>
                <a:sym typeface="Old Standard"/>
              </a:rPr>
              <a:t> y </a:t>
            </a:r>
            <a:r>
              <a:rPr lang="en-US" sz="4499" spc="-346" dirty="0" err="1">
                <a:solidFill>
                  <a:srgbClr val="000000"/>
                </a:solidFill>
                <a:latin typeface="Old Standard"/>
                <a:ea typeface="Old Standard"/>
                <a:cs typeface="Old Standard"/>
                <a:sym typeface="Old Standard"/>
              </a:rPr>
              <a:t>dentro</a:t>
            </a:r>
            <a:r>
              <a:rPr lang="en-US" sz="4499" spc="-346" dirty="0">
                <a:solidFill>
                  <a:srgbClr val="000000"/>
                </a:solidFill>
                <a:latin typeface="Old Standard"/>
                <a:ea typeface="Old Standard"/>
                <a:cs typeface="Old Standard"/>
                <a:sym typeface="Old Standard"/>
              </a:rPr>
              <a:t> de las </a:t>
            </a:r>
            <a:r>
              <a:rPr lang="en-US" sz="4499" spc="-346" dirty="0" err="1">
                <a:solidFill>
                  <a:srgbClr val="000000"/>
                </a:solidFill>
                <a:latin typeface="Old Standard"/>
                <a:ea typeface="Old Standard"/>
                <a:cs typeface="Old Standard"/>
                <a:sym typeface="Old Standard"/>
              </a:rPr>
              <a:t>reglas</a:t>
            </a:r>
            <a:r>
              <a:rPr lang="en-US" sz="4499" spc="-346" dirty="0">
                <a:solidFill>
                  <a:srgbClr val="000000"/>
                </a:solidFill>
                <a:latin typeface="Old Standard"/>
                <a:ea typeface="Old Standard"/>
                <a:cs typeface="Old Standard"/>
                <a:sym typeface="Old Standard"/>
              </a:rPr>
              <a:t>. </a:t>
            </a:r>
          </a:p>
          <a:p>
            <a:pPr algn="ctr">
              <a:lnSpc>
                <a:spcPts val="5398"/>
              </a:lnSpc>
            </a:pPr>
            <a:endParaRPr lang="en-US" sz="4499" spc="-346" dirty="0">
              <a:solidFill>
                <a:srgbClr val="000000"/>
              </a:solidFill>
              <a:latin typeface="Old Standard"/>
              <a:ea typeface="Old Standard"/>
              <a:cs typeface="Old Standard"/>
              <a:sym typeface="Old Standard"/>
            </a:endParaRPr>
          </a:p>
          <a:p>
            <a:pPr algn="ctr">
              <a:lnSpc>
                <a:spcPts val="5398"/>
              </a:lnSpc>
            </a:pPr>
            <a:r>
              <a:rPr lang="en-US" sz="4499" spc="-346" dirty="0" err="1">
                <a:solidFill>
                  <a:srgbClr val="000000"/>
                </a:solidFill>
                <a:latin typeface="Old Standard"/>
                <a:ea typeface="Old Standard"/>
                <a:cs typeface="Old Standard"/>
                <a:sym typeface="Old Standard"/>
              </a:rPr>
              <a:t>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contraste</a:t>
            </a:r>
            <a:r>
              <a:rPr lang="en-US" sz="4499" spc="-346" dirty="0">
                <a:solidFill>
                  <a:srgbClr val="000000"/>
                </a:solidFill>
                <a:latin typeface="Old Standard"/>
                <a:ea typeface="Old Standard"/>
                <a:cs typeface="Old Standard"/>
                <a:sym typeface="Old Standard"/>
              </a:rPr>
              <a:t>, el </a:t>
            </a:r>
            <a:r>
              <a:rPr lang="en-US" sz="4499" spc="-346" dirty="0" err="1">
                <a:solidFill>
                  <a:srgbClr val="000000"/>
                </a:solidFill>
                <a:latin typeface="Old Standard"/>
                <a:ea typeface="Old Standard"/>
                <a:cs typeface="Old Standard"/>
                <a:sym typeface="Old Standard"/>
              </a:rPr>
              <a:t>engaño</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directo</a:t>
            </a:r>
            <a:r>
              <a:rPr lang="en-US" sz="4499" spc="-346" dirty="0">
                <a:solidFill>
                  <a:srgbClr val="000000"/>
                </a:solidFill>
                <a:latin typeface="Old Standard"/>
                <a:ea typeface="Old Standard"/>
                <a:cs typeface="Old Standard"/>
                <a:sym typeface="Old Standard"/>
              </a:rPr>
              <a:t> y la </a:t>
            </a:r>
            <a:r>
              <a:rPr lang="en-US" sz="4499" spc="-346" dirty="0" err="1">
                <a:solidFill>
                  <a:srgbClr val="000000"/>
                </a:solidFill>
                <a:latin typeface="Old Standard"/>
                <a:ea typeface="Old Standard"/>
                <a:cs typeface="Old Standard"/>
                <a:sym typeface="Old Standard"/>
              </a:rPr>
              <a:t>falsificación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suelen</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considerarse</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ilegales</a:t>
            </a:r>
            <a:r>
              <a:rPr lang="en-US" sz="4499" spc="-346" dirty="0">
                <a:solidFill>
                  <a:srgbClr val="000000"/>
                </a:solidFill>
                <a:latin typeface="Old Standard"/>
                <a:ea typeface="Old Standard"/>
                <a:cs typeface="Old Standard"/>
                <a:sym typeface="Old Standard"/>
              </a:rPr>
              <a:t>. Sin embargo, </a:t>
            </a:r>
            <a:r>
              <a:rPr lang="en-US" sz="4499" spc="-346" dirty="0" err="1">
                <a:solidFill>
                  <a:srgbClr val="000000"/>
                </a:solidFill>
                <a:latin typeface="Old Standard"/>
                <a:ea typeface="Old Standard"/>
                <a:cs typeface="Old Standard"/>
                <a:sym typeface="Old Standard"/>
              </a:rPr>
              <a:t>debemos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ser</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muy</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prudentes</a:t>
            </a:r>
            <a:r>
              <a:rPr lang="en-US" sz="4499" spc="-346" dirty="0">
                <a:solidFill>
                  <a:srgbClr val="000000"/>
                </a:solidFill>
                <a:latin typeface="Old Standard"/>
                <a:ea typeface="Old Standard"/>
                <a:cs typeface="Old Standard"/>
                <a:sym typeface="Old Standard"/>
              </a:rPr>
              <a:t> con </a:t>
            </a:r>
            <a:r>
              <a:rPr lang="en-US" sz="4499" spc="-346" dirty="0" err="1">
                <a:solidFill>
                  <a:srgbClr val="000000"/>
                </a:solidFill>
                <a:latin typeface="Old Standard"/>
                <a:ea typeface="Old Standard"/>
                <a:cs typeface="Old Standard"/>
                <a:sym typeface="Old Standard"/>
              </a:rPr>
              <a:t>estas</a:t>
            </a:r>
            <a:r>
              <a:rPr lang="en-US" sz="4499" spc="-346" dirty="0">
                <a:solidFill>
                  <a:srgbClr val="000000"/>
                </a:solidFill>
                <a:latin typeface="Old Standard"/>
                <a:ea typeface="Old Standard"/>
                <a:cs typeface="Old Standard"/>
                <a:sym typeface="Old Standard"/>
              </a:rPr>
              <a:t> </a:t>
            </a:r>
            <a:r>
              <a:rPr lang="en-US" sz="4499" spc="-346" dirty="0" err="1">
                <a:solidFill>
                  <a:srgbClr val="000000"/>
                </a:solidFill>
                <a:latin typeface="Old Standard"/>
                <a:ea typeface="Old Standard"/>
                <a:cs typeface="Old Standard"/>
                <a:sym typeface="Old Standard"/>
              </a:rPr>
              <a:t>conclusiones</a:t>
            </a:r>
            <a:r>
              <a:rPr lang="en-US" sz="4499" spc="-346" dirty="0">
                <a:solidFill>
                  <a:srgbClr val="000000"/>
                </a:solidFill>
                <a:latin typeface="Old Standard"/>
                <a:ea typeface="Old Standard"/>
                <a:cs typeface="Old Standard"/>
                <a:sym typeface="Old Standard"/>
              </a:rPr>
              <a:t>.</a:t>
            </a:r>
          </a:p>
          <a:p>
            <a:pPr algn="ctr">
              <a:lnSpc>
                <a:spcPts val="5398"/>
              </a:lnSpc>
              <a:spcBef>
                <a:spcPct val="0"/>
              </a:spcBef>
            </a:pPr>
            <a:endParaRPr lang="en-US" sz="4499" spc="-346" dirty="0">
              <a:solidFill>
                <a:srgbClr val="000000"/>
              </a:solidFill>
              <a:latin typeface="Old Standard"/>
              <a:ea typeface="Old Standard"/>
              <a:cs typeface="Old Standard"/>
              <a:sym typeface="Old Standar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439561" y="1890068"/>
            <a:ext cx="15819739" cy="2184923"/>
          </a:xfrm>
          <a:prstGeom prst="rect">
            <a:avLst/>
          </a:prstGeom>
        </p:spPr>
        <p:txBody>
          <a:bodyPr lIns="0" tIns="0" rIns="0" bIns="0" rtlCol="0" anchor="t">
            <a:spAutoFit/>
          </a:bodyPr>
          <a:lstStyle/>
          <a:p>
            <a:pPr algn="ctr">
              <a:lnSpc>
                <a:spcPts val="6481"/>
              </a:lnSpc>
            </a:pPr>
            <a:r>
              <a:rPr lang="en-US" sz="4629" b="1" u="sng">
                <a:solidFill>
                  <a:srgbClr val="43270E"/>
                </a:solidFill>
                <a:latin typeface="Montserrat Light Bold"/>
                <a:ea typeface="Montserrat Light Bold"/>
                <a:cs typeface="Montserrat Light Bold"/>
                <a:sym typeface="Montserrat Light Bold"/>
              </a:rPr>
              <a:t>ENGAÑO POR OMISIÓN COMPARADO CON MENTIR </a:t>
            </a:r>
          </a:p>
          <a:p>
            <a:pPr algn="ctr">
              <a:lnSpc>
                <a:spcPts val="5361"/>
              </a:lnSpc>
            </a:pPr>
            <a:endParaRPr lang="en-US" sz="4629" b="1" u="sng">
              <a:solidFill>
                <a:srgbClr val="43270E"/>
              </a:solidFill>
              <a:latin typeface="Montserrat Light Bold"/>
              <a:ea typeface="Montserrat Light Bold"/>
              <a:cs typeface="Montserrat Light Bold"/>
              <a:sym typeface="Montserrat Light Bold"/>
            </a:endParaRPr>
          </a:p>
          <a:p>
            <a:pPr algn="l">
              <a:lnSpc>
                <a:spcPts val="5361"/>
              </a:lnSpc>
            </a:pPr>
            <a:endParaRPr lang="en-US" sz="4629" b="1" u="sng">
              <a:solidFill>
                <a:srgbClr val="43270E"/>
              </a:solidFill>
              <a:latin typeface="Montserrat Light Bold"/>
              <a:ea typeface="Montserrat Light Bold"/>
              <a:cs typeface="Montserrat Light Bold"/>
              <a:sym typeface="Montserrat Light Bold"/>
            </a:endParaRPr>
          </a:p>
        </p:txBody>
      </p:sp>
      <p:sp>
        <p:nvSpPr>
          <p:cNvPr id="3" name="TextBox 3"/>
          <p:cNvSpPr txBox="1"/>
          <p:nvPr/>
        </p:nvSpPr>
        <p:spPr>
          <a:xfrm>
            <a:off x="1741171" y="3465474"/>
            <a:ext cx="15216519" cy="3915669"/>
          </a:xfrm>
          <a:prstGeom prst="rect">
            <a:avLst/>
          </a:prstGeom>
        </p:spPr>
        <p:txBody>
          <a:bodyPr lIns="0" tIns="0" rIns="0" bIns="0" rtlCol="0" anchor="t">
            <a:spAutoFit/>
          </a:bodyPr>
          <a:lstStyle/>
          <a:p>
            <a:pPr algn="ctr">
              <a:lnSpc>
                <a:spcPts val="5071"/>
              </a:lnSpc>
            </a:pPr>
            <a:r>
              <a:rPr lang="en-US" sz="4226" spc="-325">
                <a:solidFill>
                  <a:srgbClr val="000000"/>
                </a:solidFill>
                <a:latin typeface="Old Standard"/>
                <a:ea typeface="Old Standard"/>
                <a:cs typeface="Old Standard"/>
                <a:sym typeface="Old Standard"/>
              </a:rPr>
              <a:t>Las tácticas engañosas son activas o pasivas. Por ejemplo, piense en un estudio que analizó la tendencia de los negociadores a representar de manera errónea sus intereses en un problema de valor común: un problema donde ambas partes buscan el mismo resultado.</a:t>
            </a:r>
          </a:p>
          <a:p>
            <a:pPr algn="ctr">
              <a:lnSpc>
                <a:spcPts val="5071"/>
              </a:lnSpc>
            </a:pPr>
            <a:endParaRPr lang="en-US" sz="4226" spc="-325">
              <a:solidFill>
                <a:srgbClr val="000000"/>
              </a:solidFill>
              <a:latin typeface="Old Standard"/>
              <a:ea typeface="Old Standard"/>
              <a:cs typeface="Old Standard"/>
              <a:sym typeface="Old Standard"/>
            </a:endParaRPr>
          </a:p>
          <a:p>
            <a:pPr algn="ctr">
              <a:lnSpc>
                <a:spcPts val="5071"/>
              </a:lnSpc>
              <a:spcBef>
                <a:spcPct val="0"/>
              </a:spcBef>
            </a:pPr>
            <a:endParaRPr lang="en-US" sz="4226" spc="-325">
              <a:solidFill>
                <a:srgbClr val="000000"/>
              </a:solidFill>
              <a:latin typeface="Old Standard"/>
              <a:ea typeface="Old Standard"/>
              <a:cs typeface="Old Standard"/>
              <a:sym typeface="Old Standar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028700" y="2419350"/>
            <a:ext cx="16705118" cy="5353050"/>
          </a:xfrm>
          <a:prstGeom prst="rect">
            <a:avLst/>
          </a:prstGeom>
        </p:spPr>
        <p:txBody>
          <a:bodyPr lIns="0" tIns="0" rIns="0" bIns="0" rtlCol="0" anchor="t">
            <a:spAutoFit/>
          </a:bodyPr>
          <a:lstStyle/>
          <a:p>
            <a:pPr algn="ctr">
              <a:lnSpc>
                <a:spcPts val="5187"/>
              </a:lnSpc>
            </a:pPr>
            <a:r>
              <a:rPr lang="en-US" sz="4322" spc="-332" dirty="0">
                <a:solidFill>
                  <a:srgbClr val="000000"/>
                </a:solidFill>
                <a:latin typeface="Old Standard"/>
                <a:ea typeface="Old Standard"/>
                <a:cs typeface="Old Standard"/>
                <a:sym typeface="Old Standard"/>
              </a:rPr>
              <a:t>Un </a:t>
            </a:r>
            <a:r>
              <a:rPr lang="en-US" sz="4322" spc="-332" dirty="0" err="1">
                <a:solidFill>
                  <a:srgbClr val="000000"/>
                </a:solidFill>
                <a:latin typeface="Old Standard"/>
                <a:ea typeface="Old Standard"/>
                <a:cs typeface="Old Standard"/>
                <a:sym typeface="Old Standard"/>
              </a:rPr>
              <a:t>negociador</a:t>
            </a:r>
            <a:r>
              <a:rPr lang="en-US" sz="4322" spc="-332" dirty="0">
                <a:solidFill>
                  <a:srgbClr val="000000"/>
                </a:solidFill>
                <a:latin typeface="Old Standard"/>
                <a:ea typeface="Old Standard"/>
                <a:cs typeface="Old Standard"/>
                <a:sym typeface="Old Standard"/>
              </a:rPr>
              <a:t> que </a:t>
            </a:r>
            <a:r>
              <a:rPr lang="en-US" sz="4322" spc="-332" dirty="0" err="1">
                <a:solidFill>
                  <a:srgbClr val="000000"/>
                </a:solidFill>
                <a:latin typeface="Old Standard"/>
                <a:ea typeface="Old Standard"/>
                <a:cs typeface="Old Standard"/>
                <a:sym typeface="Old Standard"/>
              </a:rPr>
              <a:t>utiliza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esta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táctica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engaña</a:t>
            </a:r>
            <a:r>
              <a:rPr lang="en-US" sz="4322" spc="-332" dirty="0">
                <a:solidFill>
                  <a:srgbClr val="000000"/>
                </a:solidFill>
                <a:latin typeface="Old Standard"/>
                <a:ea typeface="Old Standard"/>
                <a:cs typeface="Old Standard"/>
                <a:sym typeface="Old Standard"/>
              </a:rPr>
              <a:t> a la </a:t>
            </a:r>
            <a:r>
              <a:rPr lang="en-US" sz="4322" spc="-332" dirty="0" err="1">
                <a:solidFill>
                  <a:srgbClr val="000000"/>
                </a:solidFill>
                <a:latin typeface="Old Standard"/>
                <a:ea typeface="Old Standard"/>
                <a:cs typeface="Old Standard"/>
                <a:sym typeface="Old Standard"/>
              </a:rPr>
              <a:t>otra</a:t>
            </a:r>
            <a:r>
              <a:rPr lang="en-US" sz="4322" spc="-332" dirty="0">
                <a:solidFill>
                  <a:srgbClr val="000000"/>
                </a:solidFill>
                <a:latin typeface="Old Standard"/>
                <a:ea typeface="Old Standard"/>
                <a:cs typeface="Old Standard"/>
                <a:sym typeface="Old Standard"/>
              </a:rPr>
              <a:t> parte </a:t>
            </a:r>
            <a:r>
              <a:rPr lang="en-US" sz="4322" spc="-332" dirty="0" err="1">
                <a:solidFill>
                  <a:srgbClr val="000000"/>
                </a:solidFill>
                <a:latin typeface="Old Standard"/>
                <a:ea typeface="Old Standard"/>
                <a:cs typeface="Old Standard"/>
                <a:sym typeface="Old Standard"/>
              </a:rPr>
              <a:t>sobre</a:t>
            </a:r>
            <a:r>
              <a:rPr lang="en-US" sz="4322" spc="-332" dirty="0">
                <a:solidFill>
                  <a:srgbClr val="000000"/>
                </a:solidFill>
                <a:latin typeface="Old Standard"/>
                <a:ea typeface="Old Standard"/>
                <a:cs typeface="Old Standard"/>
                <a:sym typeface="Old Standard"/>
              </a:rPr>
              <a:t> lo que </a:t>
            </a:r>
            <a:r>
              <a:rPr lang="en-US" sz="4322" spc="-332" dirty="0" err="1">
                <a:solidFill>
                  <a:srgbClr val="000000"/>
                </a:solidFill>
                <a:latin typeface="Old Standard"/>
                <a:ea typeface="Old Standard"/>
                <a:cs typeface="Old Standard"/>
                <a:sym typeface="Old Standard"/>
              </a:rPr>
              <a:t>quiere</a:t>
            </a:r>
            <a:r>
              <a:rPr lang="en-US" sz="4322" spc="-332" dirty="0">
                <a:solidFill>
                  <a:srgbClr val="000000"/>
                </a:solidFill>
                <a:latin typeface="Old Standard"/>
                <a:ea typeface="Old Standard"/>
                <a:cs typeface="Old Standard"/>
                <a:sym typeface="Old Standard"/>
              </a:rPr>
              <a:t> </a:t>
            </a:r>
          </a:p>
          <a:p>
            <a:pPr algn="ctr">
              <a:lnSpc>
                <a:spcPts val="5187"/>
              </a:lnSpc>
            </a:pPr>
            <a:r>
              <a:rPr lang="en-US" sz="4322" spc="-332" dirty="0" err="1">
                <a:solidFill>
                  <a:srgbClr val="000000"/>
                </a:solidFill>
                <a:latin typeface="Old Standard"/>
                <a:ea typeface="Old Standard"/>
                <a:cs typeface="Old Standard"/>
                <a:sym typeface="Old Standard"/>
              </a:rPr>
              <a:t>en</a:t>
            </a:r>
            <a:r>
              <a:rPr lang="en-US" sz="4322" spc="-332" dirty="0">
                <a:solidFill>
                  <a:srgbClr val="000000"/>
                </a:solidFill>
                <a:latin typeface="Old Standard"/>
                <a:ea typeface="Old Standard"/>
                <a:cs typeface="Old Standard"/>
                <a:sym typeface="Old Standard"/>
              </a:rPr>
              <a:t> el </a:t>
            </a:r>
            <a:r>
              <a:rPr lang="en-US" sz="4322" spc="-332" dirty="0" err="1">
                <a:solidFill>
                  <a:srgbClr val="000000"/>
                </a:solidFill>
                <a:latin typeface="Old Standard"/>
                <a:ea typeface="Old Standard"/>
                <a:cs typeface="Old Standard"/>
                <a:sym typeface="Old Standard"/>
              </a:rPr>
              <a:t>problema</a:t>
            </a:r>
            <a:r>
              <a:rPr lang="en-US" sz="4322" spc="-332" dirty="0">
                <a:solidFill>
                  <a:srgbClr val="000000"/>
                </a:solidFill>
                <a:latin typeface="Old Standard"/>
                <a:ea typeface="Old Standard"/>
                <a:cs typeface="Old Standard"/>
                <a:sym typeface="Old Standard"/>
              </a:rPr>
              <a:t> de valor </a:t>
            </a:r>
            <a:r>
              <a:rPr lang="en-US" sz="4322" spc="-332" dirty="0" err="1">
                <a:solidFill>
                  <a:srgbClr val="000000"/>
                </a:solidFill>
                <a:latin typeface="Old Standard"/>
                <a:ea typeface="Old Standard"/>
                <a:cs typeface="Old Standard"/>
                <a:sym typeface="Old Standard"/>
              </a:rPr>
              <a:t>común</a:t>
            </a:r>
            <a:r>
              <a:rPr lang="en-US" sz="4322" spc="-332" dirty="0">
                <a:solidFill>
                  <a:srgbClr val="000000"/>
                </a:solidFill>
                <a:latin typeface="Old Standard"/>
                <a:ea typeface="Old Standard"/>
                <a:cs typeface="Old Standard"/>
                <a:sym typeface="Old Standard"/>
              </a:rPr>
              <a:t> y </a:t>
            </a:r>
            <a:r>
              <a:rPr lang="en-US" sz="4322" spc="-332" dirty="0" err="1">
                <a:solidFill>
                  <a:srgbClr val="000000"/>
                </a:solidFill>
                <a:latin typeface="Old Standard"/>
                <a:ea typeface="Old Standard"/>
                <a:cs typeface="Old Standard"/>
                <a:sym typeface="Old Standard"/>
              </a:rPr>
              <a:t>luego</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acepta</a:t>
            </a:r>
            <a:r>
              <a:rPr lang="en-US" sz="4322" spc="-332" dirty="0">
                <a:solidFill>
                  <a:srgbClr val="000000"/>
                </a:solidFill>
                <a:latin typeface="Old Standard"/>
                <a:ea typeface="Old Standard"/>
                <a:cs typeface="Old Standard"/>
                <a:sym typeface="Old Standard"/>
              </a:rPr>
              <a:t> </a:t>
            </a:r>
            <a:r>
              <a:rPr lang="en-US" sz="4322" spc="-332" dirty="0" smtClean="0">
                <a:solidFill>
                  <a:srgbClr val="000000"/>
                </a:solidFill>
                <a:latin typeface="Old Standard"/>
                <a:ea typeface="Old Standard"/>
                <a:cs typeface="Old Standard"/>
                <a:sym typeface="Old Standard"/>
              </a:rPr>
              <a:t>la </a:t>
            </a:r>
            <a:r>
              <a:rPr lang="en-US" sz="4322" spc="-332" dirty="0" err="1">
                <a:solidFill>
                  <a:srgbClr val="000000"/>
                </a:solidFill>
                <a:latin typeface="Old Standard"/>
                <a:ea typeface="Old Standard"/>
                <a:cs typeface="Old Standard"/>
                <a:sym typeface="Old Standard"/>
              </a:rPr>
              <a:t>preferencia</a:t>
            </a:r>
            <a:r>
              <a:rPr lang="en-US" sz="4322" spc="-332" dirty="0">
                <a:solidFill>
                  <a:srgbClr val="000000"/>
                </a:solidFill>
                <a:latin typeface="Old Standard"/>
                <a:ea typeface="Old Standard"/>
                <a:cs typeface="Old Standard"/>
                <a:sym typeface="Old Standard"/>
              </a:rPr>
              <a:t> de la </a:t>
            </a:r>
            <a:r>
              <a:rPr lang="en-US" sz="4322" spc="-332" dirty="0" err="1">
                <a:solidFill>
                  <a:srgbClr val="000000"/>
                </a:solidFill>
                <a:latin typeface="Old Standard"/>
                <a:ea typeface="Old Standard"/>
                <a:cs typeface="Old Standard"/>
                <a:sym typeface="Old Standard"/>
              </a:rPr>
              <a:t>otra</a:t>
            </a:r>
            <a:r>
              <a:rPr lang="en-US" sz="4322" spc="-332" dirty="0">
                <a:solidFill>
                  <a:srgbClr val="000000"/>
                </a:solidFill>
                <a:latin typeface="Old Standard"/>
                <a:ea typeface="Old Standard"/>
                <a:cs typeface="Old Standard"/>
                <a:sym typeface="Old Standard"/>
              </a:rPr>
              <a:t> parte, la </a:t>
            </a:r>
            <a:r>
              <a:rPr lang="en-US" sz="4322" spc="-332" dirty="0" err="1">
                <a:solidFill>
                  <a:srgbClr val="000000"/>
                </a:solidFill>
                <a:latin typeface="Old Standard"/>
                <a:ea typeface="Old Standard"/>
                <a:cs typeface="Old Standard"/>
                <a:sym typeface="Old Standard"/>
              </a:rPr>
              <a:t>cual</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en</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realidad</a:t>
            </a:r>
            <a:r>
              <a:rPr lang="en-US" sz="4322" spc="-332" dirty="0">
                <a:solidFill>
                  <a:srgbClr val="000000"/>
                </a:solidFill>
                <a:latin typeface="Old Standard"/>
                <a:ea typeface="Old Standard"/>
                <a:cs typeface="Old Standard"/>
                <a:sym typeface="Old Standard"/>
              </a:rPr>
              <a:t>, coincide con la </a:t>
            </a:r>
            <a:r>
              <a:rPr lang="en-US" sz="4322" spc="-332" dirty="0" err="1">
                <a:solidFill>
                  <a:srgbClr val="000000"/>
                </a:solidFill>
                <a:latin typeface="Old Standard"/>
                <a:ea typeface="Old Standard"/>
                <a:cs typeface="Old Standard"/>
                <a:sym typeface="Old Standard"/>
              </a:rPr>
              <a:t>propia</a:t>
            </a:r>
            <a:r>
              <a:rPr lang="en-US" sz="4322" spc="-332" dirty="0">
                <a:solidFill>
                  <a:srgbClr val="000000"/>
                </a:solidFill>
                <a:latin typeface="Old Standard"/>
                <a:ea typeface="Old Standard"/>
                <a:cs typeface="Old Standard"/>
                <a:sym typeface="Old Standard"/>
              </a:rPr>
              <a:t>. </a:t>
            </a:r>
          </a:p>
          <a:p>
            <a:pPr algn="ctr">
              <a:lnSpc>
                <a:spcPts val="5187"/>
              </a:lnSpc>
            </a:pPr>
            <a:endParaRPr lang="en-US" sz="4322" spc="-332" dirty="0">
              <a:solidFill>
                <a:srgbClr val="000000"/>
              </a:solidFill>
              <a:latin typeface="Old Standard"/>
              <a:ea typeface="Old Standard"/>
              <a:cs typeface="Old Standard"/>
              <a:sym typeface="Old Standard"/>
            </a:endParaRPr>
          </a:p>
          <a:p>
            <a:pPr algn="ctr">
              <a:lnSpc>
                <a:spcPts val="5187"/>
              </a:lnSpc>
            </a:pPr>
            <a:r>
              <a:rPr lang="en-US" sz="4322" spc="-332" dirty="0">
                <a:solidFill>
                  <a:srgbClr val="000000"/>
                </a:solidFill>
                <a:latin typeface="Old Standard"/>
                <a:ea typeface="Old Standard"/>
                <a:cs typeface="Old Standard"/>
                <a:sym typeface="Old Standard"/>
              </a:rPr>
              <a:t>Al </a:t>
            </a:r>
            <a:r>
              <a:rPr lang="en-US" sz="4322" spc="-332" dirty="0" err="1">
                <a:solidFill>
                  <a:srgbClr val="000000"/>
                </a:solidFill>
                <a:latin typeface="Old Standard"/>
                <a:ea typeface="Old Standard"/>
                <a:cs typeface="Old Standard"/>
                <a:sym typeface="Old Standard"/>
              </a:rPr>
              <a:t>hacer</a:t>
            </a:r>
            <a:r>
              <a:rPr lang="en-US" sz="4322" spc="-332" dirty="0">
                <a:solidFill>
                  <a:srgbClr val="000000"/>
                </a:solidFill>
                <a:latin typeface="Old Standard"/>
                <a:ea typeface="Old Standard"/>
                <a:cs typeface="Old Standard"/>
                <a:sym typeface="Old Standard"/>
              </a:rPr>
              <a:t> que </a:t>
            </a:r>
            <a:r>
              <a:rPr lang="en-US" sz="4322" spc="-332" dirty="0" err="1">
                <a:solidFill>
                  <a:srgbClr val="000000"/>
                </a:solidFill>
                <a:latin typeface="Old Standard"/>
                <a:ea typeface="Old Standard"/>
                <a:cs typeface="Old Standard"/>
                <a:sym typeface="Old Standard"/>
              </a:rPr>
              <a:t>parezca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como</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si</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diera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una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concesión</a:t>
            </a:r>
            <a:r>
              <a:rPr lang="en-US" sz="4322" spc="-332" dirty="0">
                <a:solidFill>
                  <a:srgbClr val="000000"/>
                </a:solidFill>
                <a:latin typeface="Old Standard"/>
                <a:ea typeface="Old Standard"/>
                <a:cs typeface="Old Standard"/>
                <a:sym typeface="Old Standard"/>
              </a:rPr>
              <a:t>, lo que </a:t>
            </a:r>
            <a:r>
              <a:rPr lang="en-US" sz="4322" spc="-332" dirty="0" err="1">
                <a:solidFill>
                  <a:srgbClr val="000000"/>
                </a:solidFill>
                <a:latin typeface="Old Standard"/>
                <a:ea typeface="Old Standard"/>
                <a:cs typeface="Old Standard"/>
                <a:sym typeface="Old Standard"/>
              </a:rPr>
              <a:t>busca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es</a:t>
            </a:r>
            <a:r>
              <a:rPr lang="en-US" sz="4322" spc="-332" dirty="0">
                <a:solidFill>
                  <a:srgbClr val="000000"/>
                </a:solidFill>
                <a:latin typeface="Old Standard"/>
                <a:ea typeface="Old Standard"/>
                <a:cs typeface="Old Standard"/>
                <a:sym typeface="Old Standard"/>
              </a:rPr>
              <a:t>, a </a:t>
            </a:r>
            <a:r>
              <a:rPr lang="en-US" sz="4322" spc="-332" dirty="0" err="1">
                <a:solidFill>
                  <a:srgbClr val="000000"/>
                </a:solidFill>
                <a:latin typeface="Old Standard"/>
                <a:ea typeface="Old Standard"/>
                <a:cs typeface="Old Standard"/>
                <a:sym typeface="Old Standard"/>
              </a:rPr>
              <a:t>cambio</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una</a:t>
            </a:r>
            <a:r>
              <a:rPr lang="en-US" sz="4322" spc="-332" dirty="0">
                <a:solidFill>
                  <a:srgbClr val="000000"/>
                </a:solidFill>
                <a:latin typeface="Old Standard"/>
                <a:ea typeface="Old Standard"/>
                <a:cs typeface="Old Standard"/>
                <a:sym typeface="Old Standard"/>
              </a:rPr>
              <a:t> </a:t>
            </a:r>
            <a:r>
              <a:rPr lang="en-US" sz="4322" spc="-332" dirty="0" err="1">
                <a:solidFill>
                  <a:srgbClr val="000000"/>
                </a:solidFill>
                <a:latin typeface="Old Standard"/>
                <a:ea typeface="Old Standard"/>
                <a:cs typeface="Old Standard"/>
                <a:sym typeface="Old Standard"/>
              </a:rPr>
              <a:t>concesión</a:t>
            </a:r>
            <a:r>
              <a:rPr lang="en-US" sz="4322" spc="-332" dirty="0">
                <a:solidFill>
                  <a:srgbClr val="000000"/>
                </a:solidFill>
                <a:latin typeface="Old Standard"/>
                <a:ea typeface="Old Standard"/>
                <a:cs typeface="Old Standard"/>
                <a:sym typeface="Old Standard"/>
              </a:rPr>
              <a:t> de la </a:t>
            </a:r>
            <a:r>
              <a:rPr lang="en-US" sz="4322" spc="-332" dirty="0" err="1">
                <a:solidFill>
                  <a:srgbClr val="000000"/>
                </a:solidFill>
                <a:latin typeface="Old Standard"/>
                <a:ea typeface="Old Standard"/>
                <a:cs typeface="Old Standard"/>
                <a:sym typeface="Old Standard"/>
              </a:rPr>
              <a:t>otra</a:t>
            </a:r>
            <a:r>
              <a:rPr lang="en-US" sz="4322" spc="-332" dirty="0">
                <a:solidFill>
                  <a:srgbClr val="000000"/>
                </a:solidFill>
                <a:latin typeface="Old Standard"/>
                <a:ea typeface="Old Standard"/>
                <a:cs typeface="Old Standard"/>
                <a:sym typeface="Old Standard"/>
              </a:rPr>
              <a:t> parte.</a:t>
            </a:r>
          </a:p>
          <a:p>
            <a:pPr algn="ctr">
              <a:lnSpc>
                <a:spcPts val="5187"/>
              </a:lnSpc>
            </a:pPr>
            <a:endParaRPr lang="en-US" sz="4322" spc="-332" dirty="0">
              <a:solidFill>
                <a:srgbClr val="000000"/>
              </a:solidFill>
              <a:latin typeface="Old Standard"/>
              <a:ea typeface="Old Standard"/>
              <a:cs typeface="Old Standard"/>
              <a:sym typeface="Old Standard"/>
            </a:endParaRPr>
          </a:p>
          <a:p>
            <a:pPr algn="ctr">
              <a:lnSpc>
                <a:spcPts val="5187"/>
              </a:lnSpc>
              <a:spcBef>
                <a:spcPct val="0"/>
              </a:spcBef>
            </a:pPr>
            <a:endParaRPr lang="en-US" sz="4322" spc="-332" dirty="0">
              <a:solidFill>
                <a:srgbClr val="000000"/>
              </a:solidFill>
              <a:latin typeface="Old Standard"/>
              <a:ea typeface="Old Standard"/>
              <a:cs typeface="Old Standard"/>
              <a:sym typeface="Old Standar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791441" y="1270685"/>
            <a:ext cx="16717690" cy="7300961"/>
          </a:xfrm>
          <a:prstGeom prst="rect">
            <a:avLst/>
          </a:prstGeom>
        </p:spPr>
        <p:txBody>
          <a:bodyPr lIns="0" tIns="0" rIns="0" bIns="0" rtlCol="0" anchor="t">
            <a:spAutoFit/>
          </a:bodyPr>
          <a:lstStyle/>
          <a:p>
            <a:pPr algn="ctr">
              <a:lnSpc>
                <a:spcPts val="5679"/>
              </a:lnSpc>
            </a:pPr>
            <a:r>
              <a:rPr lang="en-US" sz="4733" b="1" u="sng" spc="-364">
                <a:solidFill>
                  <a:srgbClr val="000000"/>
                </a:solidFill>
                <a:latin typeface="Old Standard Bold"/>
                <a:ea typeface="Old Standard Bold"/>
                <a:cs typeface="Old Standard Bold"/>
                <a:sym typeface="Old Standard Bold"/>
              </a:rPr>
              <a:t>Otros motivos para una conducta poco ética </a:t>
            </a:r>
          </a:p>
          <a:p>
            <a:pPr algn="ctr">
              <a:lnSpc>
                <a:spcPts val="5679"/>
              </a:lnSpc>
            </a:pPr>
            <a:endParaRPr lang="en-US" sz="4733" b="1" u="sng" spc="-364">
              <a:solidFill>
                <a:srgbClr val="000000"/>
              </a:solidFill>
              <a:latin typeface="Old Standard Bold"/>
              <a:ea typeface="Old Standard Bold"/>
              <a:cs typeface="Old Standard Bold"/>
              <a:sym typeface="Old Standard Bold"/>
            </a:endParaRPr>
          </a:p>
          <a:p>
            <a:pPr algn="ctr">
              <a:lnSpc>
                <a:spcPts val="5679"/>
              </a:lnSpc>
            </a:pPr>
            <a:r>
              <a:rPr lang="en-US" sz="4733" spc="-364">
                <a:solidFill>
                  <a:srgbClr val="000000"/>
                </a:solidFill>
                <a:latin typeface="Old Standard"/>
                <a:ea typeface="Old Standard"/>
                <a:cs typeface="Old Standard"/>
                <a:sym typeface="Old Standard"/>
              </a:rPr>
              <a:t>La motivación de un negociador afecta a todas luces su tendencia para emplear tácticas engañosas. </a:t>
            </a:r>
          </a:p>
          <a:p>
            <a:pPr algn="ctr">
              <a:lnSpc>
                <a:spcPts val="5679"/>
              </a:lnSpc>
            </a:pPr>
            <a:r>
              <a:rPr lang="en-US" sz="4733" spc="-364">
                <a:solidFill>
                  <a:srgbClr val="000000"/>
                </a:solidFill>
                <a:latin typeface="Old Standard"/>
                <a:ea typeface="Old Standard"/>
                <a:cs typeface="Old Standard"/>
                <a:sym typeface="Old Standard"/>
              </a:rPr>
              <a:t>La “orientación motivacional” —si los negociadores están motivados para actuar de manera cooperadora, competitiva o individualista </a:t>
            </a:r>
          </a:p>
          <a:p>
            <a:pPr algn="ctr">
              <a:lnSpc>
                <a:spcPts val="5679"/>
              </a:lnSpc>
            </a:pPr>
            <a:r>
              <a:rPr lang="en-US" sz="4733" spc="-364">
                <a:solidFill>
                  <a:srgbClr val="000000"/>
                </a:solidFill>
                <a:latin typeface="Old Standard"/>
                <a:ea typeface="Old Standard"/>
                <a:cs typeface="Old Standard"/>
                <a:sym typeface="Old Standard"/>
              </a:rPr>
              <a:t>entre sí— afecta las estrategias y las tácticas que se aplican.</a:t>
            </a:r>
          </a:p>
          <a:p>
            <a:pPr algn="ctr">
              <a:lnSpc>
                <a:spcPts val="5679"/>
              </a:lnSpc>
            </a:pPr>
            <a:endParaRPr lang="en-US" sz="4733" spc="-364">
              <a:solidFill>
                <a:srgbClr val="000000"/>
              </a:solidFill>
              <a:latin typeface="Old Standard"/>
              <a:ea typeface="Old Standard"/>
              <a:cs typeface="Old Standard"/>
              <a:sym typeface="Old Standard"/>
            </a:endParaRPr>
          </a:p>
          <a:p>
            <a:pPr algn="ctr">
              <a:lnSpc>
                <a:spcPts val="5679"/>
              </a:lnSpc>
            </a:pPr>
            <a:endParaRPr lang="en-US" sz="4733" spc="-364">
              <a:solidFill>
                <a:srgbClr val="000000"/>
              </a:solidFill>
              <a:latin typeface="Old Standard"/>
              <a:ea typeface="Old Standard"/>
              <a:cs typeface="Old Standard"/>
              <a:sym typeface="Old Standard"/>
            </a:endParaRPr>
          </a:p>
          <a:p>
            <a:pPr algn="ctr">
              <a:lnSpc>
                <a:spcPts val="5679"/>
              </a:lnSpc>
              <a:spcBef>
                <a:spcPct val="0"/>
              </a:spcBef>
            </a:pPr>
            <a:endParaRPr lang="en-US" sz="4733" spc="-364">
              <a:solidFill>
                <a:srgbClr val="000000"/>
              </a:solidFill>
              <a:latin typeface="Old Standard"/>
              <a:ea typeface="Old Standard"/>
              <a:cs typeface="Old Standard"/>
              <a:sym typeface="Old Standar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947169" y="453684"/>
            <a:ext cx="16393662" cy="8601075"/>
          </a:xfrm>
          <a:prstGeom prst="rect">
            <a:avLst/>
          </a:prstGeom>
        </p:spPr>
        <p:txBody>
          <a:bodyPr lIns="0" tIns="0" rIns="0" bIns="0" rtlCol="0" anchor="t">
            <a:spAutoFit/>
          </a:bodyPr>
          <a:lstStyle/>
          <a:p>
            <a:pPr algn="ctr">
              <a:lnSpc>
                <a:spcPts val="6082"/>
              </a:lnSpc>
            </a:pPr>
            <a:endParaRPr/>
          </a:p>
          <a:p>
            <a:pPr algn="ctr">
              <a:lnSpc>
                <a:spcPts val="6082"/>
              </a:lnSpc>
              <a:spcBef>
                <a:spcPct val="0"/>
              </a:spcBef>
            </a:pPr>
            <a:endParaRPr/>
          </a:p>
          <a:p>
            <a:pPr algn="ctr">
              <a:lnSpc>
                <a:spcPts val="6082"/>
              </a:lnSpc>
              <a:spcBef>
                <a:spcPct val="0"/>
              </a:spcBef>
            </a:pPr>
            <a:r>
              <a:rPr lang="en-US" sz="5068" spc="-390">
                <a:solidFill>
                  <a:srgbClr val="000000"/>
                </a:solidFill>
                <a:latin typeface="Old Standard"/>
                <a:ea typeface="Old Standard"/>
                <a:cs typeface="Old Standard"/>
                <a:sym typeface="Old Standard"/>
              </a:rPr>
              <a:t> En un estudio, los investigadores manipularon la orientación motivacional de los negociadores ante la situación y predispusieron a las partes para una orientación competitiva o cooperadora hacia la otra.</a:t>
            </a:r>
          </a:p>
          <a:p>
            <a:pPr algn="ctr">
              <a:lnSpc>
                <a:spcPts val="6082"/>
              </a:lnSpc>
              <a:spcBef>
                <a:spcPct val="0"/>
              </a:spcBef>
            </a:pPr>
            <a:endParaRPr lang="en-US" sz="5068" spc="-390">
              <a:solidFill>
                <a:srgbClr val="000000"/>
              </a:solidFill>
              <a:latin typeface="Old Standard"/>
              <a:ea typeface="Old Standard"/>
              <a:cs typeface="Old Standard"/>
              <a:sym typeface="Old Standard"/>
            </a:endParaRPr>
          </a:p>
          <a:p>
            <a:pPr algn="ctr">
              <a:lnSpc>
                <a:spcPts val="6082"/>
              </a:lnSpc>
              <a:spcBef>
                <a:spcPct val="0"/>
              </a:spcBef>
            </a:pPr>
            <a:r>
              <a:rPr lang="en-US" sz="5068" spc="-390">
                <a:solidFill>
                  <a:srgbClr val="000000"/>
                </a:solidFill>
                <a:latin typeface="Old Standard"/>
                <a:ea typeface="Old Standard"/>
                <a:cs typeface="Old Standard"/>
                <a:sym typeface="Old Standard"/>
              </a:rPr>
              <a:t> Es más probable que los negociadores competitivos —quienes buscan maximizar su propio resultado sin tomar en cuenta las consecuencias para la otra parte— empleen como estrategia una representación errónea.</a:t>
            </a:r>
          </a:p>
          <a:p>
            <a:pPr algn="ctr">
              <a:lnSpc>
                <a:spcPts val="6082"/>
              </a:lnSpc>
              <a:spcBef>
                <a:spcPct val="0"/>
              </a:spcBef>
            </a:pPr>
            <a:endParaRPr lang="en-US" sz="5068" spc="-390">
              <a:solidFill>
                <a:srgbClr val="000000"/>
              </a:solidFill>
              <a:latin typeface="Old Standard"/>
              <a:ea typeface="Old Standard"/>
              <a:cs typeface="Old Standard"/>
              <a:sym typeface="Old Standar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sp>
        <p:nvSpPr>
          <p:cNvPr id="2" name="TextBox 2"/>
          <p:cNvSpPr txBox="1"/>
          <p:nvPr/>
        </p:nvSpPr>
        <p:spPr>
          <a:xfrm>
            <a:off x="1028700" y="1943100"/>
            <a:ext cx="16393662" cy="6286500"/>
          </a:xfrm>
          <a:prstGeom prst="rect">
            <a:avLst/>
          </a:prstGeom>
        </p:spPr>
        <p:txBody>
          <a:bodyPr lIns="0" tIns="0" rIns="0" bIns="0" rtlCol="0" anchor="t">
            <a:spAutoFit/>
          </a:bodyPr>
          <a:lstStyle/>
          <a:p>
            <a:pPr algn="ctr">
              <a:lnSpc>
                <a:spcPts val="6082"/>
              </a:lnSpc>
            </a:pPr>
            <a:r>
              <a:rPr lang="en-US" sz="5068" spc="-390">
                <a:solidFill>
                  <a:srgbClr val="000000"/>
                </a:solidFill>
                <a:latin typeface="Old Standard"/>
                <a:ea typeface="Old Standard"/>
                <a:cs typeface="Old Standard"/>
                <a:sym typeface="Old Standard"/>
              </a:rPr>
              <a:t>Las diferencias culturales también se ubican entre las influencias motivacionales: hay evidencia de que es más probable que las personas de una cultura muy individualista (Estados Unidos) empleen el engaño para una ganancia personal que quienes viven en una cultura más colectivista (Israel).</a:t>
            </a:r>
          </a:p>
          <a:p>
            <a:pPr algn="ctr">
              <a:lnSpc>
                <a:spcPts val="6082"/>
              </a:lnSpc>
            </a:pPr>
            <a:endParaRPr lang="en-US" sz="5068" spc="-390">
              <a:solidFill>
                <a:srgbClr val="000000"/>
              </a:solidFill>
              <a:latin typeface="Old Standard"/>
              <a:ea typeface="Old Standard"/>
              <a:cs typeface="Old Standard"/>
              <a:sym typeface="Old Standard"/>
            </a:endParaRPr>
          </a:p>
          <a:p>
            <a:pPr algn="ctr">
              <a:lnSpc>
                <a:spcPts val="6082"/>
              </a:lnSpc>
            </a:pPr>
            <a:r>
              <a:rPr lang="en-US" sz="5068" spc="-390">
                <a:solidFill>
                  <a:srgbClr val="000000"/>
                </a:solidFill>
                <a:latin typeface="Old Standard"/>
                <a:ea typeface="Old Standard"/>
                <a:cs typeface="Old Standard"/>
                <a:sym typeface="Old Standard"/>
              </a:rPr>
              <a:t> Sin embargo, el impacto de los motivos puede ser más complejo.</a:t>
            </a:r>
          </a:p>
          <a:p>
            <a:pPr algn="ctr">
              <a:lnSpc>
                <a:spcPts val="6082"/>
              </a:lnSpc>
              <a:spcBef>
                <a:spcPct val="0"/>
              </a:spcBef>
            </a:pPr>
            <a:endParaRPr lang="en-US" sz="5068" spc="-390">
              <a:solidFill>
                <a:srgbClr val="000000"/>
              </a:solidFill>
              <a:latin typeface="Old Standard"/>
              <a:ea typeface="Old Standard"/>
              <a:cs typeface="Old Standard"/>
              <a:sym typeface="Old Standar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grpSp>
        <p:nvGrpSpPr>
          <p:cNvPr id="3" name="Group 3"/>
          <p:cNvGrpSpPr/>
          <p:nvPr/>
        </p:nvGrpSpPr>
        <p:grpSpPr>
          <a:xfrm>
            <a:off x="207455" y="8778318"/>
            <a:ext cx="8805903"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endParaRPr/>
            </a:p>
          </p:txBody>
        </p:sp>
      </p:grpSp>
      <p:sp>
        <p:nvSpPr>
          <p:cNvPr id="6" name="TextBox 6"/>
          <p:cNvSpPr txBox="1"/>
          <p:nvPr/>
        </p:nvSpPr>
        <p:spPr>
          <a:xfrm>
            <a:off x="933775" y="1153391"/>
            <a:ext cx="6784566" cy="3324225"/>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Muestra de dilemas éticos</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102393" y="-85086"/>
            <a:ext cx="9156907" cy="10156767"/>
            <a:chOff x="0" y="0"/>
            <a:chExt cx="12209209" cy="13542356"/>
          </a:xfrm>
        </p:grpSpPr>
        <p:sp>
          <p:nvSpPr>
            <p:cNvPr id="8" name="TextBox 8"/>
            <p:cNvSpPr txBox="1"/>
            <p:nvPr/>
          </p:nvSpPr>
          <p:spPr>
            <a:xfrm>
              <a:off x="0" y="0"/>
              <a:ext cx="12209209"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09209" cy="11410303"/>
            </a:xfrm>
            <a:prstGeom prst="rect">
              <a:avLst/>
            </a:prstGeom>
          </p:spPr>
          <p:txBody>
            <a:bodyPr lIns="0" tIns="0" rIns="0" bIns="0" rtlCol="0" anchor="t">
              <a:spAutoFit/>
            </a:bodyPr>
            <a:lstStyle/>
            <a:p>
              <a:pPr algn="l">
                <a:lnSpc>
                  <a:spcPts val="4199"/>
                </a:lnSpc>
              </a:pPr>
              <a:r>
                <a:rPr lang="en-US" sz="2999" dirty="0">
                  <a:solidFill>
                    <a:srgbClr val="43270E"/>
                  </a:solidFill>
                  <a:latin typeface="Montserrat Light"/>
                  <a:ea typeface="Montserrat Light"/>
                  <a:cs typeface="Montserrat Light"/>
                  <a:sym typeface="Montserrat Light"/>
                </a:rPr>
                <a:t>1.  </a:t>
              </a:r>
              <a:r>
                <a:rPr lang="en-US" sz="2999" dirty="0" err="1">
                  <a:solidFill>
                    <a:srgbClr val="43270E"/>
                  </a:solidFill>
                  <a:latin typeface="Montserrat Light"/>
                  <a:ea typeface="Montserrat Light"/>
                  <a:cs typeface="Montserrat Light"/>
                  <a:sym typeface="Montserrat Light"/>
                </a:rPr>
                <a:t>Usted</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desea</a:t>
              </a:r>
              <a:r>
                <a:rPr lang="en-US" sz="2999" dirty="0">
                  <a:solidFill>
                    <a:srgbClr val="43270E"/>
                  </a:solidFill>
                  <a:latin typeface="Montserrat Light"/>
                  <a:ea typeface="Montserrat Light"/>
                  <a:cs typeface="Montserrat Light"/>
                  <a:sym typeface="Montserrat Light"/>
                </a:rPr>
                <a:t> vender </a:t>
              </a:r>
              <a:r>
                <a:rPr lang="en-US" sz="2999" dirty="0" err="1">
                  <a:solidFill>
                    <a:srgbClr val="43270E"/>
                  </a:solidFill>
                  <a:latin typeface="Montserrat Light"/>
                  <a:ea typeface="Montserrat Light"/>
                  <a:cs typeface="Montserrat Light"/>
                  <a:sym typeface="Montserrat Light"/>
                </a:rPr>
                <a:t>su</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estéreo</a:t>
              </a:r>
              <a:r>
                <a:rPr lang="en-US" sz="2999" dirty="0">
                  <a:solidFill>
                    <a:srgbClr val="43270E"/>
                  </a:solidFill>
                  <a:latin typeface="Montserrat Light"/>
                  <a:ea typeface="Montserrat Light"/>
                  <a:cs typeface="Montserrat Light"/>
                  <a:sym typeface="Montserrat Light"/>
                </a:rPr>
                <a:t> con el </a:t>
              </a:r>
              <a:r>
                <a:rPr lang="en-US" sz="2999" dirty="0" smtClean="0">
                  <a:solidFill>
                    <a:srgbClr val="43270E"/>
                  </a:solidFill>
                  <a:latin typeface="Montserrat Light"/>
                  <a:ea typeface="Montserrat Light"/>
                  <a:cs typeface="Montserrat Light"/>
                  <a:sym typeface="Montserrat Light"/>
                </a:rPr>
                <a:t>fin </a:t>
              </a:r>
              <a:r>
                <a:rPr lang="en-US" sz="2999" dirty="0">
                  <a:solidFill>
                    <a:srgbClr val="43270E"/>
                  </a:solidFill>
                  <a:latin typeface="Montserrat Light"/>
                  <a:ea typeface="Montserrat Light"/>
                  <a:cs typeface="Montserrat Light"/>
                  <a:sym typeface="Montserrat Light"/>
                </a:rPr>
                <a:t>de </a:t>
              </a:r>
              <a:r>
                <a:rPr lang="en-US" sz="2999" dirty="0" err="1">
                  <a:solidFill>
                    <a:srgbClr val="43270E"/>
                  </a:solidFill>
                  <a:latin typeface="Montserrat Light"/>
                  <a:ea typeface="Montserrat Light"/>
                  <a:cs typeface="Montserrat Light"/>
                  <a:sym typeface="Montserrat Light"/>
                </a:rPr>
                <a:t>reunir</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dinero</a:t>
              </a:r>
              <a:r>
                <a:rPr lang="en-US" sz="2999" dirty="0">
                  <a:solidFill>
                    <a:srgbClr val="43270E"/>
                  </a:solidFill>
                  <a:latin typeface="Montserrat Light"/>
                  <a:ea typeface="Montserrat Light"/>
                  <a:cs typeface="Montserrat Light"/>
                  <a:sym typeface="Montserrat Light"/>
                </a:rPr>
                <a:t> para un </a:t>
              </a:r>
              <a:r>
                <a:rPr lang="en-US" sz="2999" dirty="0" err="1">
                  <a:solidFill>
                    <a:srgbClr val="43270E"/>
                  </a:solidFill>
                  <a:latin typeface="Montserrat Light"/>
                  <a:ea typeface="Montserrat Light"/>
                  <a:cs typeface="Montserrat Light"/>
                  <a:sym typeface="Montserrat Light"/>
                </a:rPr>
                <a:t>viaje</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por</a:t>
              </a:r>
              <a:r>
                <a:rPr lang="en-US" sz="2999" dirty="0">
                  <a:solidFill>
                    <a:srgbClr val="43270E"/>
                  </a:solidFill>
                  <a:latin typeface="Montserrat Light"/>
                  <a:ea typeface="Montserrat Light"/>
                  <a:cs typeface="Montserrat Light"/>
                  <a:sym typeface="Montserrat Light"/>
                </a:rPr>
                <a:t> mar. El </a:t>
              </a:r>
              <a:r>
                <a:rPr lang="en-US" sz="2999" dirty="0" err="1">
                  <a:solidFill>
                    <a:srgbClr val="43270E"/>
                  </a:solidFill>
                  <a:latin typeface="Montserrat Light"/>
                  <a:ea typeface="Montserrat Light"/>
                  <a:cs typeface="Montserrat Light"/>
                  <a:sym typeface="Montserrat Light"/>
                </a:rPr>
                <a:t>equipo</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funciona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muy</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bien</a:t>
              </a:r>
              <a:r>
                <a:rPr lang="en-US" sz="2999" dirty="0">
                  <a:solidFill>
                    <a:srgbClr val="43270E"/>
                  </a:solidFill>
                  <a:latin typeface="Montserrat Light"/>
                  <a:ea typeface="Montserrat Light"/>
                  <a:cs typeface="Montserrat Light"/>
                  <a:sym typeface="Montserrat Light"/>
                </a:rPr>
                <a:t>, y un amigo le dice que </a:t>
              </a:r>
              <a:r>
                <a:rPr lang="en-US" sz="2999" dirty="0" err="1">
                  <a:solidFill>
                    <a:srgbClr val="43270E"/>
                  </a:solidFill>
                  <a:latin typeface="Montserrat Light"/>
                  <a:ea typeface="Montserrat Light"/>
                  <a:cs typeface="Montserrat Light"/>
                  <a:sym typeface="Montserrat Light"/>
                </a:rPr>
                <a:t>si</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buscara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en</a:t>
              </a:r>
              <a:r>
                <a:rPr lang="en-US" sz="2999" dirty="0">
                  <a:solidFill>
                    <a:srgbClr val="43270E"/>
                  </a:solidFill>
                  <a:latin typeface="Montserrat Light"/>
                  <a:ea typeface="Montserrat Light"/>
                  <a:cs typeface="Montserrat Light"/>
                  <a:sym typeface="Montserrat Light"/>
                </a:rPr>
                <a:t> el </a:t>
              </a:r>
              <a:r>
                <a:rPr lang="en-US" sz="2999" dirty="0" err="1">
                  <a:solidFill>
                    <a:srgbClr val="43270E"/>
                  </a:solidFill>
                  <a:latin typeface="Montserrat Light"/>
                  <a:ea typeface="Montserrat Light"/>
                  <a:cs typeface="Montserrat Light"/>
                  <a:sym typeface="Montserrat Light"/>
                </a:rPr>
                <a:t>mercado</a:t>
              </a:r>
              <a:r>
                <a:rPr lang="en-US" sz="2999" dirty="0">
                  <a:solidFill>
                    <a:srgbClr val="43270E"/>
                  </a:solidFill>
                  <a:latin typeface="Montserrat Light"/>
                  <a:ea typeface="Montserrat Light"/>
                  <a:cs typeface="Montserrat Light"/>
                  <a:sym typeface="Montserrat Light"/>
                </a:rPr>
                <a:t> un </a:t>
              </a:r>
              <a:r>
                <a:rPr lang="en-US" sz="2999" dirty="0" err="1">
                  <a:solidFill>
                    <a:srgbClr val="43270E"/>
                  </a:solidFill>
                  <a:latin typeface="Montserrat Light"/>
                  <a:ea typeface="Montserrat Light"/>
                  <a:cs typeface="Montserrat Light"/>
                  <a:sym typeface="Montserrat Light"/>
                </a:rPr>
                <a:t>equipo</a:t>
              </a:r>
              <a:r>
                <a:rPr lang="en-US" sz="2999" dirty="0">
                  <a:solidFill>
                    <a:srgbClr val="43270E"/>
                  </a:solidFill>
                  <a:latin typeface="Montserrat Light"/>
                  <a:ea typeface="Montserrat Light"/>
                  <a:cs typeface="Montserrat Light"/>
                  <a:sym typeface="Montserrat Light"/>
                </a:rPr>
                <a:t> similar</a:t>
              </a:r>
            </a:p>
            <a:p>
              <a:pPr algn="l">
                <a:lnSpc>
                  <a:spcPts val="4199"/>
                </a:lnSpc>
              </a:pPr>
              <a:r>
                <a:rPr lang="en-US" sz="2999" dirty="0">
                  <a:solidFill>
                    <a:srgbClr val="43270E"/>
                  </a:solidFill>
                  <a:latin typeface="Montserrat Light"/>
                  <a:ea typeface="Montserrat Light"/>
                  <a:cs typeface="Montserrat Light"/>
                  <a:sym typeface="Montserrat Light"/>
                </a:rPr>
                <a:t>(el </a:t>
              </a:r>
              <a:r>
                <a:rPr lang="en-US" sz="2999" dirty="0" err="1">
                  <a:solidFill>
                    <a:srgbClr val="43270E"/>
                  </a:solidFill>
                  <a:latin typeface="Montserrat Light"/>
                  <a:ea typeface="Montserrat Light"/>
                  <a:cs typeface="Montserrat Light"/>
                  <a:sym typeface="Montserrat Light"/>
                </a:rPr>
                <a:t>cual</a:t>
              </a:r>
              <a:r>
                <a:rPr lang="en-US" sz="2999" dirty="0">
                  <a:solidFill>
                    <a:srgbClr val="43270E"/>
                  </a:solidFill>
                  <a:latin typeface="Montserrat Light"/>
                  <a:ea typeface="Montserrat Light"/>
                  <a:cs typeface="Montserrat Light"/>
                  <a:sym typeface="Montserrat Light"/>
                </a:rPr>
                <a:t> no </a:t>
              </a:r>
              <a:r>
                <a:rPr lang="en-US" sz="2999" dirty="0" err="1">
                  <a:solidFill>
                    <a:srgbClr val="43270E"/>
                  </a:solidFill>
                  <a:latin typeface="Montserrat Light"/>
                  <a:ea typeface="Montserrat Light"/>
                  <a:cs typeface="Montserrat Light"/>
                  <a:sym typeface="Montserrat Light"/>
                </a:rPr>
                <a:t>es</a:t>
              </a:r>
              <a:r>
                <a:rPr lang="en-US" sz="2999" dirty="0">
                  <a:solidFill>
                    <a:srgbClr val="43270E"/>
                  </a:solidFill>
                  <a:latin typeface="Montserrat Light"/>
                  <a:ea typeface="Montserrat Light"/>
                  <a:cs typeface="Montserrat Light"/>
                  <a:sym typeface="Montserrat Light"/>
                </a:rPr>
                <a:t> el </a:t>
              </a:r>
              <a:r>
                <a:rPr lang="en-US" sz="2999" dirty="0" err="1">
                  <a:solidFill>
                    <a:srgbClr val="43270E"/>
                  </a:solidFill>
                  <a:latin typeface="Montserrat Light"/>
                  <a:ea typeface="Montserrat Light"/>
                  <a:cs typeface="Montserrat Light"/>
                  <a:sym typeface="Montserrat Light"/>
                </a:rPr>
                <a:t>caso</a:t>
              </a:r>
              <a:r>
                <a:rPr lang="en-US" sz="2999" dirty="0">
                  <a:solidFill>
                    <a:srgbClr val="43270E"/>
                  </a:solidFill>
                  <a:latin typeface="Montserrat Light"/>
                  <a:ea typeface="Montserrat Light"/>
                  <a:cs typeface="Montserrat Light"/>
                  <a:sym typeface="Montserrat Light"/>
                </a:rPr>
                <a:t>), le </a:t>
              </a:r>
              <a:r>
                <a:rPr lang="en-US" sz="2999" dirty="0" err="1">
                  <a:solidFill>
                    <a:srgbClr val="43270E"/>
                  </a:solidFill>
                  <a:latin typeface="Montserrat Light"/>
                  <a:ea typeface="Montserrat Light"/>
                  <a:cs typeface="Montserrat Light"/>
                  <a:sym typeface="Montserrat Light"/>
                </a:rPr>
                <a:t>daría</a:t>
              </a:r>
              <a:r>
                <a:rPr lang="en-US" sz="2999" dirty="0">
                  <a:solidFill>
                    <a:srgbClr val="43270E"/>
                  </a:solidFill>
                  <a:latin typeface="Montserrat Light"/>
                  <a:ea typeface="Montserrat Light"/>
                  <a:cs typeface="Montserrat Light"/>
                  <a:sym typeface="Montserrat Light"/>
                </a:rPr>
                <a:t> 500 </a:t>
              </a:r>
              <a:r>
                <a:rPr lang="en-US" sz="2999" dirty="0" err="1">
                  <a:solidFill>
                    <a:srgbClr val="43270E"/>
                  </a:solidFill>
                  <a:latin typeface="Montserrat Light"/>
                  <a:ea typeface="Montserrat Light"/>
                  <a:cs typeface="Montserrat Light"/>
                  <a:sym typeface="Montserrat Light"/>
                </a:rPr>
                <a:t>dólares</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por</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él</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Pocos</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días</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después</a:t>
              </a:r>
              <a:r>
                <a:rPr lang="en-US" sz="2999" dirty="0">
                  <a:solidFill>
                    <a:srgbClr val="43270E"/>
                  </a:solidFill>
                  <a:latin typeface="Montserrat Light"/>
                  <a:ea typeface="Montserrat Light"/>
                  <a:cs typeface="Montserrat Light"/>
                  <a:sym typeface="Montserrat Light"/>
                </a:rPr>
                <a:t>, el primer comprador </a:t>
              </a:r>
              <a:r>
                <a:rPr lang="en-US" sz="2999" dirty="0" err="1">
                  <a:solidFill>
                    <a:srgbClr val="43270E"/>
                  </a:solidFill>
                  <a:latin typeface="Montserrat Light"/>
                  <a:ea typeface="Montserrat Light"/>
                  <a:cs typeface="Montserrat Light"/>
                  <a:sym typeface="Montserrat Light"/>
                </a:rPr>
                <a:t>viene</a:t>
              </a:r>
              <a:r>
                <a:rPr lang="en-US" sz="2999" dirty="0">
                  <a:solidFill>
                    <a:srgbClr val="43270E"/>
                  </a:solidFill>
                  <a:latin typeface="Montserrat Light"/>
                  <a:ea typeface="Montserrat Light"/>
                  <a:cs typeface="Montserrat Light"/>
                  <a:sym typeface="Montserrat Light"/>
                </a:rPr>
                <a:t> a </a:t>
              </a:r>
              <a:r>
                <a:rPr lang="en-US" sz="2999" dirty="0" err="1">
                  <a:solidFill>
                    <a:srgbClr val="43270E"/>
                  </a:solidFill>
                  <a:latin typeface="Montserrat Light"/>
                  <a:ea typeface="Montserrat Light"/>
                  <a:cs typeface="Montserrat Light"/>
                  <a:sym typeface="Montserrat Light"/>
                </a:rPr>
                <a:t>ver</a:t>
              </a:r>
              <a:r>
                <a:rPr lang="en-US" sz="2999" dirty="0">
                  <a:solidFill>
                    <a:srgbClr val="43270E"/>
                  </a:solidFill>
                  <a:latin typeface="Montserrat Light"/>
                  <a:ea typeface="Montserrat Light"/>
                  <a:cs typeface="Montserrat Light"/>
                  <a:sym typeface="Montserrat Light"/>
                </a:rPr>
                <a:t> el </a:t>
              </a:r>
              <a:r>
                <a:rPr lang="en-US" sz="2999" dirty="0" err="1">
                  <a:solidFill>
                    <a:srgbClr val="43270E"/>
                  </a:solidFill>
                  <a:latin typeface="Montserrat Light"/>
                  <a:ea typeface="Montserrat Light"/>
                  <a:cs typeface="Montserrat Light"/>
                  <a:sym typeface="Montserrat Light"/>
                </a:rPr>
                <a:t>equipo</a:t>
              </a:r>
              <a:r>
                <a:rPr lang="en-US" sz="2999" dirty="0">
                  <a:solidFill>
                    <a:srgbClr val="43270E"/>
                  </a:solidFill>
                  <a:latin typeface="Montserrat Light"/>
                  <a:ea typeface="Montserrat Light"/>
                  <a:cs typeface="Montserrat Light"/>
                  <a:sym typeface="Montserrat Light"/>
                </a:rPr>
                <a:t>. Lo </a:t>
              </a:r>
              <a:r>
                <a:rPr lang="en-US" sz="2999" dirty="0" err="1">
                  <a:solidFill>
                    <a:srgbClr val="43270E"/>
                  </a:solidFill>
                  <a:latin typeface="Montserrat Light"/>
                  <a:ea typeface="Montserrat Light"/>
                  <a:cs typeface="Montserrat Light"/>
                  <a:sym typeface="Montserrat Light"/>
                </a:rPr>
                <a:t>revisa</a:t>
              </a:r>
              <a:r>
                <a:rPr lang="en-US" sz="2999" dirty="0">
                  <a:solidFill>
                    <a:srgbClr val="43270E"/>
                  </a:solidFill>
                  <a:latin typeface="Montserrat Light"/>
                  <a:ea typeface="Montserrat Light"/>
                  <a:cs typeface="Montserrat Light"/>
                  <a:sym typeface="Montserrat Light"/>
                </a:rPr>
                <a:t> y </a:t>
              </a:r>
              <a:r>
                <a:rPr lang="en-US" sz="2999" dirty="0" err="1">
                  <a:solidFill>
                    <a:srgbClr val="43270E"/>
                  </a:solidFill>
                  <a:latin typeface="Montserrat Light"/>
                  <a:ea typeface="Montserrat Light"/>
                  <a:cs typeface="Montserrat Light"/>
                  <a:sym typeface="Montserrat Light"/>
                </a:rPr>
                <a:t>hace</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algunas</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preguntas</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sobre</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su</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funcionamiento</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Usted</a:t>
              </a:r>
              <a:r>
                <a:rPr lang="en-US" sz="2999" dirty="0">
                  <a:solidFill>
                    <a:srgbClr val="43270E"/>
                  </a:solidFill>
                  <a:latin typeface="Montserrat Light"/>
                  <a:ea typeface="Montserrat Light"/>
                  <a:cs typeface="Montserrat Light"/>
                  <a:sym typeface="Montserrat Light"/>
                </a:rPr>
                <a:t> le </a:t>
              </a:r>
              <a:r>
                <a:rPr lang="en-US" sz="2999" dirty="0" err="1">
                  <a:solidFill>
                    <a:srgbClr val="43270E"/>
                  </a:solidFill>
                  <a:latin typeface="Montserrat Light"/>
                  <a:ea typeface="Montserrat Light"/>
                  <a:cs typeface="Montserrat Light"/>
                  <a:sym typeface="Montserrat Light"/>
                </a:rPr>
                <a:t>asegura</a:t>
              </a:r>
              <a:r>
                <a:rPr lang="en-US" sz="2999" dirty="0">
                  <a:solidFill>
                    <a:srgbClr val="43270E"/>
                  </a:solidFill>
                  <a:latin typeface="Montserrat Light"/>
                  <a:ea typeface="Montserrat Light"/>
                  <a:cs typeface="Montserrat Light"/>
                  <a:sym typeface="Montserrat Light"/>
                </a:rPr>
                <a:t> que </a:t>
              </a:r>
              <a:r>
                <a:rPr lang="en-US" sz="2999" dirty="0" err="1">
                  <a:solidFill>
                    <a:srgbClr val="43270E"/>
                  </a:solidFill>
                  <a:latin typeface="Montserrat Light"/>
                  <a:ea typeface="Montserrat Light"/>
                  <a:cs typeface="Montserrat Light"/>
                  <a:sym typeface="Montserrat Light"/>
                </a:rPr>
                <a:t>funciona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bien</a:t>
              </a:r>
              <a:r>
                <a:rPr lang="en-US" sz="2999" dirty="0">
                  <a:solidFill>
                    <a:srgbClr val="43270E"/>
                  </a:solidFill>
                  <a:latin typeface="Montserrat Light"/>
                  <a:ea typeface="Montserrat Light"/>
                  <a:cs typeface="Montserrat Light"/>
                  <a:sym typeface="Montserrat Light"/>
                </a:rPr>
                <a:t>. Al </a:t>
              </a:r>
              <a:r>
                <a:rPr lang="en-US" sz="2999" dirty="0" err="1">
                  <a:solidFill>
                    <a:srgbClr val="43270E"/>
                  </a:solidFill>
                  <a:latin typeface="Montserrat Light"/>
                  <a:ea typeface="Montserrat Light"/>
                  <a:cs typeface="Montserrat Light"/>
                  <a:sym typeface="Montserrat Light"/>
                </a:rPr>
                <a:t>preguntar</a:t>
              </a:r>
              <a:r>
                <a:rPr lang="en-US" sz="2999" dirty="0">
                  <a:solidFill>
                    <a:srgbClr val="43270E"/>
                  </a:solidFill>
                  <a:latin typeface="Montserrat Light"/>
                  <a:ea typeface="Montserrat Light"/>
                  <a:cs typeface="Montserrat Light"/>
                  <a:sym typeface="Montserrat Light"/>
                </a:rPr>
                <a:t> el </a:t>
              </a:r>
              <a:r>
                <a:rPr lang="en-US" sz="2999" dirty="0" err="1">
                  <a:solidFill>
                    <a:srgbClr val="43270E"/>
                  </a:solidFill>
                  <a:latin typeface="Montserrat Light"/>
                  <a:ea typeface="Montserrat Light"/>
                  <a:cs typeface="Montserrat Light"/>
                  <a:sym typeface="Montserrat Light"/>
                </a:rPr>
                <a:t>precio</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usted</a:t>
              </a:r>
              <a:r>
                <a:rPr lang="en-US" sz="2999" dirty="0">
                  <a:solidFill>
                    <a:srgbClr val="43270E"/>
                  </a:solidFill>
                  <a:latin typeface="Montserrat Light"/>
                  <a:ea typeface="Montserrat Light"/>
                  <a:cs typeface="Montserrat Light"/>
                  <a:sym typeface="Montserrat Light"/>
                </a:rPr>
                <a:t> le dice que </a:t>
              </a:r>
              <a:r>
                <a:rPr lang="en-US" sz="2999" dirty="0" err="1">
                  <a:solidFill>
                    <a:srgbClr val="43270E"/>
                  </a:solidFill>
                  <a:latin typeface="Montserrat Light"/>
                  <a:ea typeface="Montserrat Light"/>
                  <a:cs typeface="Montserrat Light"/>
                  <a:sym typeface="Montserrat Light"/>
                </a:rPr>
                <a:t>ya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tiene</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una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oferta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por</a:t>
              </a:r>
              <a:r>
                <a:rPr lang="en-US" sz="2999" dirty="0">
                  <a:solidFill>
                    <a:srgbClr val="43270E"/>
                  </a:solidFill>
                  <a:latin typeface="Montserrat Light"/>
                  <a:ea typeface="Montserrat Light"/>
                  <a:cs typeface="Montserrat Light"/>
                  <a:sym typeface="Montserrat Light"/>
                </a:rPr>
                <a:t> 500 </a:t>
              </a:r>
              <a:r>
                <a:rPr lang="en-US" sz="2999" dirty="0" err="1">
                  <a:solidFill>
                    <a:srgbClr val="43270E"/>
                  </a:solidFill>
                  <a:latin typeface="Montserrat Light"/>
                  <a:ea typeface="Montserrat Light"/>
                  <a:cs typeface="Montserrat Light"/>
                  <a:sym typeface="Montserrat Light"/>
                </a:rPr>
                <a:t>dólares</a:t>
              </a:r>
              <a:r>
                <a:rPr lang="en-US" sz="2999" dirty="0">
                  <a:solidFill>
                    <a:srgbClr val="43270E"/>
                  </a:solidFill>
                  <a:latin typeface="Montserrat Light"/>
                  <a:ea typeface="Montserrat Light"/>
                  <a:cs typeface="Montserrat Light"/>
                  <a:sym typeface="Montserrat Light"/>
                </a:rPr>
                <a:t>.</a:t>
              </a:r>
            </a:p>
            <a:p>
              <a:pPr algn="l">
                <a:lnSpc>
                  <a:spcPts val="4199"/>
                </a:lnSpc>
              </a:pPr>
              <a:r>
                <a:rPr lang="en-US" sz="2999" dirty="0">
                  <a:solidFill>
                    <a:srgbClr val="43270E"/>
                  </a:solidFill>
                  <a:latin typeface="Montserrat Light"/>
                  <a:ea typeface="Montserrat Light"/>
                  <a:cs typeface="Montserrat Light"/>
                  <a:sym typeface="Montserrat Light"/>
                </a:rPr>
                <a:t> El comprador </a:t>
              </a:r>
              <a:r>
                <a:rPr lang="en-US" sz="2999" dirty="0" err="1">
                  <a:solidFill>
                    <a:srgbClr val="43270E"/>
                  </a:solidFill>
                  <a:latin typeface="Montserrat Light"/>
                  <a:ea typeface="Montserrat Light"/>
                  <a:cs typeface="Montserrat Light"/>
                  <a:sym typeface="Montserrat Light"/>
                </a:rPr>
                <a:t>adquiere</a:t>
              </a:r>
              <a:r>
                <a:rPr lang="en-US" sz="2999" dirty="0">
                  <a:solidFill>
                    <a:srgbClr val="43270E"/>
                  </a:solidFill>
                  <a:latin typeface="Montserrat Light"/>
                  <a:ea typeface="Montserrat Light"/>
                  <a:cs typeface="Montserrat Light"/>
                  <a:sym typeface="Montserrat Light"/>
                </a:rPr>
                <a:t> el </a:t>
              </a:r>
              <a:r>
                <a:rPr lang="en-US" sz="2999" dirty="0" err="1">
                  <a:solidFill>
                    <a:srgbClr val="43270E"/>
                  </a:solidFill>
                  <a:latin typeface="Montserrat Light"/>
                  <a:ea typeface="Montserrat Light"/>
                  <a:cs typeface="Montserrat Light"/>
                  <a:sym typeface="Montserrat Light"/>
                </a:rPr>
                <a:t>estéreo</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por</a:t>
              </a:r>
              <a:r>
                <a:rPr lang="en-US" sz="2999" dirty="0">
                  <a:solidFill>
                    <a:srgbClr val="43270E"/>
                  </a:solidFill>
                  <a:latin typeface="Montserrat Light"/>
                  <a:ea typeface="Montserrat Light"/>
                  <a:cs typeface="Montserrat Light"/>
                  <a:sym typeface="Montserrat Light"/>
                </a:rPr>
                <a:t> 550. </a:t>
              </a:r>
            </a:p>
            <a:p>
              <a:pPr algn="l">
                <a:lnSpc>
                  <a:spcPts val="4199"/>
                </a:lnSpc>
              </a:pPr>
              <a:endParaRPr lang="en-US" sz="2999" dirty="0">
                <a:solidFill>
                  <a:srgbClr val="43270E"/>
                </a:solidFill>
                <a:latin typeface="Montserrat Light"/>
                <a:ea typeface="Montserrat Light"/>
                <a:cs typeface="Montserrat Light"/>
                <a:sym typeface="Montserrat Light"/>
              </a:endParaRPr>
            </a:p>
            <a:p>
              <a:pPr algn="l">
                <a:lnSpc>
                  <a:spcPts val="4199"/>
                </a:lnSpc>
              </a:pPr>
              <a:r>
                <a:rPr lang="en-US" sz="2999" dirty="0">
                  <a:solidFill>
                    <a:srgbClr val="43270E"/>
                  </a:solidFill>
                  <a:latin typeface="Montserrat Light"/>
                  <a:ea typeface="Montserrat Light"/>
                  <a:cs typeface="Montserrat Light"/>
                  <a:sym typeface="Montserrat Light"/>
                </a:rPr>
                <a:t>¿</a:t>
              </a:r>
              <a:r>
                <a:rPr lang="en-US" sz="2999" dirty="0" err="1">
                  <a:solidFill>
                    <a:srgbClr val="43270E"/>
                  </a:solidFill>
                  <a:latin typeface="Montserrat Light"/>
                  <a:ea typeface="Montserrat Light"/>
                  <a:cs typeface="Montserrat Light"/>
                  <a:sym typeface="Montserrat Light"/>
                </a:rPr>
                <a:t>Fue</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ético</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mencionar</a:t>
              </a:r>
              <a:r>
                <a:rPr lang="en-US" sz="2999" dirty="0">
                  <a:solidFill>
                    <a:srgbClr val="43270E"/>
                  </a:solidFill>
                  <a:latin typeface="Montserrat Light"/>
                  <a:ea typeface="Montserrat Light"/>
                  <a:cs typeface="Montserrat Light"/>
                  <a:sym typeface="Montserrat Light"/>
                </a:rPr>
                <a:t> la </a:t>
              </a:r>
              <a:r>
                <a:rPr lang="en-US" sz="2999" dirty="0" err="1">
                  <a:solidFill>
                    <a:srgbClr val="43270E"/>
                  </a:solidFill>
                  <a:latin typeface="Montserrat Light"/>
                  <a:ea typeface="Montserrat Light"/>
                  <a:cs typeface="Montserrat Light"/>
                  <a:sym typeface="Montserrat Light"/>
                </a:rPr>
                <a:t>otra</a:t>
              </a:r>
              <a:r>
                <a:rPr lang="en-US" sz="2999" dirty="0">
                  <a:solidFill>
                    <a:srgbClr val="43270E"/>
                  </a:solidFill>
                  <a:latin typeface="Montserrat Light"/>
                  <a:ea typeface="Montserrat Light"/>
                  <a:cs typeface="Montserrat Light"/>
                  <a:sym typeface="Montserrat Light"/>
                </a:rPr>
                <a:t> </a:t>
              </a:r>
              <a:r>
                <a:rPr lang="en-US" sz="2999" dirty="0" err="1">
                  <a:solidFill>
                    <a:srgbClr val="43270E"/>
                  </a:solidFill>
                  <a:latin typeface="Montserrat Light"/>
                  <a:ea typeface="Montserrat Light"/>
                  <a:cs typeface="Montserrat Light"/>
                  <a:sym typeface="Montserrat Light"/>
                </a:rPr>
                <a:t>oferta</a:t>
              </a:r>
              <a:r>
                <a:rPr lang="en-US" sz="2999" dirty="0">
                  <a:solidFill>
                    <a:srgbClr val="43270E"/>
                  </a:solidFill>
                  <a:latin typeface="Montserrat Light"/>
                  <a:ea typeface="Montserrat Light"/>
                  <a:cs typeface="Montserrat Light"/>
                  <a:sym typeface="Montserrat Light"/>
                </a:rPr>
                <a:t>?</a:t>
              </a:r>
            </a:p>
            <a:p>
              <a:pPr algn="l">
                <a:lnSpc>
                  <a:spcPts val="4199"/>
                </a:lnSpc>
              </a:pPr>
              <a:endParaRPr lang="en-US" sz="2999" dirty="0">
                <a:solidFill>
                  <a:srgbClr val="43270E"/>
                </a:solidFill>
                <a:latin typeface="Montserrat Light"/>
                <a:ea typeface="Montserrat Light"/>
                <a:cs typeface="Montserrat Light"/>
                <a:sym typeface="Montserrat Light"/>
              </a:endParaRPr>
            </a:p>
            <a:p>
              <a:pPr algn="l">
                <a:lnSpc>
                  <a:spcPts val="4199"/>
                </a:lnSpc>
              </a:pPr>
              <a:endParaRPr lang="en-US" sz="2999" dirty="0">
                <a:solidFill>
                  <a:srgbClr val="43270E"/>
                </a:solidFill>
                <a:latin typeface="Montserrat Light"/>
                <a:ea typeface="Montserrat Light"/>
                <a:cs typeface="Montserrat Light"/>
                <a:sym typeface="Montserrat Light"/>
              </a:endParaRPr>
            </a:p>
            <a:p>
              <a:pPr algn="l">
                <a:lnSpc>
                  <a:spcPts val="4199"/>
                </a:lnSpc>
              </a:pPr>
              <a:endParaRPr lang="en-US" sz="2999" dirty="0">
                <a:solidFill>
                  <a:srgbClr val="43270E"/>
                </a:solidFill>
                <a:latin typeface="Montserrat Light"/>
                <a:ea typeface="Montserrat Light"/>
                <a:cs typeface="Montserrat Light"/>
                <a:sym typeface="Montserrat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8449148" y="-210538"/>
            <a:ext cx="9156907"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4" name="TextBox 4"/>
          <p:cNvSpPr txBox="1"/>
          <p:nvPr/>
        </p:nvSpPr>
        <p:spPr>
          <a:xfrm>
            <a:off x="808734" y="894287"/>
            <a:ext cx="16450566" cy="8791575"/>
          </a:xfrm>
          <a:prstGeom prst="rect">
            <a:avLst/>
          </a:prstGeom>
        </p:spPr>
        <p:txBody>
          <a:bodyPr lIns="0" tIns="0" rIns="0" bIns="0" rtlCol="0" anchor="t">
            <a:spAutoFit/>
          </a:bodyPr>
          <a:lstStyle/>
          <a:p>
            <a:pPr algn="ctr">
              <a:lnSpc>
                <a:spcPts val="5774"/>
              </a:lnSpc>
            </a:pPr>
            <a:r>
              <a:rPr lang="en-US" sz="4811" b="1" spc="-370">
                <a:solidFill>
                  <a:srgbClr val="43270E"/>
                </a:solidFill>
                <a:latin typeface="Old Standard Bold"/>
                <a:ea typeface="Old Standard Bold"/>
                <a:cs typeface="Old Standard Bold"/>
                <a:sym typeface="Old Standard Bold"/>
              </a:rPr>
              <a:t>Consecuencias de una conducta poco ética </a:t>
            </a:r>
          </a:p>
          <a:p>
            <a:pPr algn="ctr">
              <a:lnSpc>
                <a:spcPts val="5774"/>
              </a:lnSpc>
            </a:pPr>
            <a:endParaRPr lang="en-US" sz="4811" b="1" spc="-370">
              <a:solidFill>
                <a:srgbClr val="43270E"/>
              </a:solidFill>
              <a:latin typeface="Old Standard Bold"/>
              <a:ea typeface="Old Standard Bold"/>
              <a:cs typeface="Old Standard Bold"/>
              <a:sym typeface="Old Standard Bold"/>
            </a:endParaRPr>
          </a:p>
          <a:p>
            <a:pPr algn="ctr">
              <a:lnSpc>
                <a:spcPts val="5774"/>
              </a:lnSpc>
            </a:pPr>
            <a:r>
              <a:rPr lang="en-US" sz="4811" spc="-370">
                <a:solidFill>
                  <a:srgbClr val="43270E"/>
                </a:solidFill>
                <a:latin typeface="Old Standard"/>
                <a:ea typeface="Old Standard"/>
                <a:cs typeface="Old Standard"/>
                <a:sym typeface="Old Standard"/>
              </a:rPr>
              <a:t>Un negociador que emplea una táctica poco ética sufrirá las consecuencias positivas o negativas con base en tres aspectos de la situación: </a:t>
            </a:r>
          </a:p>
          <a:p>
            <a:pPr algn="ctr">
              <a:lnSpc>
                <a:spcPts val="5774"/>
              </a:lnSpc>
            </a:pPr>
            <a:endParaRPr lang="en-US" sz="4811" spc="-370">
              <a:solidFill>
                <a:srgbClr val="43270E"/>
              </a:solidFill>
              <a:latin typeface="Old Standard"/>
              <a:ea typeface="Old Standard"/>
              <a:cs typeface="Old Standard"/>
              <a:sym typeface="Old Standard"/>
            </a:endParaRPr>
          </a:p>
          <a:p>
            <a:pPr algn="ctr">
              <a:lnSpc>
                <a:spcPts val="5774"/>
              </a:lnSpc>
            </a:pPr>
            <a:r>
              <a:rPr lang="en-US" sz="4811" spc="-370">
                <a:solidFill>
                  <a:srgbClr val="43270E"/>
                </a:solidFill>
                <a:latin typeface="Old Standard"/>
                <a:ea typeface="Old Standard"/>
                <a:cs typeface="Old Standard"/>
                <a:sym typeface="Old Standard"/>
              </a:rPr>
              <a:t>1) si la táctica es eficaz</a:t>
            </a:r>
          </a:p>
          <a:p>
            <a:pPr algn="ctr">
              <a:lnSpc>
                <a:spcPts val="5774"/>
              </a:lnSpc>
            </a:pPr>
            <a:endParaRPr lang="en-US" sz="4811" spc="-370">
              <a:solidFill>
                <a:srgbClr val="43270E"/>
              </a:solidFill>
              <a:latin typeface="Old Standard"/>
              <a:ea typeface="Old Standard"/>
              <a:cs typeface="Old Standard"/>
              <a:sym typeface="Old Standard"/>
            </a:endParaRPr>
          </a:p>
          <a:p>
            <a:pPr algn="ctr">
              <a:lnSpc>
                <a:spcPts val="5774"/>
              </a:lnSpc>
            </a:pPr>
            <a:r>
              <a:rPr lang="en-US" sz="4811" spc="-370">
                <a:solidFill>
                  <a:srgbClr val="43270E"/>
                </a:solidFill>
                <a:latin typeface="Old Standard"/>
                <a:ea typeface="Old Standard"/>
                <a:cs typeface="Old Standard"/>
                <a:sym typeface="Old Standard"/>
              </a:rPr>
              <a:t>2) la forma en que la otra persona, sus poderdantes y el público evalúan la táctica </a:t>
            </a:r>
          </a:p>
          <a:p>
            <a:pPr algn="ctr">
              <a:lnSpc>
                <a:spcPts val="5774"/>
              </a:lnSpc>
            </a:pPr>
            <a:endParaRPr lang="en-US" sz="4811" spc="-370">
              <a:solidFill>
                <a:srgbClr val="43270E"/>
              </a:solidFill>
              <a:latin typeface="Old Standard"/>
              <a:ea typeface="Old Standard"/>
              <a:cs typeface="Old Standard"/>
              <a:sym typeface="Old Standard"/>
            </a:endParaRPr>
          </a:p>
          <a:p>
            <a:pPr algn="ctr">
              <a:lnSpc>
                <a:spcPts val="5774"/>
              </a:lnSpc>
            </a:pPr>
            <a:r>
              <a:rPr lang="en-US" sz="4811" spc="-370">
                <a:solidFill>
                  <a:srgbClr val="43270E"/>
                </a:solidFill>
                <a:latin typeface="Old Standard"/>
                <a:ea typeface="Old Standard"/>
                <a:cs typeface="Old Standard"/>
                <a:sym typeface="Old Standard"/>
              </a:rPr>
              <a:t>3) la forma en que el negociador evalúa la táctica</a:t>
            </a:r>
          </a:p>
          <a:p>
            <a:pPr algn="ctr">
              <a:lnSpc>
                <a:spcPts val="5774"/>
              </a:lnSpc>
              <a:spcBef>
                <a:spcPct val="0"/>
              </a:spcBef>
            </a:pPr>
            <a:endParaRPr lang="en-US" sz="4811" spc="-370">
              <a:solidFill>
                <a:srgbClr val="43270E"/>
              </a:solidFill>
              <a:latin typeface="Old Standard"/>
              <a:ea typeface="Old Standard"/>
              <a:cs typeface="Old Standard"/>
              <a:sym typeface="Old Standar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600200" y="207455"/>
            <a:ext cx="15621000" cy="8604920"/>
          </a:xfrm>
          <a:prstGeom prst="rect">
            <a:avLst/>
          </a:prstGeom>
        </p:spPr>
        <p:txBody>
          <a:bodyPr wrap="square"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EFICACIA</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CONSIDEREMOS PRIMERO LAS CONSECUENCIAS CON BASE EN EL ÉXITO O EL FRACASO. </a:t>
            </a:r>
          </a:p>
          <a:p>
            <a:pPr algn="ctr">
              <a:lnSpc>
                <a:spcPts val="6082"/>
              </a:lnSpc>
              <a:spcBef>
                <a:spcPct val="0"/>
              </a:spcBef>
            </a:pPr>
            <a:r>
              <a:rPr lang="en-US" sz="3600" spc="-390" dirty="0">
                <a:solidFill>
                  <a:srgbClr val="000000"/>
                </a:solidFill>
                <a:latin typeface="Old Standard"/>
                <a:ea typeface="Old Standard"/>
                <a:cs typeface="Old Standard"/>
                <a:sym typeface="Old Standard"/>
              </a:rPr>
              <a:t>ES EVIDENTE QUE LA EFICACIA DE UNA TÁCTICA TENDRÁ CIERTO IMPACTO SI ES MÁS O MENOS PROBABLE QUE SE UTILICE EN EL FUTURO </a:t>
            </a:r>
            <a:r>
              <a:rPr lang="en-US" sz="3600" spc="-390" dirty="0">
                <a:solidFill>
                  <a:srgbClr val="000000"/>
                </a:solidFill>
                <a:latin typeface="Old Standard"/>
                <a:ea typeface="Old Standard"/>
                <a:cs typeface="Old Standard"/>
                <a:sym typeface="Old Standard"/>
              </a:rPr>
              <a:t>.</a:t>
            </a:r>
            <a:endParaRPr lang="en-US" sz="3600" spc="-390" dirty="0" smtClean="0">
              <a:solidFill>
                <a:srgbClr val="000000"/>
              </a:solidFill>
              <a:latin typeface="Old Standard"/>
              <a:ea typeface="Old Standard"/>
              <a:cs typeface="Old Standard"/>
              <a:sym typeface="Old Standard"/>
            </a:endParaRPr>
          </a:p>
          <a:p>
            <a:pPr algn="ctr">
              <a:lnSpc>
                <a:spcPts val="6082"/>
              </a:lnSpc>
              <a:spcBef>
                <a:spcPct val="0"/>
              </a:spcBef>
            </a:pPr>
            <a:r>
              <a:rPr lang="en-US" sz="3600" spc="-390" dirty="0" smtClean="0">
                <a:solidFill>
                  <a:srgbClr val="000000"/>
                </a:solidFill>
                <a:latin typeface="Old Standard"/>
                <a:ea typeface="Old Standard"/>
                <a:cs typeface="Old Standard"/>
                <a:sym typeface="Old Standard"/>
              </a:rPr>
              <a:t>SI </a:t>
            </a:r>
            <a:r>
              <a:rPr lang="en-US" sz="3600" spc="-390" dirty="0">
                <a:solidFill>
                  <a:srgbClr val="000000"/>
                </a:solidFill>
                <a:latin typeface="Old Standard"/>
                <a:ea typeface="Old Standard"/>
                <a:cs typeface="Old Standard"/>
                <a:sym typeface="Old Standard"/>
              </a:rPr>
              <a:t>EMPLEAR LA TÁCTICA PERMITE AL NEGOCIADOR OBTENER RESULTADOS ÚTILES QUE NO SERÍAN POSIBLES SI SE HUBIERA PORTADO DE MANERA ÉTICA, Y SI LA CONDUCTA POCO ÉTICA NO ES CASTIGADA, ES PROBABLE QUE AUMENTE LA FRECUENCIA DE UNA CONDUCTA POCO ÉTICA PORQUE EL NEGOCIADOR CONFÍA EN QUE PUEDE SALIRSE CON LA SUYA.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730423" y="2247900"/>
            <a:ext cx="16827151" cy="6258123"/>
          </a:xfrm>
          <a:prstGeom prst="rect">
            <a:avLst/>
          </a:prstGeom>
        </p:spPr>
        <p:txBody>
          <a:bodyPr wrap="square"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EFICACIA</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POR TANTO, LAS CONSECUENCIAS REALES —RECOMPENSAS Y CASTIGOS POR UTILIZAR UNA TÁCTICA— NO SÓLO DEBE MOTIVAR LA CONDUCTA DEL NEGOCIADOR, SINO QUE TAMBIÉN AFECTA SU PREDISPOSICIÓN PARA EMPLEAR ESTAS ESTRATEGIAS EN CIRCUNSTANCIAS SIMILARES EN EL FUTURO. </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775049" y="763208"/>
            <a:ext cx="16737901" cy="10104626"/>
          </a:xfrm>
          <a:prstGeom prst="rect">
            <a:avLst/>
          </a:prstGeom>
        </p:spPr>
        <p:txBody>
          <a:bodyPr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LAS REACCIONES DE LOS DEMÁS </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UN SEGUNDO GRUPO DE CONSECUENCIAS SURGE DE LOS JUICIOS Y EVALUACIONES DE LA PERSONA “OBJETO” DE LA TÁCTICA, DE LOS PODERDANTES O DEL PÚBLICO QUE OBSERVA LA TÁCTICA. SI ESTAS PARTES RECONOCEN LA TÁCTICA Y LA CALIFICAN COMO ADECUADA O INADECUADA, EL NEGOCIADOR PUEDE RECIBIR MUCHAS REACCIONES. </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SI LA PERSONA OBJETO NO ESTÁ CONSCIENTE DE QUE SE UTILIZÓ UNA TÁCTICA ENGAÑOSA, SU ÚNICA REACCIÓN PUEDE SER DE DECEPCIÓN POR PERDER LA NEGOCIACIÓN. SIN EMBARGO, SI LA PERSONA DESCUBRE QUE OCURRIÓ UN ENGAÑO, ES PROBABLE QUE REACCIONE CON INTENSIDAD. </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775049" y="763208"/>
            <a:ext cx="16737901" cy="8549500"/>
          </a:xfrm>
          <a:prstGeom prst="rect">
            <a:avLst/>
          </a:prstGeom>
        </p:spPr>
        <p:txBody>
          <a:bodyPr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LAS REACCIONES DE LOS DEMÁS </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LAS PERSONAS QUE DESCUBREN QUE SE LES ENGAÑÓ O EXPLOTÓ SUELEN ENOJARSE. ADEMÁS DE “PERDER” LA NEGOCIACIÓN, SE SIENTEN DEFRAUDADAS POR PERMITIR QUE LOS MANIPULARAN MEDIANTE UNA MANIOBRA SAGAZ. </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NO ES PROBABLE QUE LA VÍCTIMA CONFÍE OTRA VEZ EN EL NEGOCIADOR POCO ÉTICO, TAL VEZ BUSQUE VENGARSE DE ÉL EN TRATOS FUTUROS, Y TAMBIÉN PUEDE GENERALIZAR ESTA EXPERIENCIA A NEGOCIACIONES CON OTRAS PERSONAS.</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775048" y="342900"/>
            <a:ext cx="16737901" cy="8549500"/>
          </a:xfrm>
          <a:prstGeom prst="rect">
            <a:avLst/>
          </a:prstGeom>
        </p:spPr>
        <p:txBody>
          <a:bodyPr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REACCIONES DEL YO </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EN CIERTAS CONDICIONES, COMO CUANDO LA OTRA PARTE SUFRE DE VERDAD, UN NEGOCIADOR PUEDE SENTIR CIERTA INCOMODIDAD, TENSIÓN, CULPA O REMORDIMIENTO. </a:t>
            </a:r>
          </a:p>
          <a:p>
            <a:pPr algn="ctr">
              <a:lnSpc>
                <a:spcPts val="6082"/>
              </a:lnSpc>
              <a:spcBef>
                <a:spcPct val="0"/>
              </a:spcBef>
            </a:pPr>
            <a:r>
              <a:rPr lang="en-US" sz="3600" spc="-390" dirty="0">
                <a:solidFill>
                  <a:srgbClr val="000000"/>
                </a:solidFill>
                <a:latin typeface="Old Standard"/>
                <a:ea typeface="Old Standard"/>
                <a:cs typeface="Old Standard"/>
                <a:sym typeface="Old Standard"/>
              </a:rPr>
              <a:t>ESTO PUEDE CONDUCIR AL NEGOCIADOR A BUSCAR FORMAS DE REDUCIR LA INCOMODIDAD PSICOLÓGICA. EN UN ESTUDIO, LAS PERSONAS QUE MINTIERON A SU COMPAÑERO EN EL TRANSCURSO DE UNA NEGOCIACIÓN SIMULADA DE NEGOCIOS HICIERON MAYORES CONCESIONES DESPUÉS PARA COMPENSAR LA MENTIRA.</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775048" y="495300"/>
            <a:ext cx="16737901" cy="11616846"/>
          </a:xfrm>
          <a:prstGeom prst="rect">
            <a:avLst/>
          </a:prstGeom>
        </p:spPr>
        <p:txBody>
          <a:bodyPr lIns="0" tIns="0" rIns="0" bIns="0" rtlCol="0" anchor="t">
            <a:spAutoFit/>
          </a:bodyPr>
          <a:lstStyle/>
          <a:p>
            <a:pPr algn="ctr">
              <a:lnSpc>
                <a:spcPts val="6082"/>
              </a:lnSpc>
            </a:pPr>
            <a:r>
              <a:rPr lang="en-US" sz="3600" b="1" u="sng" spc="-390" dirty="0">
                <a:solidFill>
                  <a:srgbClr val="925520"/>
                </a:solidFill>
                <a:latin typeface="Old Standard Bold"/>
                <a:ea typeface="Old Standard Bold"/>
                <a:cs typeface="Old Standard Bold"/>
                <a:sym typeface="Old Standard Bold"/>
              </a:rPr>
              <a:t>EXPLICACIONES Y JUSTIFICACIONES </a:t>
            </a:r>
          </a:p>
          <a:p>
            <a:pPr algn="ctr">
              <a:lnSpc>
                <a:spcPts val="6082"/>
              </a:lnSpc>
              <a:spcBef>
                <a:spcPct val="0"/>
              </a:spcBef>
            </a:pPr>
            <a:endParaRPr lang="en-US" sz="3600" b="1" u="sng" spc="-390" dirty="0">
              <a:solidFill>
                <a:srgbClr val="925520"/>
              </a:solidFill>
              <a:latin typeface="Old Standard Bold"/>
              <a:ea typeface="Old Standard Bold"/>
              <a:cs typeface="Old Standard Bold"/>
              <a:sym typeface="Old Standard Bol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CUANDO UN NEGOCIADOR APLICÓ UNA TÁCTICA ÉTICAMENTE AMBIGUA QUE PUEDE DESENCADENAR UNA REACCIÓN, COMO YA DESCRIBIMOS, DEBE PREPARARSE PARA DEFENDERLA (P. EJ., “SOY UNA PERSONA ÍNTEGRA, Y NO OBSTANTE DECIDÍ HACER ALGO QUE PUEDE CONSIDERARSE POCO ÉTICO”) ANTE LA VÍCTIMA, LOS PODERDANTES Y EL PÚBLICO QUE EXPRESEN SU PREOCUPACIÓN. </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r>
              <a:rPr lang="en-US" sz="3600" spc="-390" dirty="0">
                <a:solidFill>
                  <a:srgbClr val="000000"/>
                </a:solidFill>
                <a:latin typeface="Old Standard"/>
                <a:ea typeface="Old Standard"/>
                <a:cs typeface="Old Standard"/>
                <a:sym typeface="Old Standard"/>
              </a:rPr>
              <a:t>EL PROPÓSITO PRINCIPAL DE ESTAS EXPLICACIONES Y JUSTIFICACIONES ES RACIONALIZAR, EXPLICAR O EXCUSAR EL COMPORTAMIENTO: VERBALIZAR UNA RAZÓN LEGÍTIMA Y CORRECTA POR LA QUE FUE NECESARIA ESTA TÁCTICA.</a:t>
            </a: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a:p>
            <a:pPr algn="ctr">
              <a:lnSpc>
                <a:spcPts val="6082"/>
              </a:lnSpc>
              <a:spcBef>
                <a:spcPct val="0"/>
              </a:spcBef>
            </a:pPr>
            <a:endParaRPr lang="en-US" sz="3600" spc="-390" dirty="0">
              <a:solidFill>
                <a:srgbClr val="000000"/>
              </a:solidFill>
              <a:latin typeface="Old Standard"/>
              <a:ea typeface="Old Standard"/>
              <a:cs typeface="Old Standard"/>
              <a:sym typeface="Old Standar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538455" y="876300"/>
            <a:ext cx="15211090" cy="9134475"/>
          </a:xfrm>
          <a:prstGeom prst="rect">
            <a:avLst/>
          </a:prstGeom>
        </p:spPr>
        <p:txBody>
          <a:bodyPr lIns="0" tIns="0" rIns="0" bIns="0" rtlCol="0" anchor="t">
            <a:spAutoFit/>
          </a:bodyPr>
          <a:lstStyle/>
          <a:p>
            <a:pPr algn="ctr">
              <a:lnSpc>
                <a:spcPts val="5930"/>
              </a:lnSpc>
            </a:pPr>
            <a:r>
              <a:rPr lang="en-US" sz="4942" u="sng" spc="-380">
                <a:solidFill>
                  <a:srgbClr val="000000"/>
                </a:solidFill>
                <a:latin typeface="Old Standard"/>
                <a:ea typeface="Old Standard"/>
                <a:cs typeface="Old Standard"/>
                <a:sym typeface="Old Standard"/>
              </a:rPr>
              <a:t>Éstos son algunos ejemplos:</a:t>
            </a:r>
          </a:p>
          <a:p>
            <a:pPr algn="ctr">
              <a:lnSpc>
                <a:spcPts val="5930"/>
              </a:lnSpc>
            </a:pPr>
            <a:endParaRPr lang="en-US" sz="4942" u="sng" spc="-380">
              <a:solidFill>
                <a:srgbClr val="000000"/>
              </a:solidFill>
              <a:latin typeface="Old Standard"/>
              <a:ea typeface="Old Standard"/>
              <a:cs typeface="Old Standard"/>
              <a:sym typeface="Old Standard"/>
            </a:endParaRPr>
          </a:p>
          <a:p>
            <a:pPr algn="ctr">
              <a:lnSpc>
                <a:spcPts val="5930"/>
              </a:lnSpc>
            </a:pPr>
            <a:r>
              <a:rPr lang="en-US" sz="4942" spc="-380">
                <a:solidFill>
                  <a:srgbClr val="000000"/>
                </a:solidFill>
                <a:latin typeface="Old Standard"/>
                <a:ea typeface="Old Standard"/>
                <a:cs typeface="Old Standard"/>
                <a:sym typeface="Old Standard"/>
              </a:rPr>
              <a:t>• La táctica era inevitable. Los negociadores a menudo justifican sus acciones al afirmar que la situación hizo necesario que actuaran como lo hicieron. El negociador puede sentir que no tenía un control completo de sus acciones y que no tenía opción; por tanto, no tiene ninguna responsabilidad. </a:t>
            </a:r>
          </a:p>
          <a:p>
            <a:pPr algn="ctr">
              <a:lnSpc>
                <a:spcPts val="5930"/>
              </a:lnSpc>
            </a:pPr>
            <a:r>
              <a:rPr lang="en-US" sz="4942" spc="-380">
                <a:solidFill>
                  <a:srgbClr val="000000"/>
                </a:solidFill>
                <a:latin typeface="Old Standard"/>
                <a:ea typeface="Old Standard"/>
                <a:cs typeface="Old Standard"/>
                <a:sym typeface="Old Standard"/>
              </a:rPr>
              <a:t>Tal vez el negociador no pretenda herir a nadie, pero otra persona lo presionó para utilizar la táctica.</a:t>
            </a:r>
          </a:p>
          <a:p>
            <a:pPr algn="ctr">
              <a:lnSpc>
                <a:spcPts val="5930"/>
              </a:lnSpc>
            </a:pPr>
            <a:r>
              <a:rPr lang="en-US" sz="4942" spc="-380">
                <a:solidFill>
                  <a:srgbClr val="000000"/>
                </a:solidFill>
                <a:latin typeface="Old Standard"/>
                <a:ea typeface="Old Standard"/>
                <a:cs typeface="Old Standard"/>
                <a:sym typeface="Old Standard"/>
              </a:rPr>
              <a:t> </a:t>
            </a:r>
          </a:p>
          <a:p>
            <a:pPr algn="ctr">
              <a:lnSpc>
                <a:spcPts val="5930"/>
              </a:lnSpc>
            </a:pPr>
            <a:endParaRPr lang="en-US" sz="4942" spc="-380">
              <a:solidFill>
                <a:srgbClr val="000000"/>
              </a:solidFill>
              <a:latin typeface="Old Standard"/>
              <a:ea typeface="Old Standard"/>
              <a:cs typeface="Old Standard"/>
              <a:sym typeface="Old Standard"/>
            </a:endParaRPr>
          </a:p>
          <a:p>
            <a:pPr algn="ctr">
              <a:lnSpc>
                <a:spcPts val="5930"/>
              </a:lnSpc>
              <a:spcBef>
                <a:spcPct val="0"/>
              </a:spcBef>
            </a:pPr>
            <a:endParaRPr lang="en-US" sz="4942" spc="-380">
              <a:solidFill>
                <a:srgbClr val="000000"/>
              </a:solidFill>
              <a:latin typeface="Old Standard"/>
              <a:ea typeface="Old Standard"/>
              <a:cs typeface="Old Standard"/>
              <a:sym typeface="Old Standar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538455" y="876300"/>
            <a:ext cx="15211090" cy="9134475"/>
          </a:xfrm>
          <a:prstGeom prst="rect">
            <a:avLst/>
          </a:prstGeom>
        </p:spPr>
        <p:txBody>
          <a:bodyPr lIns="0" tIns="0" rIns="0" bIns="0" rtlCol="0" anchor="t">
            <a:spAutoFit/>
          </a:bodyPr>
          <a:lstStyle/>
          <a:p>
            <a:pPr algn="ctr">
              <a:lnSpc>
                <a:spcPts val="5930"/>
              </a:lnSpc>
            </a:pPr>
            <a:r>
              <a:rPr lang="en-US" sz="4942" u="sng" spc="-380">
                <a:solidFill>
                  <a:srgbClr val="000000"/>
                </a:solidFill>
                <a:latin typeface="Old Standard"/>
                <a:ea typeface="Old Standard"/>
                <a:cs typeface="Old Standard"/>
                <a:sym typeface="Old Standard"/>
              </a:rPr>
              <a:t>Éstos son algunos ejemplos:</a:t>
            </a:r>
          </a:p>
          <a:p>
            <a:pPr algn="ctr">
              <a:lnSpc>
                <a:spcPts val="5930"/>
              </a:lnSpc>
            </a:pPr>
            <a:endParaRPr lang="en-US" sz="4942" u="sng" spc="-380">
              <a:solidFill>
                <a:srgbClr val="000000"/>
              </a:solidFill>
              <a:latin typeface="Old Standard"/>
              <a:ea typeface="Old Standard"/>
              <a:cs typeface="Old Standard"/>
              <a:sym typeface="Old Standard"/>
            </a:endParaRPr>
          </a:p>
          <a:p>
            <a:pPr algn="ctr">
              <a:lnSpc>
                <a:spcPts val="5930"/>
              </a:lnSpc>
            </a:pPr>
            <a:r>
              <a:rPr lang="en-US" sz="4942" spc="-380">
                <a:solidFill>
                  <a:srgbClr val="000000"/>
                </a:solidFill>
                <a:latin typeface="Old Standard"/>
                <a:ea typeface="Old Standard"/>
                <a:cs typeface="Old Standard"/>
                <a:sym typeface="Old Standard"/>
              </a:rPr>
              <a:t> • La táctica era inofensiva. El negociador puede decir que lo que hizo era trivial y poco importante. Las personas mienten todo el tiempo. Por ejemplo, puede saludar a su vecino con un animado “buenos días, me alegra verlo” cuando de hecho no piensa que la mañana sea buena, esté de mal humor y quisiera no haber visto a su vecino porque su perro ladró toda la noche. </a:t>
            </a:r>
          </a:p>
          <a:p>
            <a:pPr algn="ctr">
              <a:lnSpc>
                <a:spcPts val="5930"/>
              </a:lnSpc>
            </a:pPr>
            <a:endParaRPr lang="en-US" sz="4942" spc="-380">
              <a:solidFill>
                <a:srgbClr val="000000"/>
              </a:solidFill>
              <a:latin typeface="Old Standard"/>
              <a:ea typeface="Old Standard"/>
              <a:cs typeface="Old Standard"/>
              <a:sym typeface="Old Standard"/>
            </a:endParaRPr>
          </a:p>
          <a:p>
            <a:pPr algn="ctr">
              <a:lnSpc>
                <a:spcPts val="5930"/>
              </a:lnSpc>
            </a:pPr>
            <a:r>
              <a:rPr lang="en-US" sz="4942" spc="-380">
                <a:solidFill>
                  <a:srgbClr val="000000"/>
                </a:solidFill>
                <a:latin typeface="Old Standard"/>
                <a:ea typeface="Old Standard"/>
                <a:cs typeface="Old Standard"/>
                <a:sym typeface="Old Standard"/>
              </a:rPr>
              <a:t> </a:t>
            </a:r>
          </a:p>
          <a:p>
            <a:pPr algn="ctr">
              <a:lnSpc>
                <a:spcPts val="5930"/>
              </a:lnSpc>
            </a:pPr>
            <a:endParaRPr lang="en-US" sz="4942" spc="-380">
              <a:solidFill>
                <a:srgbClr val="000000"/>
              </a:solidFill>
              <a:latin typeface="Old Standard"/>
              <a:ea typeface="Old Standard"/>
              <a:cs typeface="Old Standard"/>
              <a:sym typeface="Old Standard"/>
            </a:endParaRPr>
          </a:p>
          <a:p>
            <a:pPr algn="ctr">
              <a:lnSpc>
                <a:spcPts val="5930"/>
              </a:lnSpc>
              <a:spcBef>
                <a:spcPct val="0"/>
              </a:spcBef>
            </a:pPr>
            <a:endParaRPr lang="en-US" sz="4942" spc="-380">
              <a:solidFill>
                <a:srgbClr val="000000"/>
              </a:solidFill>
              <a:latin typeface="Old Standard"/>
              <a:ea typeface="Old Standard"/>
              <a:cs typeface="Old Standard"/>
              <a:sym typeface="Old Standar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538455" y="876300"/>
            <a:ext cx="15211090" cy="10639425"/>
          </a:xfrm>
          <a:prstGeom prst="rect">
            <a:avLst/>
          </a:prstGeom>
        </p:spPr>
        <p:txBody>
          <a:bodyPr lIns="0" tIns="0" rIns="0" bIns="0" rtlCol="0" anchor="t">
            <a:spAutoFit/>
          </a:bodyPr>
          <a:lstStyle/>
          <a:p>
            <a:pPr algn="ctr">
              <a:lnSpc>
                <a:spcPts val="5930"/>
              </a:lnSpc>
            </a:pPr>
            <a:r>
              <a:rPr lang="en-US" sz="4942" u="sng" spc="-380" dirty="0" err="1">
                <a:solidFill>
                  <a:srgbClr val="000000"/>
                </a:solidFill>
                <a:latin typeface="Old Standard"/>
                <a:ea typeface="Old Standard"/>
                <a:cs typeface="Old Standard"/>
                <a:sym typeface="Old Standard"/>
              </a:rPr>
              <a:t>Éstos</a:t>
            </a:r>
            <a:r>
              <a:rPr lang="en-US" sz="4942" u="sng" spc="-380" dirty="0">
                <a:solidFill>
                  <a:srgbClr val="000000"/>
                </a:solidFill>
                <a:latin typeface="Old Standard"/>
                <a:ea typeface="Old Standard"/>
                <a:cs typeface="Old Standard"/>
                <a:sym typeface="Old Standard"/>
              </a:rPr>
              <a:t> son </a:t>
            </a:r>
            <a:r>
              <a:rPr lang="en-US" sz="4942" u="sng" spc="-380" dirty="0" err="1">
                <a:solidFill>
                  <a:srgbClr val="000000"/>
                </a:solidFill>
                <a:latin typeface="Old Standard"/>
                <a:ea typeface="Old Standard"/>
                <a:cs typeface="Old Standard"/>
                <a:sym typeface="Old Standard"/>
              </a:rPr>
              <a:t>algunos</a:t>
            </a:r>
            <a:r>
              <a:rPr lang="en-US" sz="4942" u="sng" spc="-380" dirty="0">
                <a:solidFill>
                  <a:srgbClr val="000000"/>
                </a:solidFill>
                <a:latin typeface="Old Standard"/>
                <a:ea typeface="Old Standard"/>
                <a:cs typeface="Old Standard"/>
                <a:sym typeface="Old Standard"/>
              </a:rPr>
              <a:t> </a:t>
            </a:r>
            <a:r>
              <a:rPr lang="en-US" sz="4942" u="sng" spc="-380" dirty="0" err="1">
                <a:solidFill>
                  <a:srgbClr val="000000"/>
                </a:solidFill>
                <a:latin typeface="Old Standard"/>
                <a:ea typeface="Old Standard"/>
                <a:cs typeface="Old Standard"/>
                <a:sym typeface="Old Standard"/>
              </a:rPr>
              <a:t>ejemplos</a:t>
            </a:r>
            <a:r>
              <a:rPr lang="en-US" sz="4942" u="sng" spc="-380" dirty="0">
                <a:solidFill>
                  <a:srgbClr val="000000"/>
                </a:solidFill>
                <a:latin typeface="Old Standard"/>
                <a:ea typeface="Old Standard"/>
                <a:cs typeface="Old Standard"/>
                <a:sym typeface="Old Standard"/>
              </a:rPr>
              <a:t>:</a:t>
            </a:r>
          </a:p>
          <a:p>
            <a:pPr algn="ctr">
              <a:lnSpc>
                <a:spcPts val="5930"/>
              </a:lnSpc>
            </a:pPr>
            <a:endParaRPr lang="en-US" sz="4942" u="sng" spc="-380" dirty="0">
              <a:solidFill>
                <a:srgbClr val="000000"/>
              </a:solidFill>
              <a:latin typeface="Old Standard"/>
              <a:ea typeface="Old Standard"/>
              <a:cs typeface="Old Standard"/>
              <a:sym typeface="Old Standard"/>
            </a:endParaRPr>
          </a:p>
          <a:p>
            <a:pPr algn="ctr">
              <a:lnSpc>
                <a:spcPts val="5930"/>
              </a:lnSpc>
            </a:pPr>
            <a:r>
              <a:rPr lang="en-US" sz="4942" spc="-380" dirty="0">
                <a:solidFill>
                  <a:srgbClr val="000000"/>
                </a:solidFill>
                <a:latin typeface="Old Standard"/>
                <a:ea typeface="Old Standard"/>
                <a:cs typeface="Old Standard"/>
                <a:sym typeface="Old Standard"/>
              </a:rPr>
              <a:t> •La </a:t>
            </a:r>
            <a:r>
              <a:rPr lang="en-US" sz="4942" spc="-380" dirty="0" err="1">
                <a:solidFill>
                  <a:srgbClr val="000000"/>
                </a:solidFill>
                <a:latin typeface="Old Standard"/>
                <a:ea typeface="Old Standard"/>
                <a:cs typeface="Old Standard"/>
                <a:sym typeface="Old Standard"/>
              </a:rPr>
              <a:t>táctica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ayudará</a:t>
            </a:r>
            <a:r>
              <a:rPr lang="en-US" sz="4942" spc="-380" dirty="0">
                <a:solidFill>
                  <a:srgbClr val="000000"/>
                </a:solidFill>
                <a:latin typeface="Old Standard"/>
                <a:ea typeface="Old Standard"/>
                <a:cs typeface="Old Standard"/>
                <a:sym typeface="Old Standard"/>
              </a:rPr>
              <a:t> a </a:t>
            </a:r>
            <a:r>
              <a:rPr lang="en-US" sz="4942" spc="-380" dirty="0" err="1">
                <a:solidFill>
                  <a:srgbClr val="000000"/>
                </a:solidFill>
                <a:latin typeface="Old Standard"/>
                <a:ea typeface="Old Standard"/>
                <a:cs typeface="Old Standard"/>
                <a:sym typeface="Old Standard"/>
              </a:rPr>
              <a:t>evitar</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consecuencias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negativas</a:t>
            </a:r>
            <a:r>
              <a:rPr lang="en-US" sz="4942" spc="-380" dirty="0">
                <a:solidFill>
                  <a:srgbClr val="000000"/>
                </a:solidFill>
                <a:latin typeface="Old Standard"/>
                <a:ea typeface="Old Standard"/>
                <a:cs typeface="Old Standard"/>
                <a:sym typeface="Old Standard"/>
              </a:rPr>
              <a:t>. Con </a:t>
            </a:r>
            <a:r>
              <a:rPr lang="en-US" sz="4942" spc="-380" dirty="0" err="1">
                <a:solidFill>
                  <a:srgbClr val="000000"/>
                </a:solidFill>
                <a:latin typeface="Old Standard"/>
                <a:ea typeface="Old Standard"/>
                <a:cs typeface="Old Standard"/>
                <a:sym typeface="Old Standard"/>
              </a:rPr>
              <a:t>esta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justificación</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los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negociadores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argumentan</a:t>
            </a:r>
            <a:r>
              <a:rPr lang="en-US" sz="4942" spc="-380" dirty="0">
                <a:solidFill>
                  <a:srgbClr val="000000"/>
                </a:solidFill>
                <a:latin typeface="Old Standard"/>
                <a:ea typeface="Old Standard"/>
                <a:cs typeface="Old Standard"/>
                <a:sym typeface="Old Standard"/>
              </a:rPr>
              <a:t> que el </a:t>
            </a:r>
            <a:r>
              <a:rPr lang="en-US" sz="4942" spc="-380" dirty="0" smtClean="0">
                <a:solidFill>
                  <a:srgbClr val="000000"/>
                </a:solidFill>
                <a:latin typeface="Old Standard"/>
                <a:ea typeface="Old Standard"/>
                <a:cs typeface="Old Standard"/>
                <a:sym typeface="Old Standard"/>
              </a:rPr>
              <a:t>fin </a:t>
            </a:r>
            <a:r>
              <a:rPr lang="en-US" sz="4942" spc="-380" dirty="0" err="1">
                <a:solidFill>
                  <a:srgbClr val="000000"/>
                </a:solidFill>
                <a:latin typeface="Old Standard"/>
                <a:ea typeface="Old Standard"/>
                <a:cs typeface="Old Standard"/>
                <a:sym typeface="Old Standard"/>
              </a:rPr>
              <a:t>justifica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los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medios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En</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este</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caso</a:t>
            </a:r>
            <a:r>
              <a:rPr lang="en-US" sz="4942" spc="-380" dirty="0">
                <a:solidFill>
                  <a:srgbClr val="000000"/>
                </a:solidFill>
                <a:latin typeface="Old Standard"/>
                <a:ea typeface="Old Standard"/>
                <a:cs typeface="Old Standard"/>
                <a:sym typeface="Old Standard"/>
              </a:rPr>
              <a:t>, la </a:t>
            </a:r>
            <a:r>
              <a:rPr lang="en-US" sz="4942" spc="-380" dirty="0" err="1">
                <a:solidFill>
                  <a:srgbClr val="000000"/>
                </a:solidFill>
                <a:latin typeface="Old Standard"/>
                <a:ea typeface="Old Standard"/>
                <a:cs typeface="Old Standard"/>
                <a:sym typeface="Old Standard"/>
              </a:rPr>
              <a:t>justificación</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es</a:t>
            </a:r>
            <a:r>
              <a:rPr lang="en-US" sz="4942" spc="-380" dirty="0">
                <a:solidFill>
                  <a:srgbClr val="000000"/>
                </a:solidFill>
                <a:latin typeface="Old Standard"/>
                <a:ea typeface="Old Standard"/>
                <a:cs typeface="Old Standard"/>
                <a:sym typeface="Old Standard"/>
              </a:rPr>
              <a:t> que la </a:t>
            </a:r>
            <a:r>
              <a:rPr lang="en-US" sz="4942" spc="-380" dirty="0" err="1">
                <a:solidFill>
                  <a:srgbClr val="000000"/>
                </a:solidFill>
                <a:latin typeface="Old Standard"/>
                <a:ea typeface="Old Standard"/>
                <a:cs typeface="Old Standard"/>
                <a:sym typeface="Old Standard"/>
              </a:rPr>
              <a:t>táctica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ayudó</a:t>
            </a:r>
            <a:r>
              <a:rPr lang="en-US" sz="4942" spc="-380" dirty="0">
                <a:solidFill>
                  <a:srgbClr val="000000"/>
                </a:solidFill>
                <a:latin typeface="Old Standard"/>
                <a:ea typeface="Old Standard"/>
                <a:cs typeface="Old Standard"/>
                <a:sym typeface="Old Standard"/>
              </a:rPr>
              <a:t> a </a:t>
            </a:r>
            <a:r>
              <a:rPr lang="en-US" sz="4942" spc="-380" dirty="0" err="1">
                <a:solidFill>
                  <a:srgbClr val="000000"/>
                </a:solidFill>
                <a:latin typeface="Old Standard"/>
                <a:ea typeface="Old Standard"/>
                <a:cs typeface="Old Standard"/>
                <a:sym typeface="Old Standard"/>
              </a:rPr>
              <a:t>evitar</a:t>
            </a:r>
            <a:r>
              <a:rPr lang="en-US" sz="4942" spc="-380" dirty="0">
                <a:solidFill>
                  <a:srgbClr val="000000"/>
                </a:solidFill>
                <a:latin typeface="Old Standard"/>
                <a:ea typeface="Old Standard"/>
                <a:cs typeface="Old Standard"/>
                <a:sym typeface="Old Standard"/>
              </a:rPr>
              <a:t> un </a:t>
            </a:r>
            <a:r>
              <a:rPr lang="en-US" sz="4942" spc="-380" dirty="0" err="1">
                <a:solidFill>
                  <a:srgbClr val="000000"/>
                </a:solidFill>
                <a:latin typeface="Old Standard"/>
                <a:ea typeface="Old Standard"/>
                <a:cs typeface="Old Standard"/>
                <a:sym typeface="Old Standard"/>
              </a:rPr>
              <a:t>daño</a:t>
            </a:r>
            <a:r>
              <a:rPr lang="en-US" sz="4942" spc="-380" dirty="0">
                <a:solidFill>
                  <a:srgbClr val="000000"/>
                </a:solidFill>
                <a:latin typeface="Old Standard"/>
                <a:ea typeface="Old Standard"/>
                <a:cs typeface="Old Standard"/>
                <a:sym typeface="Old Standard"/>
              </a:rPr>
              <a:t> mayor. </a:t>
            </a:r>
            <a:r>
              <a:rPr lang="en-US" sz="4942" spc="-380" dirty="0" err="1">
                <a:solidFill>
                  <a:srgbClr val="000000"/>
                </a:solidFill>
                <a:latin typeface="Old Standard"/>
                <a:ea typeface="Old Standard"/>
                <a:cs typeface="Old Standard"/>
                <a:sym typeface="Old Standard"/>
              </a:rPr>
              <a:t>Es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correcto</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mentir</a:t>
            </a:r>
            <a:r>
              <a:rPr lang="en-US" sz="4942" spc="-380" dirty="0">
                <a:solidFill>
                  <a:srgbClr val="000000"/>
                </a:solidFill>
                <a:latin typeface="Old Standard"/>
                <a:ea typeface="Old Standard"/>
                <a:cs typeface="Old Standard"/>
                <a:sym typeface="Old Standard"/>
              </a:rPr>
              <a:t> a un </a:t>
            </a:r>
            <a:r>
              <a:rPr lang="en-US" sz="4942" spc="-380" dirty="0" err="1">
                <a:solidFill>
                  <a:srgbClr val="000000"/>
                </a:solidFill>
                <a:latin typeface="Old Standard"/>
                <a:ea typeface="Old Standard"/>
                <a:cs typeface="Old Standard"/>
                <a:sym typeface="Old Standard"/>
              </a:rPr>
              <a:t>ladrón</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armado</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acerca</a:t>
            </a:r>
            <a:r>
              <a:rPr lang="en-US" sz="4942" spc="-380" dirty="0">
                <a:solidFill>
                  <a:srgbClr val="000000"/>
                </a:solidFill>
                <a:latin typeface="Old Standard"/>
                <a:ea typeface="Old Standard"/>
                <a:cs typeface="Old Standard"/>
                <a:sym typeface="Old Standard"/>
              </a:rPr>
              <a:t> de </a:t>
            </a:r>
            <a:r>
              <a:rPr lang="en-US" sz="4942" spc="-380" dirty="0" err="1">
                <a:solidFill>
                  <a:srgbClr val="000000"/>
                </a:solidFill>
                <a:latin typeface="Old Standard"/>
                <a:ea typeface="Old Standard"/>
                <a:cs typeface="Old Standard"/>
                <a:sym typeface="Old Standard"/>
              </a:rPr>
              <a:t>dónde</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escondió</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su</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dinero</a:t>
            </a:r>
            <a:r>
              <a:rPr lang="en-US" sz="4942" spc="-380" dirty="0">
                <a:solidFill>
                  <a:srgbClr val="000000"/>
                </a:solidFill>
                <a:latin typeface="Old Standard"/>
                <a:ea typeface="Old Standard"/>
                <a:cs typeface="Old Standard"/>
                <a:sym typeface="Old Standard"/>
              </a:rPr>
              <a:t> para </a:t>
            </a:r>
            <a:r>
              <a:rPr lang="en-US" sz="4942" spc="-380" dirty="0" err="1">
                <a:solidFill>
                  <a:srgbClr val="000000"/>
                </a:solidFill>
                <a:latin typeface="Old Standard"/>
                <a:ea typeface="Old Standard"/>
                <a:cs typeface="Old Standard"/>
                <a:sym typeface="Old Standard"/>
              </a:rPr>
              <a:t>evitar</a:t>
            </a:r>
            <a:r>
              <a:rPr lang="en-US" sz="4942" spc="-380" dirty="0">
                <a:solidFill>
                  <a:srgbClr val="000000"/>
                </a:solidFill>
                <a:latin typeface="Old Standard"/>
                <a:ea typeface="Old Standard"/>
                <a:cs typeface="Old Standard"/>
                <a:sym typeface="Old Standard"/>
              </a:rPr>
              <a:t> el </a:t>
            </a:r>
            <a:r>
              <a:rPr lang="en-US" sz="4942" spc="-380" dirty="0" err="1">
                <a:solidFill>
                  <a:srgbClr val="000000"/>
                </a:solidFill>
                <a:latin typeface="Old Standard"/>
                <a:ea typeface="Old Standard"/>
                <a:cs typeface="Old Standard"/>
                <a:sym typeface="Old Standard"/>
              </a:rPr>
              <a:t>robo</a:t>
            </a:r>
            <a:r>
              <a:rPr lang="en-US" sz="4942" spc="-380" dirty="0">
                <a:solidFill>
                  <a:srgbClr val="000000"/>
                </a:solidFill>
                <a:latin typeface="Old Standard"/>
                <a:ea typeface="Old Standard"/>
                <a:cs typeface="Old Standard"/>
                <a:sym typeface="Old Standard"/>
              </a:rPr>
              <a:t>. </a:t>
            </a:r>
          </a:p>
          <a:p>
            <a:pPr algn="ctr">
              <a:lnSpc>
                <a:spcPts val="5930"/>
              </a:lnSpc>
            </a:pPr>
            <a:r>
              <a:rPr lang="en-US" sz="4942" spc="-380" dirty="0" err="1">
                <a:solidFill>
                  <a:srgbClr val="000000"/>
                </a:solidFill>
                <a:latin typeface="Old Standard"/>
                <a:ea typeface="Old Standard"/>
                <a:cs typeface="Old Standard"/>
                <a:sym typeface="Old Standard"/>
              </a:rPr>
              <a:t>Asimismo</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los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negociadores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justifican</a:t>
            </a:r>
            <a:r>
              <a:rPr lang="en-US" sz="4942" spc="-380" dirty="0">
                <a:solidFill>
                  <a:srgbClr val="000000"/>
                </a:solidFill>
                <a:latin typeface="Old Standard"/>
                <a:ea typeface="Old Standard"/>
                <a:cs typeface="Old Standard"/>
                <a:sym typeface="Old Standard"/>
              </a:rPr>
              <a:t> las </a:t>
            </a:r>
            <a:r>
              <a:rPr lang="en-US" sz="4942" spc="-380" dirty="0" err="1">
                <a:solidFill>
                  <a:srgbClr val="000000"/>
                </a:solidFill>
                <a:latin typeface="Old Standard"/>
                <a:ea typeface="Old Standard"/>
                <a:cs typeface="Old Standard"/>
                <a:sym typeface="Old Standard"/>
              </a:rPr>
              <a:t>mentiras</a:t>
            </a:r>
            <a:r>
              <a:rPr lang="en-US" sz="4942" spc="-380" dirty="0">
                <a:solidFill>
                  <a:srgbClr val="000000"/>
                </a:solidFill>
                <a:latin typeface="Old Standard"/>
                <a:ea typeface="Old Standard"/>
                <a:cs typeface="Old Standard"/>
                <a:sym typeface="Old Standard"/>
              </a:rPr>
              <a:t> (o </a:t>
            </a:r>
            <a:r>
              <a:rPr lang="en-US" sz="4942" spc="-380" dirty="0" err="1">
                <a:solidFill>
                  <a:srgbClr val="000000"/>
                </a:solidFill>
                <a:latin typeface="Old Standard"/>
                <a:ea typeface="Old Standard"/>
                <a:cs typeface="Old Standard"/>
                <a:sym typeface="Old Standard"/>
              </a:rPr>
              <a:t>cualquier</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otra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táctica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sobre</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medios</a:t>
            </a:r>
            <a:r>
              <a:rPr lang="en-US" sz="4942" spc="-380" dirty="0">
                <a:solidFill>
                  <a:srgbClr val="000000"/>
                </a:solidFill>
                <a:latin typeface="Old Standard"/>
                <a:ea typeface="Old Standard"/>
                <a:cs typeface="Old Standard"/>
                <a:sym typeface="Old Standard"/>
              </a:rPr>
              <a:t> y fines) </a:t>
            </a:r>
            <a:r>
              <a:rPr lang="en-US" sz="4942" spc="-380" dirty="0" err="1">
                <a:solidFill>
                  <a:srgbClr val="000000"/>
                </a:solidFill>
                <a:latin typeface="Old Standard"/>
                <a:ea typeface="Old Standard"/>
                <a:cs typeface="Old Standard"/>
                <a:sym typeface="Old Standard"/>
              </a:rPr>
              <a:t>si</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los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protege</a:t>
            </a:r>
            <a:r>
              <a:rPr lang="en-US" sz="4942" spc="-380" dirty="0">
                <a:solidFill>
                  <a:srgbClr val="000000"/>
                </a:solidFill>
                <a:latin typeface="Old Standard"/>
                <a:ea typeface="Old Standard"/>
                <a:cs typeface="Old Standard"/>
                <a:sym typeface="Old Standard"/>
              </a:rPr>
              <a:t> contra </a:t>
            </a:r>
            <a:r>
              <a:rPr lang="en-US" sz="4942" spc="-380" dirty="0" err="1">
                <a:solidFill>
                  <a:srgbClr val="000000"/>
                </a:solidFill>
                <a:latin typeface="Old Standard"/>
                <a:ea typeface="Old Standard"/>
                <a:cs typeface="Old Standard"/>
                <a:sym typeface="Old Standard"/>
              </a:rPr>
              <a:t>consecuencias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todavía</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más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indeseables</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en</a:t>
            </a:r>
            <a:r>
              <a:rPr lang="en-US" sz="4942" spc="-380" dirty="0">
                <a:solidFill>
                  <a:srgbClr val="000000"/>
                </a:solidFill>
                <a:latin typeface="Old Standard"/>
                <a:ea typeface="Old Standard"/>
                <a:cs typeface="Old Standard"/>
                <a:sym typeface="Old Standard"/>
              </a:rPr>
              <a:t> </a:t>
            </a:r>
            <a:r>
              <a:rPr lang="en-US" sz="4942" spc="-380" dirty="0" err="1">
                <a:solidFill>
                  <a:srgbClr val="000000"/>
                </a:solidFill>
                <a:latin typeface="Old Standard"/>
                <a:ea typeface="Old Standard"/>
                <a:cs typeface="Old Standard"/>
                <a:sym typeface="Old Standard"/>
              </a:rPr>
              <a:t>caso</a:t>
            </a:r>
            <a:r>
              <a:rPr lang="en-US" sz="4942" spc="-380" dirty="0">
                <a:solidFill>
                  <a:srgbClr val="000000"/>
                </a:solidFill>
                <a:latin typeface="Old Standard"/>
                <a:ea typeface="Old Standard"/>
                <a:cs typeface="Old Standard"/>
                <a:sym typeface="Old Standard"/>
              </a:rPr>
              <a:t> de </a:t>
            </a:r>
            <a:r>
              <a:rPr lang="en-US" sz="4942" spc="-380" dirty="0" err="1">
                <a:solidFill>
                  <a:srgbClr val="000000"/>
                </a:solidFill>
                <a:latin typeface="Old Standard"/>
                <a:ea typeface="Old Standard"/>
                <a:cs typeface="Old Standard"/>
                <a:sym typeface="Old Standard"/>
              </a:rPr>
              <a:t>conocerse</a:t>
            </a:r>
            <a:r>
              <a:rPr lang="en-US" sz="4942" spc="-380" dirty="0">
                <a:solidFill>
                  <a:srgbClr val="000000"/>
                </a:solidFill>
                <a:latin typeface="Old Standard"/>
                <a:ea typeface="Old Standard"/>
                <a:cs typeface="Old Standard"/>
                <a:sym typeface="Old Standard"/>
              </a:rPr>
              <a:t> la </a:t>
            </a:r>
            <a:r>
              <a:rPr lang="en-US" sz="4942" spc="-380" dirty="0" err="1">
                <a:solidFill>
                  <a:srgbClr val="000000"/>
                </a:solidFill>
                <a:latin typeface="Old Standard"/>
                <a:ea typeface="Old Standard"/>
                <a:cs typeface="Old Standard"/>
                <a:sym typeface="Old Standard"/>
              </a:rPr>
              <a:t>verdad</a:t>
            </a:r>
            <a:r>
              <a:rPr lang="en-US" sz="4942" spc="-380" dirty="0">
                <a:solidFill>
                  <a:srgbClr val="000000"/>
                </a:solidFill>
                <a:latin typeface="Old Standard"/>
                <a:ea typeface="Old Standard"/>
                <a:cs typeface="Old Standard"/>
                <a:sym typeface="Old Standard"/>
              </a:rPr>
              <a:t>.</a:t>
            </a:r>
          </a:p>
          <a:p>
            <a:pPr algn="ctr">
              <a:lnSpc>
                <a:spcPts val="5930"/>
              </a:lnSpc>
            </a:pPr>
            <a:endParaRPr lang="en-US" sz="4942" spc="-380" dirty="0">
              <a:solidFill>
                <a:srgbClr val="000000"/>
              </a:solidFill>
              <a:latin typeface="Old Standard"/>
              <a:ea typeface="Old Standard"/>
              <a:cs typeface="Old Standard"/>
              <a:sym typeface="Old Standard"/>
            </a:endParaRPr>
          </a:p>
          <a:p>
            <a:pPr algn="ctr">
              <a:lnSpc>
                <a:spcPts val="5930"/>
              </a:lnSpc>
            </a:pPr>
            <a:r>
              <a:rPr lang="en-US" sz="4942" spc="-380" dirty="0">
                <a:solidFill>
                  <a:srgbClr val="000000"/>
                </a:solidFill>
                <a:latin typeface="Old Standard"/>
                <a:ea typeface="Old Standard"/>
                <a:cs typeface="Old Standard"/>
                <a:sym typeface="Old Standard"/>
              </a:rPr>
              <a:t> </a:t>
            </a:r>
          </a:p>
          <a:p>
            <a:pPr algn="ctr">
              <a:lnSpc>
                <a:spcPts val="5930"/>
              </a:lnSpc>
            </a:pPr>
            <a:endParaRPr lang="en-US" sz="4942" spc="-380" dirty="0">
              <a:solidFill>
                <a:srgbClr val="000000"/>
              </a:solidFill>
              <a:latin typeface="Old Standard"/>
              <a:ea typeface="Old Standard"/>
              <a:cs typeface="Old Standard"/>
              <a:sym typeface="Old Standard"/>
            </a:endParaRPr>
          </a:p>
          <a:p>
            <a:pPr algn="ctr">
              <a:lnSpc>
                <a:spcPts val="5930"/>
              </a:lnSpc>
              <a:spcBef>
                <a:spcPct val="0"/>
              </a:spcBef>
            </a:pPr>
            <a:endParaRPr lang="en-US" sz="4942" spc="-380" dirty="0">
              <a:solidFill>
                <a:srgbClr val="000000"/>
              </a:solidFill>
              <a:latin typeface="Old Standard"/>
              <a:ea typeface="Old Standard"/>
              <a:cs typeface="Old Standard"/>
              <a:sym typeface="Old Standar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152400" y="177495"/>
            <a:ext cx="17873089" cy="9872089"/>
          </a:xfrm>
          <a:prstGeom prst="rect">
            <a:avLst/>
          </a:prstGeom>
          <a:solidFill>
            <a:srgbClr val="FDFEEC"/>
          </a:solidFill>
        </p:spPr>
      </p:sp>
      <p:grpSp>
        <p:nvGrpSpPr>
          <p:cNvPr id="3" name="Group 3"/>
          <p:cNvGrpSpPr/>
          <p:nvPr/>
        </p:nvGrpSpPr>
        <p:grpSpPr>
          <a:xfrm>
            <a:off x="152400" y="8687378"/>
            <a:ext cx="8678696" cy="795175"/>
            <a:chOff x="0" y="0"/>
            <a:chExt cx="13072962" cy="1060234"/>
          </a:xfrm>
        </p:grpSpPr>
        <p:sp>
          <p:nvSpPr>
            <p:cNvPr id="4" name="AutoShape 4"/>
            <p:cNvSpPr/>
            <p:nvPr/>
          </p:nvSpPr>
          <p:spPr>
            <a:xfrm>
              <a:off x="0" y="0"/>
              <a:ext cx="13072962" cy="1060234"/>
            </a:xfrm>
            <a:prstGeom prst="rect">
              <a:avLst/>
            </a:prstGeom>
            <a:solidFill>
              <a:srgbClr val="925520"/>
            </a:solidFill>
          </p:spPr>
        </p:sp>
        <p:sp>
          <p:nvSpPr>
            <p:cNvPr id="5" name="TextBox 5"/>
            <p:cNvSpPr txBox="1"/>
            <p:nvPr/>
          </p:nvSpPr>
          <p:spPr>
            <a:xfrm>
              <a:off x="1334766" y="339617"/>
              <a:ext cx="11095006" cy="342900"/>
            </a:xfrm>
            <a:prstGeom prst="rect">
              <a:avLst/>
            </a:prstGeom>
          </p:spPr>
          <p:txBody>
            <a:bodyPr lIns="0" tIns="0" rIns="0" bIns="0" rtlCol="0" anchor="t">
              <a:spAutoFit/>
            </a:bodyPr>
            <a:lstStyle/>
            <a:p>
              <a:pPr algn="l">
                <a:lnSpc>
                  <a:spcPts val="2100"/>
                </a:lnSpc>
              </a:pPr>
              <a:endParaRPr/>
            </a:p>
          </p:txBody>
        </p:sp>
      </p:grpSp>
      <p:sp>
        <p:nvSpPr>
          <p:cNvPr id="6" name="TextBox 6"/>
          <p:cNvSpPr txBox="1"/>
          <p:nvPr/>
        </p:nvSpPr>
        <p:spPr>
          <a:xfrm>
            <a:off x="933775" y="1153391"/>
            <a:ext cx="6784566" cy="3324225"/>
          </a:xfrm>
          <a:prstGeom prst="rect">
            <a:avLst/>
          </a:prstGeom>
        </p:spPr>
        <p:txBody>
          <a:bodyPr lIns="0" tIns="0" rIns="0" bIns="0" rtlCol="0" anchor="t">
            <a:spAutoFit/>
          </a:bodyPr>
          <a:lstStyle/>
          <a:p>
            <a:pPr algn="l">
              <a:lnSpc>
                <a:spcPts val="8399"/>
              </a:lnSpc>
            </a:pPr>
            <a:r>
              <a:rPr lang="en-US" sz="6999">
                <a:solidFill>
                  <a:srgbClr val="925520"/>
                </a:solidFill>
                <a:latin typeface="Old Standard"/>
                <a:ea typeface="Old Standard"/>
                <a:cs typeface="Old Standard"/>
                <a:sym typeface="Old Standard"/>
              </a:rPr>
              <a:t>Muestra de dilemas éticos</a:t>
            </a:r>
          </a:p>
          <a:p>
            <a:pPr algn="l">
              <a:lnSpc>
                <a:spcPts val="8400"/>
              </a:lnSpc>
            </a:pPr>
            <a:endParaRPr lang="en-US" sz="6999">
              <a:solidFill>
                <a:srgbClr val="925520"/>
              </a:solidFill>
              <a:latin typeface="Old Standard"/>
              <a:ea typeface="Old Standard"/>
              <a:cs typeface="Old Standard"/>
              <a:sym typeface="Old Standard"/>
            </a:endParaRPr>
          </a:p>
        </p:txBody>
      </p:sp>
      <p:grpSp>
        <p:nvGrpSpPr>
          <p:cNvPr id="7" name="Group 7"/>
          <p:cNvGrpSpPr/>
          <p:nvPr/>
        </p:nvGrpSpPr>
        <p:grpSpPr>
          <a:xfrm>
            <a:off x="8102393" y="-1032180"/>
            <a:ext cx="9156907" cy="9947702"/>
            <a:chOff x="0" y="0"/>
            <a:chExt cx="12209209" cy="13263603"/>
          </a:xfrm>
        </p:grpSpPr>
        <p:sp>
          <p:nvSpPr>
            <p:cNvPr id="8" name="TextBox 8"/>
            <p:cNvSpPr txBox="1"/>
            <p:nvPr/>
          </p:nvSpPr>
          <p:spPr>
            <a:xfrm>
              <a:off x="0" y="0"/>
              <a:ext cx="12209209" cy="1612900"/>
            </a:xfrm>
            <a:prstGeom prst="rect">
              <a:avLst/>
            </a:prstGeom>
          </p:spPr>
          <p:txBody>
            <a:bodyPr lIns="0" tIns="0" rIns="0" bIns="0" rtlCol="0" anchor="t">
              <a:spAutoFit/>
            </a:bodyPr>
            <a:lstStyle/>
            <a:p>
              <a:pPr algn="l">
                <a:lnSpc>
                  <a:spcPts val="4799"/>
                </a:lnSpc>
              </a:pPr>
              <a:endParaRPr/>
            </a:p>
            <a:p>
              <a:pPr algn="l">
                <a:lnSpc>
                  <a:spcPts val="4800"/>
                </a:lnSpc>
              </a:pPr>
              <a:endParaRPr/>
            </a:p>
          </p:txBody>
        </p:sp>
        <p:sp>
          <p:nvSpPr>
            <p:cNvPr id="9" name="TextBox 9"/>
            <p:cNvSpPr txBox="1"/>
            <p:nvPr/>
          </p:nvSpPr>
          <p:spPr>
            <a:xfrm>
              <a:off x="0" y="2132053"/>
              <a:ext cx="12209209" cy="11131551"/>
            </a:xfrm>
            <a:prstGeom prst="rect">
              <a:avLst/>
            </a:prstGeom>
          </p:spPr>
          <p:txBody>
            <a:bodyPr lIns="0" tIns="0" rIns="0" bIns="0" rtlCol="0" anchor="t">
              <a:spAutoFit/>
            </a:bodyPr>
            <a:lstStyle/>
            <a:p>
              <a:pPr algn="l">
                <a:lnSpc>
                  <a:spcPts val="4199"/>
                </a:lnSpc>
              </a:pPr>
              <a:r>
                <a:rPr lang="en-US" sz="2999">
                  <a:solidFill>
                    <a:srgbClr val="43270E"/>
                  </a:solidFill>
                  <a:latin typeface="Montserrat Light"/>
                  <a:ea typeface="Montserrat Light"/>
                  <a:cs typeface="Montserrat Light"/>
                  <a:sym typeface="Montserrat Light"/>
                </a:rPr>
                <a:t>2.  A usted le interesa adquirir una empresa propiedad de un competidor, pero el competidor no ha mostrado interés en vender su negocio o fusionar su compañía con la suya. </a:t>
              </a:r>
            </a:p>
            <a:p>
              <a:pPr algn="l">
                <a:lnSpc>
                  <a:spcPts val="4199"/>
                </a:lnSpc>
              </a:pPr>
              <a:r>
                <a:rPr lang="en-US" sz="2999">
                  <a:solidFill>
                    <a:srgbClr val="43270E"/>
                  </a:solidFill>
                  <a:latin typeface="Montserrat Light"/>
                  <a:ea typeface="Montserrat Light"/>
                  <a:cs typeface="Montserrat Light"/>
                  <a:sym typeface="Montserrat Light"/>
                </a:rPr>
                <a:t>Para obtener conocimiento interno de esa empresa, usted contrata un consultor conocido suyo para que llame a los contactos de la empresa competidora y pregunte si la compañía tiene problemas serios que amenacen su viabilidad. Si hay tales problemas puede usar la información para contratar a los empleados despedidos o hacer que el competidor venda. </a:t>
              </a:r>
            </a:p>
            <a:p>
              <a:pPr algn="l">
                <a:lnSpc>
                  <a:spcPts val="4199"/>
                </a:lnSpc>
              </a:pPr>
              <a:endParaRPr lang="en-US" sz="2999">
                <a:solidFill>
                  <a:srgbClr val="43270E"/>
                </a:solidFill>
                <a:latin typeface="Montserrat Light"/>
                <a:ea typeface="Montserrat Light"/>
                <a:cs typeface="Montserrat Light"/>
                <a:sym typeface="Montserrat Light"/>
              </a:endParaRPr>
            </a:p>
            <a:p>
              <a:pPr algn="l">
                <a:lnSpc>
                  <a:spcPts val="4199"/>
                </a:lnSpc>
              </a:pPr>
              <a:r>
                <a:rPr lang="en-US" sz="2999">
                  <a:solidFill>
                    <a:srgbClr val="43270E"/>
                  </a:solidFill>
                  <a:latin typeface="Montserrat Light"/>
                  <a:ea typeface="Montserrat Light"/>
                  <a:cs typeface="Montserrat Light"/>
                  <a:sym typeface="Montserrat Light"/>
                </a:rPr>
                <a:t>¿Es un proceder ético? ¿Sería probable que lo hiciera si usted fuera el empresario?</a:t>
              </a:r>
            </a:p>
            <a:p>
              <a:pPr algn="l">
                <a:lnSpc>
                  <a:spcPts val="4199"/>
                </a:lnSpc>
              </a:pPr>
              <a:endParaRPr lang="en-US" sz="2999">
                <a:solidFill>
                  <a:srgbClr val="43270E"/>
                </a:solidFill>
                <a:latin typeface="Montserrat Light"/>
                <a:ea typeface="Montserrat Light"/>
                <a:cs typeface="Montserrat Light"/>
                <a:sym typeface="Montserrat Light"/>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028700" y="538421"/>
            <a:ext cx="16446199" cy="7540526"/>
          </a:xfrm>
          <a:prstGeom prst="rect">
            <a:avLst/>
          </a:prstGeom>
        </p:spPr>
        <p:txBody>
          <a:bodyPr lIns="0" tIns="0" rIns="0" bIns="0" rtlCol="0" anchor="t">
            <a:spAutoFit/>
          </a:bodyPr>
          <a:lstStyle/>
          <a:p>
            <a:pPr algn="ctr">
              <a:lnSpc>
                <a:spcPts val="4946"/>
              </a:lnSpc>
            </a:pPr>
            <a:r>
              <a:rPr lang="en-US" sz="4122" u="sng" spc="-317" dirty="0">
                <a:solidFill>
                  <a:srgbClr val="000000"/>
                </a:solidFill>
                <a:latin typeface="Old Standard"/>
                <a:ea typeface="Old Standard"/>
                <a:cs typeface="Old Standard"/>
                <a:sym typeface="Old Standard"/>
              </a:rPr>
              <a:t>¿</a:t>
            </a:r>
            <a:r>
              <a:rPr lang="en-US" sz="4122" u="sng" spc="-317" dirty="0" err="1">
                <a:solidFill>
                  <a:srgbClr val="000000"/>
                </a:solidFill>
                <a:latin typeface="Old Standard"/>
                <a:ea typeface="Old Standard"/>
                <a:cs typeface="Old Standard"/>
                <a:sym typeface="Old Standard"/>
              </a:rPr>
              <a:t>Cómo</a:t>
            </a:r>
            <a:r>
              <a:rPr lang="en-US" sz="4122" u="sng" spc="-317" dirty="0">
                <a:solidFill>
                  <a:srgbClr val="000000"/>
                </a:solidFill>
                <a:latin typeface="Old Standard"/>
                <a:ea typeface="Old Standard"/>
                <a:cs typeface="Old Standard"/>
                <a:sym typeface="Old Standard"/>
              </a:rPr>
              <a:t> </a:t>
            </a:r>
            <a:r>
              <a:rPr lang="en-US" sz="4122" u="sng" spc="-317" dirty="0" err="1">
                <a:solidFill>
                  <a:srgbClr val="000000"/>
                </a:solidFill>
                <a:latin typeface="Old Standard"/>
                <a:ea typeface="Old Standard"/>
                <a:cs typeface="Old Standard"/>
                <a:sym typeface="Old Standard"/>
              </a:rPr>
              <a:t>enfrentan</a:t>
            </a:r>
            <a:r>
              <a:rPr lang="en-US" sz="4122" u="sng" spc="-317" dirty="0">
                <a:solidFill>
                  <a:srgbClr val="000000"/>
                </a:solidFill>
                <a:latin typeface="Old Standard"/>
                <a:ea typeface="Old Standard"/>
                <a:cs typeface="Old Standard"/>
                <a:sym typeface="Old Standard"/>
              </a:rPr>
              <a:t> </a:t>
            </a:r>
            <a:r>
              <a:rPr lang="en-US" sz="4122" u="sng" spc="-317" dirty="0" err="1">
                <a:solidFill>
                  <a:srgbClr val="000000"/>
                </a:solidFill>
                <a:latin typeface="Old Standard"/>
                <a:ea typeface="Old Standard"/>
                <a:cs typeface="Old Standard"/>
                <a:sym typeface="Old Standard"/>
              </a:rPr>
              <a:t>los</a:t>
            </a:r>
            <a:r>
              <a:rPr lang="en-US" sz="4122" u="sng" spc="-317" dirty="0">
                <a:solidFill>
                  <a:srgbClr val="000000"/>
                </a:solidFill>
                <a:latin typeface="Old Standard"/>
                <a:ea typeface="Old Standard"/>
                <a:cs typeface="Old Standard"/>
                <a:sym typeface="Old Standard"/>
              </a:rPr>
              <a:t> </a:t>
            </a:r>
            <a:r>
              <a:rPr lang="en-US" sz="4122" u="sng" spc="-317" dirty="0" err="1">
                <a:solidFill>
                  <a:srgbClr val="000000"/>
                </a:solidFill>
                <a:latin typeface="Old Standard"/>
                <a:ea typeface="Old Standard"/>
                <a:cs typeface="Old Standard"/>
                <a:sym typeface="Old Standard"/>
              </a:rPr>
              <a:t>negociadores</a:t>
            </a:r>
            <a:r>
              <a:rPr lang="en-US" sz="4122" u="sng" spc="-317" dirty="0">
                <a:solidFill>
                  <a:srgbClr val="000000"/>
                </a:solidFill>
                <a:latin typeface="Old Standard"/>
                <a:ea typeface="Old Standard"/>
                <a:cs typeface="Old Standard"/>
                <a:sym typeface="Old Standard"/>
              </a:rPr>
              <a:t> que las </a:t>
            </a:r>
            <a:r>
              <a:rPr lang="en-US" sz="4122" u="sng" spc="-317" dirty="0" err="1">
                <a:solidFill>
                  <a:srgbClr val="000000"/>
                </a:solidFill>
                <a:latin typeface="Old Standard"/>
                <a:ea typeface="Old Standard"/>
                <a:cs typeface="Old Standard"/>
                <a:sym typeface="Old Standard"/>
              </a:rPr>
              <a:t>otras</a:t>
            </a:r>
            <a:r>
              <a:rPr lang="en-US" sz="4122" u="sng" spc="-317" dirty="0">
                <a:solidFill>
                  <a:srgbClr val="000000"/>
                </a:solidFill>
                <a:latin typeface="Old Standard"/>
                <a:ea typeface="Old Standard"/>
                <a:cs typeface="Old Standard"/>
                <a:sym typeface="Old Standard"/>
              </a:rPr>
              <a:t> </a:t>
            </a:r>
            <a:r>
              <a:rPr lang="en-US" sz="4122" u="sng" spc="-317" dirty="0" err="1">
                <a:solidFill>
                  <a:srgbClr val="000000"/>
                </a:solidFill>
                <a:latin typeface="Old Standard"/>
                <a:ea typeface="Old Standard"/>
                <a:cs typeface="Old Standard"/>
                <a:sym typeface="Old Standard"/>
              </a:rPr>
              <a:t>partes</a:t>
            </a:r>
            <a:r>
              <a:rPr lang="en-US" sz="4122" u="sng" spc="-317" dirty="0">
                <a:solidFill>
                  <a:srgbClr val="000000"/>
                </a:solidFill>
                <a:latin typeface="Old Standard"/>
                <a:ea typeface="Old Standard"/>
                <a:cs typeface="Old Standard"/>
                <a:sym typeface="Old Standard"/>
              </a:rPr>
              <a:t> </a:t>
            </a:r>
            <a:r>
              <a:rPr lang="en-US" sz="4122" u="sng" spc="-317" dirty="0" err="1">
                <a:solidFill>
                  <a:srgbClr val="000000"/>
                </a:solidFill>
                <a:latin typeface="Old Standard"/>
                <a:ea typeface="Old Standard"/>
                <a:cs typeface="Old Standard"/>
                <a:sym typeface="Old Standard"/>
              </a:rPr>
              <a:t>recurran</a:t>
            </a:r>
            <a:r>
              <a:rPr lang="en-US" sz="4122" u="sng" spc="-317" dirty="0">
                <a:solidFill>
                  <a:srgbClr val="000000"/>
                </a:solidFill>
                <a:latin typeface="Old Standard"/>
                <a:ea typeface="Old Standard"/>
                <a:cs typeface="Old Standard"/>
                <a:sym typeface="Old Standard"/>
              </a:rPr>
              <a:t> al </a:t>
            </a:r>
            <a:r>
              <a:rPr lang="en-US" sz="4122" u="sng" spc="-317" dirty="0" err="1">
                <a:solidFill>
                  <a:srgbClr val="000000"/>
                </a:solidFill>
                <a:latin typeface="Old Standard"/>
                <a:ea typeface="Old Standard"/>
                <a:cs typeface="Old Standard"/>
                <a:sym typeface="Old Standard"/>
              </a:rPr>
              <a:t>engaño</a:t>
            </a:r>
            <a:r>
              <a:rPr lang="en-US" sz="4122" u="sng" spc="-317" dirty="0">
                <a:solidFill>
                  <a:srgbClr val="000000"/>
                </a:solidFill>
                <a:latin typeface="Old Standard"/>
                <a:ea typeface="Old Standard"/>
                <a:cs typeface="Old Standard"/>
                <a:sym typeface="Old Standard"/>
              </a:rPr>
              <a:t>?</a:t>
            </a:r>
          </a:p>
          <a:p>
            <a:pPr algn="ctr">
              <a:lnSpc>
                <a:spcPts val="4946"/>
              </a:lnSpc>
            </a:pPr>
            <a:endParaRPr lang="en-US" sz="4122" u="sng" spc="-317" dirty="0">
              <a:solidFill>
                <a:srgbClr val="000000"/>
              </a:solidFill>
              <a:latin typeface="Old Standard"/>
              <a:ea typeface="Old Standard"/>
              <a:cs typeface="Old Standard"/>
              <a:sym typeface="Old Standard"/>
            </a:endParaRPr>
          </a:p>
          <a:p>
            <a:pPr algn="ctr">
              <a:lnSpc>
                <a:spcPts val="4946"/>
              </a:lnSpc>
            </a:pPr>
            <a:r>
              <a:rPr lang="en-US" sz="4122" spc="-317" dirty="0" smtClean="0">
                <a:solidFill>
                  <a:srgbClr val="000000"/>
                </a:solidFill>
                <a:latin typeface="Old Standard"/>
                <a:ea typeface="Old Standard"/>
                <a:cs typeface="Old Standard"/>
                <a:sym typeface="Old Standard"/>
              </a:rPr>
              <a:t>Las personas </a:t>
            </a:r>
            <a:r>
              <a:rPr lang="en-US" sz="4122" spc="-317" dirty="0" err="1" smtClean="0">
                <a:solidFill>
                  <a:srgbClr val="000000"/>
                </a:solidFill>
                <a:latin typeface="Old Standard"/>
                <a:ea typeface="Old Standard"/>
                <a:cs typeface="Old Standard"/>
                <a:sym typeface="Old Standard"/>
              </a:rPr>
              <a:t>mienten</a:t>
            </a:r>
            <a:r>
              <a:rPr lang="en-US" sz="4122" spc="-317" dirty="0" smtClean="0">
                <a:solidFill>
                  <a:srgbClr val="000000"/>
                </a:solidFill>
                <a:latin typeface="Old Standard"/>
                <a:ea typeface="Old Standard"/>
                <a:cs typeface="Old Standard"/>
                <a:sym typeface="Old Standard"/>
              </a:rPr>
              <a:t>; </a:t>
            </a:r>
            <a:r>
              <a:rPr lang="en-US" sz="4122" spc="-317" dirty="0">
                <a:solidFill>
                  <a:srgbClr val="000000"/>
                </a:solidFill>
                <a:latin typeface="Old Standard"/>
                <a:ea typeface="Old Standard"/>
                <a:cs typeface="Old Standard"/>
                <a:sym typeface="Old Standard"/>
              </a:rPr>
              <a:t>de </a:t>
            </a:r>
            <a:r>
              <a:rPr lang="en-US" sz="4122" spc="-317" dirty="0" err="1">
                <a:solidFill>
                  <a:srgbClr val="000000"/>
                </a:solidFill>
                <a:latin typeface="Old Standard"/>
                <a:ea typeface="Old Standard"/>
                <a:cs typeface="Old Standard"/>
                <a:sym typeface="Old Standard"/>
              </a:rPr>
              <a:t>hecho</a:t>
            </a:r>
            <a:r>
              <a:rPr lang="en-US" sz="4122" spc="-317" dirty="0">
                <a:solidFill>
                  <a:srgbClr val="000000"/>
                </a:solidFill>
                <a:latin typeface="Old Standard"/>
                <a:ea typeface="Old Standard"/>
                <a:cs typeface="Old Standard"/>
                <a:sym typeface="Old Standard"/>
              </a:rPr>
              <a:t>, lo </a:t>
            </a:r>
            <a:r>
              <a:rPr lang="en-US" sz="4122" spc="-317" dirty="0" err="1" smtClean="0">
                <a:solidFill>
                  <a:srgbClr val="000000"/>
                </a:solidFill>
                <a:latin typeface="Old Standard"/>
                <a:ea typeface="Old Standard"/>
                <a:cs typeface="Old Standard"/>
                <a:sym typeface="Old Standard"/>
              </a:rPr>
              <a:t>hacen</a:t>
            </a:r>
            <a:r>
              <a:rPr lang="en-US" sz="4122" spc="-317" dirty="0" smtClean="0">
                <a:solidFill>
                  <a:srgbClr val="000000"/>
                </a:solidFill>
                <a:latin typeface="Old Standard"/>
                <a:ea typeface="Old Standard"/>
                <a:cs typeface="Old Standard"/>
                <a:sym typeface="Old Standard"/>
              </a:rPr>
              <a:t> </a:t>
            </a:r>
            <a:r>
              <a:rPr lang="en-US" sz="4122" spc="-317" dirty="0">
                <a:solidFill>
                  <a:srgbClr val="000000"/>
                </a:solidFill>
                <a:latin typeface="Old Standard"/>
                <a:ea typeface="Old Standard"/>
                <a:cs typeface="Old Standard"/>
                <a:sym typeface="Old Standard"/>
              </a:rPr>
              <a:t>con </a:t>
            </a:r>
            <a:r>
              <a:rPr lang="en-US" sz="4122" spc="-317" dirty="0" err="1">
                <a:solidFill>
                  <a:srgbClr val="000000"/>
                </a:solidFill>
                <a:latin typeface="Old Standard"/>
                <a:ea typeface="Old Standard"/>
                <a:cs typeface="Old Standard"/>
                <a:sym typeface="Old Standard"/>
              </a:rPr>
              <a:t>mucha</a:t>
            </a:r>
            <a:r>
              <a:rPr lang="en-US" sz="4122" spc="-317" dirty="0">
                <a:solidFill>
                  <a:srgbClr val="000000"/>
                </a:solidFill>
                <a:latin typeface="Old Standard"/>
                <a:ea typeface="Old Standard"/>
                <a:cs typeface="Old Standard"/>
                <a:sym typeface="Old Standard"/>
              </a:rPr>
              <a:t> </a:t>
            </a:r>
            <a:r>
              <a:rPr lang="en-US" sz="4122" spc="-317" dirty="0" err="1" smtClean="0">
                <a:solidFill>
                  <a:srgbClr val="000000"/>
                </a:solidFill>
                <a:latin typeface="Old Standard"/>
                <a:ea typeface="Old Standard"/>
                <a:cs typeface="Old Standard"/>
                <a:sym typeface="Old Standard"/>
              </a:rPr>
              <a:t>frecuencia</a:t>
            </a:r>
            <a:r>
              <a:rPr lang="en-US" sz="4122" spc="-317" dirty="0" smtClean="0">
                <a:solidFill>
                  <a:srgbClr val="000000"/>
                </a:solidFill>
                <a:latin typeface="Old Standard"/>
                <a:ea typeface="Old Standard"/>
                <a:cs typeface="Old Standard"/>
                <a:sym typeface="Old Standard"/>
              </a:rPr>
              <a:t>.</a:t>
            </a:r>
          </a:p>
          <a:p>
            <a:pPr algn="ctr">
              <a:lnSpc>
                <a:spcPts val="4946"/>
              </a:lnSpc>
            </a:pPr>
            <a:endParaRPr lang="en-US" sz="4122" spc="-317" dirty="0">
              <a:solidFill>
                <a:srgbClr val="000000"/>
              </a:solidFill>
              <a:latin typeface="Old Standard"/>
              <a:ea typeface="Old Standard"/>
              <a:cs typeface="Old Standard"/>
              <a:sym typeface="Old Standard"/>
            </a:endParaRPr>
          </a:p>
          <a:p>
            <a:pPr algn="ctr">
              <a:lnSpc>
                <a:spcPts val="4946"/>
              </a:lnSpc>
            </a:pPr>
            <a:r>
              <a:rPr lang="en-US" sz="4122" spc="-317" dirty="0" err="1">
                <a:solidFill>
                  <a:srgbClr val="000000"/>
                </a:solidFill>
                <a:latin typeface="Old Standard"/>
                <a:ea typeface="Old Standard"/>
                <a:cs typeface="Old Standard"/>
                <a:sym typeface="Old Standard"/>
              </a:rPr>
              <a:t>A</a:t>
            </a:r>
            <a:r>
              <a:rPr lang="en-US" sz="4122" spc="-317" dirty="0" err="1" smtClean="0">
                <a:solidFill>
                  <a:srgbClr val="000000"/>
                </a:solidFill>
                <a:latin typeface="Old Standard"/>
                <a:ea typeface="Old Standard"/>
                <a:cs typeface="Old Standard"/>
                <a:sym typeface="Old Standard"/>
              </a:rPr>
              <a:t>lgunas</a:t>
            </a:r>
            <a:r>
              <a:rPr lang="en-US" sz="4122" spc="-317" dirty="0" smtClean="0">
                <a:solidFill>
                  <a:srgbClr val="000000"/>
                </a:solidFill>
                <a:latin typeface="Old Standard"/>
                <a:ea typeface="Old Standard"/>
                <a:cs typeface="Old Standard"/>
                <a:sym typeface="Old Standard"/>
              </a:rPr>
              <a:t> </a:t>
            </a:r>
            <a:r>
              <a:rPr lang="en-US" sz="4122" spc="-317" dirty="0" err="1" smtClean="0">
                <a:solidFill>
                  <a:srgbClr val="000000"/>
                </a:solidFill>
                <a:latin typeface="Old Standard"/>
                <a:ea typeface="Old Standard"/>
                <a:cs typeface="Old Standard"/>
                <a:sym typeface="Old Standard"/>
              </a:rPr>
              <a:t>preguntas</a:t>
            </a:r>
            <a:r>
              <a:rPr lang="en-US" sz="4122" spc="-317" dirty="0" smtClean="0">
                <a:solidFill>
                  <a:srgbClr val="000000"/>
                </a:solidFill>
                <a:latin typeface="Old Standard"/>
                <a:ea typeface="Old Standard"/>
                <a:cs typeface="Old Standard"/>
                <a:sym typeface="Old Standard"/>
              </a:rPr>
              <a:t> </a:t>
            </a:r>
            <a:r>
              <a:rPr lang="en-US" sz="4122" spc="-317" dirty="0">
                <a:solidFill>
                  <a:srgbClr val="000000"/>
                </a:solidFill>
                <a:latin typeface="Old Standard"/>
                <a:ea typeface="Old Standard"/>
                <a:cs typeface="Old Standard"/>
                <a:sym typeface="Old Standard"/>
              </a:rPr>
              <a:t>que </a:t>
            </a:r>
            <a:r>
              <a:rPr lang="en-US" sz="4122" spc="-317" dirty="0" err="1">
                <a:solidFill>
                  <a:srgbClr val="000000"/>
                </a:solidFill>
                <a:latin typeface="Old Standard"/>
                <a:ea typeface="Old Standard"/>
                <a:cs typeface="Old Standard"/>
                <a:sym typeface="Old Standard"/>
              </a:rPr>
              <a:t>usted</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puede</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hacer</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como</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negociador</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cuando</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crea</a:t>
            </a:r>
            <a:r>
              <a:rPr lang="en-US" sz="4122" spc="-317" dirty="0">
                <a:solidFill>
                  <a:srgbClr val="000000"/>
                </a:solidFill>
                <a:latin typeface="Old Standard"/>
                <a:ea typeface="Old Standard"/>
                <a:cs typeface="Old Standard"/>
                <a:sym typeface="Old Standard"/>
              </a:rPr>
              <a:t> que la </a:t>
            </a:r>
            <a:r>
              <a:rPr lang="en-US" sz="4122" spc="-317" dirty="0" err="1">
                <a:solidFill>
                  <a:srgbClr val="000000"/>
                </a:solidFill>
                <a:latin typeface="Old Standard"/>
                <a:ea typeface="Old Standard"/>
                <a:cs typeface="Old Standard"/>
                <a:sym typeface="Old Standard"/>
              </a:rPr>
              <a:t>otra</a:t>
            </a:r>
            <a:r>
              <a:rPr lang="en-US" sz="4122" spc="-317" dirty="0">
                <a:solidFill>
                  <a:srgbClr val="000000"/>
                </a:solidFill>
                <a:latin typeface="Old Standard"/>
                <a:ea typeface="Old Standard"/>
                <a:cs typeface="Old Standard"/>
                <a:sym typeface="Old Standard"/>
              </a:rPr>
              <a:t> parte </a:t>
            </a:r>
            <a:r>
              <a:rPr lang="en-US" sz="4122" spc="-317" dirty="0" err="1">
                <a:solidFill>
                  <a:srgbClr val="000000"/>
                </a:solidFill>
                <a:latin typeface="Old Standard"/>
                <a:ea typeface="Old Standard"/>
                <a:cs typeface="Old Standard"/>
                <a:sym typeface="Old Standard"/>
              </a:rPr>
              <a:t>utiliza</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prácticas</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engañosas</a:t>
            </a:r>
            <a:r>
              <a:rPr lang="en-US" sz="4122" spc="-317" dirty="0">
                <a:solidFill>
                  <a:srgbClr val="000000"/>
                </a:solidFill>
                <a:latin typeface="Old Standard"/>
                <a:ea typeface="Old Standard"/>
                <a:cs typeface="Old Standard"/>
                <a:sym typeface="Old Standard"/>
              </a:rPr>
              <a:t>. </a:t>
            </a:r>
          </a:p>
          <a:p>
            <a:pPr algn="ctr">
              <a:lnSpc>
                <a:spcPts val="4946"/>
              </a:lnSpc>
            </a:pPr>
            <a:endParaRPr lang="en-US" sz="4122" spc="-317" dirty="0">
              <a:solidFill>
                <a:srgbClr val="000000"/>
              </a:solidFill>
              <a:latin typeface="Old Standard"/>
              <a:ea typeface="Old Standard"/>
              <a:cs typeface="Old Standard"/>
              <a:sym typeface="Old Standard"/>
            </a:endParaRPr>
          </a:p>
          <a:p>
            <a:pPr algn="ctr">
              <a:lnSpc>
                <a:spcPts val="4946"/>
              </a:lnSpc>
            </a:pPr>
            <a:r>
              <a:rPr lang="en-US" sz="4122" spc="-317" dirty="0">
                <a:solidFill>
                  <a:srgbClr val="000000"/>
                </a:solidFill>
                <a:latin typeface="Old Standard"/>
                <a:ea typeface="Old Standard"/>
                <a:cs typeface="Old Standard"/>
                <a:sym typeface="Old Standard"/>
              </a:rPr>
              <a:t>1. </a:t>
            </a:r>
            <a:r>
              <a:rPr lang="en-US" sz="4122" spc="-317" dirty="0" err="1">
                <a:solidFill>
                  <a:srgbClr val="000000"/>
                </a:solidFill>
                <a:latin typeface="Old Standard"/>
                <a:ea typeface="Old Standard"/>
                <a:cs typeface="Old Standard"/>
                <a:sym typeface="Old Standard"/>
              </a:rPr>
              <a:t>Formule</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preguntas</a:t>
            </a:r>
            <a:r>
              <a:rPr lang="en-US" sz="4122" spc="-317" dirty="0">
                <a:solidFill>
                  <a:srgbClr val="000000"/>
                </a:solidFill>
                <a:latin typeface="Old Standard"/>
                <a:ea typeface="Old Standard"/>
                <a:cs typeface="Old Standard"/>
                <a:sym typeface="Old Standard"/>
              </a:rPr>
              <a:t> de </a:t>
            </a:r>
            <a:r>
              <a:rPr lang="en-US" sz="4122" spc="-317" dirty="0" err="1">
                <a:solidFill>
                  <a:srgbClr val="000000"/>
                </a:solidFill>
                <a:latin typeface="Old Standard"/>
                <a:ea typeface="Old Standard"/>
                <a:cs typeface="Old Standard"/>
                <a:sym typeface="Old Standard"/>
              </a:rPr>
              <a:t>sondeo</a:t>
            </a:r>
            <a:endParaRPr lang="en-US" sz="4122" spc="-317" dirty="0">
              <a:solidFill>
                <a:srgbClr val="000000"/>
              </a:solidFill>
              <a:latin typeface="Old Standard"/>
              <a:ea typeface="Old Standard"/>
              <a:cs typeface="Old Standard"/>
              <a:sym typeface="Old Standard"/>
            </a:endParaRPr>
          </a:p>
          <a:p>
            <a:pPr algn="ctr">
              <a:lnSpc>
                <a:spcPts val="4946"/>
              </a:lnSpc>
            </a:pPr>
            <a:r>
              <a:rPr lang="en-US" sz="4122" spc="-317" dirty="0">
                <a:solidFill>
                  <a:srgbClr val="000000"/>
                </a:solidFill>
                <a:latin typeface="Old Standard"/>
                <a:ea typeface="Old Standard"/>
                <a:cs typeface="Old Standard"/>
                <a:sym typeface="Old Standard"/>
              </a:rPr>
              <a:t>2. </a:t>
            </a:r>
            <a:r>
              <a:rPr lang="en-US" sz="4122" spc="-317" dirty="0" err="1">
                <a:solidFill>
                  <a:srgbClr val="000000"/>
                </a:solidFill>
                <a:latin typeface="Old Standard"/>
                <a:ea typeface="Old Standard"/>
                <a:cs typeface="Old Standard"/>
                <a:sym typeface="Old Standard"/>
              </a:rPr>
              <a:t>Formule</a:t>
            </a:r>
            <a:r>
              <a:rPr lang="en-US" sz="4122" spc="-317" dirty="0">
                <a:solidFill>
                  <a:srgbClr val="000000"/>
                </a:solidFill>
                <a:latin typeface="Old Standard"/>
                <a:ea typeface="Old Standard"/>
                <a:cs typeface="Old Standard"/>
                <a:sym typeface="Old Standard"/>
              </a:rPr>
              <a:t> las </a:t>
            </a:r>
            <a:r>
              <a:rPr lang="en-US" sz="4122" spc="-317" dirty="0" err="1">
                <a:solidFill>
                  <a:srgbClr val="000000"/>
                </a:solidFill>
                <a:latin typeface="Old Standard"/>
                <a:ea typeface="Old Standard"/>
                <a:cs typeface="Old Standard"/>
                <a:sym typeface="Old Standard"/>
              </a:rPr>
              <a:t>preguntas</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en</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distintas</a:t>
            </a:r>
            <a:r>
              <a:rPr lang="en-US" sz="4122" spc="-317" dirty="0">
                <a:solidFill>
                  <a:srgbClr val="000000"/>
                </a:solidFill>
                <a:latin typeface="Old Standard"/>
                <a:ea typeface="Old Standard"/>
                <a:cs typeface="Old Standard"/>
                <a:sym typeface="Old Standard"/>
              </a:rPr>
              <a:t> </a:t>
            </a:r>
            <a:r>
              <a:rPr lang="en-US" sz="4122" spc="-317" dirty="0" err="1">
                <a:solidFill>
                  <a:srgbClr val="000000"/>
                </a:solidFill>
                <a:latin typeface="Old Standard"/>
                <a:ea typeface="Old Standard"/>
                <a:cs typeface="Old Standard"/>
                <a:sym typeface="Old Standard"/>
              </a:rPr>
              <a:t>formas</a:t>
            </a:r>
            <a:endParaRPr lang="en-US" sz="4122" spc="-317" dirty="0">
              <a:solidFill>
                <a:srgbClr val="000000"/>
              </a:solidFill>
              <a:latin typeface="Old Standard"/>
              <a:ea typeface="Old Standard"/>
              <a:cs typeface="Old Standard"/>
              <a:sym typeface="Old Standard"/>
            </a:endParaRPr>
          </a:p>
          <a:p>
            <a:pPr algn="ctr">
              <a:lnSpc>
                <a:spcPts val="4946"/>
              </a:lnSpc>
            </a:pPr>
            <a:r>
              <a:rPr lang="en-US" sz="4122" spc="-317" dirty="0">
                <a:solidFill>
                  <a:srgbClr val="000000"/>
                </a:solidFill>
                <a:latin typeface="Old Standard"/>
                <a:ea typeface="Old Standard"/>
                <a:cs typeface="Old Standard"/>
                <a:sym typeface="Old Standard"/>
              </a:rPr>
              <a:t>3. </a:t>
            </a:r>
            <a:r>
              <a:rPr lang="en-US" sz="4122" spc="-317" dirty="0" err="1">
                <a:solidFill>
                  <a:srgbClr val="000000"/>
                </a:solidFill>
                <a:latin typeface="Old Standard"/>
                <a:ea typeface="Old Standard"/>
                <a:cs typeface="Old Standard"/>
                <a:sym typeface="Old Standard"/>
              </a:rPr>
              <a:t>Obligue</a:t>
            </a:r>
            <a:r>
              <a:rPr lang="en-US" sz="4122" spc="-317" dirty="0">
                <a:solidFill>
                  <a:srgbClr val="000000"/>
                </a:solidFill>
                <a:latin typeface="Old Standard"/>
                <a:ea typeface="Old Standard"/>
                <a:cs typeface="Old Standard"/>
                <a:sym typeface="Old Standard"/>
              </a:rPr>
              <a:t> a la </a:t>
            </a:r>
            <a:r>
              <a:rPr lang="en-US" sz="4122" spc="-317" dirty="0" err="1">
                <a:solidFill>
                  <a:srgbClr val="000000"/>
                </a:solidFill>
                <a:latin typeface="Old Standard"/>
                <a:ea typeface="Old Standard"/>
                <a:cs typeface="Old Standard"/>
                <a:sym typeface="Old Standard"/>
              </a:rPr>
              <a:t>otra</a:t>
            </a:r>
            <a:r>
              <a:rPr lang="en-US" sz="4122" spc="-317" dirty="0">
                <a:solidFill>
                  <a:srgbClr val="000000"/>
                </a:solidFill>
                <a:latin typeface="Old Standard"/>
                <a:ea typeface="Old Standard"/>
                <a:cs typeface="Old Standard"/>
                <a:sym typeface="Old Standard"/>
              </a:rPr>
              <a:t> parte a </a:t>
            </a:r>
            <a:r>
              <a:rPr lang="en-US" sz="4122" spc="-317" dirty="0" err="1">
                <a:solidFill>
                  <a:srgbClr val="000000"/>
                </a:solidFill>
                <a:latin typeface="Old Standard"/>
                <a:ea typeface="Old Standard"/>
                <a:cs typeface="Old Standard"/>
                <a:sym typeface="Old Standard"/>
              </a:rPr>
              <a:t>mentir</a:t>
            </a:r>
            <a:r>
              <a:rPr lang="en-US" sz="4122" spc="-317" dirty="0">
                <a:solidFill>
                  <a:srgbClr val="000000"/>
                </a:solidFill>
                <a:latin typeface="Old Standard"/>
                <a:ea typeface="Old Standard"/>
                <a:cs typeface="Old Standard"/>
                <a:sym typeface="Old Standard"/>
              </a:rPr>
              <a:t> o </a:t>
            </a:r>
            <a:r>
              <a:rPr lang="en-US" sz="4122" spc="-317" dirty="0" err="1">
                <a:solidFill>
                  <a:srgbClr val="000000"/>
                </a:solidFill>
                <a:latin typeface="Old Standard"/>
                <a:ea typeface="Old Standard"/>
                <a:cs typeface="Old Standard"/>
                <a:sym typeface="Old Standard"/>
              </a:rPr>
              <a:t>retractarse</a:t>
            </a:r>
            <a:endParaRPr lang="en-US" sz="4122" spc="-317" dirty="0">
              <a:solidFill>
                <a:srgbClr val="000000"/>
              </a:solidFill>
              <a:latin typeface="Old Standard"/>
              <a:ea typeface="Old Standard"/>
              <a:cs typeface="Old Standard"/>
              <a:sym typeface="Old Standard"/>
            </a:endParaRPr>
          </a:p>
          <a:p>
            <a:pPr algn="ctr">
              <a:lnSpc>
                <a:spcPts val="4946"/>
              </a:lnSpc>
            </a:pPr>
            <a:endParaRPr lang="en-US" sz="4122" spc="-317" dirty="0">
              <a:solidFill>
                <a:srgbClr val="000000"/>
              </a:solidFill>
              <a:latin typeface="Old Standard"/>
              <a:ea typeface="Old Standard"/>
              <a:cs typeface="Old Standard"/>
              <a:sym typeface="Old Standard"/>
            </a:endParaRPr>
          </a:p>
          <a:p>
            <a:pPr algn="ctr">
              <a:lnSpc>
                <a:spcPts val="4946"/>
              </a:lnSpc>
              <a:spcBef>
                <a:spcPct val="0"/>
              </a:spcBef>
            </a:pPr>
            <a:endParaRPr lang="en-US" sz="4122" spc="-317" dirty="0">
              <a:solidFill>
                <a:srgbClr val="000000"/>
              </a:solidFill>
              <a:latin typeface="Old Standard"/>
              <a:ea typeface="Old Standard"/>
              <a:cs typeface="Old Standard"/>
              <a:sym typeface="Old Standar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Freeform 3"/>
          <p:cNvSpPr/>
          <p:nvPr/>
        </p:nvSpPr>
        <p:spPr>
          <a:xfrm>
            <a:off x="4128509" y="561689"/>
            <a:ext cx="10533636" cy="9163623"/>
          </a:xfrm>
          <a:custGeom>
            <a:avLst/>
            <a:gdLst/>
            <a:ahLst/>
            <a:cxnLst/>
            <a:rect l="l" t="t" r="r" b="b"/>
            <a:pathLst>
              <a:path w="10533636" h="9163623">
                <a:moveTo>
                  <a:pt x="0" y="0"/>
                </a:moveTo>
                <a:lnTo>
                  <a:pt x="10533636" y="0"/>
                </a:lnTo>
                <a:lnTo>
                  <a:pt x="10533636" y="9163622"/>
                </a:lnTo>
                <a:lnTo>
                  <a:pt x="0" y="9163622"/>
                </a:lnTo>
                <a:lnTo>
                  <a:pt x="0" y="0"/>
                </a:lnTo>
                <a:close/>
              </a:path>
            </a:pathLst>
          </a:custGeom>
          <a:blipFill>
            <a:blip r:embed="rId2"/>
            <a:stretch>
              <a:fillRect r="-3410"/>
            </a:stretch>
          </a:blipFill>
        </p:spPr>
      </p:sp>
      <p:sp>
        <p:nvSpPr>
          <p:cNvPr id="4" name="TextBox 4"/>
          <p:cNvSpPr txBox="1"/>
          <p:nvPr/>
        </p:nvSpPr>
        <p:spPr>
          <a:xfrm>
            <a:off x="8703435" y="1557338"/>
            <a:ext cx="8555865" cy="1476601"/>
          </a:xfrm>
          <a:prstGeom prst="rect">
            <a:avLst/>
          </a:prstGeom>
        </p:spPr>
        <p:txBody>
          <a:bodyPr lIns="0" tIns="0" rIns="0" bIns="0" rtlCol="0" anchor="t">
            <a:spAutoFit/>
          </a:bodyPr>
          <a:lstStyle/>
          <a:p>
            <a:pPr algn="l">
              <a:lnSpc>
                <a:spcPts val="5859"/>
              </a:lnSpc>
            </a:pPr>
            <a:endParaRPr/>
          </a:p>
          <a:p>
            <a:pPr algn="l">
              <a:lnSpc>
                <a:spcPts val="5859"/>
              </a:lnSpc>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Freeform 3"/>
          <p:cNvSpPr/>
          <p:nvPr/>
        </p:nvSpPr>
        <p:spPr>
          <a:xfrm>
            <a:off x="1405292" y="1338674"/>
            <a:ext cx="15447443" cy="7624445"/>
          </a:xfrm>
          <a:custGeom>
            <a:avLst/>
            <a:gdLst/>
            <a:ahLst/>
            <a:cxnLst/>
            <a:rect l="l" t="t" r="r" b="b"/>
            <a:pathLst>
              <a:path w="15447443" h="7624445">
                <a:moveTo>
                  <a:pt x="0" y="0"/>
                </a:moveTo>
                <a:lnTo>
                  <a:pt x="15447443" y="0"/>
                </a:lnTo>
                <a:lnTo>
                  <a:pt x="15447443" y="7624445"/>
                </a:lnTo>
                <a:lnTo>
                  <a:pt x="0" y="7624445"/>
                </a:lnTo>
                <a:lnTo>
                  <a:pt x="0" y="0"/>
                </a:lnTo>
                <a:close/>
              </a:path>
            </a:pathLst>
          </a:custGeom>
          <a:blipFill>
            <a:blip r:embed="rId2"/>
            <a:stretch>
              <a:fillRect/>
            </a:stretch>
          </a:blipFill>
        </p:spPr>
      </p:sp>
      <p:sp>
        <p:nvSpPr>
          <p:cNvPr id="4" name="TextBox 4"/>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Freeform 3"/>
          <p:cNvSpPr/>
          <p:nvPr/>
        </p:nvSpPr>
        <p:spPr>
          <a:xfrm>
            <a:off x="3176083" y="511299"/>
            <a:ext cx="13498590" cy="9264402"/>
          </a:xfrm>
          <a:custGeom>
            <a:avLst/>
            <a:gdLst/>
            <a:ahLst/>
            <a:cxnLst/>
            <a:rect l="l" t="t" r="r" b="b"/>
            <a:pathLst>
              <a:path w="13498590" h="9264402">
                <a:moveTo>
                  <a:pt x="0" y="0"/>
                </a:moveTo>
                <a:lnTo>
                  <a:pt x="13498590" y="0"/>
                </a:lnTo>
                <a:lnTo>
                  <a:pt x="13498590" y="9264402"/>
                </a:lnTo>
                <a:lnTo>
                  <a:pt x="0" y="9264402"/>
                </a:lnTo>
                <a:lnTo>
                  <a:pt x="0" y="0"/>
                </a:lnTo>
                <a:close/>
              </a:path>
            </a:pathLst>
          </a:custGeom>
          <a:blipFill>
            <a:blip r:embed="rId2"/>
            <a:stretch>
              <a:fillRect/>
            </a:stretch>
          </a:blipFill>
        </p:spPr>
      </p:sp>
      <p:sp>
        <p:nvSpPr>
          <p:cNvPr id="4" name="TextBox 4"/>
          <p:cNvSpPr txBox="1"/>
          <p:nvPr/>
        </p:nvSpPr>
        <p:spPr>
          <a:xfrm>
            <a:off x="8488675" y="1028700"/>
            <a:ext cx="8948854" cy="1209601"/>
          </a:xfrm>
          <a:prstGeom prst="rect">
            <a:avLst/>
          </a:prstGeom>
        </p:spPr>
        <p:txBody>
          <a:bodyPr lIns="0" tIns="0" rIns="0" bIns="0" rtlCol="0" anchor="t">
            <a:spAutoFit/>
          </a:bodyPr>
          <a:lstStyle/>
          <a:p>
            <a:pPr algn="l">
              <a:lnSpc>
                <a:spcPts val="4799"/>
              </a:lnSpc>
            </a:pPr>
            <a:endParaRPr/>
          </a:p>
          <a:p>
            <a:pPr algn="l">
              <a:lnSpc>
                <a:spcPts val="4800"/>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270E"/>
        </a:solidFill>
        <a:effectLst/>
      </p:bgPr>
    </p:bg>
    <p:spTree>
      <p:nvGrpSpPr>
        <p:cNvPr id="1" name=""/>
        <p:cNvGrpSpPr/>
        <p:nvPr/>
      </p:nvGrpSpPr>
      <p:grpSpPr>
        <a:xfrm>
          <a:off x="0" y="0"/>
          <a:ext cx="0" cy="0"/>
          <a:chOff x="0" y="0"/>
          <a:chExt cx="0" cy="0"/>
        </a:xfrm>
      </p:grpSpPr>
      <p:sp>
        <p:nvSpPr>
          <p:cNvPr id="2" name="AutoShape 2"/>
          <p:cNvSpPr/>
          <p:nvPr/>
        </p:nvSpPr>
        <p:spPr>
          <a:xfrm>
            <a:off x="207455" y="207455"/>
            <a:ext cx="17873089" cy="9872089"/>
          </a:xfrm>
          <a:prstGeom prst="rect">
            <a:avLst/>
          </a:prstGeom>
          <a:solidFill>
            <a:srgbClr val="FDFEEC"/>
          </a:solidFill>
        </p:spPr>
      </p:sp>
      <p:sp>
        <p:nvSpPr>
          <p:cNvPr id="3" name="TextBox 3"/>
          <p:cNvSpPr txBox="1"/>
          <p:nvPr/>
        </p:nvSpPr>
        <p:spPr>
          <a:xfrm>
            <a:off x="1248193" y="3529692"/>
            <a:ext cx="16011107" cy="2638425"/>
          </a:xfrm>
          <a:prstGeom prst="rect">
            <a:avLst/>
          </a:prstGeom>
        </p:spPr>
        <p:txBody>
          <a:bodyPr lIns="0" tIns="0" rIns="0" bIns="0" rtlCol="0" anchor="t">
            <a:spAutoFit/>
          </a:bodyPr>
          <a:lstStyle/>
          <a:p>
            <a:pPr algn="ctr">
              <a:lnSpc>
                <a:spcPts val="6656"/>
              </a:lnSpc>
            </a:pPr>
            <a:r>
              <a:rPr lang="en-US" sz="5546" b="1">
                <a:solidFill>
                  <a:srgbClr val="925520"/>
                </a:solidFill>
                <a:latin typeface="Old Standard Bold"/>
                <a:ea typeface="Old Standard Bold"/>
                <a:cs typeface="Old Standard Bold"/>
                <a:sym typeface="Old Standard Bold"/>
              </a:rPr>
              <a:t>¿Qué entendemos por “ética” y por qué es importante en una negociación?</a:t>
            </a:r>
          </a:p>
          <a:p>
            <a:pPr algn="ctr">
              <a:lnSpc>
                <a:spcPts val="6656"/>
              </a:lnSpc>
            </a:pPr>
            <a:endParaRPr lang="en-US" sz="5546" b="1">
              <a:solidFill>
                <a:srgbClr val="925520"/>
              </a:solidFill>
              <a:latin typeface="Old Standard Bold"/>
              <a:ea typeface="Old Standard Bold"/>
              <a:cs typeface="Old Standard Bold"/>
              <a:sym typeface="Old Standard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708963"/>
            <a:ext cx="16531936" cy="5648325"/>
          </a:xfrm>
          <a:prstGeom prst="rect">
            <a:avLst/>
          </a:prstGeom>
        </p:spPr>
        <p:txBody>
          <a:bodyPr lIns="0" tIns="0" rIns="0" bIns="0" rtlCol="0" anchor="t">
            <a:spAutoFit/>
          </a:bodyPr>
          <a:lstStyle/>
          <a:p>
            <a:pPr algn="ctr">
              <a:lnSpc>
                <a:spcPts val="6240"/>
              </a:lnSpc>
            </a:pPr>
            <a:r>
              <a:rPr lang="en-US" sz="5200" spc="-400">
                <a:solidFill>
                  <a:srgbClr val="000000"/>
                </a:solidFill>
                <a:latin typeface="Old Standard"/>
                <a:ea typeface="Old Standard"/>
                <a:cs typeface="Old Standard"/>
                <a:sym typeface="Old Standard"/>
              </a:rPr>
              <a:t>La ética se refiere a los estándares sociales que se aplican en todas partes a lo correcto o incorrecto en una situación específica, o un proceso para establecer tales estándares. Es diferente de la moral, la cual son las ideas individuales y personales de lo correcto y lo incorrecto.</a:t>
            </a:r>
          </a:p>
          <a:p>
            <a:pPr algn="ctr">
              <a:lnSpc>
                <a:spcPts val="6240"/>
              </a:lnSpc>
            </a:pPr>
            <a:r>
              <a:rPr lang="en-US" sz="5200" spc="-400">
                <a:solidFill>
                  <a:srgbClr val="000000"/>
                </a:solidFill>
                <a:latin typeface="Old Standard"/>
                <a:ea typeface="Old Standard"/>
                <a:cs typeface="Old Standard"/>
                <a:sym typeface="Old Standard"/>
              </a:rPr>
              <a:t> </a:t>
            </a:r>
          </a:p>
          <a:p>
            <a:pPr algn="ctr">
              <a:lnSpc>
                <a:spcPts val="6240"/>
              </a:lnSpc>
              <a:spcBef>
                <a:spcPct val="0"/>
              </a:spcBef>
            </a:pPr>
            <a:endParaRPr lang="en-US" sz="5200" spc="-400">
              <a:solidFill>
                <a:srgbClr val="000000"/>
              </a:solidFill>
              <a:latin typeface="Old Standard"/>
              <a:ea typeface="Old Standard"/>
              <a:cs typeface="Old Standard"/>
              <a:sym typeface="Old Standar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628775"/>
            <a:ext cx="15965369" cy="8807860"/>
          </a:xfrm>
          <a:prstGeom prst="rect">
            <a:avLst/>
          </a:prstGeom>
        </p:spPr>
        <p:txBody>
          <a:bodyPr lIns="0" tIns="0" rIns="0" bIns="0" rtlCol="0" anchor="t">
            <a:spAutoFit/>
          </a:bodyPr>
          <a:lstStyle/>
          <a:p>
            <a:pPr algn="ctr">
              <a:lnSpc>
                <a:spcPts val="5755"/>
              </a:lnSpc>
            </a:pPr>
            <a:r>
              <a:rPr lang="en-US" sz="4795" spc="-369" dirty="0" err="1">
                <a:solidFill>
                  <a:srgbClr val="000000"/>
                </a:solidFill>
                <a:latin typeface="Old Standard"/>
                <a:ea typeface="Old Standard"/>
                <a:cs typeface="Old Standard"/>
                <a:sym typeface="Old Standard"/>
              </a:rPr>
              <a:t>Nuestra</a:t>
            </a:r>
            <a:r>
              <a:rPr lang="en-US" sz="4795" spc="-369" dirty="0">
                <a:solidFill>
                  <a:srgbClr val="000000"/>
                </a:solidFill>
                <a:latin typeface="Old Standard"/>
                <a:ea typeface="Old Standard"/>
                <a:cs typeface="Old Standard"/>
                <a:sym typeface="Old Standard"/>
              </a:rPr>
              <a:t> meta </a:t>
            </a:r>
            <a:r>
              <a:rPr lang="en-US" sz="4795" spc="-369" dirty="0" err="1">
                <a:solidFill>
                  <a:srgbClr val="000000"/>
                </a:solidFill>
                <a:latin typeface="Old Standard"/>
                <a:ea typeface="Old Standard"/>
                <a:cs typeface="Old Standard"/>
                <a:sym typeface="Old Standard"/>
              </a:rPr>
              <a:t>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distinguir</a:t>
            </a:r>
            <a:r>
              <a:rPr lang="en-US" sz="4795" spc="-369" dirty="0">
                <a:solidFill>
                  <a:srgbClr val="000000"/>
                </a:solidFill>
                <a:latin typeface="Old Standard"/>
                <a:ea typeface="Old Standard"/>
                <a:cs typeface="Old Standard"/>
                <a:sym typeface="Old Standard"/>
              </a:rPr>
              <a:t> entre </a:t>
            </a:r>
            <a:r>
              <a:rPr lang="en-US" sz="4795" spc="-369" dirty="0" err="1">
                <a:solidFill>
                  <a:srgbClr val="000000"/>
                </a:solidFill>
                <a:latin typeface="Old Standard"/>
                <a:ea typeface="Old Standard"/>
                <a:cs typeface="Old Standard"/>
                <a:sym typeface="Old Standard"/>
              </a:rPr>
              <a:t>los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diferentes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criterios</a:t>
            </a:r>
            <a:r>
              <a:rPr lang="en-US" sz="4795" spc="-369" dirty="0">
                <a:solidFill>
                  <a:srgbClr val="000000"/>
                </a:solidFill>
                <a:latin typeface="Old Standard"/>
                <a:ea typeface="Old Standard"/>
                <a:cs typeface="Old Standard"/>
                <a:sym typeface="Old Standard"/>
              </a:rPr>
              <a:t>, o </a:t>
            </a:r>
            <a:r>
              <a:rPr lang="en-US" sz="4795" spc="-369" dirty="0" err="1">
                <a:solidFill>
                  <a:srgbClr val="000000"/>
                </a:solidFill>
                <a:latin typeface="Old Standard"/>
                <a:ea typeface="Old Standard"/>
                <a:cs typeface="Old Standard"/>
                <a:sym typeface="Old Standard"/>
              </a:rPr>
              <a:t>estándares</a:t>
            </a:r>
            <a:r>
              <a:rPr lang="en-US" sz="4795" spc="-369" dirty="0">
                <a:solidFill>
                  <a:srgbClr val="000000"/>
                </a:solidFill>
                <a:latin typeface="Old Standard"/>
                <a:ea typeface="Old Standard"/>
                <a:cs typeface="Old Standard"/>
                <a:sym typeface="Old Standard"/>
              </a:rPr>
              <a:t>, para </a:t>
            </a:r>
            <a:r>
              <a:rPr lang="en-US" sz="4795" spc="-369" dirty="0" err="1">
                <a:solidFill>
                  <a:srgbClr val="000000"/>
                </a:solidFill>
                <a:latin typeface="Old Standard"/>
                <a:ea typeface="Old Standard"/>
                <a:cs typeface="Old Standard"/>
                <a:sym typeface="Old Standard"/>
              </a:rPr>
              <a:t>juzgar</a:t>
            </a:r>
            <a:r>
              <a:rPr lang="en-US" sz="4795" spc="-369" dirty="0">
                <a:solidFill>
                  <a:srgbClr val="000000"/>
                </a:solidFill>
                <a:latin typeface="Old Standard"/>
                <a:ea typeface="Old Standard"/>
                <a:cs typeface="Old Standard"/>
                <a:sym typeface="Old Standard"/>
              </a:rPr>
              <a:t> y </a:t>
            </a:r>
            <a:r>
              <a:rPr lang="en-US" sz="4795" spc="-369" dirty="0" err="1">
                <a:solidFill>
                  <a:srgbClr val="000000"/>
                </a:solidFill>
                <a:latin typeface="Old Standard"/>
                <a:ea typeface="Old Standard"/>
                <a:cs typeface="Old Standard"/>
                <a:sym typeface="Old Standard"/>
              </a:rPr>
              <a:t>evaluar</a:t>
            </a:r>
            <a:r>
              <a:rPr lang="en-US" sz="4795" spc="-369" dirty="0">
                <a:solidFill>
                  <a:srgbClr val="000000"/>
                </a:solidFill>
                <a:latin typeface="Old Standard"/>
                <a:ea typeface="Old Standard"/>
                <a:cs typeface="Old Standard"/>
                <a:sym typeface="Old Standard"/>
              </a:rPr>
              <a:t> las </a:t>
            </a:r>
            <a:r>
              <a:rPr lang="en-US" sz="4795" spc="-369" dirty="0" err="1">
                <a:solidFill>
                  <a:srgbClr val="000000"/>
                </a:solidFill>
                <a:latin typeface="Old Standard"/>
                <a:ea typeface="Old Standard"/>
                <a:cs typeface="Old Standard"/>
                <a:sym typeface="Old Standard"/>
              </a:rPr>
              <a:t>acciones</a:t>
            </a:r>
            <a:r>
              <a:rPr lang="en-US" sz="4795" spc="-369" dirty="0">
                <a:solidFill>
                  <a:srgbClr val="000000"/>
                </a:solidFill>
                <a:latin typeface="Old Standard"/>
                <a:ea typeface="Old Standard"/>
                <a:cs typeface="Old Standard"/>
                <a:sym typeface="Old Standard"/>
              </a:rPr>
              <a:t> de un </a:t>
            </a:r>
            <a:r>
              <a:rPr lang="en-US" sz="4795" spc="-369" dirty="0" err="1">
                <a:solidFill>
                  <a:srgbClr val="000000"/>
                </a:solidFill>
                <a:latin typeface="Old Standard"/>
                <a:ea typeface="Old Standard"/>
                <a:cs typeface="Old Standard"/>
                <a:sym typeface="Old Standard"/>
              </a:rPr>
              <a:t>negociador</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sobre</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todo</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cuando</a:t>
            </a:r>
            <a:r>
              <a:rPr lang="en-US" sz="4795" spc="-369" dirty="0">
                <a:solidFill>
                  <a:srgbClr val="000000"/>
                </a:solidFill>
                <a:latin typeface="Old Standard"/>
                <a:ea typeface="Old Standard"/>
                <a:cs typeface="Old Standard"/>
                <a:sym typeface="Old Standard"/>
              </a:rPr>
              <a:t> hay </a:t>
            </a:r>
            <a:r>
              <a:rPr lang="en-US" sz="4795" spc="-369" dirty="0" err="1">
                <a:solidFill>
                  <a:srgbClr val="000000"/>
                </a:solidFill>
                <a:latin typeface="Old Standard"/>
                <a:ea typeface="Old Standard"/>
                <a:cs typeface="Old Standard"/>
                <a:sym typeface="Old Standard"/>
              </a:rPr>
              <a:t>cuestiones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éticas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implícitas</a:t>
            </a:r>
            <a:r>
              <a:rPr lang="en-US" sz="4795" spc="-369" dirty="0">
                <a:solidFill>
                  <a:srgbClr val="000000"/>
                </a:solidFill>
                <a:latin typeface="Old Standard"/>
                <a:ea typeface="Old Standard"/>
                <a:cs typeface="Old Standard"/>
                <a:sym typeface="Old Standard"/>
              </a:rPr>
              <a:t>.</a:t>
            </a:r>
          </a:p>
          <a:p>
            <a:pPr algn="ctr">
              <a:lnSpc>
                <a:spcPts val="5755"/>
              </a:lnSpc>
            </a:pPr>
            <a:endParaRPr lang="en-US" sz="4795" spc="-369" dirty="0">
              <a:solidFill>
                <a:srgbClr val="000000"/>
              </a:solidFill>
              <a:latin typeface="Old Standard"/>
              <a:ea typeface="Old Standard"/>
              <a:cs typeface="Old Standard"/>
              <a:sym typeface="Old Standard"/>
            </a:endParaRPr>
          </a:p>
          <a:p>
            <a:pPr algn="ctr">
              <a:lnSpc>
                <a:spcPts val="5755"/>
              </a:lnSpc>
            </a:pPr>
            <a:endParaRPr lang="en-US" sz="4795" spc="-369" dirty="0">
              <a:solidFill>
                <a:srgbClr val="000000"/>
              </a:solidFill>
              <a:latin typeface="Old Standard"/>
              <a:ea typeface="Old Standard"/>
              <a:cs typeface="Old Standard"/>
              <a:sym typeface="Old Standard"/>
            </a:endParaRPr>
          </a:p>
          <a:p>
            <a:pPr algn="ctr">
              <a:lnSpc>
                <a:spcPts val="5755"/>
              </a:lnSpc>
            </a:pPr>
            <a:r>
              <a:rPr lang="en-US" sz="4795" spc="-369" dirty="0">
                <a:solidFill>
                  <a:srgbClr val="000000"/>
                </a:solidFill>
                <a:latin typeface="Old Standard"/>
                <a:ea typeface="Old Standard"/>
                <a:cs typeface="Old Standard"/>
                <a:sym typeface="Old Standard"/>
              </a:rPr>
              <a:t>A un </a:t>
            </a:r>
            <a:r>
              <a:rPr lang="en-US" sz="4795" spc="-369" dirty="0" err="1">
                <a:solidFill>
                  <a:srgbClr val="000000"/>
                </a:solidFill>
                <a:latin typeface="Old Standard"/>
                <a:ea typeface="Old Standard"/>
                <a:cs typeface="Old Standard"/>
                <a:sym typeface="Old Standard"/>
              </a:rPr>
              <a:t>negociador</a:t>
            </a:r>
            <a:r>
              <a:rPr lang="en-US" sz="4795" spc="-369" dirty="0">
                <a:solidFill>
                  <a:srgbClr val="000000"/>
                </a:solidFill>
                <a:latin typeface="Old Standard"/>
                <a:ea typeface="Old Standard"/>
                <a:cs typeface="Old Standard"/>
                <a:sym typeface="Old Standard"/>
              </a:rPr>
              <a:t> se le </a:t>
            </a:r>
            <a:r>
              <a:rPr lang="en-US" sz="4795" spc="-369" dirty="0" err="1">
                <a:solidFill>
                  <a:srgbClr val="000000"/>
                </a:solidFill>
                <a:latin typeface="Old Standard"/>
                <a:ea typeface="Old Standard"/>
                <a:cs typeface="Old Standard"/>
                <a:sym typeface="Old Standard"/>
              </a:rPr>
              <a:t>presenta</a:t>
            </a:r>
            <a:r>
              <a:rPr lang="en-US" sz="4795" spc="-369" dirty="0">
                <a:solidFill>
                  <a:srgbClr val="000000"/>
                </a:solidFill>
                <a:latin typeface="Old Standard"/>
                <a:ea typeface="Old Standard"/>
                <a:cs typeface="Old Standard"/>
                <a:sym typeface="Old Standard"/>
              </a:rPr>
              <a:t> un </a:t>
            </a:r>
            <a:r>
              <a:rPr lang="en-US" sz="4795" spc="-369" dirty="0" err="1">
                <a:solidFill>
                  <a:srgbClr val="000000"/>
                </a:solidFill>
                <a:latin typeface="Old Standard"/>
                <a:ea typeface="Old Standard"/>
                <a:cs typeface="Old Standard"/>
                <a:sym typeface="Old Standard"/>
              </a:rPr>
              <a:t>dilema</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ético</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cuando</a:t>
            </a:r>
            <a:r>
              <a:rPr lang="en-US" sz="4795" spc="-369" dirty="0">
                <a:solidFill>
                  <a:srgbClr val="000000"/>
                </a:solidFill>
                <a:latin typeface="Old Standard"/>
                <a:ea typeface="Old Standard"/>
                <a:cs typeface="Old Standard"/>
                <a:sym typeface="Old Standard"/>
              </a:rPr>
              <a:t> las </a:t>
            </a:r>
            <a:r>
              <a:rPr lang="en-US" sz="4795" spc="-369" dirty="0" err="1">
                <a:solidFill>
                  <a:srgbClr val="000000"/>
                </a:solidFill>
                <a:latin typeface="Old Standard"/>
                <a:ea typeface="Old Standard"/>
                <a:cs typeface="Old Standard"/>
                <a:sym typeface="Old Standard"/>
              </a:rPr>
              <a:t>acciones</a:t>
            </a:r>
            <a:r>
              <a:rPr lang="en-US" sz="4795" spc="-369" dirty="0">
                <a:solidFill>
                  <a:srgbClr val="000000"/>
                </a:solidFill>
                <a:latin typeface="Old Standard"/>
                <a:ea typeface="Old Standard"/>
                <a:cs typeface="Old Standard"/>
                <a:sym typeface="Old Standard"/>
              </a:rPr>
              <a:t> o </a:t>
            </a:r>
            <a:r>
              <a:rPr lang="en-US" sz="4795" spc="-369" dirty="0" err="1">
                <a:solidFill>
                  <a:srgbClr val="000000"/>
                </a:solidFill>
                <a:latin typeface="Old Standard"/>
                <a:ea typeface="Old Standard"/>
                <a:cs typeface="Old Standard"/>
                <a:sym typeface="Old Standard"/>
              </a:rPr>
              <a:t>estrategias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posibles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ponen</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en</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conflicto</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los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beneficios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económicos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potenciales</a:t>
            </a:r>
            <a:r>
              <a:rPr lang="en-US" sz="4795" spc="-369" dirty="0">
                <a:solidFill>
                  <a:srgbClr val="000000"/>
                </a:solidFill>
                <a:latin typeface="Old Standard"/>
                <a:ea typeface="Old Standard"/>
                <a:cs typeface="Old Standard"/>
                <a:sym typeface="Old Standard"/>
              </a:rPr>
              <a:t> de </a:t>
            </a:r>
            <a:r>
              <a:rPr lang="en-US" sz="4795" spc="-369" dirty="0" err="1">
                <a:solidFill>
                  <a:srgbClr val="000000"/>
                </a:solidFill>
                <a:latin typeface="Old Standard"/>
                <a:ea typeface="Old Standard"/>
                <a:cs typeface="Old Standard"/>
                <a:sym typeface="Old Standard"/>
              </a:rPr>
              <a:t>aceptar</a:t>
            </a:r>
            <a:r>
              <a:rPr lang="en-US" sz="4795" spc="-369" dirty="0">
                <a:solidFill>
                  <a:srgbClr val="000000"/>
                </a:solidFill>
                <a:latin typeface="Old Standard"/>
                <a:ea typeface="Old Standard"/>
                <a:cs typeface="Old Standard"/>
                <a:sym typeface="Old Standard"/>
              </a:rPr>
              <a:t> un </a:t>
            </a:r>
            <a:r>
              <a:rPr lang="en-US" sz="4795" spc="-369" dirty="0" err="1">
                <a:solidFill>
                  <a:srgbClr val="000000"/>
                </a:solidFill>
                <a:latin typeface="Old Standard"/>
                <a:ea typeface="Old Standard"/>
                <a:cs typeface="Old Standard"/>
                <a:sym typeface="Old Standard"/>
              </a:rPr>
              <a:t>acuerdo</a:t>
            </a:r>
            <a:r>
              <a:rPr lang="en-US" sz="4795" spc="-369" dirty="0">
                <a:solidFill>
                  <a:srgbClr val="000000"/>
                </a:solidFill>
                <a:latin typeface="Old Standard"/>
                <a:ea typeface="Old Standard"/>
                <a:cs typeface="Old Standard"/>
                <a:sym typeface="Old Standard"/>
              </a:rPr>
              <a:t> con las </a:t>
            </a:r>
            <a:r>
              <a:rPr lang="en-US" sz="4795" spc="-369" dirty="0" err="1">
                <a:solidFill>
                  <a:srgbClr val="000000"/>
                </a:solidFill>
                <a:latin typeface="Old Standard"/>
                <a:ea typeface="Old Standard"/>
                <a:cs typeface="Old Standard"/>
                <a:sym typeface="Old Standard"/>
              </a:rPr>
              <a:t>obligaciones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sociales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propias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hacia</a:t>
            </a:r>
            <a:r>
              <a:rPr lang="en-US" sz="4795" spc="-369" dirty="0">
                <a:solidFill>
                  <a:srgbClr val="000000"/>
                </a:solidFill>
                <a:latin typeface="Old Standard"/>
                <a:ea typeface="Old Standard"/>
                <a:cs typeface="Old Standard"/>
                <a:sym typeface="Old Standard"/>
              </a:rPr>
              <a:t> las </a:t>
            </a:r>
            <a:r>
              <a:rPr lang="en-US" sz="4795" spc="-369" dirty="0" err="1">
                <a:solidFill>
                  <a:srgbClr val="000000"/>
                </a:solidFill>
                <a:latin typeface="Old Standard"/>
                <a:ea typeface="Old Standard"/>
                <a:cs typeface="Old Standard"/>
                <a:sym typeface="Old Standard"/>
              </a:rPr>
              <a:t>otras</a:t>
            </a:r>
            <a:r>
              <a:rPr lang="en-US" sz="4795" spc="-369" dirty="0">
                <a:solidFill>
                  <a:srgbClr val="000000"/>
                </a:solidFill>
                <a:latin typeface="Old Standard"/>
                <a:ea typeface="Old Standard"/>
                <a:cs typeface="Old Standard"/>
                <a:sym typeface="Old Standard"/>
              </a:rPr>
              <a:t> </a:t>
            </a:r>
            <a:r>
              <a:rPr lang="en-US" sz="4795" spc="-369" dirty="0" err="1">
                <a:solidFill>
                  <a:srgbClr val="000000"/>
                </a:solidFill>
                <a:latin typeface="Old Standard"/>
                <a:ea typeface="Old Standard"/>
                <a:cs typeface="Old Standard"/>
                <a:sym typeface="Old Standard"/>
              </a:rPr>
              <a:t>partes</a:t>
            </a:r>
            <a:r>
              <a:rPr lang="en-US" sz="4795" spc="-369" dirty="0">
                <a:solidFill>
                  <a:srgbClr val="000000"/>
                </a:solidFill>
                <a:latin typeface="Old Standard"/>
                <a:ea typeface="Old Standard"/>
                <a:cs typeface="Old Standard"/>
                <a:sym typeface="Old Standard"/>
              </a:rPr>
              <a:t> </a:t>
            </a:r>
            <a:r>
              <a:rPr lang="en-US" sz="4795" spc="-369" dirty="0" err="1" smtClean="0">
                <a:solidFill>
                  <a:srgbClr val="000000"/>
                </a:solidFill>
                <a:latin typeface="Old Standard"/>
                <a:ea typeface="Old Standard"/>
                <a:cs typeface="Old Standard"/>
                <a:sym typeface="Old Standard"/>
              </a:rPr>
              <a:t>relacionadas</a:t>
            </a:r>
            <a:r>
              <a:rPr lang="en-US" sz="4795" spc="-369" dirty="0" smtClean="0">
                <a:solidFill>
                  <a:srgbClr val="000000"/>
                </a:solidFill>
                <a:latin typeface="Old Standard"/>
                <a:ea typeface="Old Standard"/>
                <a:cs typeface="Old Standard"/>
                <a:sym typeface="Old Standard"/>
              </a:rPr>
              <a:t>.</a:t>
            </a:r>
            <a:endParaRPr lang="en-US" sz="4795" spc="-369" dirty="0">
              <a:solidFill>
                <a:srgbClr val="000000"/>
              </a:solidFill>
              <a:latin typeface="Old Standard"/>
              <a:ea typeface="Old Standard"/>
              <a:cs typeface="Old Standard"/>
              <a:sym typeface="Old Standard"/>
            </a:endParaRPr>
          </a:p>
          <a:p>
            <a:pPr algn="ctr">
              <a:lnSpc>
                <a:spcPts val="5755"/>
              </a:lnSpc>
            </a:pPr>
            <a:endParaRPr lang="en-US" sz="4795" spc="-369" dirty="0">
              <a:solidFill>
                <a:srgbClr val="000000"/>
              </a:solidFill>
              <a:latin typeface="Old Standard"/>
              <a:ea typeface="Old Standard"/>
              <a:cs typeface="Old Standard"/>
              <a:sym typeface="Old Standard"/>
            </a:endParaRPr>
          </a:p>
          <a:p>
            <a:pPr algn="ctr">
              <a:lnSpc>
                <a:spcPts val="5755"/>
              </a:lnSpc>
            </a:pPr>
            <a:endParaRPr lang="en-US" sz="4795" spc="-369" dirty="0">
              <a:solidFill>
                <a:srgbClr val="000000"/>
              </a:solidFill>
              <a:latin typeface="Old Standard"/>
              <a:ea typeface="Old Standard"/>
              <a:cs typeface="Old Standard"/>
              <a:sym typeface="Old Standard"/>
            </a:endParaRPr>
          </a:p>
          <a:p>
            <a:pPr algn="ctr">
              <a:lnSpc>
                <a:spcPts val="4675"/>
              </a:lnSpc>
              <a:spcBef>
                <a:spcPct val="0"/>
              </a:spcBef>
            </a:pPr>
            <a:endParaRPr lang="en-US" sz="4795" spc="-369" dirty="0">
              <a:solidFill>
                <a:srgbClr val="000000"/>
              </a:solidFill>
              <a:latin typeface="Old Standard"/>
              <a:ea typeface="Old Standard"/>
              <a:cs typeface="Old Standard"/>
              <a:sym typeface="Old Standar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112693"/>
            <a:ext cx="16531936" cy="9972675"/>
          </a:xfrm>
          <a:prstGeom prst="rect">
            <a:avLst/>
          </a:prstGeom>
        </p:spPr>
        <p:txBody>
          <a:bodyPr lIns="0" tIns="0" rIns="0" bIns="0" rtlCol="0" anchor="t">
            <a:spAutoFit/>
          </a:bodyPr>
          <a:lstStyle/>
          <a:p>
            <a:pPr algn="ctr">
              <a:lnSpc>
                <a:spcPts val="6600"/>
              </a:lnSpc>
            </a:pPr>
            <a:r>
              <a:rPr lang="en-US" sz="5500" b="1" spc="-423">
                <a:solidFill>
                  <a:srgbClr val="925520"/>
                </a:solidFill>
                <a:latin typeface="Old Standard Bold"/>
                <a:ea typeface="Old Standard Bold"/>
                <a:cs typeface="Old Standard Bold"/>
                <a:sym typeface="Old Standard Bold"/>
              </a:rPr>
              <a:t>Cuatro estándares para evaluar las estrategias y las tácticas en los negocios y en una negociación:</a:t>
            </a:r>
          </a:p>
          <a:p>
            <a:pPr algn="ctr">
              <a:lnSpc>
                <a:spcPts val="6600"/>
              </a:lnSpc>
            </a:pPr>
            <a:endParaRPr lang="en-US" sz="5500" b="1" spc="-423">
              <a:solidFill>
                <a:srgbClr val="925520"/>
              </a:solidFill>
              <a:latin typeface="Old Standard Bold"/>
              <a:ea typeface="Old Standard Bold"/>
              <a:cs typeface="Old Standard Bold"/>
              <a:sym typeface="Old Standard Bold"/>
            </a:endParaRPr>
          </a:p>
          <a:p>
            <a:pPr algn="ctr">
              <a:lnSpc>
                <a:spcPts val="6600"/>
              </a:lnSpc>
            </a:pPr>
            <a:r>
              <a:rPr lang="en-US" sz="5500" spc="-423">
                <a:solidFill>
                  <a:srgbClr val="000000"/>
                </a:solidFill>
                <a:latin typeface="Old Standard"/>
                <a:ea typeface="Old Standard"/>
                <a:cs typeface="Old Standard"/>
                <a:sym typeface="Old Standard"/>
              </a:rPr>
              <a:t>• Elegir una línea de acción con base en el resultado que espero lograr (por ejemplo, el mayor rendimiento sobre la inversión).</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600"/>
              </a:lnSpc>
            </a:pPr>
            <a:r>
              <a:rPr lang="en-US" sz="5500" spc="-423">
                <a:solidFill>
                  <a:srgbClr val="000000"/>
                </a:solidFill>
                <a:latin typeface="Old Standard"/>
                <a:ea typeface="Old Standard"/>
                <a:cs typeface="Old Standard"/>
                <a:sym typeface="Old Standard"/>
              </a:rPr>
              <a:t> • Seleccionar una línea de acción con base en mi deber para defender las reglas y principios adecuados (p. ej., la ley).</a:t>
            </a:r>
            <a:r>
              <a:rPr lang="en-US" sz="5500" b="1" spc="-423">
                <a:solidFill>
                  <a:srgbClr val="000000"/>
                </a:solidFill>
                <a:latin typeface="Old Standard Bold"/>
                <a:ea typeface="Old Standard Bold"/>
                <a:cs typeface="Old Standard Bold"/>
                <a:sym typeface="Old Standard Bold"/>
              </a:rPr>
              <a:t> </a:t>
            </a:r>
          </a:p>
          <a:p>
            <a:pPr algn="ctr">
              <a:lnSpc>
                <a:spcPts val="6600"/>
              </a:lnSpc>
            </a:pPr>
            <a:endParaRPr lang="en-US" sz="5500" b="1" spc="-423">
              <a:solidFill>
                <a:srgbClr val="000000"/>
              </a:solidFill>
              <a:latin typeface="Old Standard Bold"/>
              <a:ea typeface="Old Standard Bold"/>
              <a:cs typeface="Old Standard Bold"/>
              <a:sym typeface="Old Standard Bold"/>
            </a:endParaRPr>
          </a:p>
          <a:p>
            <a:pPr algn="ctr">
              <a:lnSpc>
                <a:spcPts val="6600"/>
              </a:lnSpc>
            </a:pPr>
            <a:endParaRPr lang="en-US" sz="5500" b="1" spc="-423">
              <a:solidFill>
                <a:srgbClr val="000000"/>
              </a:solidFill>
              <a:latin typeface="Old Standard Bold"/>
              <a:ea typeface="Old Standard Bold"/>
              <a:cs typeface="Old Standard Bold"/>
              <a:sym typeface="Old Standard Bold"/>
            </a:endParaRPr>
          </a:p>
          <a:p>
            <a:pPr algn="ctr">
              <a:lnSpc>
                <a:spcPts val="6480"/>
              </a:lnSpc>
            </a:pPr>
            <a:endParaRPr lang="en-US" sz="5500" b="1" spc="-423">
              <a:solidFill>
                <a:srgbClr val="000000"/>
              </a:solidFill>
              <a:latin typeface="Old Standard Bold"/>
              <a:ea typeface="Old Standard Bold"/>
              <a:cs typeface="Old Standard Bold"/>
              <a:sym typeface="Old Standard Bold"/>
            </a:endParaRPr>
          </a:p>
          <a:p>
            <a:pPr algn="ctr">
              <a:lnSpc>
                <a:spcPts val="5160"/>
              </a:lnSpc>
              <a:spcBef>
                <a:spcPct val="0"/>
              </a:spcBef>
            </a:pPr>
            <a:endParaRPr lang="en-US" sz="5500" b="1" spc="-423">
              <a:solidFill>
                <a:srgbClr val="000000"/>
              </a:solidFill>
              <a:latin typeface="Old Standard Bold"/>
              <a:ea typeface="Old Standard Bold"/>
              <a:cs typeface="Old Standard Bold"/>
              <a:sym typeface="Old Standard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78032" y="1112693"/>
            <a:ext cx="16531936" cy="11649075"/>
          </a:xfrm>
          <a:prstGeom prst="rect">
            <a:avLst/>
          </a:prstGeom>
        </p:spPr>
        <p:txBody>
          <a:bodyPr lIns="0" tIns="0" rIns="0" bIns="0" rtlCol="0" anchor="t">
            <a:spAutoFit/>
          </a:bodyPr>
          <a:lstStyle/>
          <a:p>
            <a:pPr algn="ctr">
              <a:lnSpc>
                <a:spcPts val="6600"/>
              </a:lnSpc>
            </a:pPr>
            <a:r>
              <a:rPr lang="en-US" sz="5500" b="1" spc="-423">
                <a:solidFill>
                  <a:srgbClr val="925520"/>
                </a:solidFill>
                <a:latin typeface="Old Standard Bold"/>
                <a:ea typeface="Old Standard Bold"/>
                <a:cs typeface="Old Standard Bold"/>
                <a:sym typeface="Old Standard Bold"/>
              </a:rPr>
              <a:t>Cuatro estándares para evaluar las estrategias y las tácticas en los negocios y en una negociación:</a:t>
            </a:r>
          </a:p>
          <a:p>
            <a:pPr algn="ctr">
              <a:lnSpc>
                <a:spcPts val="6600"/>
              </a:lnSpc>
            </a:pPr>
            <a:endParaRPr lang="en-US" sz="5500" b="1" spc="-423">
              <a:solidFill>
                <a:srgbClr val="925520"/>
              </a:solidFill>
              <a:latin typeface="Old Standard Bold"/>
              <a:ea typeface="Old Standard Bold"/>
              <a:cs typeface="Old Standard Bold"/>
              <a:sym typeface="Old Standard Bold"/>
            </a:endParaRPr>
          </a:p>
          <a:p>
            <a:pPr algn="ctr">
              <a:lnSpc>
                <a:spcPts val="6600"/>
              </a:lnSpc>
            </a:pPr>
            <a:r>
              <a:rPr lang="en-US" sz="5500" spc="-423">
                <a:solidFill>
                  <a:srgbClr val="000000"/>
                </a:solidFill>
                <a:latin typeface="Old Standard"/>
                <a:ea typeface="Old Standard"/>
                <a:cs typeface="Old Standard"/>
                <a:sym typeface="Old Standard"/>
              </a:rPr>
              <a:t>• Optar por una línea de acción con base en las normas, valores y estrategia de mi organización o mi comunidad (p. ej., valores y normas culturales).</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600"/>
              </a:lnSpc>
            </a:pPr>
            <a:r>
              <a:rPr lang="en-US" sz="5500" spc="-423">
                <a:solidFill>
                  <a:srgbClr val="000000"/>
                </a:solidFill>
                <a:latin typeface="Old Standard"/>
                <a:ea typeface="Old Standard"/>
                <a:cs typeface="Old Standard"/>
                <a:sym typeface="Old Standard"/>
              </a:rPr>
              <a:t>• Escoger una línea de acción con base en mis convicciones personales (p. ej., lo que mi conciencia me indica).</a:t>
            </a: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600"/>
              </a:lnSpc>
            </a:pPr>
            <a:endParaRPr lang="en-US" sz="5500" spc="-423">
              <a:solidFill>
                <a:srgbClr val="000000"/>
              </a:solidFill>
              <a:latin typeface="Old Standard"/>
              <a:ea typeface="Old Standard"/>
              <a:cs typeface="Old Standard"/>
              <a:sym typeface="Old Standard"/>
            </a:endParaRPr>
          </a:p>
          <a:p>
            <a:pPr algn="ctr">
              <a:lnSpc>
                <a:spcPts val="6480"/>
              </a:lnSpc>
            </a:pPr>
            <a:endParaRPr lang="en-US" sz="5500" spc="-423">
              <a:solidFill>
                <a:srgbClr val="000000"/>
              </a:solidFill>
              <a:latin typeface="Old Standard"/>
              <a:ea typeface="Old Standard"/>
              <a:cs typeface="Old Standard"/>
              <a:sym typeface="Old Standard"/>
            </a:endParaRPr>
          </a:p>
          <a:p>
            <a:pPr algn="ctr">
              <a:lnSpc>
                <a:spcPts val="5160"/>
              </a:lnSpc>
              <a:spcBef>
                <a:spcPct val="0"/>
              </a:spcBef>
            </a:pPr>
            <a:endParaRPr lang="en-US" sz="5500" spc="-423">
              <a:solidFill>
                <a:srgbClr val="000000"/>
              </a:solidFill>
              <a:latin typeface="Old Standard"/>
              <a:ea typeface="Old Standard"/>
              <a:cs typeface="Old Standard"/>
              <a:sym typeface="Old Standar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3011</Words>
  <Application>Microsoft Office PowerPoint</Application>
  <PresentationFormat>Personalizado</PresentationFormat>
  <Paragraphs>198</Paragraphs>
  <Slides>43</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Old Standard</vt:lpstr>
      <vt:lpstr>Calibri</vt:lpstr>
      <vt:lpstr>Old Standard Italics</vt:lpstr>
      <vt:lpstr>Montserrat Classic Bold</vt:lpstr>
      <vt:lpstr>Old Standard Bold</vt:lpstr>
      <vt:lpstr>Montserrat Light Bold</vt:lpstr>
      <vt:lpstr>Montserrat Light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Copia de Copia de Brown Illustrated Architecture Ancient History Presentation</dc:title>
  <cp:lastModifiedBy>Yanel Guastalla | UAA-P.Agricolas</cp:lastModifiedBy>
  <cp:revision>5</cp:revision>
  <dcterms:created xsi:type="dcterms:W3CDTF">2006-08-16T00:00:00Z</dcterms:created>
  <dcterms:modified xsi:type="dcterms:W3CDTF">2024-09-26T11:26:37Z</dcterms:modified>
  <dc:identifier>DAGRMplP40o</dc:identifier>
</cp:coreProperties>
</file>