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8288000" cy="10287000"/>
  <p:notesSz cx="6858000" cy="9144000"/>
  <p:embeddedFontLst>
    <p:embeddedFont>
      <p:font typeface="Old Standard Italics" panose="020B0604020202020204" charset="0"/>
      <p:regular r:id="rId36"/>
    </p:embeddedFont>
    <p:embeddedFont>
      <p:font typeface="Old Standard Bold" panose="020B0604020202020204" charset="0"/>
      <p:regular r:id="rId37"/>
    </p:embeddedFont>
    <p:embeddedFont>
      <p:font typeface="Montserrat Light Bold" panose="020B0604020202020204" charset="0"/>
      <p:regular r:id="rId38"/>
    </p:embeddedFont>
    <p:embeddedFont>
      <p:font typeface="Old Standard" panose="020B0604020202020204" charset="0"/>
      <p:regular r:id="rId39"/>
    </p:embeddedFont>
    <p:embeddedFont>
      <p:font typeface="Calibri" panose="020F0502020204030204" pitchFamily="34" charset="0"/>
      <p:regular r:id="rId40"/>
      <p:bold r:id="rId41"/>
      <p:italic r:id="rId42"/>
      <p:boldItalic r:id="rId43"/>
    </p:embeddedFont>
    <p:embeddedFont>
      <p:font typeface="Montserrat Light" panose="020B0604020202020204" charset="0"/>
      <p:regular r:id="rId44"/>
    </p:embeddedFont>
    <p:embeddedFont>
      <p:font typeface="Montserrat Classic Bold" panose="020B0604020202020204"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1296" autoAdjust="0"/>
  </p:normalViewPr>
  <p:slideViewPr>
    <p:cSldViewPr>
      <p:cViewPr varScale="1">
        <p:scale>
          <a:sx n="34" d="100"/>
          <a:sy n="34" d="100"/>
        </p:scale>
        <p:origin x="147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186B9F-C548-41CB-9393-7DBD93FC099D}" type="datetimeFigureOut">
              <a:rPr lang="es-ES" smtClean="0"/>
              <a:t>19/09/2024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D243C5-7590-4A1B-94FB-D46846F915E3}" type="slidenum">
              <a:rPr lang="es-ES" smtClean="0"/>
              <a:t>‹Nº›</a:t>
            </a:fld>
            <a:endParaRPr lang="es-ES"/>
          </a:p>
        </p:txBody>
      </p:sp>
    </p:spTree>
    <p:extLst>
      <p:ext uri="{BB962C8B-B14F-4D97-AF65-F5344CB8AC3E}">
        <p14:creationId xmlns:p14="http://schemas.microsoft.com/office/powerpoint/2010/main" val="2421593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smtClean="0">
                <a:solidFill>
                  <a:schemeClr val="tx1"/>
                </a:solidFill>
                <a:effectLst/>
                <a:latin typeface="+mn-lt"/>
                <a:ea typeface="+mn-ea"/>
                <a:cs typeface="+mn-cs"/>
              </a:rPr>
              <a:t>Es razonable cuestionar si esas extensas normas son completamente exactas o adecuadas, pues la mayoría de las negociaciones se da entre personas que tiene una relación con la otra parte, y por ende ambos comparten una historia pasada significativa y esperan estar juntos en el futuro.</a:t>
            </a:r>
          </a:p>
          <a:p>
            <a:endParaRPr lang="es-ES"/>
          </a:p>
        </p:txBody>
      </p:sp>
      <p:sp>
        <p:nvSpPr>
          <p:cNvPr id="4" name="Marcador de número de diapositiva 3"/>
          <p:cNvSpPr>
            <a:spLocks noGrp="1"/>
          </p:cNvSpPr>
          <p:nvPr>
            <p:ph type="sldNum" sz="quarter" idx="10"/>
          </p:nvPr>
        </p:nvSpPr>
        <p:spPr/>
        <p:txBody>
          <a:bodyPr/>
          <a:lstStyle/>
          <a:p>
            <a:fld id="{8BD243C5-7590-4A1B-94FB-D46846F915E3}" type="slidenum">
              <a:rPr lang="es-ES" smtClean="0"/>
              <a:t>5</a:t>
            </a:fld>
            <a:endParaRPr lang="es-ES"/>
          </a:p>
        </p:txBody>
      </p:sp>
    </p:spTree>
    <p:extLst>
      <p:ext uri="{BB962C8B-B14F-4D97-AF65-F5344CB8AC3E}">
        <p14:creationId xmlns:p14="http://schemas.microsoft.com/office/powerpoint/2010/main" val="518884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Éstas son preguntas importantes. Si el problema de la relación no es importante o duradero, las partes pueden solucionarlo solas. Si el problema ha persistido algún tiempo o la separación crea costos elevados para una o ambas partes, es probable que tengan que intervenir terceros.</a:t>
            </a:r>
            <a:endParaRPr lang="es-ES" dirty="0"/>
          </a:p>
        </p:txBody>
      </p:sp>
      <p:sp>
        <p:nvSpPr>
          <p:cNvPr id="4" name="Marcador de número de diapositiva 3"/>
          <p:cNvSpPr>
            <a:spLocks noGrp="1"/>
          </p:cNvSpPr>
          <p:nvPr>
            <p:ph type="sldNum" sz="quarter" idx="10"/>
          </p:nvPr>
        </p:nvSpPr>
        <p:spPr/>
        <p:txBody>
          <a:bodyPr/>
          <a:lstStyle/>
          <a:p>
            <a:fld id="{8BD243C5-7590-4A1B-94FB-D46846F915E3}" type="slidenum">
              <a:rPr lang="es-ES" smtClean="0"/>
              <a:t>33</a:t>
            </a:fld>
            <a:endParaRPr lang="es-ES"/>
          </a:p>
        </p:txBody>
      </p:sp>
    </p:spTree>
    <p:extLst>
      <p:ext uri="{BB962C8B-B14F-4D97-AF65-F5344CB8AC3E}">
        <p14:creationId xmlns:p14="http://schemas.microsoft.com/office/powerpoint/2010/main" val="3504433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5520"/>
        </a:solidFill>
        <a:effectLst/>
      </p:bgPr>
    </p:bg>
    <p:spTree>
      <p:nvGrpSpPr>
        <p:cNvPr id="1" name=""/>
        <p:cNvGrpSpPr/>
        <p:nvPr/>
      </p:nvGrpSpPr>
      <p:grpSpPr>
        <a:xfrm>
          <a:off x="0" y="0"/>
          <a:ext cx="0" cy="0"/>
          <a:chOff x="0" y="0"/>
          <a:chExt cx="0" cy="0"/>
        </a:xfrm>
      </p:grpSpPr>
      <p:grpSp>
        <p:nvGrpSpPr>
          <p:cNvPr id="2" name="Group 2"/>
          <p:cNvGrpSpPr/>
          <p:nvPr/>
        </p:nvGrpSpPr>
        <p:grpSpPr>
          <a:xfrm>
            <a:off x="9144000" y="7885706"/>
            <a:ext cx="9144000" cy="1583074"/>
            <a:chOff x="0" y="0"/>
            <a:chExt cx="15359683" cy="2110765"/>
          </a:xfrm>
        </p:grpSpPr>
        <p:sp>
          <p:nvSpPr>
            <p:cNvPr id="3" name="AutoShape 3"/>
            <p:cNvSpPr/>
            <p:nvPr/>
          </p:nvSpPr>
          <p:spPr>
            <a:xfrm>
              <a:off x="0" y="0"/>
              <a:ext cx="15359683" cy="2110765"/>
            </a:xfrm>
            <a:prstGeom prst="rect">
              <a:avLst/>
            </a:prstGeom>
            <a:solidFill>
              <a:srgbClr val="43270E"/>
            </a:solidFill>
          </p:spPr>
        </p:sp>
        <p:sp>
          <p:nvSpPr>
            <p:cNvPr id="4" name="TextBox 4"/>
            <p:cNvSpPr txBox="1"/>
            <p:nvPr/>
          </p:nvSpPr>
          <p:spPr>
            <a:xfrm>
              <a:off x="1237112" y="336923"/>
              <a:ext cx="12011969" cy="1389294"/>
            </a:xfrm>
            <a:prstGeom prst="rect">
              <a:avLst/>
            </a:prstGeom>
          </p:spPr>
          <p:txBody>
            <a:bodyPr lIns="0" tIns="0" rIns="0" bIns="0" rtlCol="0" anchor="t">
              <a:spAutoFit/>
            </a:bodyPr>
            <a:lstStyle/>
            <a:p>
              <a:pPr algn="l">
                <a:lnSpc>
                  <a:spcPts val="2800"/>
                </a:lnSpc>
              </a:pPr>
              <a:r>
                <a:rPr lang="en-US" sz="2000" spc="400">
                  <a:solidFill>
                    <a:srgbClr val="FDFEEC"/>
                  </a:solidFill>
                  <a:latin typeface="Montserrat Light"/>
                  <a:ea typeface="Montserrat Light"/>
                  <a:cs typeface="Montserrat Light"/>
                  <a:sym typeface="Montserrat Light"/>
                </a:rPr>
                <a:t>FACULTAD DE CIENCIAS ECONÓMICAS </a:t>
              </a:r>
            </a:p>
            <a:p>
              <a:pPr algn="l">
                <a:lnSpc>
                  <a:spcPts val="2800"/>
                </a:lnSpc>
              </a:pPr>
              <a:r>
                <a:rPr lang="en-US" sz="2000" spc="400">
                  <a:solidFill>
                    <a:srgbClr val="FDFEEC"/>
                  </a:solidFill>
                  <a:latin typeface="Montserrat Light"/>
                  <a:ea typeface="Montserrat Light"/>
                  <a:cs typeface="Montserrat Light"/>
                  <a:sym typeface="Montserrat Light"/>
                </a:rPr>
                <a:t>UNIVERSIDAD CATÓLICA DE SANTA FE</a:t>
              </a:r>
            </a:p>
            <a:p>
              <a:pPr algn="l">
                <a:lnSpc>
                  <a:spcPts val="2800"/>
                </a:lnSpc>
              </a:pPr>
              <a:endParaRPr lang="en-US" sz="2000" spc="400">
                <a:solidFill>
                  <a:srgbClr val="FDFEEC"/>
                </a:solidFill>
                <a:latin typeface="Montserrat Light"/>
                <a:ea typeface="Montserrat Light"/>
                <a:cs typeface="Montserrat Light"/>
                <a:sym typeface="Montserrat Light"/>
              </a:endParaRPr>
            </a:p>
          </p:txBody>
        </p:sp>
      </p:grpSp>
      <p:sp>
        <p:nvSpPr>
          <p:cNvPr id="5" name="Freeform 5"/>
          <p:cNvSpPr/>
          <p:nvPr/>
        </p:nvSpPr>
        <p:spPr>
          <a:xfrm>
            <a:off x="-531691" y="0"/>
            <a:ext cx="8969321" cy="10287000"/>
          </a:xfrm>
          <a:custGeom>
            <a:avLst/>
            <a:gdLst/>
            <a:ahLst/>
            <a:cxnLst/>
            <a:rect l="l" t="t" r="r" b="b"/>
            <a:pathLst>
              <a:path w="8969321" h="10287000">
                <a:moveTo>
                  <a:pt x="0" y="0"/>
                </a:moveTo>
                <a:lnTo>
                  <a:pt x="8969321" y="0"/>
                </a:lnTo>
                <a:lnTo>
                  <a:pt x="8969321" y="10287000"/>
                </a:lnTo>
                <a:lnTo>
                  <a:pt x="0" y="10287000"/>
                </a:lnTo>
                <a:lnTo>
                  <a:pt x="0" y="0"/>
                </a:lnTo>
                <a:close/>
              </a:path>
            </a:pathLst>
          </a:custGeom>
          <a:blipFill>
            <a:blip r:embed="rId2"/>
            <a:stretch>
              <a:fillRect l="-22165" r="-49871"/>
            </a:stretch>
          </a:blipFill>
        </p:spPr>
      </p:sp>
      <p:grpSp>
        <p:nvGrpSpPr>
          <p:cNvPr id="6" name="Group 6"/>
          <p:cNvGrpSpPr/>
          <p:nvPr/>
        </p:nvGrpSpPr>
        <p:grpSpPr>
          <a:xfrm>
            <a:off x="8903176" y="864454"/>
            <a:ext cx="8520370" cy="5986503"/>
            <a:chOff x="0" y="0"/>
            <a:chExt cx="11360493" cy="7982003"/>
          </a:xfrm>
        </p:grpSpPr>
        <p:sp>
          <p:nvSpPr>
            <p:cNvPr id="7" name="TextBox 7"/>
            <p:cNvSpPr txBox="1"/>
            <p:nvPr/>
          </p:nvSpPr>
          <p:spPr>
            <a:xfrm>
              <a:off x="1981239" y="-95250"/>
              <a:ext cx="9379254" cy="908050"/>
            </a:xfrm>
            <a:prstGeom prst="rect">
              <a:avLst/>
            </a:prstGeom>
          </p:spPr>
          <p:txBody>
            <a:bodyPr lIns="0" tIns="0" rIns="0" bIns="0" rtlCol="0" anchor="t">
              <a:spAutoFit/>
            </a:bodyPr>
            <a:lstStyle/>
            <a:p>
              <a:pPr algn="r">
                <a:lnSpc>
                  <a:spcPts val="4800"/>
                </a:lnSpc>
              </a:pPr>
              <a:r>
                <a:rPr lang="en-US" sz="4000" i="1">
                  <a:solidFill>
                    <a:srgbClr val="FDFEEC"/>
                  </a:solidFill>
                  <a:latin typeface="Old Standard Italics"/>
                  <a:ea typeface="Old Standard Italics"/>
                  <a:cs typeface="Old Standard Italics"/>
                  <a:sym typeface="Old Standard Italics"/>
                </a:rPr>
                <a:t>Lic. Administración </a:t>
              </a:r>
            </a:p>
          </p:txBody>
        </p:sp>
        <p:sp>
          <p:nvSpPr>
            <p:cNvPr id="8" name="TextBox 8"/>
            <p:cNvSpPr txBox="1"/>
            <p:nvPr/>
          </p:nvSpPr>
          <p:spPr>
            <a:xfrm>
              <a:off x="0" y="1438328"/>
              <a:ext cx="11360493" cy="6543675"/>
            </a:xfrm>
            <a:prstGeom prst="rect">
              <a:avLst/>
            </a:prstGeom>
          </p:spPr>
          <p:txBody>
            <a:bodyPr lIns="0" tIns="0" rIns="0" bIns="0" rtlCol="0" anchor="t">
              <a:spAutoFit/>
            </a:bodyPr>
            <a:lstStyle/>
            <a:p>
              <a:pPr algn="r">
                <a:lnSpc>
                  <a:spcPts val="7801"/>
                </a:lnSpc>
              </a:pPr>
              <a:r>
                <a:rPr lang="en-US" sz="6501">
                  <a:solidFill>
                    <a:srgbClr val="FDFEEC"/>
                  </a:solidFill>
                  <a:latin typeface="Old Standard"/>
                  <a:ea typeface="Old Standard"/>
                  <a:cs typeface="Old Standard"/>
                  <a:sym typeface="Old Standard"/>
                </a:rPr>
                <a:t>Las relaciones en una negociación</a:t>
              </a:r>
            </a:p>
            <a:p>
              <a:pPr algn="r">
                <a:lnSpc>
                  <a:spcPts val="7801"/>
                </a:lnSpc>
              </a:pPr>
              <a:endParaRPr lang="en-US" sz="6501">
                <a:solidFill>
                  <a:srgbClr val="FDFEEC"/>
                </a:solidFill>
                <a:latin typeface="Old Standard"/>
                <a:ea typeface="Old Standard"/>
                <a:cs typeface="Old Standard"/>
                <a:sym typeface="Old Standard"/>
              </a:endParaRPr>
            </a:p>
            <a:p>
              <a:pPr algn="r">
                <a:lnSpc>
                  <a:spcPts val="14400"/>
                </a:lnSpc>
              </a:pPr>
              <a:endParaRPr lang="en-US" sz="6501">
                <a:solidFill>
                  <a:srgbClr val="FDFEEC"/>
                </a:solidFill>
                <a:latin typeface="Old Standard"/>
                <a:ea typeface="Old Standard"/>
                <a:cs typeface="Old Standard"/>
                <a:sym typeface="Old Standard"/>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23976" y="639159"/>
            <a:ext cx="16040049" cy="8884857"/>
          </a:xfrm>
          <a:prstGeom prst="rect">
            <a:avLst/>
          </a:prstGeom>
        </p:spPr>
        <p:txBody>
          <a:bodyPr lIns="0" tIns="0" rIns="0" bIns="0" rtlCol="0" anchor="t">
            <a:spAutoFit/>
          </a:bodyPr>
          <a:lstStyle/>
          <a:p>
            <a:pPr algn="ctr">
              <a:lnSpc>
                <a:spcPts val="6403"/>
              </a:lnSpc>
            </a:pPr>
            <a:r>
              <a:rPr lang="en-US" sz="5336" spc="-410">
                <a:solidFill>
                  <a:srgbClr val="000000"/>
                </a:solidFill>
                <a:latin typeface="Old Standard"/>
                <a:ea typeface="Old Standard"/>
                <a:cs typeface="Old Standard"/>
                <a:sym typeface="Old Standard"/>
              </a:rPr>
              <a:t>5.      </a:t>
            </a:r>
            <a:r>
              <a:rPr lang="en-US" sz="5336" u="sng" spc="-410">
                <a:solidFill>
                  <a:srgbClr val="000000"/>
                </a:solidFill>
                <a:latin typeface="Old Standard"/>
                <a:ea typeface="Old Standard"/>
                <a:cs typeface="Old Standard"/>
                <a:sym typeface="Old Standard"/>
              </a:rPr>
              <a:t>Es posible que una negociación dentro de las relaciones nunca termine.</a:t>
            </a:r>
            <a:r>
              <a:rPr lang="en-US" sz="5336" spc="-410">
                <a:solidFill>
                  <a:srgbClr val="000000"/>
                </a:solidFill>
                <a:latin typeface="Old Standard"/>
                <a:ea typeface="Old Standard"/>
                <a:cs typeface="Old Standard"/>
                <a:sym typeface="Old Standard"/>
              </a:rPr>
              <a:t> </a:t>
            </a:r>
          </a:p>
          <a:p>
            <a:pPr algn="ctr">
              <a:lnSpc>
                <a:spcPts val="6403"/>
              </a:lnSpc>
            </a:pPr>
            <a:r>
              <a:rPr lang="en-US" sz="5336" spc="-410">
                <a:solidFill>
                  <a:srgbClr val="000000"/>
                </a:solidFill>
                <a:latin typeface="Old Standard"/>
                <a:ea typeface="Old Standard"/>
                <a:cs typeface="Old Standard"/>
                <a:sym typeface="Old Standard"/>
              </a:rPr>
              <a:t>Una ventaja de negociar en un juego o una simulación es que hay un final definido. De hecho, muchos participantes en experimentos de negociación en laboratorio desarrollan una estrategia específica para participar y terminar el juego; a menudo, abandonan las estrategias cooperadoras para vencer a la otra parte en el último movimiento. Sin embargo, en muchas relaciones, las negociaciones nunca terminan; las partes una y otra vez intentan renegociar acuerdos o problemas anteriores que nunca se resolvieron del todo.</a:t>
            </a:r>
          </a:p>
          <a:p>
            <a:pPr algn="ctr">
              <a:lnSpc>
                <a:spcPts val="5006"/>
              </a:lnSpc>
              <a:spcBef>
                <a:spcPct val="0"/>
              </a:spcBef>
            </a:pPr>
            <a:endParaRPr lang="en-US" sz="5336" spc="-410">
              <a:solidFill>
                <a:srgbClr val="000000"/>
              </a:solidFill>
              <a:latin typeface="Old Standard"/>
              <a:ea typeface="Old Standard"/>
              <a:cs typeface="Old Standard"/>
              <a:sym typeface="Old Standar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19251" y="2102836"/>
            <a:ext cx="16040049" cy="6419850"/>
          </a:xfrm>
          <a:prstGeom prst="rect">
            <a:avLst/>
          </a:prstGeom>
        </p:spPr>
        <p:txBody>
          <a:bodyPr lIns="0" tIns="0" rIns="0" bIns="0" rtlCol="0" anchor="t">
            <a:spAutoFit/>
          </a:bodyPr>
          <a:lstStyle/>
          <a:p>
            <a:pPr algn="ctr">
              <a:lnSpc>
                <a:spcPts val="6403"/>
              </a:lnSpc>
            </a:pPr>
            <a:r>
              <a:rPr lang="en-US" sz="5336" spc="-410">
                <a:solidFill>
                  <a:srgbClr val="000000"/>
                </a:solidFill>
                <a:latin typeface="Old Standard"/>
                <a:ea typeface="Old Standard"/>
                <a:cs typeface="Old Standard"/>
                <a:sym typeface="Old Standard"/>
              </a:rPr>
              <a:t>6.     </a:t>
            </a:r>
            <a:r>
              <a:rPr lang="en-US" sz="5336" u="sng" spc="-410">
                <a:solidFill>
                  <a:srgbClr val="000000"/>
                </a:solidFill>
                <a:latin typeface="Old Standard"/>
                <a:ea typeface="Old Standard"/>
                <a:cs typeface="Old Standard"/>
                <a:sym typeface="Old Standard"/>
              </a:rPr>
              <a:t> En muchas negociaciones, la otra persona es el problema principal. </a:t>
            </a:r>
          </a:p>
          <a:p>
            <a:pPr algn="ctr">
              <a:lnSpc>
                <a:spcPts val="6403"/>
              </a:lnSpc>
            </a:pPr>
            <a:r>
              <a:rPr lang="en-US" sz="5336" spc="-410">
                <a:solidFill>
                  <a:srgbClr val="000000"/>
                </a:solidFill>
                <a:latin typeface="Old Standard"/>
                <a:ea typeface="Old Standard"/>
                <a:cs typeface="Old Standard"/>
                <a:sym typeface="Old Standard"/>
              </a:rPr>
              <a:t>Una teoría normativa muy conocida sobre una negociación integradora indica que, para ser eficaces, los negociadores deben “separar la persona del problema”. </a:t>
            </a:r>
          </a:p>
          <a:p>
            <a:pPr algn="ctr">
              <a:lnSpc>
                <a:spcPts val="6403"/>
              </a:lnSpc>
            </a:pPr>
            <a:r>
              <a:rPr lang="en-US" sz="5336" spc="-410">
                <a:solidFill>
                  <a:srgbClr val="000000"/>
                </a:solidFill>
                <a:latin typeface="Old Standard"/>
                <a:ea typeface="Old Standard"/>
                <a:cs typeface="Old Standard"/>
                <a:sym typeface="Old Standard"/>
              </a:rPr>
              <a:t>Pero, ¿qué sucede si la otra persona es el problema? </a:t>
            </a:r>
          </a:p>
          <a:p>
            <a:pPr algn="ctr">
              <a:lnSpc>
                <a:spcPts val="6403"/>
              </a:lnSpc>
            </a:pPr>
            <a:endParaRPr lang="en-US" sz="5336" spc="-410">
              <a:solidFill>
                <a:srgbClr val="000000"/>
              </a:solidFill>
              <a:latin typeface="Old Standard"/>
              <a:ea typeface="Old Standard"/>
              <a:cs typeface="Old Standard"/>
              <a:sym typeface="Old Standard"/>
            </a:endParaRPr>
          </a:p>
          <a:p>
            <a:pPr algn="ctr">
              <a:lnSpc>
                <a:spcPts val="5006"/>
              </a:lnSpc>
              <a:spcBef>
                <a:spcPct val="0"/>
              </a:spcBef>
            </a:pPr>
            <a:endParaRPr lang="en-US" sz="5336" spc="-410">
              <a:solidFill>
                <a:srgbClr val="000000"/>
              </a:solidFill>
              <a:latin typeface="Old Standard"/>
              <a:ea typeface="Old Standard"/>
              <a:cs typeface="Old Standard"/>
              <a:sym typeface="Old Standar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19251" y="2102836"/>
            <a:ext cx="16040049" cy="7229475"/>
          </a:xfrm>
          <a:prstGeom prst="rect">
            <a:avLst/>
          </a:prstGeom>
        </p:spPr>
        <p:txBody>
          <a:bodyPr lIns="0" tIns="0" rIns="0" bIns="0" rtlCol="0" anchor="t">
            <a:spAutoFit/>
          </a:bodyPr>
          <a:lstStyle/>
          <a:p>
            <a:pPr algn="ctr">
              <a:lnSpc>
                <a:spcPts val="6403"/>
              </a:lnSpc>
            </a:pPr>
            <a:r>
              <a:rPr lang="en-US" sz="5336" spc="-410">
                <a:solidFill>
                  <a:srgbClr val="000000"/>
                </a:solidFill>
                <a:latin typeface="Old Standard"/>
                <a:ea typeface="Old Standard"/>
                <a:cs typeface="Old Standard"/>
                <a:sym typeface="Old Standard"/>
              </a:rPr>
              <a:t>7.      </a:t>
            </a:r>
            <a:r>
              <a:rPr lang="en-US" sz="5336" u="sng" spc="-410">
                <a:solidFill>
                  <a:srgbClr val="000000"/>
                </a:solidFill>
                <a:latin typeface="Old Standard"/>
                <a:ea typeface="Old Standard"/>
                <a:cs typeface="Old Standard"/>
                <a:sym typeface="Old Standard"/>
              </a:rPr>
              <a:t>En algunas negociaciones, la conservación de la relación es la meta fundamental de la negociación, y las partes pueden hacer concesiones sobre problemas importantes para conservarla o mejorarla.</a:t>
            </a:r>
            <a:r>
              <a:rPr lang="en-US" sz="5336" spc="-410">
                <a:solidFill>
                  <a:srgbClr val="000000"/>
                </a:solidFill>
                <a:latin typeface="Old Standard"/>
                <a:ea typeface="Old Standard"/>
                <a:cs typeface="Old Standard"/>
                <a:sym typeface="Old Standard"/>
              </a:rPr>
              <a:t> </a:t>
            </a:r>
          </a:p>
          <a:p>
            <a:pPr algn="ctr">
              <a:lnSpc>
                <a:spcPts val="6403"/>
              </a:lnSpc>
            </a:pPr>
            <a:r>
              <a:rPr lang="en-US" sz="5336" spc="-410">
                <a:solidFill>
                  <a:srgbClr val="000000"/>
                </a:solidFill>
                <a:latin typeface="Old Standard"/>
                <a:ea typeface="Old Standard"/>
                <a:cs typeface="Old Standard"/>
                <a:sym typeface="Old Standard"/>
              </a:rPr>
              <a:t>Una posible solución a una negociación donde “la persona sea el problema” es que una o ambas partes hagan concesiones importantes en problemas esenciales sólo para mantener la relación.</a:t>
            </a:r>
          </a:p>
          <a:p>
            <a:pPr algn="ctr">
              <a:lnSpc>
                <a:spcPts val="5006"/>
              </a:lnSpc>
              <a:spcBef>
                <a:spcPct val="0"/>
              </a:spcBef>
            </a:pPr>
            <a:endParaRPr lang="en-US" sz="5336" spc="-410">
              <a:solidFill>
                <a:srgbClr val="000000"/>
              </a:solidFill>
              <a:latin typeface="Old Standard"/>
              <a:ea typeface="Old Standard"/>
              <a:cs typeface="Old Standard"/>
              <a:sym typeface="Old Standar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sp>
        <p:nvSpPr>
          <p:cNvPr id="2" name="TextBox 2"/>
          <p:cNvSpPr txBox="1"/>
          <p:nvPr/>
        </p:nvSpPr>
        <p:spPr>
          <a:xfrm>
            <a:off x="1028700" y="5297597"/>
            <a:ext cx="15335463" cy="571956"/>
          </a:xfrm>
          <a:prstGeom prst="rect">
            <a:avLst/>
          </a:prstGeom>
        </p:spPr>
        <p:txBody>
          <a:bodyPr lIns="0" tIns="0" rIns="0" bIns="0" rtlCol="0" anchor="t">
            <a:spAutoFit/>
          </a:bodyPr>
          <a:lstStyle/>
          <a:p>
            <a:pPr algn="ctr">
              <a:lnSpc>
                <a:spcPts val="4740"/>
              </a:lnSpc>
            </a:pPr>
            <a:endParaRPr/>
          </a:p>
        </p:txBody>
      </p:sp>
      <p:sp>
        <p:nvSpPr>
          <p:cNvPr id="3" name="TextBox 3"/>
          <p:cNvSpPr txBox="1"/>
          <p:nvPr/>
        </p:nvSpPr>
        <p:spPr>
          <a:xfrm>
            <a:off x="1028700" y="1909860"/>
            <a:ext cx="16814232" cy="6794524"/>
          </a:xfrm>
          <a:prstGeom prst="rect">
            <a:avLst/>
          </a:prstGeom>
        </p:spPr>
        <p:txBody>
          <a:bodyPr lIns="0" tIns="0" rIns="0" bIns="0" rtlCol="0" anchor="t">
            <a:spAutoFit/>
          </a:bodyPr>
          <a:lstStyle/>
          <a:p>
            <a:pPr algn="ctr">
              <a:lnSpc>
                <a:spcPts val="5897"/>
              </a:lnSpc>
            </a:pPr>
            <a:r>
              <a:rPr lang="en-US" sz="4914" spc="-378">
                <a:solidFill>
                  <a:srgbClr val="000000"/>
                </a:solidFill>
                <a:latin typeface="Old Standard"/>
                <a:ea typeface="Old Standard"/>
                <a:cs typeface="Old Standard"/>
                <a:sym typeface="Old Standard"/>
              </a:rPr>
              <a:t>En resumen, identificamos varios problemas que distinguen (y dificultan) negociar cuando hay una relación respecto de los que se presentan al efectuar negociaciones distributivas o integradoras entre partes que no tienen un pasado ni buscan una relación futura. </a:t>
            </a:r>
          </a:p>
          <a:p>
            <a:pPr algn="ctr">
              <a:lnSpc>
                <a:spcPts val="5897"/>
              </a:lnSpc>
            </a:pPr>
            <a:endParaRPr lang="en-US" sz="4914" spc="-378">
              <a:solidFill>
                <a:srgbClr val="000000"/>
              </a:solidFill>
              <a:latin typeface="Old Standard"/>
              <a:ea typeface="Old Standard"/>
              <a:cs typeface="Old Standard"/>
              <a:sym typeface="Old Standard"/>
            </a:endParaRPr>
          </a:p>
          <a:p>
            <a:pPr algn="ctr">
              <a:lnSpc>
                <a:spcPts val="5897"/>
              </a:lnSpc>
            </a:pPr>
            <a:r>
              <a:rPr lang="en-US" sz="4914" spc="-378">
                <a:solidFill>
                  <a:srgbClr val="000000"/>
                </a:solidFill>
                <a:latin typeface="Old Standard"/>
                <a:ea typeface="Old Standard"/>
                <a:cs typeface="Old Standard"/>
                <a:sym typeface="Old Standard"/>
              </a:rPr>
              <a:t>No siempre es evidente la forma de aplicar las lecciones normativas aprendidas de las “negociaciones en el mercado” a una negociación dentro de las relaciones.</a:t>
            </a:r>
          </a:p>
          <a:p>
            <a:pPr algn="ctr">
              <a:lnSpc>
                <a:spcPts val="5897"/>
              </a:lnSpc>
              <a:spcBef>
                <a:spcPct val="0"/>
              </a:spcBef>
            </a:pPr>
            <a:endParaRPr lang="en-US" sz="4914" spc="-378">
              <a:solidFill>
                <a:srgbClr val="000000"/>
              </a:solidFill>
              <a:latin typeface="Old Standard"/>
              <a:ea typeface="Old Standard"/>
              <a:cs typeface="Old Standard"/>
              <a:sym typeface="Old Standar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sp>
        <p:nvSpPr>
          <p:cNvPr id="2" name="TextBox 2"/>
          <p:cNvSpPr txBox="1"/>
          <p:nvPr/>
        </p:nvSpPr>
        <p:spPr>
          <a:xfrm>
            <a:off x="1418721" y="1270289"/>
            <a:ext cx="15281721" cy="6534150"/>
          </a:xfrm>
          <a:prstGeom prst="rect">
            <a:avLst/>
          </a:prstGeom>
        </p:spPr>
        <p:txBody>
          <a:bodyPr lIns="0" tIns="0" rIns="0" bIns="0" rtlCol="0" anchor="t">
            <a:spAutoFit/>
          </a:bodyPr>
          <a:lstStyle/>
          <a:p>
            <a:pPr algn="ctr">
              <a:lnSpc>
                <a:spcPts val="5670"/>
              </a:lnSpc>
              <a:spcBef>
                <a:spcPct val="0"/>
              </a:spcBef>
            </a:pPr>
            <a:r>
              <a:rPr lang="en-US" sz="4725" b="1" spc="-363">
                <a:solidFill>
                  <a:srgbClr val="925520"/>
                </a:solidFill>
                <a:latin typeface="Old Standard Bold"/>
                <a:ea typeface="Old Standard Bold"/>
                <a:cs typeface="Old Standard Bold"/>
                <a:sym typeface="Old Standard Bold"/>
              </a:rPr>
              <a:t>Negociaciones en relaciones con una comunidad </a:t>
            </a:r>
          </a:p>
          <a:p>
            <a:pPr algn="ctr">
              <a:lnSpc>
                <a:spcPts val="5670"/>
              </a:lnSpc>
              <a:spcBef>
                <a:spcPct val="0"/>
              </a:spcBef>
            </a:pPr>
            <a:endParaRPr lang="en-US" sz="4725" b="1" spc="-363">
              <a:solidFill>
                <a:srgbClr val="925520"/>
              </a:solidFill>
              <a:latin typeface="Old Standard Bold"/>
              <a:ea typeface="Old Standard Bold"/>
              <a:cs typeface="Old Standard Bold"/>
              <a:sym typeface="Old Standard Bold"/>
            </a:endParaRPr>
          </a:p>
          <a:p>
            <a:pPr algn="ctr">
              <a:lnSpc>
                <a:spcPts val="5670"/>
              </a:lnSpc>
              <a:spcBef>
                <a:spcPct val="0"/>
              </a:spcBef>
            </a:pPr>
            <a:r>
              <a:rPr lang="en-US" sz="4725" spc="-363">
                <a:solidFill>
                  <a:srgbClr val="000000"/>
                </a:solidFill>
                <a:latin typeface="Old Standard"/>
                <a:ea typeface="Old Standard"/>
                <a:cs typeface="Old Standard"/>
                <a:sym typeface="Old Standard"/>
              </a:rPr>
              <a:t>Los estudios demuestran que, en comparación con otros tipos de negociaciones, las partes que mantienen una relación cercana y personal (o que esperan una interacción futura): </a:t>
            </a:r>
          </a:p>
          <a:p>
            <a:pPr algn="ctr">
              <a:lnSpc>
                <a:spcPts val="5670"/>
              </a:lnSpc>
              <a:spcBef>
                <a:spcPct val="0"/>
              </a:spcBef>
            </a:pPr>
            <a:endParaRPr lang="en-US" sz="4725" spc="-363">
              <a:solidFill>
                <a:srgbClr val="000000"/>
              </a:solidFill>
              <a:latin typeface="Old Standard"/>
              <a:ea typeface="Old Standard"/>
              <a:cs typeface="Old Standard"/>
              <a:sym typeface="Old Standard"/>
            </a:endParaRPr>
          </a:p>
          <a:p>
            <a:pPr algn="ctr">
              <a:lnSpc>
                <a:spcPts val="5670"/>
              </a:lnSpc>
              <a:spcBef>
                <a:spcPct val="0"/>
              </a:spcBef>
            </a:pPr>
            <a:r>
              <a:rPr lang="en-US" sz="4725" spc="-363">
                <a:solidFill>
                  <a:srgbClr val="000000"/>
                </a:solidFill>
                <a:latin typeface="Old Standard"/>
                <a:ea typeface="Old Standard"/>
                <a:cs typeface="Old Standard"/>
                <a:sym typeface="Old Standard"/>
              </a:rPr>
              <a:t>• Son más cooperadoras y empáticas.</a:t>
            </a:r>
          </a:p>
          <a:p>
            <a:pPr algn="ctr">
              <a:lnSpc>
                <a:spcPts val="5670"/>
              </a:lnSpc>
              <a:spcBef>
                <a:spcPct val="0"/>
              </a:spcBef>
            </a:pPr>
            <a:r>
              <a:rPr lang="en-US" sz="4725" spc="-363">
                <a:solidFill>
                  <a:srgbClr val="000000"/>
                </a:solidFill>
                <a:latin typeface="Old Standard"/>
                <a:ea typeface="Old Standard"/>
                <a:cs typeface="Old Standard"/>
                <a:sym typeface="Old Standard"/>
              </a:rPr>
              <a:t> • Alcanzan acuerdos de mejor calidad.</a:t>
            </a:r>
          </a:p>
          <a:p>
            <a:pPr algn="ctr">
              <a:lnSpc>
                <a:spcPts val="5670"/>
              </a:lnSpc>
              <a:spcBef>
                <a:spcPct val="0"/>
              </a:spcBef>
            </a:pPr>
            <a:endParaRPr lang="en-US" sz="4725" spc="-363">
              <a:solidFill>
                <a:srgbClr val="000000"/>
              </a:solidFill>
              <a:latin typeface="Old Standard"/>
              <a:ea typeface="Old Standard"/>
              <a:cs typeface="Old Standard"/>
              <a:sym typeface="Old Standar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sp>
        <p:nvSpPr>
          <p:cNvPr id="2" name="TextBox 2"/>
          <p:cNvSpPr txBox="1"/>
          <p:nvPr/>
        </p:nvSpPr>
        <p:spPr>
          <a:xfrm>
            <a:off x="663680" y="1247775"/>
            <a:ext cx="17624320" cy="7667625"/>
          </a:xfrm>
          <a:prstGeom prst="rect">
            <a:avLst/>
          </a:prstGeom>
        </p:spPr>
        <p:txBody>
          <a:bodyPr lIns="0" tIns="0" rIns="0" bIns="0" rtlCol="0" anchor="t">
            <a:spAutoFit/>
          </a:bodyPr>
          <a:lstStyle/>
          <a:p>
            <a:pPr algn="ctr">
              <a:lnSpc>
                <a:spcPts val="6647"/>
              </a:lnSpc>
            </a:pPr>
            <a:r>
              <a:rPr lang="en-US" sz="5539" b="1" spc="-426">
                <a:solidFill>
                  <a:srgbClr val="925520"/>
                </a:solidFill>
                <a:latin typeface="Old Standard Bold"/>
                <a:ea typeface="Old Standard Bold"/>
                <a:cs typeface="Old Standard Bold"/>
                <a:sym typeface="Old Standard Bold"/>
              </a:rPr>
              <a:t>Elementos importantes al administrar las negociaciones </a:t>
            </a:r>
          </a:p>
          <a:p>
            <a:pPr algn="ctr">
              <a:lnSpc>
                <a:spcPts val="6647"/>
              </a:lnSpc>
            </a:pPr>
            <a:r>
              <a:rPr lang="en-US" sz="5539" b="1" spc="-426">
                <a:solidFill>
                  <a:srgbClr val="925520"/>
                </a:solidFill>
                <a:latin typeface="Old Standard Bold"/>
                <a:ea typeface="Old Standard Bold"/>
                <a:cs typeface="Old Standard Bold"/>
                <a:sym typeface="Old Standard Bold"/>
              </a:rPr>
              <a:t>dentro de las relaciones </a:t>
            </a:r>
          </a:p>
          <a:p>
            <a:pPr algn="ctr">
              <a:lnSpc>
                <a:spcPts val="6647"/>
              </a:lnSpc>
              <a:spcBef>
                <a:spcPct val="0"/>
              </a:spcBef>
            </a:pPr>
            <a:endParaRPr lang="en-US" sz="5539" b="1" spc="-426">
              <a:solidFill>
                <a:srgbClr val="925520"/>
              </a:solidFill>
              <a:latin typeface="Old Standard Bold"/>
              <a:ea typeface="Old Standard Bold"/>
              <a:cs typeface="Old Standard Bold"/>
              <a:sym typeface="Old Standard Bold"/>
            </a:endParaRPr>
          </a:p>
          <a:p>
            <a:pPr algn="ctr">
              <a:lnSpc>
                <a:spcPts val="6647"/>
              </a:lnSpc>
              <a:spcBef>
                <a:spcPct val="0"/>
              </a:spcBef>
            </a:pPr>
            <a:r>
              <a:rPr lang="en-US" sz="5539" spc="-426">
                <a:solidFill>
                  <a:srgbClr val="000000"/>
                </a:solidFill>
                <a:latin typeface="Old Standard"/>
                <a:ea typeface="Old Standard"/>
                <a:cs typeface="Old Standard"/>
                <a:sym typeface="Old Standard"/>
              </a:rPr>
              <a:t>La reputación, la confianza y la justicia son tres elementos que adquieren importancia cuando se dan dentro de la negociación de una relación. </a:t>
            </a:r>
          </a:p>
          <a:p>
            <a:pPr algn="ctr">
              <a:lnSpc>
                <a:spcPts val="6647"/>
              </a:lnSpc>
              <a:spcBef>
                <a:spcPct val="0"/>
              </a:spcBef>
            </a:pPr>
            <a:r>
              <a:rPr lang="en-US" sz="5539" spc="-426">
                <a:solidFill>
                  <a:srgbClr val="000000"/>
                </a:solidFill>
                <a:latin typeface="Old Standard"/>
                <a:ea typeface="Old Standard"/>
                <a:cs typeface="Old Standard"/>
                <a:sym typeface="Old Standard"/>
              </a:rPr>
              <a:t>En esta unidad se analizará la forma en que se intensifican los efectos de estos elementos en las negociaciones dentro de las relaciones.</a:t>
            </a:r>
          </a:p>
          <a:p>
            <a:pPr algn="ctr">
              <a:lnSpc>
                <a:spcPts val="6647"/>
              </a:lnSpc>
              <a:spcBef>
                <a:spcPct val="0"/>
              </a:spcBef>
            </a:pPr>
            <a:endParaRPr lang="en-US" sz="5539" spc="-426">
              <a:solidFill>
                <a:srgbClr val="000000"/>
              </a:solidFill>
              <a:latin typeface="Old Standard"/>
              <a:ea typeface="Old Standard"/>
              <a:cs typeface="Old Standard"/>
              <a:sym typeface="Old Standar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sp>
        <p:nvSpPr>
          <p:cNvPr id="2" name="TextBox 2"/>
          <p:cNvSpPr txBox="1"/>
          <p:nvPr/>
        </p:nvSpPr>
        <p:spPr>
          <a:xfrm>
            <a:off x="413464" y="914400"/>
            <a:ext cx="17461071" cy="9229725"/>
          </a:xfrm>
          <a:prstGeom prst="rect">
            <a:avLst/>
          </a:prstGeom>
        </p:spPr>
        <p:txBody>
          <a:bodyPr lIns="0" tIns="0" rIns="0" bIns="0" rtlCol="0" anchor="t">
            <a:spAutoFit/>
          </a:bodyPr>
          <a:lstStyle/>
          <a:p>
            <a:pPr algn="ctr">
              <a:lnSpc>
                <a:spcPts val="6549"/>
              </a:lnSpc>
            </a:pPr>
            <a:r>
              <a:rPr lang="en-US" sz="5457" b="1" spc="-420">
                <a:solidFill>
                  <a:srgbClr val="925520"/>
                </a:solidFill>
                <a:latin typeface="Old Standard Bold"/>
                <a:ea typeface="Old Standard Bold"/>
                <a:cs typeface="Old Standard Bold"/>
                <a:sym typeface="Old Standard Bold"/>
              </a:rPr>
              <a:t>La reputación </a:t>
            </a:r>
          </a:p>
          <a:p>
            <a:pPr algn="ctr">
              <a:lnSpc>
                <a:spcPts val="6549"/>
              </a:lnSpc>
              <a:spcBef>
                <a:spcPct val="0"/>
              </a:spcBef>
            </a:pPr>
            <a:endParaRPr lang="en-US" sz="5457" b="1" spc="-420">
              <a:solidFill>
                <a:srgbClr val="925520"/>
              </a:solidFill>
              <a:latin typeface="Old Standard Bold"/>
              <a:ea typeface="Old Standard Bold"/>
              <a:cs typeface="Old Standard Bold"/>
              <a:sym typeface="Old Standard Bold"/>
            </a:endParaRPr>
          </a:p>
          <a:p>
            <a:pPr algn="ctr">
              <a:lnSpc>
                <a:spcPts val="6549"/>
              </a:lnSpc>
              <a:spcBef>
                <a:spcPct val="0"/>
              </a:spcBef>
            </a:pPr>
            <a:r>
              <a:rPr lang="en-US" sz="5457" spc="-420">
                <a:solidFill>
                  <a:srgbClr val="000000"/>
                </a:solidFill>
                <a:latin typeface="Old Standard"/>
                <a:ea typeface="Old Standard"/>
                <a:cs typeface="Old Standard"/>
                <a:sym typeface="Old Standard"/>
              </a:rPr>
              <a:t>Su reputación es el modo en que otras personas recuerdan sus experiencias anteriores con uno. </a:t>
            </a:r>
          </a:p>
          <a:p>
            <a:pPr algn="ctr">
              <a:lnSpc>
                <a:spcPts val="6549"/>
              </a:lnSpc>
              <a:spcBef>
                <a:spcPct val="0"/>
              </a:spcBef>
            </a:pPr>
            <a:r>
              <a:rPr lang="en-US" sz="5457" spc="-420">
                <a:solidFill>
                  <a:srgbClr val="000000"/>
                </a:solidFill>
                <a:latin typeface="Old Standard"/>
                <a:ea typeface="Old Standard"/>
                <a:cs typeface="Old Standard"/>
                <a:sym typeface="Old Standard"/>
              </a:rPr>
              <a:t>La reputación es la herencia que los negociadores dejan después de un encuentro de negociación con otra parte. Una reputación es una “identidad percibida, reflejo de la combinación de características y logros personales sobresalientes, conducta mostrada e imágenes buscadas que se conservan con el tiempo, observadas de manera directa y/o comunicadas por fuentes secundarias.</a:t>
            </a:r>
          </a:p>
          <a:p>
            <a:pPr algn="ctr">
              <a:lnSpc>
                <a:spcPts val="6549"/>
              </a:lnSpc>
              <a:spcBef>
                <a:spcPct val="0"/>
              </a:spcBef>
            </a:pPr>
            <a:endParaRPr lang="en-US" sz="5457" spc="-420">
              <a:solidFill>
                <a:srgbClr val="000000"/>
              </a:solidFill>
              <a:latin typeface="Old Standard"/>
              <a:ea typeface="Old Standard"/>
              <a:cs typeface="Old Standard"/>
              <a:sym typeface="Old Standar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sp>
        <p:nvSpPr>
          <p:cNvPr id="2" name="TextBox 2"/>
          <p:cNvSpPr txBox="1"/>
          <p:nvPr/>
        </p:nvSpPr>
        <p:spPr>
          <a:xfrm>
            <a:off x="2350563" y="487419"/>
            <a:ext cx="13586875" cy="3006922"/>
          </a:xfrm>
          <a:prstGeom prst="rect">
            <a:avLst/>
          </a:prstGeom>
        </p:spPr>
        <p:txBody>
          <a:bodyPr lIns="0" tIns="0" rIns="0" bIns="0" rtlCol="0" anchor="t">
            <a:spAutoFit/>
          </a:bodyPr>
          <a:lstStyle/>
          <a:p>
            <a:pPr algn="ctr">
              <a:lnSpc>
                <a:spcPts val="5982"/>
              </a:lnSpc>
            </a:pPr>
            <a:r>
              <a:rPr lang="en-US" sz="4273" b="1">
                <a:solidFill>
                  <a:srgbClr val="43270E"/>
                </a:solidFill>
                <a:latin typeface="Montserrat Light Bold"/>
                <a:ea typeface="Montserrat Light Bold"/>
                <a:cs typeface="Montserrat Light Bold"/>
                <a:sym typeface="Montserrat Light Bold"/>
              </a:rPr>
              <a:t>Importancia de las reputaciones:</a:t>
            </a:r>
          </a:p>
          <a:p>
            <a:pPr algn="ctr">
              <a:lnSpc>
                <a:spcPts val="5982"/>
              </a:lnSpc>
            </a:pPr>
            <a:endParaRPr lang="en-US" sz="4273" b="1">
              <a:solidFill>
                <a:srgbClr val="43270E"/>
              </a:solidFill>
              <a:latin typeface="Montserrat Light Bold"/>
              <a:ea typeface="Montserrat Light Bold"/>
              <a:cs typeface="Montserrat Light Bold"/>
              <a:sym typeface="Montserrat Light Bold"/>
            </a:endParaRPr>
          </a:p>
          <a:p>
            <a:pPr algn="ctr">
              <a:lnSpc>
                <a:spcPts val="5982"/>
              </a:lnSpc>
            </a:pPr>
            <a:endParaRPr lang="en-US" sz="4273" b="1">
              <a:solidFill>
                <a:srgbClr val="43270E"/>
              </a:solidFill>
              <a:latin typeface="Montserrat Light Bold"/>
              <a:ea typeface="Montserrat Light Bold"/>
              <a:cs typeface="Montserrat Light Bold"/>
              <a:sym typeface="Montserrat Light Bold"/>
            </a:endParaRPr>
          </a:p>
          <a:p>
            <a:pPr algn="ctr">
              <a:lnSpc>
                <a:spcPts val="5982"/>
              </a:lnSpc>
            </a:pPr>
            <a:endParaRPr lang="en-US" sz="4273" b="1">
              <a:solidFill>
                <a:srgbClr val="43270E"/>
              </a:solidFill>
              <a:latin typeface="Montserrat Light Bold"/>
              <a:ea typeface="Montserrat Light Bold"/>
              <a:cs typeface="Montserrat Light Bold"/>
              <a:sym typeface="Montserrat Light Bold"/>
            </a:endParaRPr>
          </a:p>
        </p:txBody>
      </p:sp>
      <p:sp>
        <p:nvSpPr>
          <p:cNvPr id="3" name="TextBox 3"/>
          <p:cNvSpPr txBox="1"/>
          <p:nvPr/>
        </p:nvSpPr>
        <p:spPr>
          <a:xfrm>
            <a:off x="1436909" y="1747309"/>
            <a:ext cx="15414182" cy="8877300"/>
          </a:xfrm>
          <a:prstGeom prst="rect">
            <a:avLst/>
          </a:prstGeom>
        </p:spPr>
        <p:txBody>
          <a:bodyPr lIns="0" tIns="0" rIns="0" bIns="0" rtlCol="0" anchor="t">
            <a:spAutoFit/>
          </a:bodyPr>
          <a:lstStyle/>
          <a:p>
            <a:pPr algn="ctr">
              <a:lnSpc>
                <a:spcPts val="5398"/>
              </a:lnSpc>
            </a:pPr>
            <a:r>
              <a:rPr lang="en-US" sz="4499" spc="-346">
                <a:solidFill>
                  <a:srgbClr val="000000"/>
                </a:solidFill>
                <a:latin typeface="Old Standard"/>
                <a:ea typeface="Old Standard"/>
                <a:cs typeface="Old Standard"/>
                <a:sym typeface="Old Standard"/>
              </a:rPr>
              <a:t>1.</a:t>
            </a:r>
            <a:r>
              <a:rPr lang="en-US" sz="4499" u="sng" spc="-346">
                <a:solidFill>
                  <a:srgbClr val="000000"/>
                </a:solidFill>
                <a:latin typeface="Old Standard"/>
                <a:ea typeface="Old Standard"/>
                <a:cs typeface="Old Standard"/>
                <a:sym typeface="Old Standard"/>
              </a:rPr>
              <a:t>La reputación se basa en la percepción y es de naturaleza muy subjetiva</a:t>
            </a:r>
            <a:r>
              <a:rPr lang="en-US" sz="4499" spc="-346">
                <a:solidFill>
                  <a:srgbClr val="000000"/>
                </a:solidFill>
                <a:latin typeface="Old Standard"/>
                <a:ea typeface="Old Standard"/>
                <a:cs typeface="Old Standard"/>
                <a:sym typeface="Old Standard"/>
              </a:rPr>
              <a:t>. Lo que cuenta no es la forma en que nos gustaría que se nos conociera, ni cómo creemos que nos conocen: es lo que en realidad piensan de nosotros.</a:t>
            </a:r>
          </a:p>
          <a:p>
            <a:pPr algn="ctr">
              <a:lnSpc>
                <a:spcPts val="5398"/>
              </a:lnSpc>
            </a:pPr>
            <a:endParaRPr lang="en-US" sz="4499" spc="-346">
              <a:solidFill>
                <a:srgbClr val="000000"/>
              </a:solidFill>
              <a:latin typeface="Old Standard"/>
              <a:ea typeface="Old Standard"/>
              <a:cs typeface="Old Standard"/>
              <a:sym typeface="Old Standard"/>
            </a:endParaRPr>
          </a:p>
          <a:p>
            <a:pPr algn="ctr">
              <a:lnSpc>
                <a:spcPts val="5398"/>
              </a:lnSpc>
            </a:pPr>
            <a:r>
              <a:rPr lang="en-US" sz="4499" spc="-346">
                <a:solidFill>
                  <a:srgbClr val="000000"/>
                </a:solidFill>
                <a:latin typeface="Old Standard"/>
                <a:ea typeface="Old Standard"/>
                <a:cs typeface="Old Standard"/>
                <a:sym typeface="Old Standard"/>
              </a:rPr>
              <a:t>2.</a:t>
            </a:r>
            <a:r>
              <a:rPr lang="en-US" sz="4499" u="sng" spc="-346">
                <a:solidFill>
                  <a:srgbClr val="000000"/>
                </a:solidFill>
                <a:latin typeface="Old Standard"/>
                <a:ea typeface="Old Standard"/>
                <a:cs typeface="Old Standard"/>
                <a:sym typeface="Old Standard"/>
              </a:rPr>
              <a:t>Una persona puede tener varias reputaciones, incluso opuestas, porque puede actuar de manera muy distinta en diversas situaciones. </a:t>
            </a:r>
          </a:p>
          <a:p>
            <a:pPr algn="ctr">
              <a:lnSpc>
                <a:spcPts val="5398"/>
              </a:lnSpc>
            </a:pPr>
            <a:r>
              <a:rPr lang="en-US" sz="4499" spc="-346">
                <a:solidFill>
                  <a:srgbClr val="000000"/>
                </a:solidFill>
                <a:latin typeface="Old Standard"/>
                <a:ea typeface="Old Standard"/>
                <a:cs typeface="Old Standard"/>
                <a:sym typeface="Old Standard"/>
              </a:rPr>
              <a:t>Puede negociar de manera distributiva con la persona que administra el puesto de verduras en la calle, pero ser integradora con la persona que repara su computadora. Aunque las personas pueden crearse diferentes reputaciones en contextos distintos, lo más común es que una reputación sea una imagen única y uniforme para muchas personas distintas en muchos contextos.</a:t>
            </a:r>
          </a:p>
          <a:p>
            <a:pPr algn="ctr">
              <a:lnSpc>
                <a:spcPts val="5398"/>
              </a:lnSpc>
              <a:spcBef>
                <a:spcPct val="0"/>
              </a:spcBef>
            </a:pPr>
            <a:endParaRPr lang="en-US" sz="4499" spc="-346">
              <a:solidFill>
                <a:srgbClr val="000000"/>
              </a:solidFill>
              <a:latin typeface="Old Standard"/>
              <a:ea typeface="Old Standard"/>
              <a:cs typeface="Old Standard"/>
              <a:sym typeface="Old Standar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sp>
        <p:nvSpPr>
          <p:cNvPr id="2" name="TextBox 2"/>
          <p:cNvSpPr txBox="1"/>
          <p:nvPr/>
        </p:nvSpPr>
        <p:spPr>
          <a:xfrm>
            <a:off x="2350563" y="487419"/>
            <a:ext cx="13586875" cy="3006922"/>
          </a:xfrm>
          <a:prstGeom prst="rect">
            <a:avLst/>
          </a:prstGeom>
        </p:spPr>
        <p:txBody>
          <a:bodyPr lIns="0" tIns="0" rIns="0" bIns="0" rtlCol="0" anchor="t">
            <a:spAutoFit/>
          </a:bodyPr>
          <a:lstStyle/>
          <a:p>
            <a:pPr algn="ctr">
              <a:lnSpc>
                <a:spcPts val="5982"/>
              </a:lnSpc>
            </a:pPr>
            <a:r>
              <a:rPr lang="en-US" sz="4273" b="1">
                <a:solidFill>
                  <a:srgbClr val="43270E"/>
                </a:solidFill>
                <a:latin typeface="Montserrat Light Bold"/>
                <a:ea typeface="Montserrat Light Bold"/>
                <a:cs typeface="Montserrat Light Bold"/>
                <a:sym typeface="Montserrat Light Bold"/>
              </a:rPr>
              <a:t>Importancia de las reputaciones:</a:t>
            </a:r>
          </a:p>
          <a:p>
            <a:pPr algn="ctr">
              <a:lnSpc>
                <a:spcPts val="5982"/>
              </a:lnSpc>
            </a:pPr>
            <a:endParaRPr lang="en-US" sz="4273" b="1">
              <a:solidFill>
                <a:srgbClr val="43270E"/>
              </a:solidFill>
              <a:latin typeface="Montserrat Light Bold"/>
              <a:ea typeface="Montserrat Light Bold"/>
              <a:cs typeface="Montserrat Light Bold"/>
              <a:sym typeface="Montserrat Light Bold"/>
            </a:endParaRPr>
          </a:p>
          <a:p>
            <a:pPr algn="ctr">
              <a:lnSpc>
                <a:spcPts val="5982"/>
              </a:lnSpc>
            </a:pPr>
            <a:endParaRPr lang="en-US" sz="4273" b="1">
              <a:solidFill>
                <a:srgbClr val="43270E"/>
              </a:solidFill>
              <a:latin typeface="Montserrat Light Bold"/>
              <a:ea typeface="Montserrat Light Bold"/>
              <a:cs typeface="Montserrat Light Bold"/>
              <a:sym typeface="Montserrat Light Bold"/>
            </a:endParaRPr>
          </a:p>
          <a:p>
            <a:pPr algn="ctr">
              <a:lnSpc>
                <a:spcPts val="5982"/>
              </a:lnSpc>
            </a:pPr>
            <a:endParaRPr lang="en-US" sz="4273" b="1">
              <a:solidFill>
                <a:srgbClr val="43270E"/>
              </a:solidFill>
              <a:latin typeface="Montserrat Light Bold"/>
              <a:ea typeface="Montserrat Light Bold"/>
              <a:cs typeface="Montserrat Light Bold"/>
              <a:sym typeface="Montserrat Light Bold"/>
            </a:endParaRPr>
          </a:p>
        </p:txBody>
      </p:sp>
      <p:sp>
        <p:nvSpPr>
          <p:cNvPr id="3" name="TextBox 3"/>
          <p:cNvSpPr txBox="1"/>
          <p:nvPr/>
        </p:nvSpPr>
        <p:spPr>
          <a:xfrm>
            <a:off x="1436909" y="1747309"/>
            <a:ext cx="15414182" cy="7524750"/>
          </a:xfrm>
          <a:prstGeom prst="rect">
            <a:avLst/>
          </a:prstGeom>
        </p:spPr>
        <p:txBody>
          <a:bodyPr lIns="0" tIns="0" rIns="0" bIns="0" rtlCol="0" anchor="t">
            <a:spAutoFit/>
          </a:bodyPr>
          <a:lstStyle/>
          <a:p>
            <a:pPr algn="ctr">
              <a:lnSpc>
                <a:spcPts val="5398"/>
              </a:lnSpc>
            </a:pPr>
            <a:r>
              <a:rPr lang="en-US" sz="4499" spc="-346">
                <a:solidFill>
                  <a:srgbClr val="000000"/>
                </a:solidFill>
                <a:latin typeface="Old Standard"/>
                <a:ea typeface="Old Standard"/>
                <a:cs typeface="Old Standard"/>
                <a:sym typeface="Old Standard"/>
              </a:rPr>
              <a:t>3. </a:t>
            </a:r>
            <a:r>
              <a:rPr lang="en-US" sz="4499" u="sng" spc="-346">
                <a:solidFill>
                  <a:srgbClr val="000000"/>
                </a:solidFill>
                <a:latin typeface="Old Standard"/>
                <a:ea typeface="Old Standard"/>
                <a:cs typeface="Old Standard"/>
                <a:sym typeface="Old Standard"/>
              </a:rPr>
              <a:t>El comportamiento moldea la reputación</a:t>
            </a:r>
            <a:r>
              <a:rPr lang="en-US" sz="4499" spc="-346">
                <a:solidFill>
                  <a:srgbClr val="000000"/>
                </a:solidFill>
                <a:latin typeface="Old Standard"/>
                <a:ea typeface="Old Standard"/>
                <a:cs typeface="Old Standard"/>
                <a:sym typeface="Old Standard"/>
              </a:rPr>
              <a:t>. </a:t>
            </a:r>
          </a:p>
          <a:p>
            <a:pPr algn="ctr">
              <a:lnSpc>
                <a:spcPts val="5398"/>
              </a:lnSpc>
            </a:pPr>
            <a:r>
              <a:rPr lang="en-US" sz="4499" spc="-346">
                <a:solidFill>
                  <a:srgbClr val="000000"/>
                </a:solidFill>
                <a:latin typeface="Old Standard"/>
                <a:ea typeface="Old Standard"/>
                <a:cs typeface="Old Standard"/>
                <a:sym typeface="Old Standard"/>
              </a:rPr>
              <a:t>Por un lado, podemos conocer la reputación de alguien basándonos en nuestra propia experiencia pasada con él (por ejemplo, una historia de conducta cooperativa o competitiva); por otro, nuestras expectativas pueden moldearse por la forma en que el otro se comporta con otras personas. </a:t>
            </a:r>
          </a:p>
          <a:p>
            <a:pPr algn="ctr">
              <a:lnSpc>
                <a:spcPts val="5398"/>
              </a:lnSpc>
            </a:pPr>
            <a:r>
              <a:rPr lang="en-US" sz="4499" spc="-346">
                <a:solidFill>
                  <a:srgbClr val="000000"/>
                </a:solidFill>
                <a:latin typeface="Old Standard"/>
                <a:ea typeface="Old Standard"/>
                <a:cs typeface="Old Standard"/>
                <a:sym typeface="Old Standard"/>
              </a:rPr>
              <a:t>Así, las reputaciones “directas” (derivadas de nuestra propia experiencia) pueden ser distintas de las reputaciones “de oídas” (basadas en la experiencia de otros). Las personas tienden a confiar más en quienes tienen mejores reputaciones basadas en la experiencia que en las que son de oídas </a:t>
            </a:r>
          </a:p>
          <a:p>
            <a:pPr algn="ctr">
              <a:lnSpc>
                <a:spcPts val="5398"/>
              </a:lnSpc>
            </a:pPr>
            <a:r>
              <a:rPr lang="en-US" sz="4499" spc="-346">
                <a:solidFill>
                  <a:srgbClr val="000000"/>
                </a:solidFill>
                <a:latin typeface="Old Standard"/>
                <a:ea typeface="Old Standard"/>
                <a:cs typeface="Old Standard"/>
                <a:sym typeface="Old Standard"/>
              </a:rPr>
              <a:t>a la hora de decidir si confiar o no en la otra parte.</a:t>
            </a:r>
          </a:p>
          <a:p>
            <a:pPr algn="ctr">
              <a:lnSpc>
                <a:spcPts val="5398"/>
              </a:lnSpc>
              <a:spcBef>
                <a:spcPct val="0"/>
              </a:spcBef>
            </a:pPr>
            <a:endParaRPr lang="en-US" sz="4499" spc="-346">
              <a:solidFill>
                <a:srgbClr val="000000"/>
              </a:solidFill>
              <a:latin typeface="Old Standard"/>
              <a:ea typeface="Old Standard"/>
              <a:cs typeface="Old Standard"/>
              <a:sym typeface="Old Standar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sp>
        <p:nvSpPr>
          <p:cNvPr id="2" name="TextBox 2"/>
          <p:cNvSpPr txBox="1"/>
          <p:nvPr/>
        </p:nvSpPr>
        <p:spPr>
          <a:xfrm>
            <a:off x="2350563" y="835748"/>
            <a:ext cx="13586875" cy="3006922"/>
          </a:xfrm>
          <a:prstGeom prst="rect">
            <a:avLst/>
          </a:prstGeom>
        </p:spPr>
        <p:txBody>
          <a:bodyPr lIns="0" tIns="0" rIns="0" bIns="0" rtlCol="0" anchor="t">
            <a:spAutoFit/>
          </a:bodyPr>
          <a:lstStyle/>
          <a:p>
            <a:pPr algn="ctr">
              <a:lnSpc>
                <a:spcPts val="5982"/>
              </a:lnSpc>
            </a:pPr>
            <a:r>
              <a:rPr lang="en-US" sz="4273" b="1">
                <a:solidFill>
                  <a:srgbClr val="43270E"/>
                </a:solidFill>
                <a:latin typeface="Montserrat Light Bold"/>
                <a:ea typeface="Montserrat Light Bold"/>
                <a:cs typeface="Montserrat Light Bold"/>
                <a:sym typeface="Montserrat Light Bold"/>
              </a:rPr>
              <a:t>Importancia de las reputaciones:</a:t>
            </a:r>
          </a:p>
          <a:p>
            <a:pPr algn="ctr">
              <a:lnSpc>
                <a:spcPts val="5982"/>
              </a:lnSpc>
            </a:pPr>
            <a:endParaRPr lang="en-US" sz="4273" b="1">
              <a:solidFill>
                <a:srgbClr val="43270E"/>
              </a:solidFill>
              <a:latin typeface="Montserrat Light Bold"/>
              <a:ea typeface="Montserrat Light Bold"/>
              <a:cs typeface="Montserrat Light Bold"/>
              <a:sym typeface="Montserrat Light Bold"/>
            </a:endParaRPr>
          </a:p>
          <a:p>
            <a:pPr algn="ctr">
              <a:lnSpc>
                <a:spcPts val="5982"/>
              </a:lnSpc>
            </a:pPr>
            <a:endParaRPr lang="en-US" sz="4273" b="1">
              <a:solidFill>
                <a:srgbClr val="43270E"/>
              </a:solidFill>
              <a:latin typeface="Montserrat Light Bold"/>
              <a:ea typeface="Montserrat Light Bold"/>
              <a:cs typeface="Montserrat Light Bold"/>
              <a:sym typeface="Montserrat Light Bold"/>
            </a:endParaRPr>
          </a:p>
          <a:p>
            <a:pPr algn="ctr">
              <a:lnSpc>
                <a:spcPts val="5982"/>
              </a:lnSpc>
            </a:pPr>
            <a:endParaRPr lang="en-US" sz="4273" b="1">
              <a:solidFill>
                <a:srgbClr val="43270E"/>
              </a:solidFill>
              <a:latin typeface="Montserrat Light Bold"/>
              <a:ea typeface="Montserrat Light Bold"/>
              <a:cs typeface="Montserrat Light Bold"/>
              <a:sym typeface="Montserrat Light Bold"/>
            </a:endParaRPr>
          </a:p>
        </p:txBody>
      </p:sp>
      <p:sp>
        <p:nvSpPr>
          <p:cNvPr id="3" name="TextBox 3"/>
          <p:cNvSpPr txBox="1"/>
          <p:nvPr/>
        </p:nvSpPr>
        <p:spPr>
          <a:xfrm>
            <a:off x="1436909" y="2296346"/>
            <a:ext cx="15414182" cy="6172200"/>
          </a:xfrm>
          <a:prstGeom prst="rect">
            <a:avLst/>
          </a:prstGeom>
        </p:spPr>
        <p:txBody>
          <a:bodyPr lIns="0" tIns="0" rIns="0" bIns="0" rtlCol="0" anchor="t">
            <a:spAutoFit/>
          </a:bodyPr>
          <a:lstStyle/>
          <a:p>
            <a:pPr algn="ctr">
              <a:lnSpc>
                <a:spcPts val="5398"/>
              </a:lnSpc>
            </a:pPr>
            <a:r>
              <a:rPr lang="en-US" sz="4499" spc="-346">
                <a:solidFill>
                  <a:srgbClr val="000000"/>
                </a:solidFill>
                <a:latin typeface="Old Standard"/>
                <a:ea typeface="Old Standard"/>
                <a:cs typeface="Old Standard"/>
                <a:sym typeface="Old Standard"/>
              </a:rPr>
              <a:t>4. </a:t>
            </a:r>
            <a:r>
              <a:rPr lang="en-US" sz="4499" u="sng" spc="-346">
                <a:solidFill>
                  <a:srgbClr val="000000"/>
                </a:solidFill>
                <a:latin typeface="Old Standard"/>
                <a:ea typeface="Old Standard"/>
                <a:cs typeface="Old Standard"/>
                <a:sym typeface="Old Standard"/>
              </a:rPr>
              <a:t>La reputación también recibe la influencia de las características personales y los logros de un individuo</a:t>
            </a:r>
            <a:r>
              <a:rPr lang="en-US" sz="4499" spc="-346">
                <a:solidFill>
                  <a:srgbClr val="000000"/>
                </a:solidFill>
                <a:latin typeface="Old Standard"/>
                <a:ea typeface="Old Standard"/>
                <a:cs typeface="Old Standard"/>
                <a:sym typeface="Old Standard"/>
              </a:rPr>
              <a:t>. </a:t>
            </a:r>
          </a:p>
          <a:p>
            <a:pPr algn="ctr">
              <a:lnSpc>
                <a:spcPts val="5398"/>
              </a:lnSpc>
            </a:pPr>
            <a:r>
              <a:rPr lang="en-US" sz="4499" spc="-346">
                <a:solidFill>
                  <a:srgbClr val="000000"/>
                </a:solidFill>
                <a:latin typeface="Old Standard"/>
                <a:ea typeface="Old Standard"/>
                <a:cs typeface="Old Standard"/>
                <a:sym typeface="Old Standard"/>
              </a:rPr>
              <a:t>Pueden ser cualidades como edad, raza y género, educación y experiencias, rasgos de personalidad, habilidades y conductas. </a:t>
            </a:r>
          </a:p>
          <a:p>
            <a:pPr algn="ctr">
              <a:lnSpc>
                <a:spcPts val="5398"/>
              </a:lnSpc>
            </a:pPr>
            <a:r>
              <a:rPr lang="en-US" sz="4499" spc="-346">
                <a:solidFill>
                  <a:srgbClr val="000000"/>
                </a:solidFill>
                <a:latin typeface="Old Standard"/>
                <a:ea typeface="Old Standard"/>
                <a:cs typeface="Old Standard"/>
                <a:sym typeface="Old Standard"/>
              </a:rPr>
              <a:t>Todo esto se combina con el tiempo para crear una reputación amplia cómo se nos recuerda en general y también una reputación específica que proviene de la experiencia que nosotros, o los demás, tuvimos con esta persona específica en el pasado.</a:t>
            </a:r>
          </a:p>
          <a:p>
            <a:pPr algn="ctr">
              <a:lnSpc>
                <a:spcPts val="5398"/>
              </a:lnSpc>
              <a:spcBef>
                <a:spcPct val="0"/>
              </a:spcBef>
            </a:pPr>
            <a:endParaRPr lang="en-US" sz="4499" spc="-346">
              <a:solidFill>
                <a:srgbClr val="000000"/>
              </a:solidFill>
              <a:latin typeface="Old Standard"/>
              <a:ea typeface="Old Standard"/>
              <a:cs typeface="Old Standard"/>
              <a:sym typeface="Old Standar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grpSp>
        <p:nvGrpSpPr>
          <p:cNvPr id="3" name="Group 3"/>
          <p:cNvGrpSpPr/>
          <p:nvPr/>
        </p:nvGrpSpPr>
        <p:grpSpPr>
          <a:xfrm>
            <a:off x="207455" y="8915522"/>
            <a:ext cx="9020963" cy="795175"/>
            <a:chOff x="0" y="0"/>
            <a:chExt cx="13072962" cy="1060234"/>
          </a:xfrm>
        </p:grpSpPr>
        <p:sp>
          <p:nvSpPr>
            <p:cNvPr id="4" name="AutoShape 4"/>
            <p:cNvSpPr/>
            <p:nvPr/>
          </p:nvSpPr>
          <p:spPr>
            <a:xfrm>
              <a:off x="0" y="0"/>
              <a:ext cx="13072962" cy="1060234"/>
            </a:xfrm>
            <a:prstGeom prst="rect">
              <a:avLst/>
            </a:prstGeom>
            <a:solidFill>
              <a:srgbClr val="925520"/>
            </a:solidFill>
          </p:spPr>
        </p:sp>
        <p:sp>
          <p:nvSpPr>
            <p:cNvPr id="5" name="TextBox 5"/>
            <p:cNvSpPr txBox="1"/>
            <p:nvPr/>
          </p:nvSpPr>
          <p:spPr>
            <a:xfrm>
              <a:off x="1334766" y="339617"/>
              <a:ext cx="11095006" cy="342900"/>
            </a:xfrm>
            <a:prstGeom prst="rect">
              <a:avLst/>
            </a:prstGeom>
          </p:spPr>
          <p:txBody>
            <a:bodyPr lIns="0" tIns="0" rIns="0" bIns="0" rtlCol="0" anchor="t">
              <a:spAutoFit/>
            </a:bodyPr>
            <a:lstStyle/>
            <a:p>
              <a:pPr algn="l">
                <a:lnSpc>
                  <a:spcPts val="2100"/>
                </a:lnSpc>
              </a:pPr>
              <a:r>
                <a:rPr lang="en-US" sz="1500" b="1" spc="300">
                  <a:solidFill>
                    <a:srgbClr val="FDFEEC"/>
                  </a:solidFill>
                  <a:latin typeface="Montserrat Classic Bold"/>
                  <a:ea typeface="Montserrat Classic Bold"/>
                  <a:cs typeface="Montserrat Classic Bold"/>
                  <a:sym typeface="Montserrat Classic Bold"/>
                </a:rPr>
                <a:t>NEGOCIACIÓN</a:t>
              </a:r>
            </a:p>
          </p:txBody>
        </p:sp>
      </p:grpSp>
      <p:sp>
        <p:nvSpPr>
          <p:cNvPr id="6" name="TextBox 6"/>
          <p:cNvSpPr txBox="1"/>
          <p:nvPr/>
        </p:nvSpPr>
        <p:spPr>
          <a:xfrm>
            <a:off x="1317827" y="1222664"/>
            <a:ext cx="6784566" cy="4381500"/>
          </a:xfrm>
          <a:prstGeom prst="rect">
            <a:avLst/>
          </a:prstGeom>
        </p:spPr>
        <p:txBody>
          <a:bodyPr lIns="0" tIns="0" rIns="0" bIns="0" rtlCol="0" anchor="t">
            <a:spAutoFit/>
          </a:bodyPr>
          <a:lstStyle/>
          <a:p>
            <a:pPr algn="l">
              <a:lnSpc>
                <a:spcPts val="8399"/>
              </a:lnSpc>
            </a:pPr>
            <a:r>
              <a:rPr lang="en-US" sz="6999">
                <a:solidFill>
                  <a:srgbClr val="925520"/>
                </a:solidFill>
                <a:latin typeface="Old Standard"/>
                <a:ea typeface="Old Standard"/>
                <a:cs typeface="Old Standard"/>
                <a:sym typeface="Old Standard"/>
              </a:rPr>
              <a:t>Las relaciones en una negociación</a:t>
            </a:r>
          </a:p>
          <a:p>
            <a:pPr algn="l">
              <a:lnSpc>
                <a:spcPts val="8399"/>
              </a:lnSpc>
            </a:pPr>
            <a:endParaRPr lang="en-US" sz="6999">
              <a:solidFill>
                <a:srgbClr val="925520"/>
              </a:solidFill>
              <a:latin typeface="Old Standard"/>
              <a:ea typeface="Old Standard"/>
              <a:cs typeface="Old Standard"/>
              <a:sym typeface="Old Standard"/>
            </a:endParaRPr>
          </a:p>
          <a:p>
            <a:pPr algn="l">
              <a:lnSpc>
                <a:spcPts val="8400"/>
              </a:lnSpc>
            </a:pPr>
            <a:endParaRPr lang="en-US" sz="6999">
              <a:solidFill>
                <a:srgbClr val="925520"/>
              </a:solidFill>
              <a:latin typeface="Old Standard"/>
              <a:ea typeface="Old Standard"/>
              <a:cs typeface="Old Standard"/>
              <a:sym typeface="Old Standard"/>
            </a:endParaRPr>
          </a:p>
        </p:txBody>
      </p:sp>
      <p:grpSp>
        <p:nvGrpSpPr>
          <p:cNvPr id="7" name="Group 7"/>
          <p:cNvGrpSpPr/>
          <p:nvPr/>
        </p:nvGrpSpPr>
        <p:grpSpPr>
          <a:xfrm>
            <a:off x="8656575" y="-566016"/>
            <a:ext cx="9185804" cy="9481613"/>
            <a:chOff x="0" y="0"/>
            <a:chExt cx="12247738" cy="12642150"/>
          </a:xfrm>
        </p:grpSpPr>
        <p:sp>
          <p:nvSpPr>
            <p:cNvPr id="8" name="TextBox 8"/>
            <p:cNvSpPr txBox="1"/>
            <p:nvPr/>
          </p:nvSpPr>
          <p:spPr>
            <a:xfrm>
              <a:off x="0" y="0"/>
              <a:ext cx="12247738" cy="1612900"/>
            </a:xfrm>
            <a:prstGeom prst="rect">
              <a:avLst/>
            </a:prstGeom>
          </p:spPr>
          <p:txBody>
            <a:bodyPr lIns="0" tIns="0" rIns="0" bIns="0" rtlCol="0" anchor="t">
              <a:spAutoFit/>
            </a:bodyPr>
            <a:lstStyle/>
            <a:p>
              <a:pPr algn="l">
                <a:lnSpc>
                  <a:spcPts val="4799"/>
                </a:lnSpc>
              </a:pPr>
              <a:endParaRPr/>
            </a:p>
            <a:p>
              <a:pPr algn="l">
                <a:lnSpc>
                  <a:spcPts val="4800"/>
                </a:lnSpc>
              </a:pPr>
              <a:endParaRPr/>
            </a:p>
          </p:txBody>
        </p:sp>
        <p:sp>
          <p:nvSpPr>
            <p:cNvPr id="9" name="TextBox 9"/>
            <p:cNvSpPr txBox="1"/>
            <p:nvPr/>
          </p:nvSpPr>
          <p:spPr>
            <a:xfrm>
              <a:off x="0" y="2132053"/>
              <a:ext cx="12247738" cy="10510098"/>
            </a:xfrm>
            <a:prstGeom prst="rect">
              <a:avLst/>
            </a:prstGeom>
          </p:spPr>
          <p:txBody>
            <a:bodyPr lIns="0" tIns="0" rIns="0" bIns="0" rtlCol="0" anchor="t">
              <a:spAutoFit/>
            </a:bodyPr>
            <a:lstStyle/>
            <a:p>
              <a:pPr algn="l">
                <a:lnSpc>
                  <a:spcPts val="4339"/>
                </a:lnSpc>
              </a:pPr>
              <a:r>
                <a:rPr lang="en-US" sz="3099" b="1">
                  <a:solidFill>
                    <a:srgbClr val="43270E"/>
                  </a:solidFill>
                  <a:latin typeface="Montserrat Light Bold"/>
                  <a:ea typeface="Montserrat Light Bold"/>
                  <a:cs typeface="Montserrat Light Bold"/>
                  <a:sym typeface="Montserrat Light Bold"/>
                </a:rPr>
                <a:t> Objetivos:</a:t>
              </a:r>
            </a:p>
            <a:p>
              <a:pPr algn="l">
                <a:lnSpc>
                  <a:spcPts val="4339"/>
                </a:lnSpc>
              </a:pPr>
              <a:endParaRPr lang="en-US" sz="3099" b="1">
                <a:solidFill>
                  <a:srgbClr val="43270E"/>
                </a:solidFill>
                <a:latin typeface="Montserrat Light Bold"/>
                <a:ea typeface="Montserrat Light Bold"/>
                <a:cs typeface="Montserrat Light Bold"/>
                <a:sym typeface="Montserrat Light Bold"/>
              </a:endParaRPr>
            </a:p>
            <a:p>
              <a:pPr algn="l">
                <a:lnSpc>
                  <a:spcPts val="4339"/>
                </a:lnSpc>
              </a:pPr>
              <a:r>
                <a:rPr lang="en-US" sz="3099" b="1">
                  <a:solidFill>
                    <a:srgbClr val="43270E"/>
                  </a:solidFill>
                  <a:latin typeface="Montserrat Light Bold"/>
                  <a:ea typeface="Montserrat Light Bold"/>
                  <a:cs typeface="Montserrat Light Bold"/>
                  <a:sym typeface="Montserrat Light Bold"/>
                </a:rPr>
                <a:t>1. Comprender la forma en que la negociación que se realiza dentro de una relación existente cambia la dinámica de la negociación. </a:t>
              </a:r>
            </a:p>
            <a:p>
              <a:pPr algn="l">
                <a:lnSpc>
                  <a:spcPts val="4339"/>
                </a:lnSpc>
              </a:pPr>
              <a:r>
                <a:rPr lang="en-US" sz="3099" b="1">
                  <a:solidFill>
                    <a:srgbClr val="43270E"/>
                  </a:solidFill>
                  <a:latin typeface="Montserrat Light Bold"/>
                  <a:ea typeface="Montserrat Light Bold"/>
                  <a:cs typeface="Montserrat Light Bold"/>
                  <a:sym typeface="Montserrat Light Bold"/>
                </a:rPr>
                <a:t>2. Explorar las distintas formas de relaciones en las que puede ocurrir una negociación. </a:t>
              </a:r>
            </a:p>
            <a:p>
              <a:pPr algn="l">
                <a:lnSpc>
                  <a:spcPts val="4339"/>
                </a:lnSpc>
              </a:pPr>
              <a:r>
                <a:rPr lang="en-US" sz="3099" b="1">
                  <a:solidFill>
                    <a:srgbClr val="43270E"/>
                  </a:solidFill>
                  <a:latin typeface="Montserrat Light Bold"/>
                  <a:ea typeface="Montserrat Light Bold"/>
                  <a:cs typeface="Montserrat Light Bold"/>
                  <a:sym typeface="Montserrat Light Bold"/>
                </a:rPr>
                <a:t>3. Considerar las funciones críticas que desempeñan las reputaciones, la confianza y la justicia en toda relación de negociación. </a:t>
              </a:r>
            </a:p>
            <a:p>
              <a:pPr algn="l">
                <a:lnSpc>
                  <a:spcPts val="4339"/>
                </a:lnSpc>
              </a:pPr>
              <a:r>
                <a:rPr lang="en-US" sz="3099" b="1">
                  <a:solidFill>
                    <a:srgbClr val="43270E"/>
                  </a:solidFill>
                  <a:latin typeface="Montserrat Light Bold"/>
                  <a:ea typeface="Montserrat Light Bold"/>
                  <a:cs typeface="Montserrat Light Bold"/>
                  <a:sym typeface="Montserrat Light Bold"/>
                </a:rPr>
                <a:t>4. Saber cómo reconstruir la confianza y reparar relaciones dañadas.</a:t>
              </a:r>
            </a:p>
            <a:p>
              <a:pPr algn="l">
                <a:lnSpc>
                  <a:spcPts val="5039"/>
                </a:lnSpc>
              </a:pPr>
              <a:endParaRPr lang="en-US" sz="3099" b="1">
                <a:solidFill>
                  <a:srgbClr val="43270E"/>
                </a:solidFill>
                <a:latin typeface="Montserrat Light Bold"/>
                <a:ea typeface="Montserrat Light Bold"/>
                <a:cs typeface="Montserrat Light Bold"/>
                <a:sym typeface="Montserrat Light Bold"/>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sp>
        <p:nvSpPr>
          <p:cNvPr id="2" name="TextBox 2"/>
          <p:cNvSpPr txBox="1"/>
          <p:nvPr/>
        </p:nvSpPr>
        <p:spPr>
          <a:xfrm>
            <a:off x="2350563" y="835748"/>
            <a:ext cx="13586875" cy="3006922"/>
          </a:xfrm>
          <a:prstGeom prst="rect">
            <a:avLst/>
          </a:prstGeom>
        </p:spPr>
        <p:txBody>
          <a:bodyPr lIns="0" tIns="0" rIns="0" bIns="0" rtlCol="0" anchor="t">
            <a:spAutoFit/>
          </a:bodyPr>
          <a:lstStyle/>
          <a:p>
            <a:pPr algn="ctr">
              <a:lnSpc>
                <a:spcPts val="5982"/>
              </a:lnSpc>
            </a:pPr>
            <a:r>
              <a:rPr lang="en-US" sz="4273" b="1">
                <a:solidFill>
                  <a:srgbClr val="43270E"/>
                </a:solidFill>
                <a:latin typeface="Montserrat Light Bold"/>
                <a:ea typeface="Montserrat Light Bold"/>
                <a:cs typeface="Montserrat Light Bold"/>
                <a:sym typeface="Montserrat Light Bold"/>
              </a:rPr>
              <a:t>Importancia de las reputaciones:</a:t>
            </a:r>
          </a:p>
          <a:p>
            <a:pPr algn="ctr">
              <a:lnSpc>
                <a:spcPts val="5982"/>
              </a:lnSpc>
            </a:pPr>
            <a:endParaRPr lang="en-US" sz="4273" b="1">
              <a:solidFill>
                <a:srgbClr val="43270E"/>
              </a:solidFill>
              <a:latin typeface="Montserrat Light Bold"/>
              <a:ea typeface="Montserrat Light Bold"/>
              <a:cs typeface="Montserrat Light Bold"/>
              <a:sym typeface="Montserrat Light Bold"/>
            </a:endParaRPr>
          </a:p>
          <a:p>
            <a:pPr algn="ctr">
              <a:lnSpc>
                <a:spcPts val="5982"/>
              </a:lnSpc>
            </a:pPr>
            <a:endParaRPr lang="en-US" sz="4273" b="1">
              <a:solidFill>
                <a:srgbClr val="43270E"/>
              </a:solidFill>
              <a:latin typeface="Montserrat Light Bold"/>
              <a:ea typeface="Montserrat Light Bold"/>
              <a:cs typeface="Montserrat Light Bold"/>
              <a:sym typeface="Montserrat Light Bold"/>
            </a:endParaRPr>
          </a:p>
          <a:p>
            <a:pPr algn="ctr">
              <a:lnSpc>
                <a:spcPts val="5982"/>
              </a:lnSpc>
            </a:pPr>
            <a:endParaRPr lang="en-US" sz="4273" b="1">
              <a:solidFill>
                <a:srgbClr val="43270E"/>
              </a:solidFill>
              <a:latin typeface="Montserrat Light Bold"/>
              <a:ea typeface="Montserrat Light Bold"/>
              <a:cs typeface="Montserrat Light Bold"/>
              <a:sym typeface="Montserrat Light Bold"/>
            </a:endParaRPr>
          </a:p>
        </p:txBody>
      </p:sp>
      <p:sp>
        <p:nvSpPr>
          <p:cNvPr id="3" name="TextBox 3"/>
          <p:cNvSpPr txBox="1"/>
          <p:nvPr/>
        </p:nvSpPr>
        <p:spPr>
          <a:xfrm>
            <a:off x="1436909" y="2296346"/>
            <a:ext cx="15414182" cy="4143375"/>
          </a:xfrm>
          <a:prstGeom prst="rect">
            <a:avLst/>
          </a:prstGeom>
        </p:spPr>
        <p:txBody>
          <a:bodyPr lIns="0" tIns="0" rIns="0" bIns="0" rtlCol="0" anchor="t">
            <a:spAutoFit/>
          </a:bodyPr>
          <a:lstStyle/>
          <a:p>
            <a:pPr algn="ctr">
              <a:lnSpc>
                <a:spcPts val="5398"/>
              </a:lnSpc>
            </a:pPr>
            <a:r>
              <a:rPr lang="en-US" sz="4499" spc="-346">
                <a:solidFill>
                  <a:srgbClr val="000000"/>
                </a:solidFill>
                <a:latin typeface="Old Standard"/>
                <a:ea typeface="Old Standard"/>
                <a:cs typeface="Old Standard"/>
                <a:sym typeface="Old Standard"/>
              </a:rPr>
              <a:t>5. </a:t>
            </a:r>
            <a:r>
              <a:rPr lang="en-US" sz="4499" u="sng" spc="-346">
                <a:solidFill>
                  <a:srgbClr val="000000"/>
                </a:solidFill>
                <a:latin typeface="Old Standard"/>
                <a:ea typeface="Old Standard"/>
                <a:cs typeface="Old Standard"/>
                <a:sym typeface="Old Standard"/>
              </a:rPr>
              <a:t>Las reputaciones se desarrollan con el tiempo; una vez desarrolladas, es difícil cambiarlas.</a:t>
            </a:r>
            <a:r>
              <a:rPr lang="en-US" sz="4499" spc="-346">
                <a:solidFill>
                  <a:srgbClr val="000000"/>
                </a:solidFill>
                <a:latin typeface="Old Standard"/>
                <a:ea typeface="Old Standard"/>
                <a:cs typeface="Old Standard"/>
                <a:sym typeface="Old Standard"/>
              </a:rPr>
              <a:t> </a:t>
            </a:r>
          </a:p>
          <a:p>
            <a:pPr algn="ctr">
              <a:lnSpc>
                <a:spcPts val="5398"/>
              </a:lnSpc>
            </a:pPr>
            <a:r>
              <a:rPr lang="en-US" sz="4499" spc="-346">
                <a:solidFill>
                  <a:srgbClr val="000000"/>
                </a:solidFill>
                <a:latin typeface="Old Standard"/>
                <a:ea typeface="Old Standard"/>
                <a:cs typeface="Old Standard"/>
                <a:sym typeface="Old Standard"/>
              </a:rPr>
              <a:t>Nuestras primeras experiencias con la otra parte o lo que escuchamos acerca de ella por otras personas moldean nuestras opiniones de ella, las cuales incorporamos a situaciones nuevas en forma de expectativas.</a:t>
            </a:r>
          </a:p>
          <a:p>
            <a:pPr algn="ctr">
              <a:lnSpc>
                <a:spcPts val="5398"/>
              </a:lnSpc>
              <a:spcBef>
                <a:spcPct val="0"/>
              </a:spcBef>
            </a:pPr>
            <a:endParaRPr lang="en-US" sz="4499" spc="-346">
              <a:solidFill>
                <a:srgbClr val="000000"/>
              </a:solidFill>
              <a:latin typeface="Old Standard"/>
              <a:ea typeface="Old Standard"/>
              <a:cs typeface="Old Standard"/>
              <a:sym typeface="Old Standar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sp>
        <p:nvSpPr>
          <p:cNvPr id="2" name="TextBox 2"/>
          <p:cNvSpPr txBox="1"/>
          <p:nvPr/>
        </p:nvSpPr>
        <p:spPr>
          <a:xfrm>
            <a:off x="2350563" y="835748"/>
            <a:ext cx="13586875" cy="3006922"/>
          </a:xfrm>
          <a:prstGeom prst="rect">
            <a:avLst/>
          </a:prstGeom>
        </p:spPr>
        <p:txBody>
          <a:bodyPr lIns="0" tIns="0" rIns="0" bIns="0" rtlCol="0" anchor="t">
            <a:spAutoFit/>
          </a:bodyPr>
          <a:lstStyle/>
          <a:p>
            <a:pPr algn="ctr">
              <a:lnSpc>
                <a:spcPts val="5982"/>
              </a:lnSpc>
            </a:pPr>
            <a:r>
              <a:rPr lang="en-US" sz="4273" b="1">
                <a:solidFill>
                  <a:srgbClr val="43270E"/>
                </a:solidFill>
                <a:latin typeface="Montserrat Light Bold"/>
                <a:ea typeface="Montserrat Light Bold"/>
                <a:cs typeface="Montserrat Light Bold"/>
                <a:sym typeface="Montserrat Light Bold"/>
              </a:rPr>
              <a:t>Importancia de las reputaciones:</a:t>
            </a:r>
          </a:p>
          <a:p>
            <a:pPr algn="ctr">
              <a:lnSpc>
                <a:spcPts val="5982"/>
              </a:lnSpc>
            </a:pPr>
            <a:endParaRPr lang="en-US" sz="4273" b="1">
              <a:solidFill>
                <a:srgbClr val="43270E"/>
              </a:solidFill>
              <a:latin typeface="Montserrat Light Bold"/>
              <a:ea typeface="Montserrat Light Bold"/>
              <a:cs typeface="Montserrat Light Bold"/>
              <a:sym typeface="Montserrat Light Bold"/>
            </a:endParaRPr>
          </a:p>
          <a:p>
            <a:pPr algn="ctr">
              <a:lnSpc>
                <a:spcPts val="5982"/>
              </a:lnSpc>
            </a:pPr>
            <a:endParaRPr lang="en-US" sz="4273" b="1">
              <a:solidFill>
                <a:srgbClr val="43270E"/>
              </a:solidFill>
              <a:latin typeface="Montserrat Light Bold"/>
              <a:ea typeface="Montserrat Light Bold"/>
              <a:cs typeface="Montserrat Light Bold"/>
              <a:sym typeface="Montserrat Light Bold"/>
            </a:endParaRPr>
          </a:p>
          <a:p>
            <a:pPr algn="ctr">
              <a:lnSpc>
                <a:spcPts val="5982"/>
              </a:lnSpc>
            </a:pPr>
            <a:endParaRPr lang="en-US" sz="4273" b="1">
              <a:solidFill>
                <a:srgbClr val="43270E"/>
              </a:solidFill>
              <a:latin typeface="Montserrat Light Bold"/>
              <a:ea typeface="Montserrat Light Bold"/>
              <a:cs typeface="Montserrat Light Bold"/>
              <a:sym typeface="Montserrat Light Bold"/>
            </a:endParaRPr>
          </a:p>
        </p:txBody>
      </p:sp>
      <p:sp>
        <p:nvSpPr>
          <p:cNvPr id="3" name="TextBox 3"/>
          <p:cNvSpPr txBox="1"/>
          <p:nvPr/>
        </p:nvSpPr>
        <p:spPr>
          <a:xfrm>
            <a:off x="1436909" y="2296346"/>
            <a:ext cx="15414182" cy="6848475"/>
          </a:xfrm>
          <a:prstGeom prst="rect">
            <a:avLst/>
          </a:prstGeom>
        </p:spPr>
        <p:txBody>
          <a:bodyPr lIns="0" tIns="0" rIns="0" bIns="0" rtlCol="0" anchor="t">
            <a:spAutoFit/>
          </a:bodyPr>
          <a:lstStyle/>
          <a:p>
            <a:pPr algn="ctr">
              <a:lnSpc>
                <a:spcPts val="5398"/>
              </a:lnSpc>
            </a:pPr>
            <a:r>
              <a:rPr lang="en-US" sz="4499" spc="-346">
                <a:solidFill>
                  <a:srgbClr val="000000"/>
                </a:solidFill>
                <a:latin typeface="Old Standard"/>
                <a:ea typeface="Old Standard"/>
                <a:cs typeface="Old Standard"/>
                <a:sym typeface="Old Standard"/>
              </a:rPr>
              <a:t>6. </a:t>
            </a:r>
            <a:r>
              <a:rPr lang="en-US" sz="4499" u="sng" spc="-346">
                <a:solidFill>
                  <a:srgbClr val="000000"/>
                </a:solidFill>
                <a:latin typeface="Old Standard"/>
                <a:ea typeface="Old Standard"/>
                <a:cs typeface="Old Standard"/>
                <a:sym typeface="Old Standard"/>
              </a:rPr>
              <a:t>La reputación de los demás moldea los estados emocionales y sus expectativas. </a:t>
            </a:r>
          </a:p>
          <a:p>
            <a:pPr algn="ctr">
              <a:lnSpc>
                <a:spcPts val="5398"/>
              </a:lnSpc>
            </a:pPr>
            <a:r>
              <a:rPr lang="en-US" sz="4499" spc="-346">
                <a:solidFill>
                  <a:srgbClr val="000000"/>
                </a:solidFill>
                <a:latin typeface="Old Standard"/>
                <a:ea typeface="Old Standard"/>
                <a:cs typeface="Old Standard"/>
                <a:sym typeface="Old Standard"/>
              </a:rPr>
              <a:t>Una buena reputación de oídas genera respuestas emocionales positivas de los demás, y las malas reputaciones de oídas provocan en las demás respuestas emocionales negativas.</a:t>
            </a:r>
          </a:p>
          <a:p>
            <a:pPr algn="ctr">
              <a:lnSpc>
                <a:spcPts val="5398"/>
              </a:lnSpc>
            </a:pPr>
            <a:endParaRPr lang="en-US" sz="4499" spc="-346">
              <a:solidFill>
                <a:srgbClr val="000000"/>
              </a:solidFill>
              <a:latin typeface="Old Standard"/>
              <a:ea typeface="Old Standard"/>
              <a:cs typeface="Old Standard"/>
              <a:sym typeface="Old Standard"/>
            </a:endParaRPr>
          </a:p>
          <a:p>
            <a:pPr algn="ctr">
              <a:lnSpc>
                <a:spcPts val="5398"/>
              </a:lnSpc>
            </a:pPr>
            <a:r>
              <a:rPr lang="en-US" sz="4499" spc="-346">
                <a:solidFill>
                  <a:srgbClr val="000000"/>
                </a:solidFill>
                <a:latin typeface="Old Standard"/>
                <a:ea typeface="Old Standard"/>
                <a:cs typeface="Old Standard"/>
                <a:sym typeface="Old Standard"/>
              </a:rPr>
              <a:t>7. </a:t>
            </a:r>
            <a:r>
              <a:rPr lang="en-US" sz="4499" u="sng" spc="-346">
                <a:solidFill>
                  <a:srgbClr val="000000"/>
                </a:solidFill>
                <a:latin typeface="Old Standard"/>
                <a:ea typeface="Old Standard"/>
                <a:cs typeface="Old Standard"/>
                <a:sym typeface="Old Standard"/>
              </a:rPr>
              <a:t>Por último, es difícil “reparar” las reputaciones negativas.</a:t>
            </a:r>
            <a:r>
              <a:rPr lang="en-US" sz="4499" spc="-346">
                <a:solidFill>
                  <a:srgbClr val="000000"/>
                </a:solidFill>
                <a:latin typeface="Old Standard"/>
                <a:ea typeface="Old Standard"/>
                <a:cs typeface="Old Standard"/>
                <a:sym typeface="Old Standard"/>
              </a:rPr>
              <a:t> </a:t>
            </a:r>
          </a:p>
          <a:p>
            <a:pPr algn="ctr">
              <a:lnSpc>
                <a:spcPts val="5398"/>
              </a:lnSpc>
            </a:pPr>
            <a:r>
              <a:rPr lang="en-US" sz="4499" spc="-346">
                <a:solidFill>
                  <a:srgbClr val="000000"/>
                </a:solidFill>
                <a:latin typeface="Old Standard"/>
                <a:ea typeface="Old Standard"/>
                <a:cs typeface="Old Standard"/>
                <a:sym typeface="Old Standard"/>
              </a:rPr>
              <a:t>Cuanto más perdure una reputación negativa, más difícil será convertirla en positiva.</a:t>
            </a:r>
          </a:p>
          <a:p>
            <a:pPr algn="ctr">
              <a:lnSpc>
                <a:spcPts val="5398"/>
              </a:lnSpc>
              <a:spcBef>
                <a:spcPct val="0"/>
              </a:spcBef>
            </a:pPr>
            <a:endParaRPr lang="en-US" sz="4499" spc="-346">
              <a:solidFill>
                <a:srgbClr val="000000"/>
              </a:solidFill>
              <a:latin typeface="Old Standard"/>
              <a:ea typeface="Old Standard"/>
              <a:cs typeface="Old Standard"/>
              <a:sym typeface="Old Standar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sp>
        <p:nvSpPr>
          <p:cNvPr id="2" name="TextBox 2"/>
          <p:cNvSpPr txBox="1"/>
          <p:nvPr/>
        </p:nvSpPr>
        <p:spPr>
          <a:xfrm>
            <a:off x="1439561" y="616439"/>
            <a:ext cx="15819739" cy="2188098"/>
          </a:xfrm>
          <a:prstGeom prst="rect">
            <a:avLst/>
          </a:prstGeom>
        </p:spPr>
        <p:txBody>
          <a:bodyPr lIns="0" tIns="0" rIns="0" bIns="0" rtlCol="0" anchor="t">
            <a:spAutoFit/>
          </a:bodyPr>
          <a:lstStyle/>
          <a:p>
            <a:pPr algn="ctr">
              <a:lnSpc>
                <a:spcPts val="6481"/>
              </a:lnSpc>
            </a:pPr>
            <a:r>
              <a:rPr lang="en-US" sz="4629" b="1" u="sng">
                <a:solidFill>
                  <a:srgbClr val="43270E"/>
                </a:solidFill>
                <a:latin typeface="Montserrat Light Bold"/>
                <a:ea typeface="Montserrat Light Bold"/>
                <a:cs typeface="Montserrat Light Bold"/>
                <a:sym typeface="Montserrat Light Bold"/>
              </a:rPr>
              <a:t>CONFIANZA</a:t>
            </a:r>
          </a:p>
          <a:p>
            <a:pPr algn="ctr">
              <a:lnSpc>
                <a:spcPts val="5361"/>
              </a:lnSpc>
            </a:pPr>
            <a:endParaRPr lang="en-US" sz="4629" b="1" u="sng">
              <a:solidFill>
                <a:srgbClr val="43270E"/>
              </a:solidFill>
              <a:latin typeface="Montserrat Light Bold"/>
              <a:ea typeface="Montserrat Light Bold"/>
              <a:cs typeface="Montserrat Light Bold"/>
              <a:sym typeface="Montserrat Light Bold"/>
            </a:endParaRPr>
          </a:p>
          <a:p>
            <a:pPr algn="l">
              <a:lnSpc>
                <a:spcPts val="5361"/>
              </a:lnSpc>
            </a:pPr>
            <a:endParaRPr lang="en-US" sz="4629" b="1" u="sng">
              <a:solidFill>
                <a:srgbClr val="43270E"/>
              </a:solidFill>
              <a:latin typeface="Montserrat Light Bold"/>
              <a:ea typeface="Montserrat Light Bold"/>
              <a:cs typeface="Montserrat Light Bold"/>
              <a:sym typeface="Montserrat Light Bold"/>
            </a:endParaRPr>
          </a:p>
        </p:txBody>
      </p:sp>
      <p:sp>
        <p:nvSpPr>
          <p:cNvPr id="3" name="TextBox 3"/>
          <p:cNvSpPr txBox="1"/>
          <p:nvPr/>
        </p:nvSpPr>
        <p:spPr>
          <a:xfrm>
            <a:off x="1439561" y="1757777"/>
            <a:ext cx="15216519" cy="8393463"/>
          </a:xfrm>
          <a:prstGeom prst="rect">
            <a:avLst/>
          </a:prstGeom>
        </p:spPr>
        <p:txBody>
          <a:bodyPr lIns="0" tIns="0" rIns="0" bIns="0" rtlCol="0" anchor="t">
            <a:spAutoFit/>
          </a:bodyPr>
          <a:lstStyle/>
          <a:p>
            <a:pPr algn="ctr">
              <a:lnSpc>
                <a:spcPts val="5071"/>
              </a:lnSpc>
            </a:pPr>
            <a:r>
              <a:rPr lang="en-US" sz="4226" spc="-325">
                <a:solidFill>
                  <a:srgbClr val="000000"/>
                </a:solidFill>
                <a:latin typeface="Old Standard"/>
                <a:ea typeface="Old Standard"/>
                <a:cs typeface="Old Standard"/>
                <a:sym typeface="Old Standard"/>
              </a:rPr>
              <a:t>Las relaciones identifican la confianza como un factor fundamental </a:t>
            </a:r>
          </a:p>
          <a:p>
            <a:pPr algn="ctr">
              <a:lnSpc>
                <a:spcPts val="5071"/>
              </a:lnSpc>
            </a:pPr>
            <a:r>
              <a:rPr lang="en-US" sz="4226" spc="-325">
                <a:solidFill>
                  <a:srgbClr val="000000"/>
                </a:solidFill>
                <a:latin typeface="Old Standard"/>
                <a:ea typeface="Old Standard"/>
                <a:cs typeface="Old Standard"/>
                <a:sym typeface="Old Standard"/>
              </a:rPr>
              <a:t>en todo tipo de relación.</a:t>
            </a:r>
          </a:p>
          <a:p>
            <a:pPr algn="ctr">
              <a:lnSpc>
                <a:spcPts val="5071"/>
              </a:lnSpc>
            </a:pPr>
            <a:endParaRPr lang="en-US" sz="4226" spc="-325">
              <a:solidFill>
                <a:srgbClr val="000000"/>
              </a:solidFill>
              <a:latin typeface="Old Standard"/>
              <a:ea typeface="Old Standard"/>
              <a:cs typeface="Old Standard"/>
              <a:sym typeface="Old Standard"/>
            </a:endParaRPr>
          </a:p>
          <a:p>
            <a:pPr algn="ctr">
              <a:lnSpc>
                <a:spcPts val="5071"/>
              </a:lnSpc>
            </a:pPr>
            <a:r>
              <a:rPr lang="en-US" sz="4226" spc="-325">
                <a:solidFill>
                  <a:srgbClr val="000000"/>
                </a:solidFill>
                <a:latin typeface="Old Standard"/>
                <a:ea typeface="Old Standard"/>
                <a:cs typeface="Old Standard"/>
                <a:sym typeface="Old Standard"/>
              </a:rPr>
              <a:t>Daniel McAllister definió así la palabra confianza: “en lo que cree una persona y su disposición para guiarse por las palabras, acciones y decisiones de otra”.</a:t>
            </a:r>
          </a:p>
          <a:p>
            <a:pPr algn="ctr">
              <a:lnSpc>
                <a:spcPts val="5071"/>
              </a:lnSpc>
            </a:pPr>
            <a:endParaRPr lang="en-US" sz="4226" spc="-325">
              <a:solidFill>
                <a:srgbClr val="000000"/>
              </a:solidFill>
              <a:latin typeface="Old Standard"/>
              <a:ea typeface="Old Standard"/>
              <a:cs typeface="Old Standard"/>
              <a:sym typeface="Old Standard"/>
            </a:endParaRPr>
          </a:p>
          <a:p>
            <a:pPr algn="ctr">
              <a:lnSpc>
                <a:spcPts val="5071"/>
              </a:lnSpc>
            </a:pPr>
            <a:r>
              <a:rPr lang="en-US" sz="4226" spc="-325">
                <a:solidFill>
                  <a:srgbClr val="000000"/>
                </a:solidFill>
                <a:latin typeface="Old Standard"/>
                <a:ea typeface="Old Standard"/>
                <a:cs typeface="Old Standard"/>
                <a:sym typeface="Old Standard"/>
              </a:rPr>
              <a:t>Hay tres cosas que contribuyen al nivel de confianza que un negociador deposita en otro: disposición personal permanente hacia la confianza (p. ej., diferencias individuales de personalidad que hacen que algunas personas sean más confiadas que otras), factores de la situación (p. ej., oportunidades de que las partes se comuniquen entre sí de manera adecuada) e historial de la relación entre las partes.</a:t>
            </a:r>
          </a:p>
          <a:p>
            <a:pPr algn="ctr">
              <a:lnSpc>
                <a:spcPts val="5071"/>
              </a:lnSpc>
              <a:spcBef>
                <a:spcPct val="0"/>
              </a:spcBef>
            </a:pPr>
            <a:endParaRPr lang="en-US" sz="4226" spc="-325">
              <a:solidFill>
                <a:srgbClr val="000000"/>
              </a:solidFill>
              <a:latin typeface="Old Standard"/>
              <a:ea typeface="Old Standard"/>
              <a:cs typeface="Old Standard"/>
              <a:sym typeface="Old Standar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sp>
        <p:nvSpPr>
          <p:cNvPr id="2" name="TextBox 2"/>
          <p:cNvSpPr txBox="1"/>
          <p:nvPr/>
        </p:nvSpPr>
        <p:spPr>
          <a:xfrm>
            <a:off x="791441" y="1280210"/>
            <a:ext cx="16705118" cy="7324725"/>
          </a:xfrm>
          <a:prstGeom prst="rect">
            <a:avLst/>
          </a:prstGeom>
        </p:spPr>
        <p:txBody>
          <a:bodyPr lIns="0" tIns="0" rIns="0" bIns="0" rtlCol="0" anchor="t">
            <a:spAutoFit/>
          </a:bodyPr>
          <a:lstStyle/>
          <a:p>
            <a:pPr algn="ctr">
              <a:lnSpc>
                <a:spcPts val="5187"/>
              </a:lnSpc>
            </a:pPr>
            <a:r>
              <a:rPr lang="en-US" sz="4322" b="1" u="sng" spc="-332">
                <a:solidFill>
                  <a:srgbClr val="000000"/>
                </a:solidFill>
                <a:latin typeface="Old Standard Bold"/>
                <a:ea typeface="Old Standard Bold"/>
                <a:cs typeface="Old Standard Bold"/>
                <a:sym typeface="Old Standard Bold"/>
              </a:rPr>
              <a:t>Relaciones más complejas entre la confianza y la conducta en una negociación:</a:t>
            </a:r>
          </a:p>
          <a:p>
            <a:pPr algn="ctr">
              <a:lnSpc>
                <a:spcPts val="5187"/>
              </a:lnSpc>
            </a:pPr>
            <a:endParaRPr lang="en-US" sz="4322" b="1" u="sng" spc="-332">
              <a:solidFill>
                <a:srgbClr val="000000"/>
              </a:solidFill>
              <a:latin typeface="Old Standard Bold"/>
              <a:ea typeface="Old Standard Bold"/>
              <a:cs typeface="Old Standard Bold"/>
              <a:sym typeface="Old Standard Bold"/>
            </a:endParaRPr>
          </a:p>
          <a:p>
            <a:pPr marL="933277" lvl="1" indent="-466639" algn="ctr">
              <a:lnSpc>
                <a:spcPts val="5187"/>
              </a:lnSpc>
              <a:buAutoNum type="arabicPeriod"/>
            </a:pPr>
            <a:r>
              <a:rPr lang="en-US" sz="4322" spc="-332">
                <a:solidFill>
                  <a:srgbClr val="000000"/>
                </a:solidFill>
                <a:latin typeface="Old Standard"/>
                <a:ea typeface="Old Standard"/>
                <a:cs typeface="Old Standard"/>
                <a:sym typeface="Old Standard"/>
              </a:rPr>
              <a:t>Muchas personas abordan una relación nueva con otra parte que desconocen con niveles muy altos de confianza. Por tanto, si bien cabe esperar que las personas en relaciones nuevas tengan una confianza “en ceros”, de hecho, casi todos suponemos que la otra parte es confiable y estamos dispuestos a confiar en ella aun con poca información o conocimientos sobre ella.</a:t>
            </a:r>
          </a:p>
          <a:p>
            <a:pPr algn="ctr">
              <a:lnSpc>
                <a:spcPts val="5187"/>
              </a:lnSpc>
            </a:pPr>
            <a:endParaRPr lang="en-US" sz="4322" spc="-332">
              <a:solidFill>
                <a:srgbClr val="000000"/>
              </a:solidFill>
              <a:latin typeface="Old Standard"/>
              <a:ea typeface="Old Standard"/>
              <a:cs typeface="Old Standard"/>
              <a:sym typeface="Old Standard"/>
            </a:endParaRPr>
          </a:p>
          <a:p>
            <a:pPr algn="ctr">
              <a:lnSpc>
                <a:spcPts val="5187"/>
              </a:lnSpc>
            </a:pPr>
            <a:r>
              <a:rPr lang="en-US" sz="4322" spc="-332">
                <a:solidFill>
                  <a:srgbClr val="000000"/>
                </a:solidFill>
                <a:latin typeface="Old Standard"/>
                <a:ea typeface="Old Standard"/>
                <a:cs typeface="Old Standard"/>
                <a:sym typeface="Old Standard"/>
              </a:rPr>
              <a:t>2. La confianza fomenta una conducta cooperadora.</a:t>
            </a:r>
          </a:p>
          <a:p>
            <a:pPr algn="ctr">
              <a:lnSpc>
                <a:spcPts val="5187"/>
              </a:lnSpc>
            </a:pPr>
            <a:endParaRPr lang="en-US" sz="4322" spc="-332">
              <a:solidFill>
                <a:srgbClr val="000000"/>
              </a:solidFill>
              <a:latin typeface="Old Standard"/>
              <a:ea typeface="Old Standard"/>
              <a:cs typeface="Old Standard"/>
              <a:sym typeface="Old Standard"/>
            </a:endParaRPr>
          </a:p>
          <a:p>
            <a:pPr algn="ctr">
              <a:lnSpc>
                <a:spcPts val="5187"/>
              </a:lnSpc>
              <a:spcBef>
                <a:spcPct val="0"/>
              </a:spcBef>
            </a:pPr>
            <a:endParaRPr lang="en-US" sz="4322" spc="-332">
              <a:solidFill>
                <a:srgbClr val="000000"/>
              </a:solidFill>
              <a:latin typeface="Old Standard"/>
              <a:ea typeface="Old Standard"/>
              <a:cs typeface="Old Standard"/>
              <a:sym typeface="Old Standar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sp>
        <p:nvSpPr>
          <p:cNvPr id="2" name="TextBox 2"/>
          <p:cNvSpPr txBox="1"/>
          <p:nvPr/>
        </p:nvSpPr>
        <p:spPr>
          <a:xfrm>
            <a:off x="791441" y="1280210"/>
            <a:ext cx="16705118" cy="9296400"/>
          </a:xfrm>
          <a:prstGeom prst="rect">
            <a:avLst/>
          </a:prstGeom>
        </p:spPr>
        <p:txBody>
          <a:bodyPr lIns="0" tIns="0" rIns="0" bIns="0" rtlCol="0" anchor="t">
            <a:spAutoFit/>
          </a:bodyPr>
          <a:lstStyle/>
          <a:p>
            <a:pPr algn="ctr">
              <a:lnSpc>
                <a:spcPts val="5187"/>
              </a:lnSpc>
            </a:pPr>
            <a:r>
              <a:rPr lang="en-US" sz="4322" b="1" u="sng" spc="-332">
                <a:solidFill>
                  <a:srgbClr val="000000"/>
                </a:solidFill>
                <a:latin typeface="Old Standard Bold"/>
                <a:ea typeface="Old Standard Bold"/>
                <a:cs typeface="Old Standard Bold"/>
                <a:sym typeface="Old Standard Bold"/>
              </a:rPr>
              <a:t>Relaciones más complejas entre la confianza y la conducta en una negociación:</a:t>
            </a:r>
          </a:p>
          <a:p>
            <a:pPr algn="ctr">
              <a:lnSpc>
                <a:spcPts val="5187"/>
              </a:lnSpc>
            </a:pPr>
            <a:endParaRPr lang="en-US" sz="4322" b="1" u="sng" spc="-332">
              <a:solidFill>
                <a:srgbClr val="000000"/>
              </a:solidFill>
              <a:latin typeface="Old Standard Bold"/>
              <a:ea typeface="Old Standard Bold"/>
              <a:cs typeface="Old Standard Bold"/>
              <a:sym typeface="Old Standard Bold"/>
            </a:endParaRPr>
          </a:p>
          <a:p>
            <a:pPr algn="ctr">
              <a:lnSpc>
                <a:spcPts val="5187"/>
              </a:lnSpc>
            </a:pPr>
            <a:r>
              <a:rPr lang="en-US" sz="4322" spc="-332">
                <a:solidFill>
                  <a:srgbClr val="000000"/>
                </a:solidFill>
                <a:latin typeface="Old Standard"/>
                <a:ea typeface="Old Standard"/>
                <a:cs typeface="Old Standard"/>
                <a:sym typeface="Old Standard"/>
              </a:rPr>
              <a:t>4. Los motivos individuales también moldean la confianza y las expectativas de conducta de la otra parte. Las partes con una motivación más cooperadora informan una mayor confianza inicial en la otra parte e impresiones iniciales más positivas de ella que quienes están motivados individualmente.</a:t>
            </a:r>
          </a:p>
          <a:p>
            <a:pPr algn="ctr">
              <a:lnSpc>
                <a:spcPts val="5187"/>
              </a:lnSpc>
            </a:pPr>
            <a:endParaRPr lang="en-US" sz="4322" spc="-332">
              <a:solidFill>
                <a:srgbClr val="000000"/>
              </a:solidFill>
              <a:latin typeface="Old Standard"/>
              <a:ea typeface="Old Standard"/>
              <a:cs typeface="Old Standard"/>
              <a:sym typeface="Old Standard"/>
            </a:endParaRPr>
          </a:p>
          <a:p>
            <a:pPr algn="ctr">
              <a:lnSpc>
                <a:spcPts val="5187"/>
              </a:lnSpc>
            </a:pPr>
            <a:r>
              <a:rPr lang="en-US" sz="4322" spc="-332">
                <a:solidFill>
                  <a:srgbClr val="000000"/>
                </a:solidFill>
                <a:latin typeface="Old Standard"/>
                <a:ea typeface="Old Standard"/>
                <a:cs typeface="Old Standard"/>
                <a:sym typeface="Old Standard"/>
              </a:rPr>
              <a:t>5. La naturaleza de la labor de negociación (distributiva o integradora) moldea el modo en que las partes juzgan la confianza. En un contexto más distributivo, quienes confían tienden a concentrarse en los riesgos que enfrentan, mientras que quienes están en posición de recibir y después pagar la confianza de la otra parte se concentran en los beneficios que les proporcionan quienes confían.</a:t>
            </a:r>
          </a:p>
          <a:p>
            <a:pPr algn="ctr">
              <a:lnSpc>
                <a:spcPts val="5187"/>
              </a:lnSpc>
            </a:pPr>
            <a:endParaRPr lang="en-US" sz="4322" spc="-332">
              <a:solidFill>
                <a:srgbClr val="000000"/>
              </a:solidFill>
              <a:latin typeface="Old Standard"/>
              <a:ea typeface="Old Standard"/>
              <a:cs typeface="Old Standard"/>
              <a:sym typeface="Old Standard"/>
            </a:endParaRPr>
          </a:p>
          <a:p>
            <a:pPr algn="ctr">
              <a:lnSpc>
                <a:spcPts val="5187"/>
              </a:lnSpc>
              <a:spcBef>
                <a:spcPct val="0"/>
              </a:spcBef>
            </a:pPr>
            <a:endParaRPr lang="en-US" sz="4322" spc="-332">
              <a:solidFill>
                <a:srgbClr val="000000"/>
              </a:solidFill>
              <a:latin typeface="Old Standard"/>
              <a:ea typeface="Old Standard"/>
              <a:cs typeface="Old Standard"/>
              <a:sym typeface="Old Standar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sp>
        <p:nvSpPr>
          <p:cNvPr id="2" name="TextBox 2"/>
          <p:cNvSpPr txBox="1"/>
          <p:nvPr/>
        </p:nvSpPr>
        <p:spPr>
          <a:xfrm>
            <a:off x="947169" y="453684"/>
            <a:ext cx="16393662" cy="10144125"/>
          </a:xfrm>
          <a:prstGeom prst="rect">
            <a:avLst/>
          </a:prstGeom>
        </p:spPr>
        <p:txBody>
          <a:bodyPr lIns="0" tIns="0" rIns="0" bIns="0" rtlCol="0" anchor="t">
            <a:spAutoFit/>
          </a:bodyPr>
          <a:lstStyle/>
          <a:p>
            <a:pPr algn="ctr">
              <a:lnSpc>
                <a:spcPts val="6082"/>
              </a:lnSpc>
            </a:pPr>
            <a:r>
              <a:rPr lang="en-US" sz="5068" b="1" spc="-390">
                <a:solidFill>
                  <a:srgbClr val="925520"/>
                </a:solidFill>
                <a:latin typeface="Old Standard Bold"/>
                <a:ea typeface="Old Standard Bold"/>
                <a:cs typeface="Old Standard Bold"/>
                <a:sym typeface="Old Standard Bold"/>
              </a:rPr>
              <a:t>Reparación de la confianza </a:t>
            </a:r>
          </a:p>
          <a:p>
            <a:pPr algn="ctr">
              <a:lnSpc>
                <a:spcPts val="6082"/>
              </a:lnSpc>
              <a:spcBef>
                <a:spcPct val="0"/>
              </a:spcBef>
            </a:pPr>
            <a:endParaRPr lang="en-US" sz="5068" b="1" spc="-390">
              <a:solidFill>
                <a:srgbClr val="925520"/>
              </a:solidFill>
              <a:latin typeface="Old Standard Bold"/>
              <a:ea typeface="Old Standard Bold"/>
              <a:cs typeface="Old Standard Bold"/>
              <a:sym typeface="Old Standard Bold"/>
            </a:endParaRPr>
          </a:p>
          <a:p>
            <a:pPr algn="ctr">
              <a:lnSpc>
                <a:spcPts val="6082"/>
              </a:lnSpc>
              <a:spcBef>
                <a:spcPct val="0"/>
              </a:spcBef>
            </a:pPr>
            <a:r>
              <a:rPr lang="en-US" sz="5068" spc="-390">
                <a:solidFill>
                  <a:srgbClr val="000000"/>
                </a:solidFill>
                <a:latin typeface="Old Standard"/>
                <a:ea typeface="Old Standard"/>
                <a:cs typeface="Old Standard"/>
                <a:sym typeface="Old Standard"/>
              </a:rPr>
              <a:t> En las anteriores investigaciones indica con claridad que la confianza mejora los procesos de negociación, genera procesos de negociación más integradores y, a menudo, mejores resultados; asimismo, que la desconfianza obstaculiza los procesos de negociación, genera negociaciones más distributivas y suele disminuir los resultados positivos. </a:t>
            </a:r>
          </a:p>
          <a:p>
            <a:pPr algn="ctr">
              <a:lnSpc>
                <a:spcPts val="6082"/>
              </a:lnSpc>
              <a:spcBef>
                <a:spcPct val="0"/>
              </a:spcBef>
            </a:pPr>
            <a:r>
              <a:rPr lang="en-US" sz="5068" spc="-390">
                <a:solidFill>
                  <a:srgbClr val="000000"/>
                </a:solidFill>
                <a:latin typeface="Old Standard"/>
                <a:ea typeface="Old Standard"/>
                <a:cs typeface="Old Standard"/>
                <a:sym typeface="Old Standard"/>
              </a:rPr>
              <a:t>Como la confianza, los procesos y los resultados positivos de una negociación parecen tan importantes, debemos comentar modos de reparar la confianza dañada para orientar las negociaciones en una dirección más productiva.</a:t>
            </a:r>
          </a:p>
          <a:p>
            <a:pPr algn="ctr">
              <a:lnSpc>
                <a:spcPts val="6082"/>
              </a:lnSpc>
              <a:spcBef>
                <a:spcPct val="0"/>
              </a:spcBef>
            </a:pPr>
            <a:endParaRPr lang="en-US" sz="5068" spc="-390">
              <a:solidFill>
                <a:srgbClr val="000000"/>
              </a:solidFill>
              <a:latin typeface="Old Standard"/>
              <a:ea typeface="Old Standard"/>
              <a:cs typeface="Old Standard"/>
              <a:sym typeface="Old Standar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TextBox 3"/>
          <p:cNvSpPr txBox="1"/>
          <p:nvPr/>
        </p:nvSpPr>
        <p:spPr>
          <a:xfrm>
            <a:off x="8449148" y="-210538"/>
            <a:ext cx="9156907" cy="1209601"/>
          </a:xfrm>
          <a:prstGeom prst="rect">
            <a:avLst/>
          </a:prstGeom>
        </p:spPr>
        <p:txBody>
          <a:bodyPr lIns="0" tIns="0" rIns="0" bIns="0" rtlCol="0" anchor="t">
            <a:spAutoFit/>
          </a:bodyPr>
          <a:lstStyle/>
          <a:p>
            <a:pPr algn="l">
              <a:lnSpc>
                <a:spcPts val="4799"/>
              </a:lnSpc>
            </a:pPr>
            <a:endParaRPr/>
          </a:p>
          <a:p>
            <a:pPr algn="l">
              <a:lnSpc>
                <a:spcPts val="4800"/>
              </a:lnSpc>
            </a:pPr>
            <a:endParaRPr/>
          </a:p>
        </p:txBody>
      </p:sp>
      <p:sp>
        <p:nvSpPr>
          <p:cNvPr id="4" name="TextBox 4"/>
          <p:cNvSpPr txBox="1"/>
          <p:nvPr/>
        </p:nvSpPr>
        <p:spPr>
          <a:xfrm>
            <a:off x="808734" y="894287"/>
            <a:ext cx="16450566" cy="8825833"/>
          </a:xfrm>
          <a:prstGeom prst="rect">
            <a:avLst/>
          </a:prstGeom>
        </p:spPr>
        <p:txBody>
          <a:bodyPr lIns="0" tIns="0" rIns="0" bIns="0" rtlCol="0" anchor="t">
            <a:spAutoFit/>
          </a:bodyPr>
          <a:lstStyle/>
          <a:p>
            <a:pPr algn="ctr">
              <a:lnSpc>
                <a:spcPts val="5774"/>
              </a:lnSpc>
            </a:pPr>
            <a:r>
              <a:rPr lang="en-US" sz="4811" spc="-370">
                <a:solidFill>
                  <a:srgbClr val="43270E"/>
                </a:solidFill>
                <a:latin typeface="Old Standard"/>
                <a:ea typeface="Old Standard"/>
                <a:cs typeface="Old Standard"/>
                <a:sym typeface="Old Standard"/>
              </a:rPr>
              <a:t>Un estudio representativo mostró lo siguiente: </a:t>
            </a:r>
          </a:p>
          <a:p>
            <a:pPr algn="ctr">
              <a:lnSpc>
                <a:spcPts val="5774"/>
              </a:lnSpc>
            </a:pPr>
            <a:endParaRPr lang="en-US" sz="4811" spc="-370">
              <a:solidFill>
                <a:srgbClr val="43270E"/>
              </a:solidFill>
              <a:latin typeface="Old Standard"/>
              <a:ea typeface="Old Standard"/>
              <a:cs typeface="Old Standard"/>
              <a:sym typeface="Old Standard"/>
            </a:endParaRPr>
          </a:p>
          <a:p>
            <a:pPr algn="ctr">
              <a:lnSpc>
                <a:spcPts val="5774"/>
              </a:lnSpc>
            </a:pPr>
            <a:r>
              <a:rPr lang="en-US" sz="4811" spc="-370">
                <a:solidFill>
                  <a:srgbClr val="43270E"/>
                </a:solidFill>
                <a:latin typeface="Old Standard"/>
                <a:ea typeface="Old Standard"/>
                <a:cs typeface="Old Standard"/>
                <a:sym typeface="Old Standard"/>
              </a:rPr>
              <a:t>• Cuanto más grave sea la ruptura de la confianza (mientras más altos sean los costos para la otra parte), más difícil será reparar la confianza y reconciliar la relación. </a:t>
            </a:r>
          </a:p>
          <a:p>
            <a:pPr algn="ctr">
              <a:lnSpc>
                <a:spcPts val="5774"/>
              </a:lnSpc>
            </a:pPr>
            <a:r>
              <a:rPr lang="en-US" sz="4811" spc="-370">
                <a:solidFill>
                  <a:srgbClr val="43270E"/>
                </a:solidFill>
                <a:latin typeface="Old Standard"/>
                <a:ea typeface="Old Standard"/>
                <a:cs typeface="Old Standard"/>
                <a:sym typeface="Old Standard"/>
              </a:rPr>
              <a:t>• Es más fácil reparar la confianza cuando las partes tienen una buena relación que una deficiente. </a:t>
            </a:r>
          </a:p>
          <a:p>
            <a:pPr algn="ctr">
              <a:lnSpc>
                <a:spcPts val="5774"/>
              </a:lnSpc>
            </a:pPr>
            <a:r>
              <a:rPr lang="en-US" sz="4811" spc="-370">
                <a:solidFill>
                  <a:srgbClr val="43270E"/>
                </a:solidFill>
                <a:latin typeface="Old Standard"/>
                <a:ea typeface="Old Standard"/>
                <a:cs typeface="Old Standard"/>
                <a:sym typeface="Old Standard"/>
              </a:rPr>
              <a:t>• Cuanto más pronto se ofrece una disculpa después de la ruptura de la confianza, es más probable que la disculpa sea eficaz.</a:t>
            </a:r>
          </a:p>
          <a:p>
            <a:pPr algn="ctr">
              <a:lnSpc>
                <a:spcPts val="5774"/>
              </a:lnSpc>
            </a:pPr>
            <a:r>
              <a:rPr lang="en-US" sz="4811" spc="-370">
                <a:solidFill>
                  <a:srgbClr val="43270E"/>
                </a:solidFill>
                <a:latin typeface="Old Standard"/>
                <a:ea typeface="Old Standard"/>
                <a:cs typeface="Old Standard"/>
                <a:sym typeface="Old Standard"/>
              </a:rPr>
              <a:t>•Cuanto más sincera sea una disculpa, más eficaz será para reparar la confianza. </a:t>
            </a:r>
          </a:p>
          <a:p>
            <a:pPr algn="ctr">
              <a:lnSpc>
                <a:spcPts val="5774"/>
              </a:lnSpc>
              <a:spcBef>
                <a:spcPct val="0"/>
              </a:spcBef>
            </a:pPr>
            <a:endParaRPr lang="en-US" sz="4811" spc="-370">
              <a:solidFill>
                <a:srgbClr val="43270E"/>
              </a:solidFill>
              <a:latin typeface="Old Standard"/>
              <a:ea typeface="Old Standard"/>
              <a:cs typeface="Old Standard"/>
              <a:sym typeface="Old Standar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TextBox 3"/>
          <p:cNvSpPr txBox="1"/>
          <p:nvPr/>
        </p:nvSpPr>
        <p:spPr>
          <a:xfrm>
            <a:off x="864823" y="885825"/>
            <a:ext cx="16558354" cy="9477375"/>
          </a:xfrm>
          <a:prstGeom prst="rect">
            <a:avLst/>
          </a:prstGeom>
        </p:spPr>
        <p:txBody>
          <a:bodyPr lIns="0" tIns="0" rIns="0" bIns="0" rtlCol="0" anchor="t">
            <a:spAutoFit/>
          </a:bodyPr>
          <a:lstStyle/>
          <a:p>
            <a:pPr algn="ctr">
              <a:lnSpc>
                <a:spcPts val="7404"/>
              </a:lnSpc>
            </a:pPr>
            <a:r>
              <a:rPr lang="en-US" sz="6170" b="1" u="sng" spc="-475" dirty="0">
                <a:solidFill>
                  <a:srgbClr val="925520"/>
                </a:solidFill>
                <a:latin typeface="Old Standard Bold"/>
                <a:ea typeface="Old Standard Bold"/>
                <a:cs typeface="Old Standard Bold"/>
                <a:sym typeface="Old Standard Bold"/>
              </a:rPr>
              <a:t>JUSTICIA</a:t>
            </a:r>
          </a:p>
          <a:p>
            <a:pPr algn="ctr">
              <a:lnSpc>
                <a:spcPts val="7404"/>
              </a:lnSpc>
              <a:spcBef>
                <a:spcPct val="0"/>
              </a:spcBef>
            </a:pPr>
            <a:endParaRPr lang="en-US" sz="6170" b="1" u="sng" spc="-475" dirty="0">
              <a:solidFill>
                <a:srgbClr val="925520"/>
              </a:solidFill>
              <a:latin typeface="Old Standard Bold"/>
              <a:ea typeface="Old Standard Bold"/>
              <a:cs typeface="Old Standard Bold"/>
              <a:sym typeface="Old Standard Bold"/>
            </a:endParaRPr>
          </a:p>
          <a:p>
            <a:pPr algn="ctr">
              <a:lnSpc>
                <a:spcPts val="7404"/>
              </a:lnSpc>
              <a:spcBef>
                <a:spcPct val="0"/>
              </a:spcBef>
            </a:pPr>
            <a:r>
              <a:rPr lang="en-US" sz="6170" spc="-475" dirty="0" smtClean="0">
                <a:solidFill>
                  <a:srgbClr val="000000"/>
                </a:solidFill>
                <a:latin typeface="Old Standard"/>
                <a:ea typeface="Old Standard"/>
                <a:cs typeface="Old Standard"/>
                <a:sym typeface="Old Standard"/>
              </a:rPr>
              <a:t>El </a:t>
            </a:r>
            <a:r>
              <a:rPr lang="en-US" sz="6170" spc="-475" dirty="0" err="1" smtClean="0">
                <a:solidFill>
                  <a:srgbClr val="000000"/>
                </a:solidFill>
                <a:latin typeface="Old Standard"/>
                <a:ea typeface="Old Standard"/>
                <a:cs typeface="Old Standard"/>
                <a:sym typeface="Old Standard"/>
              </a:rPr>
              <a:t>tercer</a:t>
            </a:r>
            <a:r>
              <a:rPr lang="en-US" sz="6170" spc="-475" dirty="0" smtClean="0">
                <a:solidFill>
                  <a:srgbClr val="000000"/>
                </a:solidFill>
                <a:latin typeface="Old Standard"/>
                <a:ea typeface="Old Standard"/>
                <a:cs typeface="Old Standard"/>
                <a:sym typeface="Old Standard"/>
              </a:rPr>
              <a:t> </a:t>
            </a:r>
            <a:r>
              <a:rPr lang="en-US" sz="6170" spc="-475" dirty="0" err="1" smtClean="0">
                <a:solidFill>
                  <a:srgbClr val="000000"/>
                </a:solidFill>
                <a:latin typeface="Old Standard"/>
                <a:ea typeface="Old Standard"/>
                <a:cs typeface="Old Standard"/>
                <a:sym typeface="Old Standard"/>
              </a:rPr>
              <a:t>problema</a:t>
            </a:r>
            <a:r>
              <a:rPr lang="en-US" sz="6170" spc="-475" dirty="0" smtClean="0">
                <a:solidFill>
                  <a:srgbClr val="000000"/>
                </a:solidFill>
                <a:latin typeface="Old Standard"/>
                <a:ea typeface="Old Standard"/>
                <a:cs typeface="Old Standard"/>
                <a:sym typeface="Old Standard"/>
              </a:rPr>
              <a:t> </a:t>
            </a:r>
            <a:r>
              <a:rPr lang="en-US" sz="6170" spc="-475" dirty="0" err="1" smtClean="0">
                <a:solidFill>
                  <a:srgbClr val="000000"/>
                </a:solidFill>
                <a:latin typeface="Old Standard"/>
                <a:ea typeface="Old Standard"/>
                <a:cs typeface="Old Standard"/>
                <a:sym typeface="Old Standard"/>
              </a:rPr>
              <a:t>importante</a:t>
            </a:r>
            <a:r>
              <a:rPr lang="en-US" sz="6170" spc="-475" dirty="0" smtClean="0">
                <a:solidFill>
                  <a:srgbClr val="000000"/>
                </a:solidFill>
                <a:latin typeface="Old Standard"/>
                <a:ea typeface="Old Standard"/>
                <a:cs typeface="Old Standard"/>
                <a:sym typeface="Old Standard"/>
              </a:rPr>
              <a:t> </a:t>
            </a:r>
            <a:r>
              <a:rPr lang="en-US" sz="6170" spc="-475" dirty="0" err="1" smtClean="0">
                <a:solidFill>
                  <a:srgbClr val="000000"/>
                </a:solidFill>
                <a:latin typeface="Old Standard"/>
                <a:ea typeface="Old Standard"/>
                <a:cs typeface="Old Standard"/>
                <a:sym typeface="Old Standard"/>
              </a:rPr>
              <a:t>en</a:t>
            </a:r>
            <a:r>
              <a:rPr lang="en-US" sz="6170" spc="-475" dirty="0" smtClean="0">
                <a:solidFill>
                  <a:srgbClr val="000000"/>
                </a:solidFill>
                <a:latin typeface="Old Standard"/>
                <a:ea typeface="Old Standard"/>
                <a:cs typeface="Old Standard"/>
                <a:sym typeface="Old Standard"/>
              </a:rPr>
              <a:t> las </a:t>
            </a:r>
            <a:r>
              <a:rPr lang="en-US" sz="6170" spc="-475" dirty="0" err="1" smtClean="0">
                <a:solidFill>
                  <a:srgbClr val="000000"/>
                </a:solidFill>
                <a:latin typeface="Old Standard"/>
                <a:ea typeface="Old Standard"/>
                <a:cs typeface="Old Standard"/>
                <a:sym typeface="Old Standard"/>
              </a:rPr>
              <a:t>relaciones</a:t>
            </a:r>
            <a:r>
              <a:rPr lang="en-US" sz="6170" spc="-475" dirty="0" smtClean="0">
                <a:solidFill>
                  <a:srgbClr val="000000"/>
                </a:solidFill>
                <a:latin typeface="Old Standard"/>
                <a:ea typeface="Old Standard"/>
                <a:cs typeface="Old Standard"/>
                <a:sym typeface="Old Standard"/>
              </a:rPr>
              <a:t> </a:t>
            </a:r>
            <a:r>
              <a:rPr lang="en-US" sz="6170" spc="-475" dirty="0" err="1" smtClean="0">
                <a:solidFill>
                  <a:srgbClr val="000000"/>
                </a:solidFill>
                <a:latin typeface="Old Standard"/>
                <a:ea typeface="Old Standard"/>
                <a:cs typeface="Old Standard"/>
                <a:sym typeface="Old Standard"/>
              </a:rPr>
              <a:t>es</a:t>
            </a:r>
            <a:r>
              <a:rPr lang="en-US" sz="6170" spc="-475" dirty="0" smtClean="0">
                <a:solidFill>
                  <a:srgbClr val="000000"/>
                </a:solidFill>
                <a:latin typeface="Old Standard"/>
                <a:ea typeface="Old Standard"/>
                <a:cs typeface="Old Standard"/>
                <a:sym typeface="Old Standard"/>
              </a:rPr>
              <a:t> la </a:t>
            </a:r>
            <a:r>
              <a:rPr lang="en-US" sz="6170" spc="-475" dirty="0" err="1" smtClean="0">
                <a:solidFill>
                  <a:srgbClr val="000000"/>
                </a:solidFill>
                <a:latin typeface="Old Standard"/>
                <a:ea typeface="Old Standard"/>
                <a:cs typeface="Old Standard"/>
                <a:sym typeface="Old Standard"/>
              </a:rPr>
              <a:t>cuestión</a:t>
            </a:r>
            <a:r>
              <a:rPr lang="en-US" sz="6170" spc="-475" dirty="0" smtClean="0">
                <a:solidFill>
                  <a:srgbClr val="000000"/>
                </a:solidFill>
                <a:latin typeface="Old Standard"/>
                <a:ea typeface="Old Standard"/>
                <a:cs typeface="Old Standard"/>
                <a:sym typeface="Old Standard"/>
              </a:rPr>
              <a:t> de lo </a:t>
            </a:r>
            <a:r>
              <a:rPr lang="en-US" sz="6170" spc="-475" dirty="0" err="1" smtClean="0">
                <a:solidFill>
                  <a:srgbClr val="000000"/>
                </a:solidFill>
                <a:latin typeface="Old Standard"/>
                <a:ea typeface="Old Standard"/>
                <a:cs typeface="Old Standard"/>
                <a:sym typeface="Old Standard"/>
              </a:rPr>
              <a:t>justo</a:t>
            </a:r>
            <a:r>
              <a:rPr lang="en-US" sz="6170" spc="-475" dirty="0" smtClean="0">
                <a:solidFill>
                  <a:srgbClr val="000000"/>
                </a:solidFill>
                <a:latin typeface="Old Standard"/>
                <a:ea typeface="Old Standard"/>
                <a:cs typeface="Old Standard"/>
                <a:sym typeface="Old Standard"/>
              </a:rPr>
              <a:t>. </a:t>
            </a:r>
          </a:p>
          <a:p>
            <a:pPr algn="ctr">
              <a:lnSpc>
                <a:spcPts val="7404"/>
              </a:lnSpc>
              <a:spcBef>
                <a:spcPct val="0"/>
              </a:spcBef>
            </a:pPr>
            <a:r>
              <a:rPr lang="en-US" sz="6170" spc="-475" dirty="0">
                <a:solidFill>
                  <a:srgbClr val="000000"/>
                </a:solidFill>
                <a:latin typeface="Old Standard"/>
                <a:ea typeface="Old Standard"/>
                <a:cs typeface="Old Standard"/>
                <a:sym typeface="Old Standard"/>
              </a:rPr>
              <a:t>L</a:t>
            </a:r>
            <a:r>
              <a:rPr lang="en-US" sz="6170" spc="-475" dirty="0" smtClean="0">
                <a:solidFill>
                  <a:srgbClr val="000000"/>
                </a:solidFill>
                <a:latin typeface="Old Standard"/>
                <a:ea typeface="Old Standard"/>
                <a:cs typeface="Old Standard"/>
                <a:sym typeface="Old Standard"/>
              </a:rPr>
              <a:t>a </a:t>
            </a:r>
            <a:r>
              <a:rPr lang="en-US" sz="6170" spc="-475" dirty="0" err="1" smtClean="0">
                <a:solidFill>
                  <a:srgbClr val="000000"/>
                </a:solidFill>
                <a:latin typeface="Old Standard"/>
                <a:ea typeface="Old Standard"/>
                <a:cs typeface="Old Standard"/>
                <a:sym typeface="Old Standard"/>
              </a:rPr>
              <a:t>justicia</a:t>
            </a:r>
            <a:r>
              <a:rPr lang="en-US" sz="6170" spc="-475" dirty="0" smtClean="0">
                <a:solidFill>
                  <a:srgbClr val="000000"/>
                </a:solidFill>
                <a:latin typeface="Old Standard"/>
                <a:ea typeface="Old Standard"/>
                <a:cs typeface="Old Standard"/>
                <a:sym typeface="Old Standard"/>
              </a:rPr>
              <a:t> </a:t>
            </a:r>
            <a:r>
              <a:rPr lang="en-US" sz="6170" spc="-475" dirty="0" err="1" smtClean="0">
                <a:solidFill>
                  <a:srgbClr val="000000"/>
                </a:solidFill>
                <a:latin typeface="Old Standard"/>
                <a:ea typeface="Old Standard"/>
                <a:cs typeface="Old Standard"/>
                <a:sym typeface="Old Standard"/>
              </a:rPr>
              <a:t>es</a:t>
            </a:r>
            <a:r>
              <a:rPr lang="en-US" sz="6170" spc="-475" dirty="0" smtClean="0">
                <a:solidFill>
                  <a:srgbClr val="000000"/>
                </a:solidFill>
                <a:latin typeface="Old Standard"/>
                <a:ea typeface="Old Standard"/>
                <a:cs typeface="Old Standard"/>
                <a:sym typeface="Old Standard"/>
              </a:rPr>
              <a:t> un </a:t>
            </a:r>
            <a:r>
              <a:rPr lang="en-US" sz="6170" spc="-475" dirty="0" err="1" smtClean="0">
                <a:solidFill>
                  <a:srgbClr val="000000"/>
                </a:solidFill>
                <a:latin typeface="Old Standard"/>
                <a:ea typeface="Old Standard"/>
                <a:cs typeface="Old Standard"/>
                <a:sym typeface="Old Standard"/>
              </a:rPr>
              <a:t>problema</a:t>
            </a:r>
            <a:r>
              <a:rPr lang="en-US" sz="6170" spc="-475" dirty="0" smtClean="0">
                <a:solidFill>
                  <a:srgbClr val="000000"/>
                </a:solidFill>
                <a:latin typeface="Old Standard"/>
                <a:ea typeface="Old Standard"/>
                <a:cs typeface="Old Standard"/>
                <a:sym typeface="Old Standard"/>
              </a:rPr>
              <a:t> </a:t>
            </a:r>
            <a:r>
              <a:rPr lang="en-US" sz="6170" spc="-475" dirty="0" err="1" smtClean="0">
                <a:solidFill>
                  <a:srgbClr val="000000"/>
                </a:solidFill>
                <a:latin typeface="Old Standard"/>
                <a:ea typeface="Old Standard"/>
                <a:cs typeface="Old Standard"/>
                <a:sym typeface="Old Standard"/>
              </a:rPr>
              <a:t>importante</a:t>
            </a:r>
            <a:r>
              <a:rPr lang="en-US" sz="6170" spc="-475" dirty="0" smtClean="0">
                <a:solidFill>
                  <a:srgbClr val="000000"/>
                </a:solidFill>
                <a:latin typeface="Old Standard"/>
                <a:ea typeface="Old Standard"/>
                <a:cs typeface="Old Standard"/>
                <a:sym typeface="Old Standard"/>
              </a:rPr>
              <a:t> </a:t>
            </a:r>
            <a:r>
              <a:rPr lang="en-US" sz="6170" spc="-475" dirty="0" err="1" smtClean="0">
                <a:solidFill>
                  <a:srgbClr val="000000"/>
                </a:solidFill>
                <a:latin typeface="Old Standard"/>
                <a:ea typeface="Old Standard"/>
                <a:cs typeface="Old Standard"/>
                <a:sym typeface="Old Standard"/>
              </a:rPr>
              <a:t>en</a:t>
            </a:r>
            <a:r>
              <a:rPr lang="en-US" sz="6170" spc="-475" dirty="0" smtClean="0">
                <a:solidFill>
                  <a:srgbClr val="000000"/>
                </a:solidFill>
                <a:latin typeface="Old Standard"/>
                <a:ea typeface="Old Standard"/>
                <a:cs typeface="Old Standard"/>
                <a:sym typeface="Old Standard"/>
              </a:rPr>
              <a:t> las </a:t>
            </a:r>
            <a:r>
              <a:rPr lang="en-US" sz="6170" spc="-475" dirty="0" err="1" smtClean="0">
                <a:solidFill>
                  <a:srgbClr val="000000"/>
                </a:solidFill>
                <a:latin typeface="Old Standard"/>
                <a:ea typeface="Old Standard"/>
                <a:cs typeface="Old Standard"/>
                <a:sym typeface="Old Standard"/>
              </a:rPr>
              <a:t>ciencias</a:t>
            </a:r>
            <a:r>
              <a:rPr lang="en-US" sz="6170" spc="-475" dirty="0" smtClean="0">
                <a:solidFill>
                  <a:srgbClr val="000000"/>
                </a:solidFill>
                <a:latin typeface="Old Standard"/>
                <a:ea typeface="Old Standard"/>
                <a:cs typeface="Old Standard"/>
                <a:sym typeface="Old Standard"/>
              </a:rPr>
              <a:t> </a:t>
            </a:r>
            <a:r>
              <a:rPr lang="en-US" sz="6170" spc="-475" dirty="0" err="1" smtClean="0">
                <a:solidFill>
                  <a:srgbClr val="000000"/>
                </a:solidFill>
                <a:latin typeface="Old Standard"/>
                <a:ea typeface="Old Standard"/>
                <a:cs typeface="Old Standard"/>
                <a:sym typeface="Old Standard"/>
              </a:rPr>
              <a:t>organizacionales</a:t>
            </a:r>
            <a:r>
              <a:rPr lang="en-US" sz="6170" spc="-475" dirty="0" smtClean="0">
                <a:solidFill>
                  <a:srgbClr val="000000"/>
                </a:solidFill>
                <a:latin typeface="Old Standard"/>
                <a:ea typeface="Old Standard"/>
                <a:cs typeface="Old Standard"/>
                <a:sym typeface="Old Standard"/>
              </a:rPr>
              <a:t>; </a:t>
            </a:r>
            <a:r>
              <a:rPr lang="en-US" sz="6170" spc="-475" dirty="0" err="1" smtClean="0">
                <a:solidFill>
                  <a:srgbClr val="000000"/>
                </a:solidFill>
                <a:latin typeface="Old Standard"/>
                <a:ea typeface="Old Standard"/>
                <a:cs typeface="Old Standard"/>
                <a:sym typeface="Old Standard"/>
              </a:rPr>
              <a:t>los</a:t>
            </a:r>
            <a:r>
              <a:rPr lang="en-US" sz="6170" spc="-475" dirty="0" smtClean="0">
                <a:solidFill>
                  <a:srgbClr val="000000"/>
                </a:solidFill>
                <a:latin typeface="Old Standard"/>
                <a:ea typeface="Old Standard"/>
                <a:cs typeface="Old Standard"/>
                <a:sym typeface="Old Standard"/>
              </a:rPr>
              <a:t> </a:t>
            </a:r>
            <a:r>
              <a:rPr lang="en-US" sz="6170" spc="-475" dirty="0" err="1" smtClean="0">
                <a:solidFill>
                  <a:srgbClr val="000000"/>
                </a:solidFill>
                <a:latin typeface="Old Standard"/>
                <a:ea typeface="Old Standard"/>
                <a:cs typeface="Old Standard"/>
                <a:sym typeface="Old Standard"/>
              </a:rPr>
              <a:t>empleados</a:t>
            </a:r>
            <a:r>
              <a:rPr lang="en-US" sz="6170" spc="-475" dirty="0" smtClean="0">
                <a:solidFill>
                  <a:srgbClr val="000000"/>
                </a:solidFill>
                <a:latin typeface="Old Standard"/>
                <a:ea typeface="Old Standard"/>
                <a:cs typeface="Old Standard"/>
                <a:sym typeface="Old Standard"/>
              </a:rPr>
              <a:t> </a:t>
            </a:r>
            <a:r>
              <a:rPr lang="en-US" sz="6170" spc="-475" dirty="0" err="1" smtClean="0">
                <a:solidFill>
                  <a:srgbClr val="000000"/>
                </a:solidFill>
                <a:latin typeface="Old Standard"/>
                <a:ea typeface="Old Standard"/>
                <a:cs typeface="Old Standard"/>
                <a:sym typeface="Old Standard"/>
              </a:rPr>
              <a:t>en</a:t>
            </a:r>
            <a:r>
              <a:rPr lang="en-US" sz="6170" spc="-475" dirty="0" smtClean="0">
                <a:solidFill>
                  <a:srgbClr val="000000"/>
                </a:solidFill>
                <a:latin typeface="Old Standard"/>
                <a:ea typeface="Old Standard"/>
                <a:cs typeface="Old Standard"/>
                <a:sym typeface="Old Standard"/>
              </a:rPr>
              <a:t> las </a:t>
            </a:r>
            <a:r>
              <a:rPr lang="en-US" sz="6170" spc="-475" dirty="0" err="1" smtClean="0">
                <a:solidFill>
                  <a:srgbClr val="000000"/>
                </a:solidFill>
                <a:latin typeface="Old Standard"/>
                <a:ea typeface="Old Standard"/>
                <a:cs typeface="Old Standard"/>
                <a:sym typeface="Old Standard"/>
              </a:rPr>
              <a:t>empresas</a:t>
            </a:r>
            <a:r>
              <a:rPr lang="en-US" sz="6170" spc="-475" dirty="0" smtClean="0">
                <a:solidFill>
                  <a:srgbClr val="000000"/>
                </a:solidFill>
                <a:latin typeface="Old Standard"/>
                <a:ea typeface="Old Standard"/>
                <a:cs typeface="Old Standard"/>
                <a:sym typeface="Old Standard"/>
              </a:rPr>
              <a:t> </a:t>
            </a:r>
            <a:r>
              <a:rPr lang="en-US" sz="6170" spc="-475" dirty="0" err="1" smtClean="0">
                <a:solidFill>
                  <a:srgbClr val="000000"/>
                </a:solidFill>
                <a:latin typeface="Old Standard"/>
                <a:ea typeface="Old Standard"/>
                <a:cs typeface="Old Standard"/>
                <a:sym typeface="Old Standard"/>
              </a:rPr>
              <a:t>suelen</a:t>
            </a:r>
            <a:r>
              <a:rPr lang="en-US" sz="6170" spc="-475" dirty="0" smtClean="0">
                <a:solidFill>
                  <a:srgbClr val="000000"/>
                </a:solidFill>
                <a:latin typeface="Old Standard"/>
                <a:ea typeface="Old Standard"/>
                <a:cs typeface="Old Standard"/>
                <a:sym typeface="Old Standard"/>
              </a:rPr>
              <a:t> </a:t>
            </a:r>
            <a:r>
              <a:rPr lang="en-US" sz="6170" spc="-475" dirty="0" err="1" smtClean="0">
                <a:solidFill>
                  <a:srgbClr val="000000"/>
                </a:solidFill>
                <a:latin typeface="Old Standard"/>
                <a:ea typeface="Old Standard"/>
                <a:cs typeface="Old Standard"/>
                <a:sym typeface="Old Standard"/>
              </a:rPr>
              <a:t>debatir</a:t>
            </a:r>
            <a:r>
              <a:rPr lang="en-US" sz="6170" spc="-475" dirty="0" smtClean="0">
                <a:solidFill>
                  <a:srgbClr val="000000"/>
                </a:solidFill>
                <a:latin typeface="Old Standard"/>
                <a:ea typeface="Old Standard"/>
                <a:cs typeface="Old Standard"/>
                <a:sym typeface="Old Standard"/>
              </a:rPr>
              <a:t> </a:t>
            </a:r>
            <a:r>
              <a:rPr lang="en-US" sz="6170" spc="-475" dirty="0" err="1" smtClean="0">
                <a:solidFill>
                  <a:srgbClr val="000000"/>
                </a:solidFill>
                <a:latin typeface="Old Standard"/>
                <a:ea typeface="Old Standard"/>
                <a:cs typeface="Old Standard"/>
                <a:sym typeface="Old Standard"/>
              </a:rPr>
              <a:t>si</a:t>
            </a:r>
            <a:r>
              <a:rPr lang="en-US" sz="6170" spc="-475" dirty="0" smtClean="0">
                <a:solidFill>
                  <a:srgbClr val="000000"/>
                </a:solidFill>
                <a:latin typeface="Old Standard"/>
                <a:ea typeface="Old Standard"/>
                <a:cs typeface="Old Standard"/>
                <a:sym typeface="Old Standard"/>
              </a:rPr>
              <a:t> el </a:t>
            </a:r>
            <a:r>
              <a:rPr lang="en-US" sz="6170" spc="-475" dirty="0" err="1" smtClean="0">
                <a:solidFill>
                  <a:srgbClr val="000000"/>
                </a:solidFill>
                <a:latin typeface="Old Standard"/>
                <a:ea typeface="Old Standard"/>
                <a:cs typeface="Old Standard"/>
                <a:sym typeface="Old Standard"/>
              </a:rPr>
              <a:t>pago</a:t>
            </a:r>
            <a:r>
              <a:rPr lang="en-US" sz="6170" spc="-475" dirty="0" smtClean="0">
                <a:solidFill>
                  <a:srgbClr val="000000"/>
                </a:solidFill>
                <a:latin typeface="Old Standard"/>
                <a:ea typeface="Old Standard"/>
                <a:cs typeface="Old Standard"/>
                <a:sym typeface="Old Standard"/>
              </a:rPr>
              <a:t> </a:t>
            </a:r>
            <a:r>
              <a:rPr lang="en-US" sz="6170" spc="-475" dirty="0" err="1" smtClean="0">
                <a:solidFill>
                  <a:srgbClr val="000000"/>
                </a:solidFill>
                <a:latin typeface="Old Standard"/>
                <a:ea typeface="Old Standard"/>
                <a:cs typeface="Old Standard"/>
                <a:sym typeface="Old Standard"/>
              </a:rPr>
              <a:t>es</a:t>
            </a:r>
            <a:r>
              <a:rPr lang="en-US" sz="6170" spc="-475" dirty="0" smtClean="0">
                <a:solidFill>
                  <a:srgbClr val="000000"/>
                </a:solidFill>
                <a:latin typeface="Old Standard"/>
                <a:ea typeface="Old Standard"/>
                <a:cs typeface="Old Standard"/>
                <a:sym typeface="Old Standard"/>
              </a:rPr>
              <a:t> </a:t>
            </a:r>
            <a:r>
              <a:rPr lang="en-US" sz="6170" spc="-475" dirty="0" err="1" smtClean="0">
                <a:solidFill>
                  <a:srgbClr val="000000"/>
                </a:solidFill>
                <a:latin typeface="Old Standard"/>
                <a:ea typeface="Old Standard"/>
                <a:cs typeface="Old Standard"/>
                <a:sym typeface="Old Standard"/>
              </a:rPr>
              <a:t>justo</a:t>
            </a:r>
            <a:r>
              <a:rPr lang="en-US" sz="6170" spc="-475" dirty="0" smtClean="0">
                <a:solidFill>
                  <a:srgbClr val="000000"/>
                </a:solidFill>
                <a:latin typeface="Old Standard"/>
                <a:ea typeface="Old Standard"/>
                <a:cs typeface="Old Standard"/>
                <a:sym typeface="Old Standard"/>
              </a:rPr>
              <a:t>, </a:t>
            </a:r>
            <a:r>
              <a:rPr lang="en-US" sz="6170" spc="-475" dirty="0" err="1" smtClean="0">
                <a:solidFill>
                  <a:srgbClr val="000000"/>
                </a:solidFill>
                <a:latin typeface="Old Standard"/>
                <a:ea typeface="Old Standard"/>
                <a:cs typeface="Old Standard"/>
                <a:sym typeface="Old Standard"/>
              </a:rPr>
              <a:t>si</a:t>
            </a:r>
            <a:r>
              <a:rPr lang="en-US" sz="6170" spc="-475" dirty="0" smtClean="0">
                <a:solidFill>
                  <a:srgbClr val="000000"/>
                </a:solidFill>
                <a:latin typeface="Old Standard"/>
                <a:ea typeface="Old Standard"/>
                <a:cs typeface="Old Standard"/>
                <a:sym typeface="Old Standard"/>
              </a:rPr>
              <a:t> se les </a:t>
            </a:r>
            <a:r>
              <a:rPr lang="en-US" sz="6170" spc="-475" dirty="0" err="1" smtClean="0">
                <a:solidFill>
                  <a:srgbClr val="000000"/>
                </a:solidFill>
                <a:latin typeface="Old Standard"/>
                <a:ea typeface="Old Standard"/>
                <a:cs typeface="Old Standard"/>
                <a:sym typeface="Old Standard"/>
              </a:rPr>
              <a:t>trata</a:t>
            </a:r>
            <a:r>
              <a:rPr lang="en-US" sz="6170" spc="-475" dirty="0" smtClean="0">
                <a:solidFill>
                  <a:srgbClr val="000000"/>
                </a:solidFill>
                <a:latin typeface="Old Standard"/>
                <a:ea typeface="Old Standard"/>
                <a:cs typeface="Old Standard"/>
                <a:sym typeface="Old Standard"/>
              </a:rPr>
              <a:t> con </a:t>
            </a:r>
            <a:r>
              <a:rPr lang="en-US" sz="6170" spc="-475" dirty="0" err="1" smtClean="0">
                <a:solidFill>
                  <a:srgbClr val="000000"/>
                </a:solidFill>
                <a:latin typeface="Old Standard"/>
                <a:ea typeface="Old Standard"/>
                <a:cs typeface="Old Standard"/>
                <a:sym typeface="Old Standard"/>
              </a:rPr>
              <a:t>justicia</a:t>
            </a:r>
            <a:r>
              <a:rPr lang="en-US" sz="6170" spc="-475" dirty="0" smtClean="0">
                <a:solidFill>
                  <a:srgbClr val="000000"/>
                </a:solidFill>
                <a:latin typeface="Old Standard"/>
                <a:ea typeface="Old Standard"/>
                <a:cs typeface="Old Standard"/>
                <a:sym typeface="Old Standard"/>
              </a:rPr>
              <a:t> o </a:t>
            </a:r>
            <a:r>
              <a:rPr lang="en-US" sz="6170" spc="-475" dirty="0" err="1" smtClean="0">
                <a:solidFill>
                  <a:srgbClr val="000000"/>
                </a:solidFill>
                <a:latin typeface="Old Standard"/>
                <a:ea typeface="Old Standard"/>
                <a:cs typeface="Old Standard"/>
                <a:sym typeface="Old Standard"/>
              </a:rPr>
              <a:t>si</a:t>
            </a:r>
            <a:r>
              <a:rPr lang="en-US" sz="6170" spc="-475" dirty="0" smtClean="0">
                <a:solidFill>
                  <a:srgbClr val="000000"/>
                </a:solidFill>
                <a:latin typeface="Old Standard"/>
                <a:ea typeface="Old Standard"/>
                <a:cs typeface="Old Standard"/>
                <a:sym typeface="Old Standard"/>
              </a:rPr>
              <a:t> la </a:t>
            </a:r>
            <a:r>
              <a:rPr lang="en-US" sz="6170" spc="-475" dirty="0" err="1" smtClean="0">
                <a:solidFill>
                  <a:srgbClr val="000000"/>
                </a:solidFill>
                <a:latin typeface="Old Standard"/>
                <a:ea typeface="Old Standard"/>
                <a:cs typeface="Old Standard"/>
                <a:sym typeface="Old Standard"/>
              </a:rPr>
              <a:t>organización</a:t>
            </a:r>
            <a:r>
              <a:rPr lang="en-US" sz="6170" spc="-475" dirty="0" smtClean="0">
                <a:solidFill>
                  <a:srgbClr val="000000"/>
                </a:solidFill>
                <a:latin typeface="Old Standard"/>
                <a:ea typeface="Old Standard"/>
                <a:cs typeface="Old Standard"/>
                <a:sym typeface="Old Standard"/>
              </a:rPr>
              <a:t> </a:t>
            </a:r>
            <a:r>
              <a:rPr lang="en-US" sz="6170" spc="-475" dirty="0" err="1" smtClean="0">
                <a:solidFill>
                  <a:srgbClr val="000000"/>
                </a:solidFill>
                <a:latin typeface="Old Standard"/>
                <a:ea typeface="Old Standard"/>
                <a:cs typeface="Old Standard"/>
                <a:sym typeface="Old Standard"/>
              </a:rPr>
              <a:t>trata</a:t>
            </a:r>
            <a:r>
              <a:rPr lang="en-US" sz="6170" spc="-475" dirty="0" smtClean="0">
                <a:solidFill>
                  <a:srgbClr val="000000"/>
                </a:solidFill>
                <a:latin typeface="Old Standard"/>
                <a:ea typeface="Old Standard"/>
                <a:cs typeface="Old Standard"/>
                <a:sym typeface="Old Standard"/>
              </a:rPr>
              <a:t> de </a:t>
            </a:r>
            <a:r>
              <a:rPr lang="en-US" sz="6170" spc="-475" dirty="0" err="1" smtClean="0">
                <a:solidFill>
                  <a:srgbClr val="000000"/>
                </a:solidFill>
                <a:latin typeface="Old Standard"/>
                <a:ea typeface="Old Standard"/>
                <a:cs typeface="Old Standard"/>
                <a:sym typeface="Old Standard"/>
              </a:rPr>
              <a:t>manera</a:t>
            </a:r>
            <a:r>
              <a:rPr lang="en-US" sz="6170" spc="-475" dirty="0" smtClean="0">
                <a:solidFill>
                  <a:srgbClr val="000000"/>
                </a:solidFill>
                <a:latin typeface="Old Standard"/>
                <a:ea typeface="Old Standard"/>
                <a:cs typeface="Old Standard"/>
                <a:sym typeface="Old Standard"/>
              </a:rPr>
              <a:t> </a:t>
            </a:r>
            <a:r>
              <a:rPr lang="en-US" sz="6170" spc="-475" dirty="0" err="1" smtClean="0">
                <a:solidFill>
                  <a:srgbClr val="000000"/>
                </a:solidFill>
                <a:latin typeface="Old Standard"/>
                <a:ea typeface="Old Standard"/>
                <a:cs typeface="Old Standard"/>
                <a:sym typeface="Old Standard"/>
              </a:rPr>
              <a:t>injusta</a:t>
            </a:r>
            <a:r>
              <a:rPr lang="en-US" sz="6170" spc="-475" dirty="0" smtClean="0">
                <a:solidFill>
                  <a:srgbClr val="000000"/>
                </a:solidFill>
                <a:latin typeface="Old Standard"/>
                <a:ea typeface="Old Standard"/>
                <a:cs typeface="Old Standard"/>
                <a:sym typeface="Old Standard"/>
              </a:rPr>
              <a:t> a un </a:t>
            </a:r>
            <a:r>
              <a:rPr lang="en-US" sz="6170" spc="-475" dirty="0" err="1" smtClean="0">
                <a:solidFill>
                  <a:srgbClr val="000000"/>
                </a:solidFill>
                <a:latin typeface="Old Standard"/>
                <a:ea typeface="Old Standard"/>
                <a:cs typeface="Old Standard"/>
                <a:sym typeface="Old Standard"/>
              </a:rPr>
              <a:t>grupo</a:t>
            </a:r>
            <a:r>
              <a:rPr lang="en-US" sz="6170" spc="-475" dirty="0" smtClean="0">
                <a:solidFill>
                  <a:srgbClr val="000000"/>
                </a:solidFill>
                <a:latin typeface="Old Standard"/>
                <a:ea typeface="Old Standard"/>
                <a:cs typeface="Old Standard"/>
                <a:sym typeface="Old Standard"/>
              </a:rPr>
              <a:t> de personas.</a:t>
            </a:r>
          </a:p>
          <a:p>
            <a:pPr algn="ctr">
              <a:lnSpc>
                <a:spcPts val="7404"/>
              </a:lnSpc>
              <a:spcBef>
                <a:spcPct val="0"/>
              </a:spcBef>
            </a:pPr>
            <a:endParaRPr lang="en-US" sz="6170" spc="-475" dirty="0">
              <a:solidFill>
                <a:srgbClr val="000000"/>
              </a:solidFill>
              <a:latin typeface="Old Standard"/>
              <a:ea typeface="Old Standard"/>
              <a:cs typeface="Old Standard"/>
              <a:sym typeface="Old Standar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TextBox 3"/>
          <p:cNvSpPr txBox="1"/>
          <p:nvPr/>
        </p:nvSpPr>
        <p:spPr>
          <a:xfrm>
            <a:off x="1628082" y="381878"/>
            <a:ext cx="15211090" cy="9896475"/>
          </a:xfrm>
          <a:prstGeom prst="rect">
            <a:avLst/>
          </a:prstGeom>
        </p:spPr>
        <p:txBody>
          <a:bodyPr lIns="0" tIns="0" rIns="0" bIns="0" rtlCol="0" anchor="t">
            <a:spAutoFit/>
          </a:bodyPr>
          <a:lstStyle/>
          <a:p>
            <a:pPr algn="ctr">
              <a:lnSpc>
                <a:spcPts val="5930"/>
              </a:lnSpc>
            </a:pPr>
            <a:r>
              <a:rPr lang="en-US" sz="4942" u="sng" spc="-380">
                <a:solidFill>
                  <a:srgbClr val="000000"/>
                </a:solidFill>
                <a:latin typeface="Old Standard"/>
                <a:ea typeface="Old Standard"/>
                <a:cs typeface="Old Standard"/>
                <a:sym typeface="Old Standard"/>
              </a:rPr>
              <a:t>La justicia adopta varias formas:</a:t>
            </a:r>
          </a:p>
          <a:p>
            <a:pPr algn="ctr">
              <a:lnSpc>
                <a:spcPts val="5930"/>
              </a:lnSpc>
            </a:pPr>
            <a:endParaRPr lang="en-US" sz="4942" u="sng" spc="-380">
              <a:solidFill>
                <a:srgbClr val="000000"/>
              </a:solidFill>
              <a:latin typeface="Old Standard"/>
              <a:ea typeface="Old Standard"/>
              <a:cs typeface="Old Standard"/>
              <a:sym typeface="Old Standard"/>
            </a:endParaRPr>
          </a:p>
          <a:p>
            <a:pPr algn="ctr">
              <a:lnSpc>
                <a:spcPts val="5930"/>
              </a:lnSpc>
            </a:pPr>
            <a:r>
              <a:rPr lang="en-US" sz="4942" spc="-380">
                <a:solidFill>
                  <a:srgbClr val="000000"/>
                </a:solidFill>
                <a:latin typeface="Old Standard"/>
                <a:ea typeface="Old Standard"/>
                <a:cs typeface="Old Standard"/>
                <a:sym typeface="Old Standard"/>
              </a:rPr>
              <a:t>1.</a:t>
            </a:r>
            <a:r>
              <a:rPr lang="en-US" sz="4942" b="1" spc="-380">
                <a:solidFill>
                  <a:srgbClr val="000000"/>
                </a:solidFill>
                <a:latin typeface="Old Standard Bold"/>
                <a:ea typeface="Old Standard Bold"/>
                <a:cs typeface="Old Standard Bold"/>
                <a:sym typeface="Old Standard Bold"/>
              </a:rPr>
              <a:t>La justicia distributiva aborda la distribución de los resultados</a:t>
            </a:r>
            <a:r>
              <a:rPr lang="en-US" sz="4942" spc="-380">
                <a:solidFill>
                  <a:srgbClr val="000000"/>
                </a:solidFill>
                <a:latin typeface="Old Standard"/>
                <a:ea typeface="Old Standard"/>
                <a:cs typeface="Old Standard"/>
                <a:sym typeface="Old Standard"/>
              </a:rPr>
              <a:t>. A las partes les preocupa que una parte reciba más de lo que merece, que los resultados se distribuyan equitativamente o con base en las necesidades.</a:t>
            </a:r>
          </a:p>
          <a:p>
            <a:pPr algn="ctr">
              <a:lnSpc>
                <a:spcPts val="5930"/>
              </a:lnSpc>
            </a:pPr>
            <a:endParaRPr lang="en-US" sz="4942" spc="-380">
              <a:solidFill>
                <a:srgbClr val="000000"/>
              </a:solidFill>
              <a:latin typeface="Old Standard"/>
              <a:ea typeface="Old Standard"/>
              <a:cs typeface="Old Standard"/>
              <a:sym typeface="Old Standard"/>
            </a:endParaRPr>
          </a:p>
          <a:p>
            <a:pPr algn="ctr">
              <a:lnSpc>
                <a:spcPts val="5930"/>
              </a:lnSpc>
            </a:pPr>
            <a:r>
              <a:rPr lang="en-US" sz="4942" spc="-380">
                <a:solidFill>
                  <a:srgbClr val="000000"/>
                </a:solidFill>
                <a:latin typeface="Old Standard"/>
                <a:ea typeface="Old Standard"/>
                <a:cs typeface="Old Standard"/>
                <a:sym typeface="Old Standard"/>
              </a:rPr>
              <a:t>2.</a:t>
            </a:r>
            <a:r>
              <a:rPr lang="en-US" sz="4942" b="1" spc="-380">
                <a:solidFill>
                  <a:srgbClr val="000000"/>
                </a:solidFill>
                <a:latin typeface="Old Standard Bold"/>
                <a:ea typeface="Old Standard Bold"/>
                <a:cs typeface="Old Standard Bold"/>
                <a:sym typeface="Old Standard Bold"/>
              </a:rPr>
              <a:t>La justicia de procedimiento se refiere al proceso de determinar los resultados</a:t>
            </a:r>
            <a:r>
              <a:rPr lang="en-US" sz="4942" spc="-380">
                <a:solidFill>
                  <a:srgbClr val="000000"/>
                </a:solidFill>
                <a:latin typeface="Old Standard"/>
                <a:ea typeface="Old Standard"/>
                <a:cs typeface="Old Standard"/>
                <a:sym typeface="Old Standard"/>
              </a:rPr>
              <a:t>. </a:t>
            </a:r>
          </a:p>
          <a:p>
            <a:pPr algn="ctr">
              <a:lnSpc>
                <a:spcPts val="5930"/>
              </a:lnSpc>
            </a:pPr>
            <a:r>
              <a:rPr lang="en-US" sz="4942" spc="-380">
                <a:solidFill>
                  <a:srgbClr val="000000"/>
                </a:solidFill>
                <a:latin typeface="Old Standard"/>
                <a:ea typeface="Old Standard"/>
                <a:cs typeface="Old Standard"/>
                <a:sym typeface="Old Standard"/>
              </a:rPr>
              <a:t>A las partes les preocupa no recibir un trato justo durante la negociación, no tener oportunidad de ofrecer su punto de vista u opinión de la situación o que no se les trate con respeto.</a:t>
            </a:r>
          </a:p>
          <a:p>
            <a:pPr algn="ctr">
              <a:lnSpc>
                <a:spcPts val="5930"/>
              </a:lnSpc>
              <a:spcBef>
                <a:spcPct val="0"/>
              </a:spcBef>
            </a:pPr>
            <a:endParaRPr lang="en-US" sz="4942" spc="-380">
              <a:solidFill>
                <a:srgbClr val="000000"/>
              </a:solidFill>
              <a:latin typeface="Old Standard"/>
              <a:ea typeface="Old Standard"/>
              <a:cs typeface="Old Standard"/>
              <a:sym typeface="Old Standar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TextBox 3"/>
          <p:cNvSpPr txBox="1"/>
          <p:nvPr/>
        </p:nvSpPr>
        <p:spPr>
          <a:xfrm>
            <a:off x="1028700" y="538421"/>
            <a:ext cx="16446199" cy="10610850"/>
          </a:xfrm>
          <a:prstGeom prst="rect">
            <a:avLst/>
          </a:prstGeom>
        </p:spPr>
        <p:txBody>
          <a:bodyPr lIns="0" tIns="0" rIns="0" bIns="0" rtlCol="0" anchor="t">
            <a:spAutoFit/>
          </a:bodyPr>
          <a:lstStyle/>
          <a:p>
            <a:pPr algn="ctr">
              <a:lnSpc>
                <a:spcPts val="4946"/>
              </a:lnSpc>
            </a:pPr>
            <a:r>
              <a:rPr lang="en-US" sz="4122" u="sng" spc="-317">
                <a:solidFill>
                  <a:srgbClr val="000000"/>
                </a:solidFill>
                <a:latin typeface="Old Standard"/>
                <a:ea typeface="Old Standard"/>
                <a:cs typeface="Old Standard"/>
                <a:sym typeface="Old Standard"/>
              </a:rPr>
              <a:t>La justicia adopta varias formas:</a:t>
            </a:r>
          </a:p>
          <a:p>
            <a:pPr algn="ctr">
              <a:lnSpc>
                <a:spcPts val="4946"/>
              </a:lnSpc>
            </a:pPr>
            <a:endParaRPr lang="en-US" sz="4122" u="sng" spc="-317">
              <a:solidFill>
                <a:srgbClr val="000000"/>
              </a:solidFill>
              <a:latin typeface="Old Standard"/>
              <a:ea typeface="Old Standard"/>
              <a:cs typeface="Old Standard"/>
              <a:sym typeface="Old Standard"/>
            </a:endParaRPr>
          </a:p>
          <a:p>
            <a:pPr algn="ctr">
              <a:lnSpc>
                <a:spcPts val="4946"/>
              </a:lnSpc>
            </a:pPr>
            <a:r>
              <a:rPr lang="en-US" sz="4122" spc="-317">
                <a:solidFill>
                  <a:srgbClr val="000000"/>
                </a:solidFill>
                <a:latin typeface="Old Standard"/>
                <a:ea typeface="Old Standard"/>
                <a:cs typeface="Old Standard"/>
                <a:sym typeface="Old Standard"/>
              </a:rPr>
              <a:t>3.</a:t>
            </a:r>
            <a:r>
              <a:rPr lang="en-US" sz="4122" b="1" spc="-317">
                <a:solidFill>
                  <a:srgbClr val="000000"/>
                </a:solidFill>
                <a:latin typeface="Old Standard Bold"/>
                <a:ea typeface="Old Standard Bold"/>
                <a:cs typeface="Old Standard Bold"/>
                <a:sym typeface="Old Standard Bold"/>
              </a:rPr>
              <a:t>La justicia de interacción se refiere al modo en que las partes se tratan entre sí en una relación personal.</a:t>
            </a:r>
            <a:r>
              <a:rPr lang="en-US" sz="4122" spc="-317">
                <a:solidFill>
                  <a:srgbClr val="000000"/>
                </a:solidFill>
                <a:latin typeface="Old Standard"/>
                <a:ea typeface="Old Standard"/>
                <a:cs typeface="Old Standard"/>
                <a:sym typeface="Old Standard"/>
              </a:rPr>
              <a:t> </a:t>
            </a:r>
          </a:p>
          <a:p>
            <a:pPr algn="ctr">
              <a:lnSpc>
                <a:spcPts val="4946"/>
              </a:lnSpc>
            </a:pPr>
            <a:r>
              <a:rPr lang="en-US" sz="4122" spc="-317">
                <a:solidFill>
                  <a:srgbClr val="000000"/>
                </a:solidFill>
                <a:latin typeface="Old Standard"/>
                <a:ea typeface="Old Standard"/>
                <a:cs typeface="Old Standard"/>
                <a:sym typeface="Old Standard"/>
              </a:rPr>
              <a:t>La investigación comprobó que se guardan expectativas altas acerca de la forma como debe conducirse la otra parte; cuando se violan estos estándares, las partes se sienten tratadas de manera injusta.</a:t>
            </a:r>
          </a:p>
          <a:p>
            <a:pPr algn="ctr">
              <a:lnSpc>
                <a:spcPts val="4946"/>
              </a:lnSpc>
            </a:pPr>
            <a:endParaRPr lang="en-US" sz="4122" spc="-317">
              <a:solidFill>
                <a:srgbClr val="000000"/>
              </a:solidFill>
              <a:latin typeface="Old Standard"/>
              <a:ea typeface="Old Standard"/>
              <a:cs typeface="Old Standard"/>
              <a:sym typeface="Old Standard"/>
            </a:endParaRPr>
          </a:p>
          <a:p>
            <a:pPr algn="ctr">
              <a:lnSpc>
                <a:spcPts val="4946"/>
              </a:lnSpc>
            </a:pPr>
            <a:r>
              <a:rPr lang="en-US" sz="4122" spc="-317">
                <a:solidFill>
                  <a:srgbClr val="000000"/>
                </a:solidFill>
                <a:latin typeface="Old Standard"/>
                <a:ea typeface="Old Standard"/>
                <a:cs typeface="Old Standard"/>
                <a:sym typeface="Old Standard"/>
              </a:rPr>
              <a:t>4.</a:t>
            </a:r>
            <a:r>
              <a:rPr lang="en-US" sz="4122" b="1" spc="-317">
                <a:solidFill>
                  <a:srgbClr val="000000"/>
                </a:solidFill>
                <a:latin typeface="Old Standard Bold"/>
                <a:ea typeface="Old Standard Bold"/>
                <a:cs typeface="Old Standard Bold"/>
                <a:sym typeface="Old Standard Bold"/>
              </a:rPr>
              <a:t>Por último, la justicia sistémica aborda el modo en que las organizaciones parecen tratar a los grupos de personas y las normas establecidas sobre su tratamiento. </a:t>
            </a:r>
          </a:p>
          <a:p>
            <a:pPr algn="ctr">
              <a:lnSpc>
                <a:spcPts val="4946"/>
              </a:lnSpc>
            </a:pPr>
            <a:r>
              <a:rPr lang="en-US" sz="4122" spc="-317">
                <a:solidFill>
                  <a:srgbClr val="000000"/>
                </a:solidFill>
                <a:latin typeface="Old Standard"/>
                <a:ea typeface="Old Standard"/>
                <a:cs typeface="Old Standard"/>
                <a:sym typeface="Old Standard"/>
              </a:rPr>
              <a:t>Cuando se discrimina, priva de sus derechos o de manera sistemática otorga sueldos más bajos o condiciones laborales deficientes a grupos determinados, las partes se preocupan menos por los elementos procedurales específicos y más porque el sistema general no tenga prejuicios ni un trato discriminatorio para ciertos grupos y sus intereses.</a:t>
            </a:r>
          </a:p>
          <a:p>
            <a:pPr algn="ctr">
              <a:lnSpc>
                <a:spcPts val="4946"/>
              </a:lnSpc>
            </a:pPr>
            <a:endParaRPr lang="en-US" sz="4122" spc="-317">
              <a:solidFill>
                <a:srgbClr val="000000"/>
              </a:solidFill>
              <a:latin typeface="Old Standard"/>
              <a:ea typeface="Old Standard"/>
              <a:cs typeface="Old Standard"/>
              <a:sym typeface="Old Standard"/>
            </a:endParaRPr>
          </a:p>
          <a:p>
            <a:pPr algn="ctr">
              <a:lnSpc>
                <a:spcPts val="4946"/>
              </a:lnSpc>
              <a:spcBef>
                <a:spcPct val="0"/>
              </a:spcBef>
            </a:pPr>
            <a:endParaRPr lang="en-US" sz="4122" spc="-317">
              <a:solidFill>
                <a:srgbClr val="000000"/>
              </a:solidFill>
              <a:latin typeface="Old Standard"/>
              <a:ea typeface="Old Standard"/>
              <a:cs typeface="Old Standard"/>
              <a:sym typeface="Old Standar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grpSp>
        <p:nvGrpSpPr>
          <p:cNvPr id="3" name="Group 3"/>
          <p:cNvGrpSpPr/>
          <p:nvPr/>
        </p:nvGrpSpPr>
        <p:grpSpPr>
          <a:xfrm>
            <a:off x="207455" y="8915522"/>
            <a:ext cx="9020963" cy="795175"/>
            <a:chOff x="0" y="0"/>
            <a:chExt cx="13072962" cy="1060234"/>
          </a:xfrm>
        </p:grpSpPr>
        <p:sp>
          <p:nvSpPr>
            <p:cNvPr id="4" name="AutoShape 4"/>
            <p:cNvSpPr/>
            <p:nvPr/>
          </p:nvSpPr>
          <p:spPr>
            <a:xfrm>
              <a:off x="0" y="0"/>
              <a:ext cx="13072962" cy="1060234"/>
            </a:xfrm>
            <a:prstGeom prst="rect">
              <a:avLst/>
            </a:prstGeom>
            <a:solidFill>
              <a:srgbClr val="925520"/>
            </a:solidFill>
          </p:spPr>
        </p:sp>
        <p:sp>
          <p:nvSpPr>
            <p:cNvPr id="5" name="TextBox 5"/>
            <p:cNvSpPr txBox="1"/>
            <p:nvPr/>
          </p:nvSpPr>
          <p:spPr>
            <a:xfrm>
              <a:off x="1334766" y="339617"/>
              <a:ext cx="11095006" cy="342900"/>
            </a:xfrm>
            <a:prstGeom prst="rect">
              <a:avLst/>
            </a:prstGeom>
          </p:spPr>
          <p:txBody>
            <a:bodyPr lIns="0" tIns="0" rIns="0" bIns="0" rtlCol="0" anchor="t">
              <a:spAutoFit/>
            </a:bodyPr>
            <a:lstStyle/>
            <a:p>
              <a:pPr algn="l">
                <a:lnSpc>
                  <a:spcPts val="2100"/>
                </a:lnSpc>
              </a:pPr>
              <a:endParaRPr/>
            </a:p>
          </p:txBody>
        </p:sp>
      </p:grpSp>
      <p:sp>
        <p:nvSpPr>
          <p:cNvPr id="6" name="TextBox 6"/>
          <p:cNvSpPr txBox="1"/>
          <p:nvPr/>
        </p:nvSpPr>
        <p:spPr>
          <a:xfrm>
            <a:off x="933775" y="1153391"/>
            <a:ext cx="6784566" cy="3324225"/>
          </a:xfrm>
          <a:prstGeom prst="rect">
            <a:avLst/>
          </a:prstGeom>
        </p:spPr>
        <p:txBody>
          <a:bodyPr lIns="0" tIns="0" rIns="0" bIns="0" rtlCol="0" anchor="t">
            <a:spAutoFit/>
          </a:bodyPr>
          <a:lstStyle/>
          <a:p>
            <a:pPr algn="l">
              <a:lnSpc>
                <a:spcPts val="8399"/>
              </a:lnSpc>
            </a:pPr>
            <a:r>
              <a:rPr lang="en-US" sz="6999">
                <a:solidFill>
                  <a:srgbClr val="925520"/>
                </a:solidFill>
                <a:latin typeface="Old Standard"/>
                <a:ea typeface="Old Standard"/>
                <a:cs typeface="Old Standard"/>
                <a:sym typeface="Old Standard"/>
              </a:rPr>
              <a:t>Las relaciones en una negociación</a:t>
            </a:r>
          </a:p>
          <a:p>
            <a:pPr algn="l">
              <a:lnSpc>
                <a:spcPts val="8400"/>
              </a:lnSpc>
            </a:pPr>
            <a:endParaRPr lang="en-US" sz="6999">
              <a:solidFill>
                <a:srgbClr val="925520"/>
              </a:solidFill>
              <a:latin typeface="Old Standard"/>
              <a:ea typeface="Old Standard"/>
              <a:cs typeface="Old Standard"/>
              <a:sym typeface="Old Standard"/>
            </a:endParaRPr>
          </a:p>
        </p:txBody>
      </p:sp>
      <p:grpSp>
        <p:nvGrpSpPr>
          <p:cNvPr id="7" name="Group 7"/>
          <p:cNvGrpSpPr/>
          <p:nvPr/>
        </p:nvGrpSpPr>
        <p:grpSpPr>
          <a:xfrm>
            <a:off x="8102393" y="-85086"/>
            <a:ext cx="9156907" cy="8899952"/>
            <a:chOff x="0" y="0"/>
            <a:chExt cx="12209209" cy="11866603"/>
          </a:xfrm>
        </p:grpSpPr>
        <p:sp>
          <p:nvSpPr>
            <p:cNvPr id="8" name="TextBox 8"/>
            <p:cNvSpPr txBox="1"/>
            <p:nvPr/>
          </p:nvSpPr>
          <p:spPr>
            <a:xfrm>
              <a:off x="0" y="0"/>
              <a:ext cx="12209209" cy="1612900"/>
            </a:xfrm>
            <a:prstGeom prst="rect">
              <a:avLst/>
            </a:prstGeom>
          </p:spPr>
          <p:txBody>
            <a:bodyPr lIns="0" tIns="0" rIns="0" bIns="0" rtlCol="0" anchor="t">
              <a:spAutoFit/>
            </a:bodyPr>
            <a:lstStyle/>
            <a:p>
              <a:pPr algn="l">
                <a:lnSpc>
                  <a:spcPts val="4799"/>
                </a:lnSpc>
              </a:pPr>
              <a:endParaRPr/>
            </a:p>
            <a:p>
              <a:pPr algn="l">
                <a:lnSpc>
                  <a:spcPts val="4800"/>
                </a:lnSpc>
              </a:pPr>
              <a:endParaRPr/>
            </a:p>
          </p:txBody>
        </p:sp>
        <p:sp>
          <p:nvSpPr>
            <p:cNvPr id="9" name="TextBox 9"/>
            <p:cNvSpPr txBox="1"/>
            <p:nvPr/>
          </p:nvSpPr>
          <p:spPr>
            <a:xfrm>
              <a:off x="0" y="2132053"/>
              <a:ext cx="12209209" cy="9734551"/>
            </a:xfrm>
            <a:prstGeom prst="rect">
              <a:avLst/>
            </a:prstGeom>
          </p:spPr>
          <p:txBody>
            <a:bodyPr lIns="0" tIns="0" rIns="0" bIns="0" rtlCol="0" anchor="t">
              <a:spAutoFit/>
            </a:bodyPr>
            <a:lstStyle/>
            <a:p>
              <a:pPr algn="l">
                <a:lnSpc>
                  <a:spcPts val="4199"/>
                </a:lnSpc>
              </a:pPr>
              <a:r>
                <a:rPr lang="en-US" sz="2999">
                  <a:solidFill>
                    <a:srgbClr val="43270E"/>
                  </a:solidFill>
                  <a:latin typeface="Montserrat Light"/>
                  <a:ea typeface="Montserrat Light"/>
                  <a:cs typeface="Montserrat Light"/>
                  <a:sym typeface="Montserrat Light"/>
                </a:rPr>
                <a:t>Hasta este punto hemos descrito el proceso de negociación como si dos partes sin relación o conocimiento previo mutuo se reunieran para llegar a un acuerdo, después de lo cual no tuvieran ninguna relación. </a:t>
              </a:r>
            </a:p>
            <a:p>
              <a:pPr algn="l">
                <a:lnSpc>
                  <a:spcPts val="4199"/>
                </a:lnSpc>
              </a:pPr>
              <a:endParaRPr lang="en-US" sz="2999">
                <a:solidFill>
                  <a:srgbClr val="43270E"/>
                </a:solidFill>
                <a:latin typeface="Montserrat Light"/>
                <a:ea typeface="Montserrat Light"/>
                <a:cs typeface="Montserrat Light"/>
                <a:sym typeface="Montserrat Light"/>
              </a:endParaRPr>
            </a:p>
            <a:p>
              <a:pPr algn="l">
                <a:lnSpc>
                  <a:spcPts val="4199"/>
                </a:lnSpc>
              </a:pPr>
              <a:r>
                <a:rPr lang="en-US" sz="2999">
                  <a:solidFill>
                    <a:srgbClr val="43270E"/>
                  </a:solidFill>
                  <a:latin typeface="Montserrat Light"/>
                  <a:ea typeface="Montserrat Light"/>
                  <a:cs typeface="Montserrat Light"/>
                  <a:sym typeface="Montserrat Light"/>
                </a:rPr>
                <a:t>Pero es evidente que muchas negociaciones reales no se efectúan de este modo. </a:t>
              </a:r>
            </a:p>
            <a:p>
              <a:pPr algn="l">
                <a:lnSpc>
                  <a:spcPts val="4199"/>
                </a:lnSpc>
              </a:pPr>
              <a:r>
                <a:rPr lang="en-US" sz="2999">
                  <a:solidFill>
                    <a:srgbClr val="43270E"/>
                  </a:solidFill>
                  <a:latin typeface="Montserrat Light"/>
                  <a:ea typeface="Montserrat Light"/>
                  <a:cs typeface="Montserrat Light"/>
                  <a:sym typeface="Montserrat Light"/>
                </a:rPr>
                <a:t>Las negociaciones ocurren en un contexto social múltiple y complejo que tiene un impacto significativo en el modo como interactúan las partes y cómo evoluciona el proceso.</a:t>
              </a:r>
            </a:p>
            <a:p>
              <a:pPr algn="l">
                <a:lnSpc>
                  <a:spcPts val="4199"/>
                </a:lnSpc>
              </a:pPr>
              <a:endParaRPr lang="en-US" sz="2999">
                <a:solidFill>
                  <a:srgbClr val="43270E"/>
                </a:solidFill>
                <a:latin typeface="Montserrat Light"/>
                <a:ea typeface="Montserrat Light"/>
                <a:cs typeface="Montserrat Light"/>
                <a:sym typeface="Montserrat Light"/>
              </a:endParaRPr>
            </a:p>
            <a:p>
              <a:pPr algn="l">
                <a:lnSpc>
                  <a:spcPts val="4199"/>
                </a:lnSpc>
              </a:pPr>
              <a:endParaRPr lang="en-US" sz="2999">
                <a:solidFill>
                  <a:srgbClr val="43270E"/>
                </a:solidFill>
                <a:latin typeface="Montserrat Light"/>
                <a:ea typeface="Montserrat Light"/>
                <a:cs typeface="Montserrat Light"/>
                <a:sym typeface="Montserrat Light"/>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TextBox 3"/>
          <p:cNvSpPr txBox="1"/>
          <p:nvPr/>
        </p:nvSpPr>
        <p:spPr>
          <a:xfrm>
            <a:off x="8703435" y="1557338"/>
            <a:ext cx="8555865" cy="1476601"/>
          </a:xfrm>
          <a:prstGeom prst="rect">
            <a:avLst/>
          </a:prstGeom>
        </p:spPr>
        <p:txBody>
          <a:bodyPr lIns="0" tIns="0" rIns="0" bIns="0" rtlCol="0" anchor="t">
            <a:spAutoFit/>
          </a:bodyPr>
          <a:lstStyle/>
          <a:p>
            <a:pPr algn="l">
              <a:lnSpc>
                <a:spcPts val="5859"/>
              </a:lnSpc>
            </a:pPr>
            <a:endParaRPr/>
          </a:p>
          <a:p>
            <a:pPr algn="l">
              <a:lnSpc>
                <a:spcPts val="5859"/>
              </a:lnSpc>
            </a:pPr>
            <a:endParaRPr/>
          </a:p>
        </p:txBody>
      </p:sp>
      <p:sp>
        <p:nvSpPr>
          <p:cNvPr id="4" name="TextBox 4"/>
          <p:cNvSpPr txBox="1"/>
          <p:nvPr/>
        </p:nvSpPr>
        <p:spPr>
          <a:xfrm>
            <a:off x="1228860" y="370271"/>
            <a:ext cx="16030440" cy="9460733"/>
          </a:xfrm>
          <a:prstGeom prst="rect">
            <a:avLst/>
          </a:prstGeom>
        </p:spPr>
        <p:txBody>
          <a:bodyPr lIns="0" tIns="0" rIns="0" bIns="0" rtlCol="0" anchor="t">
            <a:spAutoFit/>
          </a:bodyPr>
          <a:lstStyle/>
          <a:p>
            <a:pPr algn="ctr">
              <a:lnSpc>
                <a:spcPts val="4965"/>
              </a:lnSpc>
            </a:pPr>
            <a:r>
              <a:rPr lang="en-US" sz="4137" spc="-318">
                <a:solidFill>
                  <a:srgbClr val="43270E"/>
                </a:solidFill>
                <a:latin typeface="Old Standard"/>
                <a:ea typeface="Old Standard"/>
                <a:cs typeface="Old Standard"/>
                <a:sym typeface="Old Standard"/>
              </a:rPr>
              <a:t>Las diversas formas de justicia no sólo se relacionan entre sí, sino que la interacción entre reputación, confianza y justicia moldea las expectativas de la conducta de la otra parte. </a:t>
            </a:r>
          </a:p>
          <a:p>
            <a:pPr algn="ctr">
              <a:lnSpc>
                <a:spcPts val="4965"/>
              </a:lnSpc>
            </a:pPr>
            <a:r>
              <a:rPr lang="en-US" sz="4137" spc="-318">
                <a:solidFill>
                  <a:srgbClr val="43270E"/>
                </a:solidFill>
                <a:latin typeface="Old Standard"/>
                <a:ea typeface="Old Standard"/>
                <a:cs typeface="Old Standard"/>
                <a:sym typeface="Old Standard"/>
              </a:rPr>
              <a:t>Por ejemplo, cuando una parte siente que la otra actuó con justicia en el pasado o lo hará en el futuro, es más probable que confíe en ella. </a:t>
            </a:r>
          </a:p>
          <a:p>
            <a:pPr algn="ctr">
              <a:lnSpc>
                <a:spcPts val="4965"/>
              </a:lnSpc>
            </a:pPr>
            <a:r>
              <a:rPr lang="en-US" sz="4137" spc="-318">
                <a:solidFill>
                  <a:srgbClr val="43270E"/>
                </a:solidFill>
                <a:latin typeface="Old Standard"/>
                <a:ea typeface="Old Standard"/>
                <a:cs typeface="Old Standard"/>
                <a:sym typeface="Old Standard"/>
              </a:rPr>
              <a:t>También predecimos que actuar de manera justa hace que confíen en uno y también fomenta una reputación positiva. Por el contrario, cuando las partes se tratan de manera injusta, suelen enojarse y desquitarse con la injusticia misma o con quienes creen que la provocaron. </a:t>
            </a:r>
          </a:p>
          <a:p>
            <a:pPr algn="ctr">
              <a:lnSpc>
                <a:spcPts val="4965"/>
              </a:lnSpc>
            </a:pPr>
            <a:endParaRPr lang="en-US" sz="4137" spc="-318">
              <a:solidFill>
                <a:srgbClr val="43270E"/>
              </a:solidFill>
              <a:latin typeface="Old Standard"/>
              <a:ea typeface="Old Standard"/>
              <a:cs typeface="Old Standard"/>
              <a:sym typeface="Old Standard"/>
            </a:endParaRPr>
          </a:p>
          <a:p>
            <a:pPr algn="ctr">
              <a:lnSpc>
                <a:spcPts val="4965"/>
              </a:lnSpc>
            </a:pPr>
            <a:r>
              <a:rPr lang="en-US" sz="4137" spc="-318">
                <a:solidFill>
                  <a:srgbClr val="43270E"/>
                </a:solidFill>
                <a:latin typeface="Old Standard"/>
                <a:ea typeface="Old Standard"/>
                <a:cs typeface="Old Standard"/>
                <a:sym typeface="Old Standard"/>
              </a:rPr>
              <a:t>La confianza, la justicia y la reputación son fundamentales para las negociaciones en una relación y se alimentan entre sí; no podemos comprender una negociación dentro de relaciones complejas sin considerar de manera destacada la forma en que juzgamos a la otra parte (y a nosotros mismos) en estas dimensiones.</a:t>
            </a:r>
          </a:p>
          <a:p>
            <a:pPr algn="ctr">
              <a:lnSpc>
                <a:spcPts val="4965"/>
              </a:lnSpc>
              <a:spcBef>
                <a:spcPct val="0"/>
              </a:spcBef>
            </a:pPr>
            <a:endParaRPr lang="en-US" sz="4137" spc="-318">
              <a:solidFill>
                <a:srgbClr val="43270E"/>
              </a:solidFill>
              <a:latin typeface="Old Standard"/>
              <a:ea typeface="Old Standard"/>
              <a:cs typeface="Old Standard"/>
              <a:sym typeface="Old Standar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TextBox 3"/>
          <p:cNvSpPr txBox="1"/>
          <p:nvPr/>
        </p:nvSpPr>
        <p:spPr>
          <a:xfrm>
            <a:off x="8488675" y="1028700"/>
            <a:ext cx="8948854" cy="1209601"/>
          </a:xfrm>
          <a:prstGeom prst="rect">
            <a:avLst/>
          </a:prstGeom>
        </p:spPr>
        <p:txBody>
          <a:bodyPr lIns="0" tIns="0" rIns="0" bIns="0" rtlCol="0" anchor="t">
            <a:spAutoFit/>
          </a:bodyPr>
          <a:lstStyle/>
          <a:p>
            <a:pPr algn="l">
              <a:lnSpc>
                <a:spcPts val="4799"/>
              </a:lnSpc>
            </a:pPr>
            <a:endParaRPr/>
          </a:p>
          <a:p>
            <a:pPr algn="l">
              <a:lnSpc>
                <a:spcPts val="4800"/>
              </a:lnSpc>
            </a:pPr>
            <a:endParaRPr/>
          </a:p>
        </p:txBody>
      </p:sp>
      <p:sp>
        <p:nvSpPr>
          <p:cNvPr id="4" name="TextBox 4"/>
          <p:cNvSpPr txBox="1"/>
          <p:nvPr/>
        </p:nvSpPr>
        <p:spPr>
          <a:xfrm>
            <a:off x="1154941" y="1774450"/>
            <a:ext cx="15978117" cy="6362700"/>
          </a:xfrm>
          <a:prstGeom prst="rect">
            <a:avLst/>
          </a:prstGeom>
        </p:spPr>
        <p:txBody>
          <a:bodyPr lIns="0" tIns="0" rIns="0" bIns="0" rtlCol="0" anchor="t">
            <a:spAutoFit/>
          </a:bodyPr>
          <a:lstStyle/>
          <a:p>
            <a:pPr algn="ctr">
              <a:lnSpc>
                <a:spcPts val="5477"/>
              </a:lnSpc>
            </a:pPr>
            <a:r>
              <a:rPr lang="en-US" sz="4564" b="1" u="sng" spc="-351">
                <a:solidFill>
                  <a:srgbClr val="43270E"/>
                </a:solidFill>
                <a:latin typeface="Old Standard Bold"/>
                <a:ea typeface="Old Standard Bold"/>
                <a:cs typeface="Old Standard Bold"/>
                <a:sym typeface="Old Standard Bold"/>
              </a:rPr>
              <a:t>REPARACIÓN DE UNA RELACIÓN</a:t>
            </a:r>
          </a:p>
          <a:p>
            <a:pPr algn="ctr">
              <a:lnSpc>
                <a:spcPts val="5477"/>
              </a:lnSpc>
            </a:pPr>
            <a:endParaRPr lang="en-US" sz="4564" b="1" u="sng" spc="-351">
              <a:solidFill>
                <a:srgbClr val="43270E"/>
              </a:solidFill>
              <a:latin typeface="Old Standard Bold"/>
              <a:ea typeface="Old Standard Bold"/>
              <a:cs typeface="Old Standard Bold"/>
              <a:sym typeface="Old Standard Bold"/>
            </a:endParaRPr>
          </a:p>
          <a:p>
            <a:pPr algn="ctr">
              <a:lnSpc>
                <a:spcPts val="5477"/>
              </a:lnSpc>
            </a:pPr>
            <a:r>
              <a:rPr lang="en-US" sz="4564" spc="-351">
                <a:solidFill>
                  <a:srgbClr val="43270E"/>
                </a:solidFill>
                <a:latin typeface="Old Standard"/>
                <a:ea typeface="Old Standard"/>
                <a:cs typeface="Old Standard"/>
                <a:sym typeface="Old Standard"/>
              </a:rPr>
              <a:t>Hay muchos pasos para reparar una relación. Tratar de superar una mala reputación o restablecer la confianza o la justicia en una relación son acciones más fáciles de decir que de llevar a la práctica. </a:t>
            </a:r>
          </a:p>
          <a:p>
            <a:pPr algn="ctr">
              <a:lnSpc>
                <a:spcPts val="5477"/>
              </a:lnSpc>
            </a:pPr>
            <a:endParaRPr lang="en-US" sz="4564" spc="-351">
              <a:solidFill>
                <a:srgbClr val="43270E"/>
              </a:solidFill>
              <a:latin typeface="Old Standard"/>
              <a:ea typeface="Old Standard"/>
              <a:cs typeface="Old Standard"/>
              <a:sym typeface="Old Standard"/>
            </a:endParaRPr>
          </a:p>
          <a:p>
            <a:pPr algn="ctr">
              <a:lnSpc>
                <a:spcPts val="5477"/>
              </a:lnSpc>
            </a:pPr>
            <a:r>
              <a:rPr lang="en-US" sz="4564" spc="-351">
                <a:solidFill>
                  <a:srgbClr val="43270E"/>
                </a:solidFill>
                <a:latin typeface="Old Standard"/>
                <a:ea typeface="Old Standard"/>
                <a:cs typeface="Old Standard"/>
                <a:sym typeface="Old Standard"/>
              </a:rPr>
              <a:t>Fisher y Ertel sugieren los siguientes pasos como diagnóstico cuando se comienza a trabajar para mejorar una relación:</a:t>
            </a:r>
          </a:p>
          <a:p>
            <a:pPr algn="ctr">
              <a:lnSpc>
                <a:spcPts val="5477"/>
              </a:lnSpc>
              <a:spcBef>
                <a:spcPct val="0"/>
              </a:spcBef>
            </a:pPr>
            <a:endParaRPr lang="en-US" sz="4564" spc="-351">
              <a:solidFill>
                <a:srgbClr val="43270E"/>
              </a:solidFill>
              <a:latin typeface="Old Standard"/>
              <a:ea typeface="Old Standard"/>
              <a:cs typeface="Old Standard"/>
              <a:sym typeface="Old Standar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TextBox 3"/>
          <p:cNvSpPr txBox="1"/>
          <p:nvPr/>
        </p:nvSpPr>
        <p:spPr>
          <a:xfrm>
            <a:off x="8488675" y="1028700"/>
            <a:ext cx="8948854" cy="1209601"/>
          </a:xfrm>
          <a:prstGeom prst="rect">
            <a:avLst/>
          </a:prstGeom>
        </p:spPr>
        <p:txBody>
          <a:bodyPr lIns="0" tIns="0" rIns="0" bIns="0" rtlCol="0" anchor="t">
            <a:spAutoFit/>
          </a:bodyPr>
          <a:lstStyle/>
          <a:p>
            <a:pPr algn="l">
              <a:lnSpc>
                <a:spcPts val="4799"/>
              </a:lnSpc>
            </a:pPr>
            <a:endParaRPr/>
          </a:p>
          <a:p>
            <a:pPr algn="l">
              <a:lnSpc>
                <a:spcPts val="4800"/>
              </a:lnSpc>
            </a:pPr>
            <a:endParaRPr/>
          </a:p>
        </p:txBody>
      </p:sp>
      <p:sp>
        <p:nvSpPr>
          <p:cNvPr id="4" name="TextBox 4"/>
          <p:cNvSpPr txBox="1"/>
          <p:nvPr/>
        </p:nvSpPr>
        <p:spPr>
          <a:xfrm>
            <a:off x="1154941" y="1774450"/>
            <a:ext cx="15978117" cy="7753350"/>
          </a:xfrm>
          <a:prstGeom prst="rect">
            <a:avLst/>
          </a:prstGeom>
        </p:spPr>
        <p:txBody>
          <a:bodyPr lIns="0" tIns="0" rIns="0" bIns="0" rtlCol="0" anchor="t">
            <a:spAutoFit/>
          </a:bodyPr>
          <a:lstStyle/>
          <a:p>
            <a:pPr algn="ctr">
              <a:lnSpc>
                <a:spcPts val="5477"/>
              </a:lnSpc>
            </a:pPr>
            <a:r>
              <a:rPr lang="en-US" sz="4564" b="1" spc="-351">
                <a:solidFill>
                  <a:srgbClr val="43270E"/>
                </a:solidFill>
                <a:latin typeface="Old Standard Bold"/>
                <a:ea typeface="Old Standard Bold"/>
                <a:cs typeface="Old Standard Bold"/>
                <a:sym typeface="Old Standard Bold"/>
              </a:rPr>
              <a:t>1.¿Qué pudo causar el malentendido actual y qué hago para comprenderlo mejor? </a:t>
            </a:r>
          </a:p>
          <a:p>
            <a:pPr algn="ctr">
              <a:lnSpc>
                <a:spcPts val="5477"/>
              </a:lnSpc>
            </a:pPr>
            <a:r>
              <a:rPr lang="en-US" sz="4564" b="1" spc="-351">
                <a:solidFill>
                  <a:srgbClr val="43270E"/>
                </a:solidFill>
                <a:latin typeface="Old Standard Bold"/>
                <a:ea typeface="Old Standard Bold"/>
                <a:cs typeface="Old Standard Bold"/>
                <a:sym typeface="Old Standard Bold"/>
              </a:rPr>
              <a:t>2.      ¿Qué produce las dificultades y cómo obtengo información o perspectiva para mejorar la situación? </a:t>
            </a:r>
          </a:p>
          <a:p>
            <a:pPr algn="ctr">
              <a:lnSpc>
                <a:spcPts val="5477"/>
              </a:lnSpc>
            </a:pPr>
            <a:r>
              <a:rPr lang="en-US" sz="4564" b="1" spc="-351">
                <a:solidFill>
                  <a:srgbClr val="43270E"/>
                </a:solidFill>
                <a:latin typeface="Old Standard Bold"/>
                <a:ea typeface="Old Standard Bold"/>
                <a:cs typeface="Old Standard Bold"/>
                <a:sym typeface="Old Standard Bold"/>
              </a:rPr>
              <a:t>3.       ¿Qué pudo causar la falta de confianza y qué hago para comenzar a recuperarla? </a:t>
            </a:r>
          </a:p>
          <a:p>
            <a:pPr algn="ctr">
              <a:lnSpc>
                <a:spcPts val="5477"/>
              </a:lnSpc>
            </a:pPr>
            <a:r>
              <a:rPr lang="en-US" sz="4564" b="1" spc="-351">
                <a:solidFill>
                  <a:srgbClr val="43270E"/>
                </a:solidFill>
                <a:latin typeface="Old Standard Bold"/>
                <a:ea typeface="Old Standard Bold"/>
                <a:cs typeface="Old Standard Bold"/>
                <a:sym typeface="Old Standard Bold"/>
              </a:rPr>
              <a:t>4.       ¿Qué provoca que uno o ambos nos sintamos coaccionados y qué hago para concentrarnos en el convencimiento y no en la coerción? </a:t>
            </a:r>
          </a:p>
          <a:p>
            <a:pPr algn="ctr">
              <a:lnSpc>
                <a:spcPts val="5477"/>
              </a:lnSpc>
            </a:pPr>
            <a:r>
              <a:rPr lang="en-US" sz="4564" b="1" spc="-351">
                <a:solidFill>
                  <a:srgbClr val="43270E"/>
                </a:solidFill>
                <a:latin typeface="Old Standard Bold"/>
                <a:ea typeface="Old Standard Bold"/>
                <a:cs typeface="Old Standard Bold"/>
                <a:sym typeface="Old Standard Bold"/>
              </a:rPr>
              <a:t>5.      ¿Cómo desechamos la presión mutua para darnos la libertad de comentar lo ocurrido y lo necesario para repararlo? </a:t>
            </a:r>
          </a:p>
          <a:p>
            <a:pPr algn="ctr">
              <a:lnSpc>
                <a:spcPts val="5477"/>
              </a:lnSpc>
              <a:spcBef>
                <a:spcPct val="0"/>
              </a:spcBef>
            </a:pPr>
            <a:endParaRPr lang="en-US" sz="4564" b="1" spc="-351">
              <a:solidFill>
                <a:srgbClr val="43270E"/>
              </a:solidFill>
              <a:latin typeface="Old Standard Bold"/>
              <a:ea typeface="Old Standard Bold"/>
              <a:cs typeface="Old Standard Bold"/>
              <a:sym typeface="Old Standard Bo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TextBox 3"/>
          <p:cNvSpPr txBox="1"/>
          <p:nvPr/>
        </p:nvSpPr>
        <p:spPr>
          <a:xfrm>
            <a:off x="8488675" y="1028700"/>
            <a:ext cx="8948854" cy="1209601"/>
          </a:xfrm>
          <a:prstGeom prst="rect">
            <a:avLst/>
          </a:prstGeom>
        </p:spPr>
        <p:txBody>
          <a:bodyPr lIns="0" tIns="0" rIns="0" bIns="0" rtlCol="0" anchor="t">
            <a:spAutoFit/>
          </a:bodyPr>
          <a:lstStyle/>
          <a:p>
            <a:pPr algn="l">
              <a:lnSpc>
                <a:spcPts val="4799"/>
              </a:lnSpc>
            </a:pPr>
            <a:endParaRPr/>
          </a:p>
          <a:p>
            <a:pPr algn="l">
              <a:lnSpc>
                <a:spcPts val="4800"/>
              </a:lnSpc>
            </a:pPr>
            <a:endParaRPr/>
          </a:p>
        </p:txBody>
      </p:sp>
      <p:sp>
        <p:nvSpPr>
          <p:cNvPr id="4" name="TextBox 4"/>
          <p:cNvSpPr txBox="1"/>
          <p:nvPr/>
        </p:nvSpPr>
        <p:spPr>
          <a:xfrm>
            <a:off x="1154941" y="1774450"/>
            <a:ext cx="15978117" cy="7753350"/>
          </a:xfrm>
          <a:prstGeom prst="rect">
            <a:avLst/>
          </a:prstGeom>
        </p:spPr>
        <p:txBody>
          <a:bodyPr lIns="0" tIns="0" rIns="0" bIns="0" rtlCol="0" anchor="t">
            <a:spAutoFit/>
          </a:bodyPr>
          <a:lstStyle/>
          <a:p>
            <a:pPr algn="ctr">
              <a:lnSpc>
                <a:spcPts val="5477"/>
              </a:lnSpc>
            </a:pPr>
            <a:r>
              <a:rPr lang="en-US" sz="4564" b="1" spc="-351">
                <a:solidFill>
                  <a:srgbClr val="43270E"/>
                </a:solidFill>
                <a:latin typeface="Old Standard Bold"/>
                <a:ea typeface="Old Standard Bold"/>
                <a:cs typeface="Old Standard Bold"/>
                <a:sym typeface="Old Standard Bold"/>
              </a:rPr>
              <a:t>6.      ¿Qué hace que uno o ambos sintamos que nos faltamos al respeto y qué hago para mostrar aceptación y respeto? </a:t>
            </a:r>
          </a:p>
          <a:p>
            <a:pPr algn="ctr">
              <a:lnSpc>
                <a:spcPts val="5477"/>
              </a:lnSpc>
            </a:pPr>
            <a:r>
              <a:rPr lang="en-US" sz="4564" spc="-351">
                <a:solidFill>
                  <a:srgbClr val="43270E"/>
                </a:solidFill>
                <a:latin typeface="Old Standard"/>
                <a:ea typeface="Old Standard"/>
                <a:cs typeface="Old Standard"/>
                <a:sym typeface="Old Standard"/>
              </a:rPr>
              <a:t>7</a:t>
            </a:r>
            <a:r>
              <a:rPr lang="en-US" sz="4564" b="1" spc="-351">
                <a:solidFill>
                  <a:srgbClr val="43270E"/>
                </a:solidFill>
                <a:latin typeface="Old Standard Bold"/>
                <a:ea typeface="Old Standard Bold"/>
                <a:cs typeface="Old Standard Bold"/>
                <a:sym typeface="Old Standard Bold"/>
              </a:rPr>
              <a:t>.      ¿Cómo comenzamos a apreciar las contribuciones de cada uno y las cosas positivas que hemos hecho juntos en el pasado? </a:t>
            </a:r>
          </a:p>
          <a:p>
            <a:pPr algn="ctr">
              <a:lnSpc>
                <a:spcPts val="5477"/>
              </a:lnSpc>
            </a:pPr>
            <a:r>
              <a:rPr lang="en-US" sz="4564" spc="-351">
                <a:solidFill>
                  <a:srgbClr val="43270E"/>
                </a:solidFill>
                <a:latin typeface="Old Standard"/>
                <a:ea typeface="Old Standard"/>
                <a:cs typeface="Old Standard"/>
                <a:sym typeface="Old Standard"/>
              </a:rPr>
              <a:t>8</a:t>
            </a:r>
            <a:r>
              <a:rPr lang="en-US" sz="4564" b="1" spc="-351">
                <a:solidFill>
                  <a:srgbClr val="43270E"/>
                </a:solidFill>
                <a:latin typeface="Old Standard Bold"/>
                <a:ea typeface="Old Standard Bold"/>
                <a:cs typeface="Old Standard Bold"/>
                <a:sym typeface="Old Standard Bold"/>
              </a:rPr>
              <a:t>.      ¿Cómo restablecer el respeto y el valor de las contribuciones mutuas?</a:t>
            </a:r>
          </a:p>
          <a:p>
            <a:pPr algn="ctr">
              <a:lnSpc>
                <a:spcPts val="5477"/>
              </a:lnSpc>
            </a:pPr>
            <a:r>
              <a:rPr lang="en-US" sz="4564" spc="-351">
                <a:solidFill>
                  <a:srgbClr val="43270E"/>
                </a:solidFill>
                <a:latin typeface="Old Standard"/>
                <a:ea typeface="Old Standard"/>
                <a:cs typeface="Old Standard"/>
                <a:sym typeface="Old Standard"/>
              </a:rPr>
              <a:t>9</a:t>
            </a:r>
            <a:r>
              <a:rPr lang="en-US" sz="4564" b="1" spc="-351">
                <a:solidFill>
                  <a:srgbClr val="43270E"/>
                </a:solidFill>
                <a:latin typeface="Old Standard Bold"/>
                <a:ea typeface="Old Standard Bold"/>
                <a:cs typeface="Old Standard Bold"/>
                <a:sym typeface="Old Standard Bold"/>
              </a:rPr>
              <a:t>.       ¿Qué hace que uno o ambos nos sintamos molestos y qué hago para equilibrar la emoción y la razón? </a:t>
            </a:r>
          </a:p>
          <a:p>
            <a:pPr algn="ctr">
              <a:lnSpc>
                <a:spcPts val="5477"/>
              </a:lnSpc>
            </a:pPr>
            <a:r>
              <a:rPr lang="en-US" sz="4564" spc="-351">
                <a:solidFill>
                  <a:srgbClr val="43270E"/>
                </a:solidFill>
                <a:latin typeface="Old Standard"/>
                <a:ea typeface="Old Standard"/>
                <a:cs typeface="Old Standard"/>
                <a:sym typeface="Old Standard"/>
              </a:rPr>
              <a:t>10</a:t>
            </a:r>
            <a:r>
              <a:rPr lang="en-US" sz="4564" b="1" spc="-351">
                <a:solidFill>
                  <a:srgbClr val="43270E"/>
                </a:solidFill>
                <a:latin typeface="Old Standard Bold"/>
                <a:ea typeface="Old Standard Bold"/>
                <a:cs typeface="Old Standard Bold"/>
                <a:sym typeface="Old Standard Bold"/>
              </a:rPr>
              <a:t>.      ¿Cómo expongo las emociones enterradas que generaron enojo, frustración, rechazo y decepción? ¿Cómo podemos verbalizar con eficacia estas emociones, o comprender sus causas, para dejarlas atrás?</a:t>
            </a:r>
          </a:p>
          <a:p>
            <a:pPr algn="ctr">
              <a:lnSpc>
                <a:spcPts val="5477"/>
              </a:lnSpc>
              <a:spcBef>
                <a:spcPct val="0"/>
              </a:spcBef>
            </a:pPr>
            <a:endParaRPr lang="en-US" sz="4564" b="1" spc="-351">
              <a:solidFill>
                <a:srgbClr val="43270E"/>
              </a:solidFill>
              <a:latin typeface="Old Standard Bold"/>
              <a:ea typeface="Old Standard Bold"/>
              <a:cs typeface="Old Standard Bold"/>
              <a:sym typeface="Old Standard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TextBox 3"/>
          <p:cNvSpPr txBox="1"/>
          <p:nvPr/>
        </p:nvSpPr>
        <p:spPr>
          <a:xfrm>
            <a:off x="2069438" y="404131"/>
            <a:ext cx="14144424" cy="2343150"/>
          </a:xfrm>
          <a:prstGeom prst="rect">
            <a:avLst/>
          </a:prstGeom>
        </p:spPr>
        <p:txBody>
          <a:bodyPr lIns="0" tIns="0" rIns="0" bIns="0" rtlCol="0" anchor="t">
            <a:spAutoFit/>
          </a:bodyPr>
          <a:lstStyle/>
          <a:p>
            <a:pPr algn="ctr">
              <a:lnSpc>
                <a:spcPts val="5880"/>
              </a:lnSpc>
            </a:pPr>
            <a:r>
              <a:rPr lang="en-US" sz="4900">
                <a:solidFill>
                  <a:srgbClr val="925520"/>
                </a:solidFill>
                <a:latin typeface="Old Standard"/>
                <a:ea typeface="Old Standard"/>
                <a:cs typeface="Old Standard"/>
                <a:sym typeface="Old Standard"/>
              </a:rPr>
              <a:t>Conveniencia de la teoría establecida y la investigación para comprender una negociación dentro de las relaciones </a:t>
            </a:r>
          </a:p>
        </p:txBody>
      </p:sp>
      <p:sp>
        <p:nvSpPr>
          <p:cNvPr id="4" name="TextBox 4"/>
          <p:cNvSpPr txBox="1"/>
          <p:nvPr/>
        </p:nvSpPr>
        <p:spPr>
          <a:xfrm>
            <a:off x="430870" y="3131288"/>
            <a:ext cx="17421560" cy="6948256"/>
          </a:xfrm>
          <a:prstGeom prst="rect">
            <a:avLst/>
          </a:prstGeom>
        </p:spPr>
        <p:txBody>
          <a:bodyPr lIns="0" tIns="0" rIns="0" bIns="0" rtlCol="0" anchor="t">
            <a:spAutoFit/>
          </a:bodyPr>
          <a:lstStyle/>
          <a:p>
            <a:pPr algn="ctr">
              <a:lnSpc>
                <a:spcPts val="5446"/>
              </a:lnSpc>
            </a:pPr>
            <a:r>
              <a:rPr lang="en-US" sz="4539" spc="-349">
                <a:solidFill>
                  <a:srgbClr val="2E2638"/>
                </a:solidFill>
                <a:latin typeface="Old Standard"/>
                <a:ea typeface="Old Standard"/>
                <a:cs typeface="Old Standard"/>
                <a:sym typeface="Old Standard"/>
              </a:rPr>
              <a:t>Tradicionalmente, los investigadores estudian el proceso de negociación de dos maneras:</a:t>
            </a:r>
          </a:p>
          <a:p>
            <a:pPr algn="ctr">
              <a:lnSpc>
                <a:spcPts val="5446"/>
              </a:lnSpc>
            </a:pPr>
            <a:endParaRPr lang="en-US" sz="4539" spc="-349">
              <a:solidFill>
                <a:srgbClr val="2E2638"/>
              </a:solidFill>
              <a:latin typeface="Old Standard"/>
              <a:ea typeface="Old Standard"/>
              <a:cs typeface="Old Standard"/>
              <a:sym typeface="Old Standard"/>
            </a:endParaRPr>
          </a:p>
          <a:p>
            <a:pPr algn="ctr">
              <a:lnSpc>
                <a:spcPts val="5446"/>
              </a:lnSpc>
            </a:pPr>
            <a:r>
              <a:rPr lang="en-US" sz="4539" spc="-349">
                <a:solidFill>
                  <a:srgbClr val="2E2638"/>
                </a:solidFill>
                <a:latin typeface="Old Standard"/>
                <a:ea typeface="Old Standard"/>
                <a:cs typeface="Old Standard"/>
                <a:sym typeface="Old Standard"/>
              </a:rPr>
              <a:t>Por un lado, analizan las negociaciones verdaderas con negociadores reales en situaciones de campo “en vivo”, como las relaciones laborales;</a:t>
            </a:r>
          </a:p>
          <a:p>
            <a:pPr algn="ctr">
              <a:lnSpc>
                <a:spcPts val="5446"/>
              </a:lnSpc>
            </a:pPr>
            <a:r>
              <a:rPr lang="en-US" sz="4539" spc="-349">
                <a:solidFill>
                  <a:srgbClr val="2E2638"/>
                </a:solidFill>
                <a:latin typeface="Old Standard"/>
                <a:ea typeface="Old Standard"/>
                <a:cs typeface="Old Standard"/>
                <a:sym typeface="Old Standard"/>
              </a:rPr>
              <a:t>Y por otro, simulan estas complejas negociaciones en un laboratorio de investigación. Mediante juegos y simulaciones simplificados de negociación, y estudiantes dispuestos a participar en la investigación, exploran los problemas y situaciones de una negociación en condiciones controladas en el laboratorio.</a:t>
            </a:r>
          </a:p>
          <a:p>
            <a:pPr algn="ctr">
              <a:lnSpc>
                <a:spcPts val="5088"/>
              </a:lnSpc>
              <a:spcBef>
                <a:spcPct val="0"/>
              </a:spcBef>
            </a:pPr>
            <a:endParaRPr lang="en-US" sz="4539" spc="-349">
              <a:solidFill>
                <a:srgbClr val="2E2638"/>
              </a:solidFill>
              <a:latin typeface="Old Standard"/>
              <a:ea typeface="Old Standard"/>
              <a:cs typeface="Old Standard"/>
              <a:sym typeface="Old Standar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480363"/>
            <a:ext cx="16531936" cy="4857750"/>
          </a:xfrm>
          <a:prstGeom prst="rect">
            <a:avLst/>
          </a:prstGeom>
        </p:spPr>
        <p:txBody>
          <a:bodyPr lIns="0" tIns="0" rIns="0" bIns="0" rtlCol="0" anchor="t">
            <a:spAutoFit/>
          </a:bodyPr>
          <a:lstStyle/>
          <a:p>
            <a:pPr algn="ctr">
              <a:lnSpc>
                <a:spcPts val="6240"/>
              </a:lnSpc>
            </a:pPr>
            <a:r>
              <a:rPr lang="en-US" sz="5200" spc="-400">
                <a:solidFill>
                  <a:srgbClr val="000000"/>
                </a:solidFill>
                <a:latin typeface="Old Standard"/>
                <a:ea typeface="Old Standard"/>
                <a:cs typeface="Old Standard"/>
                <a:sym typeface="Old Standard"/>
              </a:rPr>
              <a:t>Los hallazgos obtenidos en una investigación simple de laboratorio</a:t>
            </a:r>
          </a:p>
          <a:p>
            <a:pPr algn="ctr">
              <a:lnSpc>
                <a:spcPts val="6240"/>
              </a:lnSpc>
              <a:spcBef>
                <a:spcPct val="0"/>
              </a:spcBef>
            </a:pPr>
            <a:r>
              <a:rPr lang="en-US" sz="5200" spc="-400">
                <a:solidFill>
                  <a:srgbClr val="000000"/>
                </a:solidFill>
                <a:latin typeface="Old Standard"/>
                <a:ea typeface="Old Standard"/>
                <a:cs typeface="Old Standard"/>
                <a:sym typeface="Old Standard"/>
              </a:rPr>
              <a:t> se han utilizado mucho para prescribir cómo deben comportarse los negociadores en situaciones complejas; por tanto, en vez de sólo describir lo que hacen en realidad las personas en las negociaciones (reales y simuladas), recurren a la teoría para indicar a los negociadores lo que deben hacer y cómo deben negociar.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23925"/>
            <a:ext cx="15965369" cy="10106025"/>
          </a:xfrm>
          <a:prstGeom prst="rect">
            <a:avLst/>
          </a:prstGeom>
        </p:spPr>
        <p:txBody>
          <a:bodyPr lIns="0" tIns="0" rIns="0" bIns="0" rtlCol="0" anchor="t">
            <a:spAutoFit/>
          </a:bodyPr>
          <a:lstStyle/>
          <a:p>
            <a:pPr algn="ctr">
              <a:lnSpc>
                <a:spcPts val="5755"/>
              </a:lnSpc>
            </a:pPr>
            <a:r>
              <a:rPr lang="en-US" sz="4795" spc="-369">
                <a:solidFill>
                  <a:srgbClr val="000000"/>
                </a:solidFill>
                <a:latin typeface="Old Standard"/>
                <a:ea typeface="Old Standard"/>
                <a:cs typeface="Old Standard"/>
                <a:sym typeface="Old Standard"/>
              </a:rPr>
              <a:t>Diversas formas en que el contexto de una relación cambia la dinámica de la negociación:</a:t>
            </a:r>
          </a:p>
          <a:p>
            <a:pPr algn="ctr">
              <a:lnSpc>
                <a:spcPts val="5755"/>
              </a:lnSpc>
            </a:pPr>
            <a:endParaRPr lang="en-US" sz="4795" spc="-369">
              <a:solidFill>
                <a:srgbClr val="000000"/>
              </a:solidFill>
              <a:latin typeface="Old Standard"/>
              <a:ea typeface="Old Standard"/>
              <a:cs typeface="Old Standard"/>
              <a:sym typeface="Old Standard"/>
            </a:endParaRPr>
          </a:p>
          <a:p>
            <a:pPr algn="ctr">
              <a:lnSpc>
                <a:spcPts val="5755"/>
              </a:lnSpc>
            </a:pPr>
            <a:r>
              <a:rPr lang="en-US" sz="4795" spc="-369">
                <a:solidFill>
                  <a:srgbClr val="000000"/>
                </a:solidFill>
                <a:latin typeface="Old Standard"/>
                <a:ea typeface="Old Standard"/>
                <a:cs typeface="Old Standard"/>
                <a:sym typeface="Old Standard"/>
              </a:rPr>
              <a:t>1. </a:t>
            </a:r>
            <a:r>
              <a:rPr lang="en-US" sz="4795" u="sng" spc="-369">
                <a:solidFill>
                  <a:srgbClr val="000000"/>
                </a:solidFill>
                <a:latin typeface="Old Standard"/>
                <a:ea typeface="Old Standard"/>
                <a:cs typeface="Old Standard"/>
                <a:sym typeface="Old Standard"/>
              </a:rPr>
              <a:t>Una negociación dentro de las relaciones ocurre con el tiempo.</a:t>
            </a:r>
            <a:r>
              <a:rPr lang="en-US" sz="4795" spc="-369">
                <a:solidFill>
                  <a:srgbClr val="000000"/>
                </a:solidFill>
                <a:latin typeface="Old Standard"/>
                <a:ea typeface="Old Standard"/>
                <a:cs typeface="Old Standard"/>
                <a:sym typeface="Old Standard"/>
              </a:rPr>
              <a:t> Observamos que un modo de convertir una negociación distributiva en integradora es que las partes se turnen para obtener un beneficio o recompensa. Basadas en la relación, las partes consiguen esto fácilmente. Ej: La esposa y el esposo acuerdan visitar a los padres de cada quien en días festivos alternos. En las relaciones, el tiempo se vuelve una variable importante al negociar; comprender la forma en que las partes incorporan o descartan problemas durante un tiempo puede ser fundamental para administrar las situaciones difíciles.</a:t>
            </a:r>
          </a:p>
          <a:p>
            <a:pPr algn="ctr">
              <a:lnSpc>
                <a:spcPts val="5755"/>
              </a:lnSpc>
            </a:pPr>
            <a:endParaRPr lang="en-US" sz="4795" spc="-369">
              <a:solidFill>
                <a:srgbClr val="000000"/>
              </a:solidFill>
              <a:latin typeface="Old Standard"/>
              <a:ea typeface="Old Standard"/>
              <a:cs typeface="Old Standard"/>
              <a:sym typeface="Old Standard"/>
            </a:endParaRPr>
          </a:p>
          <a:p>
            <a:pPr algn="ctr">
              <a:lnSpc>
                <a:spcPts val="4675"/>
              </a:lnSpc>
              <a:spcBef>
                <a:spcPct val="0"/>
              </a:spcBef>
            </a:pPr>
            <a:endParaRPr lang="en-US" sz="4795" spc="-369">
              <a:solidFill>
                <a:srgbClr val="000000"/>
              </a:solidFill>
              <a:latin typeface="Old Standard"/>
              <a:ea typeface="Old Standard"/>
              <a:cs typeface="Old Standard"/>
              <a:sym typeface="Old Standar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78032" y="1112693"/>
            <a:ext cx="16531936" cy="9134475"/>
          </a:xfrm>
          <a:prstGeom prst="rect">
            <a:avLst/>
          </a:prstGeom>
        </p:spPr>
        <p:txBody>
          <a:bodyPr lIns="0" tIns="0" rIns="0" bIns="0" rtlCol="0" anchor="t">
            <a:spAutoFit/>
          </a:bodyPr>
          <a:lstStyle/>
          <a:p>
            <a:pPr algn="ctr">
              <a:lnSpc>
                <a:spcPts val="6600"/>
              </a:lnSpc>
            </a:pPr>
            <a:r>
              <a:rPr lang="en-US" sz="5500" spc="-423">
                <a:solidFill>
                  <a:srgbClr val="000000"/>
                </a:solidFill>
                <a:latin typeface="Old Standard"/>
                <a:ea typeface="Old Standard"/>
                <a:cs typeface="Old Standard"/>
                <a:sym typeface="Old Standard"/>
              </a:rPr>
              <a:t>2.      </a:t>
            </a:r>
            <a:r>
              <a:rPr lang="en-US" sz="5500" u="sng" spc="-423">
                <a:solidFill>
                  <a:srgbClr val="000000"/>
                </a:solidFill>
                <a:latin typeface="Old Standard"/>
                <a:ea typeface="Old Standard"/>
                <a:cs typeface="Old Standard"/>
                <a:sym typeface="Old Standard"/>
              </a:rPr>
              <a:t>A menudo, una negociación no es un modo para analizar un problema, sino una manera de conocer más a la otra parte y aumentar la interdependencia</a:t>
            </a:r>
            <a:r>
              <a:rPr lang="en-US" sz="5500" spc="-423">
                <a:solidFill>
                  <a:srgbClr val="000000"/>
                </a:solidFill>
                <a:latin typeface="Old Standard"/>
                <a:ea typeface="Old Standard"/>
                <a:cs typeface="Old Standard"/>
                <a:sym typeface="Old Standard"/>
              </a:rPr>
              <a:t>. </a:t>
            </a:r>
          </a:p>
          <a:p>
            <a:pPr algn="ctr">
              <a:lnSpc>
                <a:spcPts val="6600"/>
              </a:lnSpc>
            </a:pPr>
            <a:r>
              <a:rPr lang="en-US" sz="5500" spc="-423">
                <a:solidFill>
                  <a:srgbClr val="000000"/>
                </a:solidFill>
                <a:latin typeface="Old Standard"/>
                <a:ea typeface="Old Standard"/>
                <a:cs typeface="Old Standard"/>
                <a:sym typeface="Old Standard"/>
              </a:rPr>
              <a:t>En una negociación de transacciones, las partes buscan obtener información entre sí para alcanzar un mejor acuerdo. </a:t>
            </a:r>
          </a:p>
          <a:p>
            <a:pPr algn="ctr">
              <a:lnSpc>
                <a:spcPts val="6600"/>
              </a:lnSpc>
            </a:pPr>
            <a:r>
              <a:rPr lang="en-US" sz="5500" spc="-423">
                <a:solidFill>
                  <a:srgbClr val="000000"/>
                </a:solidFill>
                <a:latin typeface="Old Standard"/>
                <a:ea typeface="Old Standard"/>
                <a:cs typeface="Old Standard"/>
                <a:sym typeface="Old Standard"/>
              </a:rPr>
              <a:t>El breve espectro de tiempo de una transacción requiere que una parte actúe sólo con base en sus propias preferencias, o bien que recopile pequeñas porciones de información respecto de la otra parte antes de actuar.</a:t>
            </a:r>
          </a:p>
          <a:p>
            <a:pPr algn="ctr">
              <a:lnSpc>
                <a:spcPts val="6480"/>
              </a:lnSpc>
            </a:pPr>
            <a:endParaRPr lang="en-US" sz="5500" spc="-423">
              <a:solidFill>
                <a:srgbClr val="000000"/>
              </a:solidFill>
              <a:latin typeface="Old Standard"/>
              <a:ea typeface="Old Standard"/>
              <a:cs typeface="Old Standard"/>
              <a:sym typeface="Old Standard"/>
            </a:endParaRPr>
          </a:p>
          <a:p>
            <a:pPr algn="ctr">
              <a:lnSpc>
                <a:spcPts val="5160"/>
              </a:lnSpc>
              <a:spcBef>
                <a:spcPct val="0"/>
              </a:spcBef>
            </a:pPr>
            <a:endParaRPr lang="en-US" sz="5500" spc="-423">
              <a:solidFill>
                <a:srgbClr val="000000"/>
              </a:solidFill>
              <a:latin typeface="Old Standard"/>
              <a:ea typeface="Old Standard"/>
              <a:cs typeface="Old Standard"/>
              <a:sym typeface="Old Standar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78032" y="2181225"/>
            <a:ext cx="16531936" cy="5800725"/>
          </a:xfrm>
          <a:prstGeom prst="rect">
            <a:avLst/>
          </a:prstGeom>
        </p:spPr>
        <p:txBody>
          <a:bodyPr lIns="0" tIns="0" rIns="0" bIns="0" rtlCol="0" anchor="t">
            <a:spAutoFit/>
          </a:bodyPr>
          <a:lstStyle/>
          <a:p>
            <a:pPr algn="ctr">
              <a:lnSpc>
                <a:spcPts val="6600"/>
              </a:lnSpc>
            </a:pPr>
            <a:r>
              <a:rPr lang="en-US" sz="5500" spc="-423">
                <a:solidFill>
                  <a:srgbClr val="000000"/>
                </a:solidFill>
                <a:latin typeface="Old Standard"/>
                <a:ea typeface="Old Standard"/>
                <a:cs typeface="Old Standard"/>
                <a:sym typeface="Old Standard"/>
              </a:rPr>
              <a:t>3.      </a:t>
            </a:r>
            <a:r>
              <a:rPr lang="en-US" sz="5500" u="sng" spc="-423">
                <a:solidFill>
                  <a:srgbClr val="000000"/>
                </a:solidFill>
                <a:latin typeface="Old Standard"/>
                <a:ea typeface="Old Standard"/>
                <a:cs typeface="Old Standard"/>
                <a:sym typeface="Old Standard"/>
              </a:rPr>
              <a:t>La solución de problemas distributivos sencillos tiene implicaciones para el futuro.</a:t>
            </a:r>
            <a:r>
              <a:rPr lang="en-US" sz="5500" spc="-423">
                <a:solidFill>
                  <a:srgbClr val="000000"/>
                </a:solidFill>
                <a:latin typeface="Old Standard"/>
                <a:ea typeface="Old Standard"/>
                <a:cs typeface="Old Standard"/>
                <a:sym typeface="Old Standard"/>
              </a:rPr>
              <a:t> </a:t>
            </a:r>
          </a:p>
          <a:p>
            <a:pPr algn="ctr">
              <a:lnSpc>
                <a:spcPts val="6600"/>
              </a:lnSpc>
            </a:pPr>
            <a:r>
              <a:rPr lang="en-US" sz="5500" spc="-423">
                <a:solidFill>
                  <a:srgbClr val="000000"/>
                </a:solidFill>
                <a:latin typeface="Old Standard"/>
                <a:ea typeface="Old Standard"/>
                <a:cs typeface="Old Standard"/>
                <a:sym typeface="Old Standard"/>
              </a:rPr>
              <a:t>Aunque el tiempo puede ser un valor, también puede ser un gran obstáculo. La conciliación de cualquier problema en una negociación puede crear precedentes no deseados para el futuro.</a:t>
            </a:r>
          </a:p>
          <a:p>
            <a:pPr algn="ctr">
              <a:lnSpc>
                <a:spcPts val="6600"/>
              </a:lnSpc>
            </a:pPr>
            <a:endParaRPr lang="en-US" sz="5500" spc="-423">
              <a:solidFill>
                <a:srgbClr val="000000"/>
              </a:solidFill>
              <a:latin typeface="Old Standard"/>
              <a:ea typeface="Old Standard"/>
              <a:cs typeface="Old Standard"/>
              <a:sym typeface="Old Standard"/>
            </a:endParaRPr>
          </a:p>
          <a:p>
            <a:pPr algn="ctr">
              <a:lnSpc>
                <a:spcPts val="5160"/>
              </a:lnSpc>
              <a:spcBef>
                <a:spcPct val="0"/>
              </a:spcBef>
            </a:pPr>
            <a:endParaRPr lang="en-US" sz="5500" spc="-423">
              <a:solidFill>
                <a:srgbClr val="000000"/>
              </a:solidFill>
              <a:latin typeface="Old Standard"/>
              <a:ea typeface="Old Standard"/>
              <a:cs typeface="Old Standard"/>
              <a:sym typeface="Old Standar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78032" y="2181225"/>
            <a:ext cx="16531936" cy="4962525"/>
          </a:xfrm>
          <a:prstGeom prst="rect">
            <a:avLst/>
          </a:prstGeom>
        </p:spPr>
        <p:txBody>
          <a:bodyPr lIns="0" tIns="0" rIns="0" bIns="0" rtlCol="0" anchor="t">
            <a:spAutoFit/>
          </a:bodyPr>
          <a:lstStyle/>
          <a:p>
            <a:pPr algn="ctr">
              <a:lnSpc>
                <a:spcPts val="6600"/>
              </a:lnSpc>
            </a:pPr>
            <a:r>
              <a:rPr lang="en-US" sz="5500" spc="-423">
                <a:solidFill>
                  <a:srgbClr val="000000"/>
                </a:solidFill>
                <a:latin typeface="Old Standard"/>
                <a:ea typeface="Old Standard"/>
                <a:cs typeface="Old Standard"/>
                <a:sym typeface="Old Standard"/>
              </a:rPr>
              <a:t>4.      </a:t>
            </a:r>
            <a:r>
              <a:rPr lang="en-US" sz="5500" u="sng" spc="-423">
                <a:solidFill>
                  <a:srgbClr val="000000"/>
                </a:solidFill>
                <a:latin typeface="Old Standard"/>
                <a:ea typeface="Old Standard"/>
                <a:cs typeface="Old Standard"/>
                <a:sym typeface="Old Standard"/>
              </a:rPr>
              <a:t>Los problemas distributivos dentro de las negociaciones en una relación pueden ser emocionalmente intensos.</a:t>
            </a:r>
            <a:r>
              <a:rPr lang="en-US" sz="5500" spc="-423">
                <a:solidFill>
                  <a:srgbClr val="000000"/>
                </a:solidFill>
                <a:latin typeface="Old Standard"/>
                <a:ea typeface="Old Standard"/>
                <a:cs typeface="Old Standard"/>
                <a:sym typeface="Old Standard"/>
              </a:rPr>
              <a:t> </a:t>
            </a:r>
          </a:p>
          <a:p>
            <a:pPr algn="ctr">
              <a:lnSpc>
                <a:spcPts val="6600"/>
              </a:lnSpc>
            </a:pPr>
            <a:r>
              <a:rPr lang="en-US" sz="5500" spc="-423">
                <a:solidFill>
                  <a:srgbClr val="000000"/>
                </a:solidFill>
                <a:latin typeface="Old Standard"/>
                <a:ea typeface="Old Standard"/>
                <a:cs typeface="Old Standard"/>
                <a:sym typeface="Old Standard"/>
              </a:rPr>
              <a:t>Si una parte tiene sentimientos intensos por los problemas o la otra la hostiga, las partes pueden enojarse. Es evidente que expresar ese enojo dificulta la negociación de otros problemas.</a:t>
            </a:r>
          </a:p>
          <a:p>
            <a:pPr algn="ctr">
              <a:lnSpc>
                <a:spcPts val="5160"/>
              </a:lnSpc>
              <a:spcBef>
                <a:spcPct val="0"/>
              </a:spcBef>
            </a:pPr>
            <a:endParaRPr lang="en-US" sz="5500" spc="-423">
              <a:solidFill>
                <a:srgbClr val="000000"/>
              </a:solidFill>
              <a:latin typeface="Old Standard"/>
              <a:ea typeface="Old Standard"/>
              <a:cs typeface="Old Standard"/>
              <a:sym typeface="Old Standar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2991</Words>
  <Application>Microsoft Office PowerPoint</Application>
  <PresentationFormat>Personalizado</PresentationFormat>
  <Paragraphs>155</Paragraphs>
  <Slides>33</Slides>
  <Notes>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33</vt:i4>
      </vt:variant>
    </vt:vector>
  </HeadingPairs>
  <TitlesOfParts>
    <vt:vector size="42" baseType="lpstr">
      <vt:lpstr>Old Standard Italics</vt:lpstr>
      <vt:lpstr>Old Standard Bold</vt:lpstr>
      <vt:lpstr>Montserrat Light Bold</vt:lpstr>
      <vt:lpstr>Old Standard</vt:lpstr>
      <vt:lpstr>Calibri</vt:lpstr>
      <vt:lpstr>Montserrat Light</vt:lpstr>
      <vt:lpstr>Montserrat Classic Bold</vt:lpstr>
      <vt:lpstr>Arial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Copia de Copia de Copia de Brown Illustrated Architecture Ancient History Presentation</dc:title>
  <cp:lastModifiedBy>Yanel Guastalla | UAA-P.Agricolas</cp:lastModifiedBy>
  <cp:revision>2</cp:revision>
  <dcterms:created xsi:type="dcterms:W3CDTF">2006-08-16T00:00:00Z</dcterms:created>
  <dcterms:modified xsi:type="dcterms:W3CDTF">2024-09-19T11:18:03Z</dcterms:modified>
  <dc:identifier>DAGRMplP40o</dc:identifier>
</cp:coreProperties>
</file>