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81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F97E-0496-48AF-923C-CAB2CC19273B}" type="datetimeFigureOut">
              <a:rPr lang="es-AR" smtClean="0"/>
              <a:t>20/8/2025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593A3-0768-46C6-BF33-19FBA104399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6628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F97E-0496-48AF-923C-CAB2CC19273B}" type="datetimeFigureOut">
              <a:rPr lang="es-AR" smtClean="0"/>
              <a:t>20/8/2025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593A3-0768-46C6-BF33-19FBA104399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71949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F97E-0496-48AF-923C-CAB2CC19273B}" type="datetimeFigureOut">
              <a:rPr lang="es-AR" smtClean="0"/>
              <a:t>20/8/2025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593A3-0768-46C6-BF33-19FBA104399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0311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F97E-0496-48AF-923C-CAB2CC19273B}" type="datetimeFigureOut">
              <a:rPr lang="es-AR" smtClean="0"/>
              <a:t>20/8/2025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593A3-0768-46C6-BF33-19FBA104399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089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F97E-0496-48AF-923C-CAB2CC19273B}" type="datetimeFigureOut">
              <a:rPr lang="es-AR" smtClean="0"/>
              <a:t>20/8/2025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593A3-0768-46C6-BF33-19FBA104399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60113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F97E-0496-48AF-923C-CAB2CC19273B}" type="datetimeFigureOut">
              <a:rPr lang="es-AR" smtClean="0"/>
              <a:t>20/8/2025</a:t>
            </a:fld>
            <a:endParaRPr lang="es-A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593A3-0768-46C6-BF33-19FBA104399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9062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F97E-0496-48AF-923C-CAB2CC19273B}" type="datetimeFigureOut">
              <a:rPr lang="es-AR" smtClean="0"/>
              <a:t>20/8/2025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593A3-0768-46C6-BF33-19FBA1043995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859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F97E-0496-48AF-923C-CAB2CC19273B}" type="datetimeFigureOut">
              <a:rPr lang="es-AR" smtClean="0"/>
              <a:t>20/8/2025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593A3-0768-46C6-BF33-19FBA104399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80705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F97E-0496-48AF-923C-CAB2CC19273B}" type="datetimeFigureOut">
              <a:rPr lang="es-AR" smtClean="0"/>
              <a:t>20/8/2025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593A3-0768-46C6-BF33-19FBA104399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60248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F97E-0496-48AF-923C-CAB2CC19273B}" type="datetimeFigureOut">
              <a:rPr lang="es-AR" smtClean="0"/>
              <a:t>20/8/2025</a:t>
            </a:fld>
            <a:endParaRPr lang="es-A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s-A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593A3-0768-46C6-BF33-19FBA104399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58046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970CF97E-0496-48AF-923C-CAB2CC19273B}" type="datetimeFigureOut">
              <a:rPr lang="es-AR" smtClean="0"/>
              <a:t>20/8/2025</a:t>
            </a:fld>
            <a:endParaRPr lang="es-A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s-A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593A3-0768-46C6-BF33-19FBA104399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2124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970CF97E-0496-48AF-923C-CAB2CC19273B}" type="datetimeFigureOut">
              <a:rPr lang="es-AR" smtClean="0"/>
              <a:t>20/8/2025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41593A3-0768-46C6-BF33-19FBA104399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2280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20E5D3-B4BE-4C99-9EB7-81C7EF8AF2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177196"/>
            <a:ext cx="8991600" cy="1645920"/>
          </a:xfrm>
        </p:spPr>
        <p:txBody>
          <a:bodyPr/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Discapacidad y sexualidad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A3401B5-23AC-48ED-B8BD-9E8888B3FF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Inclusión Socioeducativa</a:t>
            </a:r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371F4F1-E0CB-423F-B349-E94DFCA76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304" y="3857844"/>
            <a:ext cx="476250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50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4D726B-0480-4617-B309-381A64C6E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1842" y="3598081"/>
            <a:ext cx="7729728" cy="2579077"/>
          </a:xfrm>
        </p:spPr>
        <p:txBody>
          <a:bodyPr>
            <a:normAutofit/>
          </a:bodyPr>
          <a:lstStyle/>
          <a:p>
            <a:pPr algn="just"/>
            <a:r>
              <a:rPr lang="es-ES" sz="2000" dirty="0"/>
              <a:t>Las </a:t>
            </a:r>
            <a:r>
              <a:rPr lang="es-ES" sz="2000" dirty="0" err="1"/>
              <a:t>PcD</a:t>
            </a:r>
            <a:r>
              <a:rPr lang="es-ES" sz="2000" dirty="0"/>
              <a:t> piensan en su sexualidad y la ejercen. </a:t>
            </a:r>
          </a:p>
          <a:p>
            <a:pPr algn="just"/>
            <a:r>
              <a:rPr lang="es-ES" sz="2000" dirty="0"/>
              <a:t>No hay limitaciones preestablecidas y en la mayoría de los casos, cada uno encuentra su propio límite a través de experiencias individuales.</a:t>
            </a:r>
          </a:p>
          <a:p>
            <a:pPr algn="just"/>
            <a:r>
              <a:rPr lang="es-ES" sz="2000" dirty="0"/>
              <a:t>Lo que sucede es que cargan con tantos tabúes que a veces se enfrentan a muchos obstáculos. Esto las lleva, en numerosas oportunidades, a tener que hacer ejercicio de sus derechos de manera clandestina, con poca información y sentimientos de culpa.</a:t>
            </a:r>
            <a:endParaRPr lang="es-AR" sz="2000" dirty="0"/>
          </a:p>
        </p:txBody>
      </p:sp>
      <p:sp>
        <p:nvSpPr>
          <p:cNvPr id="5" name="Bocadillo: ovalado 4">
            <a:extLst>
              <a:ext uri="{FF2B5EF4-FFF2-40B4-BE49-F238E27FC236}">
                <a16:creationId xmlns:a16="http://schemas.microsoft.com/office/drawing/2014/main" id="{2CB2B52E-4591-4FEC-9803-0F3D56259AC3}"/>
              </a:ext>
            </a:extLst>
          </p:cNvPr>
          <p:cNvSpPr/>
          <p:nvPr/>
        </p:nvSpPr>
        <p:spPr>
          <a:xfrm>
            <a:off x="6996334" y="497041"/>
            <a:ext cx="2513427" cy="1529182"/>
          </a:xfrm>
          <a:prstGeom prst="wedgeEllipse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Las </a:t>
            </a:r>
            <a:r>
              <a:rPr lang="es-ES" dirty="0" err="1"/>
              <a:t>PcD</a:t>
            </a:r>
            <a:r>
              <a:rPr lang="es-ES" dirty="0"/>
              <a:t> son asexuadas, no tienen deseo, no piensan en “eso”</a:t>
            </a:r>
            <a:endParaRPr lang="es-AR" dirty="0"/>
          </a:p>
        </p:txBody>
      </p:sp>
      <p:sp>
        <p:nvSpPr>
          <p:cNvPr id="8" name="Bocadillo: ovalado 7">
            <a:extLst>
              <a:ext uri="{FF2B5EF4-FFF2-40B4-BE49-F238E27FC236}">
                <a16:creationId xmlns:a16="http://schemas.microsoft.com/office/drawing/2014/main" id="{06CEA2A9-3F9A-46A8-B9DF-8FC0CF0A7D5E}"/>
              </a:ext>
            </a:extLst>
          </p:cNvPr>
          <p:cNvSpPr/>
          <p:nvPr/>
        </p:nvSpPr>
        <p:spPr>
          <a:xfrm>
            <a:off x="9331570" y="1983546"/>
            <a:ext cx="2513427" cy="1702190"/>
          </a:xfrm>
          <a:prstGeom prst="wedgeEllipse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Las </a:t>
            </a:r>
            <a:r>
              <a:rPr lang="es-ES" dirty="0" err="1"/>
              <a:t>PcD</a:t>
            </a:r>
            <a:r>
              <a:rPr lang="es-ES" dirty="0"/>
              <a:t> no son sexualmente muy aventureras</a:t>
            </a:r>
          </a:p>
        </p:txBody>
      </p:sp>
      <p:sp>
        <p:nvSpPr>
          <p:cNvPr id="10" name="Bocadillo: ovalado 9">
            <a:extLst>
              <a:ext uri="{FF2B5EF4-FFF2-40B4-BE49-F238E27FC236}">
                <a16:creationId xmlns:a16="http://schemas.microsoft.com/office/drawing/2014/main" id="{0071C4E5-EC43-44AB-B289-AEC7E045D74B}"/>
              </a:ext>
            </a:extLst>
          </p:cNvPr>
          <p:cNvSpPr/>
          <p:nvPr/>
        </p:nvSpPr>
        <p:spPr>
          <a:xfrm>
            <a:off x="4193344" y="734363"/>
            <a:ext cx="2157046" cy="1477108"/>
          </a:xfrm>
          <a:prstGeom prst="wedgeEllipseCallout">
            <a:avLst>
              <a:gd name="adj1" fmla="val 30689"/>
              <a:gd name="adj2" fmla="val 5678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Las </a:t>
            </a:r>
            <a:r>
              <a:rPr lang="es-ES" dirty="0" err="1"/>
              <a:t>PcD</a:t>
            </a:r>
            <a:r>
              <a:rPr lang="es-ES" dirty="0"/>
              <a:t> no pueden tener sexo</a:t>
            </a:r>
            <a:endParaRPr lang="es-AR" dirty="0"/>
          </a:p>
        </p:txBody>
      </p:sp>
      <p:sp>
        <p:nvSpPr>
          <p:cNvPr id="11" name="Bocadillo: ovalado 10">
            <a:extLst>
              <a:ext uri="{FF2B5EF4-FFF2-40B4-BE49-F238E27FC236}">
                <a16:creationId xmlns:a16="http://schemas.microsoft.com/office/drawing/2014/main" id="{43A0DC78-9477-4802-9EE7-4738B3DE090C}"/>
              </a:ext>
            </a:extLst>
          </p:cNvPr>
          <p:cNvSpPr/>
          <p:nvPr/>
        </p:nvSpPr>
        <p:spPr>
          <a:xfrm>
            <a:off x="626012" y="311249"/>
            <a:ext cx="2743199" cy="2209800"/>
          </a:xfrm>
          <a:prstGeom prst="wedgeEllipseCallout">
            <a:avLst>
              <a:gd name="adj1" fmla="val 32500"/>
              <a:gd name="adj2" fmla="val 5613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Las </a:t>
            </a:r>
            <a:r>
              <a:rPr lang="es-ES" dirty="0" err="1"/>
              <a:t>PcD</a:t>
            </a:r>
            <a:r>
              <a:rPr lang="es-ES" dirty="0"/>
              <a:t> no necesitan tener relaciones sexuales. Solo necesitan cariño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82065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FC3C85-9A66-41FF-9110-DE86F8D26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634" y="2222695"/>
            <a:ext cx="7729728" cy="1949168"/>
          </a:xfrm>
        </p:spPr>
        <p:txBody>
          <a:bodyPr>
            <a:normAutofit/>
          </a:bodyPr>
          <a:lstStyle/>
          <a:p>
            <a:r>
              <a:rPr lang="es-ES" sz="2000" dirty="0"/>
              <a:t>Niega la etapa evolutiva en la que estas se encuentran y las ubica en un lugar de dependencia extrema.</a:t>
            </a:r>
          </a:p>
          <a:p>
            <a:r>
              <a:rPr lang="es-ES" sz="2000" dirty="0"/>
              <a:t>Cuanto más sepan, mejor. Y sobre todo: cuanto más consigan valerse por sí mismos mejor.</a:t>
            </a:r>
            <a:endParaRPr lang="es-AR" sz="2000" dirty="0"/>
          </a:p>
        </p:txBody>
      </p:sp>
      <p:sp>
        <p:nvSpPr>
          <p:cNvPr id="4" name="Bocadillo: ovalado 3">
            <a:extLst>
              <a:ext uri="{FF2B5EF4-FFF2-40B4-BE49-F238E27FC236}">
                <a16:creationId xmlns:a16="http://schemas.microsoft.com/office/drawing/2014/main" id="{19690339-BC1E-4210-9925-A27DED124D5B}"/>
              </a:ext>
            </a:extLst>
          </p:cNvPr>
          <p:cNvSpPr/>
          <p:nvPr/>
        </p:nvSpPr>
        <p:spPr>
          <a:xfrm>
            <a:off x="775130" y="834274"/>
            <a:ext cx="2256457" cy="1388421"/>
          </a:xfrm>
          <a:prstGeom prst="wedgeEllipseCallout">
            <a:avLst>
              <a:gd name="adj1" fmla="val 29600"/>
              <a:gd name="adj2" fmla="val 6286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Las </a:t>
            </a:r>
            <a:r>
              <a:rPr lang="es-ES" dirty="0" err="1"/>
              <a:t>PcD</a:t>
            </a:r>
            <a:r>
              <a:rPr lang="es-ES" dirty="0"/>
              <a:t> son como niños, como angelitos</a:t>
            </a:r>
            <a:endParaRPr lang="es-AR" dirty="0"/>
          </a:p>
        </p:txBody>
      </p:sp>
      <p:sp>
        <p:nvSpPr>
          <p:cNvPr id="5" name="Bocadillo: ovalado 4">
            <a:extLst>
              <a:ext uri="{FF2B5EF4-FFF2-40B4-BE49-F238E27FC236}">
                <a16:creationId xmlns:a16="http://schemas.microsoft.com/office/drawing/2014/main" id="{CD177683-0213-4B74-8DF7-A26775003191}"/>
              </a:ext>
            </a:extLst>
          </p:cNvPr>
          <p:cNvSpPr/>
          <p:nvPr/>
        </p:nvSpPr>
        <p:spPr>
          <a:xfrm>
            <a:off x="225083" y="2783442"/>
            <a:ext cx="2256457" cy="1388421"/>
          </a:xfrm>
          <a:prstGeom prst="wedgeEllipseCallout">
            <a:avLst>
              <a:gd name="adj1" fmla="val 31536"/>
              <a:gd name="adj2" fmla="val 6148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Necesitan siempre que se las proteja y cuide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20119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C81F22-1D4F-4599-99E3-D5A5B3529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5161" y="3683070"/>
            <a:ext cx="7081677" cy="1172951"/>
          </a:xfrm>
        </p:spPr>
        <p:txBody>
          <a:bodyPr>
            <a:normAutofit/>
          </a:bodyPr>
          <a:lstStyle/>
          <a:p>
            <a:pPr algn="just"/>
            <a:r>
              <a:rPr lang="es-ES" sz="2000" dirty="0"/>
              <a:t>En general se atribuye a las </a:t>
            </a:r>
            <a:r>
              <a:rPr lang="es-ES" sz="2000" dirty="0" err="1"/>
              <a:t>PcD</a:t>
            </a:r>
            <a:r>
              <a:rPr lang="es-ES" sz="2000" dirty="0"/>
              <a:t> intelectual o psicosocial, y carece de sustento real. </a:t>
            </a:r>
            <a:endParaRPr lang="es-AR" sz="2000" dirty="0"/>
          </a:p>
        </p:txBody>
      </p:sp>
      <p:sp>
        <p:nvSpPr>
          <p:cNvPr id="4" name="Bocadillo: ovalado 3">
            <a:extLst>
              <a:ext uri="{FF2B5EF4-FFF2-40B4-BE49-F238E27FC236}">
                <a16:creationId xmlns:a16="http://schemas.microsoft.com/office/drawing/2014/main" id="{FCEFE85D-BB9F-49E2-87B2-53716479BA00}"/>
              </a:ext>
            </a:extLst>
          </p:cNvPr>
          <p:cNvSpPr/>
          <p:nvPr/>
        </p:nvSpPr>
        <p:spPr>
          <a:xfrm>
            <a:off x="4445391" y="965981"/>
            <a:ext cx="2485293" cy="1524000"/>
          </a:xfrm>
          <a:prstGeom prst="wedgeEllipseCallout">
            <a:avLst>
              <a:gd name="adj1" fmla="val -45173"/>
              <a:gd name="adj2" fmla="val 5419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Las </a:t>
            </a:r>
            <a:r>
              <a:rPr lang="es-ES" dirty="0" err="1"/>
              <a:t>PcD</a:t>
            </a:r>
            <a:r>
              <a:rPr lang="es-ES" dirty="0"/>
              <a:t> tienen una sexualidad irrefrenable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66188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BE931D-AF4E-4A00-A0D2-4AFF632B1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000" dirty="0"/>
              <a:t>Esta creencia suele referir a la idea de que ninguna persona con discapacidad motora puede “concretar” un coito o penetración, dando a su vez por supuesto que esta sería la única forma de consumar una relación sexual. </a:t>
            </a:r>
          </a:p>
          <a:p>
            <a:pPr algn="just"/>
            <a:r>
              <a:rPr lang="es-ES" sz="2000" dirty="0"/>
              <a:t>De todos modos, y aunque debamos interpelar el modelo de “normalidad”, lo cierto es que muchas </a:t>
            </a:r>
            <a:r>
              <a:rPr lang="es-ES" sz="2000" dirty="0" err="1"/>
              <a:t>PcD</a:t>
            </a:r>
            <a:r>
              <a:rPr lang="es-ES" sz="2000" dirty="0"/>
              <a:t> motora pueden mantener relaciones con penetración.</a:t>
            </a:r>
            <a:endParaRPr lang="es-AR" sz="2000" dirty="0"/>
          </a:p>
        </p:txBody>
      </p:sp>
      <p:sp>
        <p:nvSpPr>
          <p:cNvPr id="4" name="Bocadillo: ovalado 3">
            <a:extLst>
              <a:ext uri="{FF2B5EF4-FFF2-40B4-BE49-F238E27FC236}">
                <a16:creationId xmlns:a16="http://schemas.microsoft.com/office/drawing/2014/main" id="{7B3D9D86-987A-4FD3-A7C3-157157592392}"/>
              </a:ext>
            </a:extLst>
          </p:cNvPr>
          <p:cNvSpPr/>
          <p:nvPr/>
        </p:nvSpPr>
        <p:spPr>
          <a:xfrm>
            <a:off x="4853353" y="473612"/>
            <a:ext cx="2729133" cy="1622474"/>
          </a:xfrm>
          <a:prstGeom prst="wedgeEllipseCallout">
            <a:avLst>
              <a:gd name="adj1" fmla="val 45393"/>
              <a:gd name="adj2" fmla="val 4957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Las </a:t>
            </a:r>
            <a:r>
              <a:rPr lang="es-ES" dirty="0" err="1"/>
              <a:t>PcD</a:t>
            </a:r>
            <a:r>
              <a:rPr lang="es-ES" dirty="0"/>
              <a:t> no pueden concretar “relaciones normales”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95826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80E5F9-A766-4858-93A3-9608F3ED8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986" y="2750585"/>
            <a:ext cx="7729728" cy="3101983"/>
          </a:xfrm>
        </p:spPr>
        <p:txBody>
          <a:bodyPr>
            <a:normAutofit/>
          </a:bodyPr>
          <a:lstStyle/>
          <a:p>
            <a:pPr algn="just"/>
            <a:r>
              <a:rPr lang="es-ES" sz="2000" dirty="0"/>
              <a:t>Esta afirmación está fuertemente influida por el modelo hegemónico de belleza. </a:t>
            </a:r>
          </a:p>
          <a:p>
            <a:pPr algn="just"/>
            <a:r>
              <a:rPr lang="es-ES" sz="2000" dirty="0"/>
              <a:t>Se olvida así el valor principal de cada persona: sus sentimientos, su personalidad, sus deseos, sus acciones.</a:t>
            </a:r>
            <a:endParaRPr lang="es-AR" sz="2000" dirty="0"/>
          </a:p>
        </p:txBody>
      </p:sp>
      <p:sp>
        <p:nvSpPr>
          <p:cNvPr id="4" name="Bocadillo: ovalado 3">
            <a:extLst>
              <a:ext uri="{FF2B5EF4-FFF2-40B4-BE49-F238E27FC236}">
                <a16:creationId xmlns:a16="http://schemas.microsoft.com/office/drawing/2014/main" id="{772EA07D-D1D4-410A-8F69-797F81659D14}"/>
              </a:ext>
            </a:extLst>
          </p:cNvPr>
          <p:cNvSpPr/>
          <p:nvPr/>
        </p:nvSpPr>
        <p:spPr>
          <a:xfrm>
            <a:off x="3363116" y="581465"/>
            <a:ext cx="2180493" cy="1500554"/>
          </a:xfrm>
          <a:prstGeom prst="wedgeEllipseCallout">
            <a:avLst>
              <a:gd name="adj1" fmla="val 44973"/>
              <a:gd name="adj2" fmla="val 4937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Las </a:t>
            </a:r>
            <a:r>
              <a:rPr lang="es-ES" dirty="0" err="1"/>
              <a:t>PcD</a:t>
            </a:r>
            <a:r>
              <a:rPr lang="es-ES" dirty="0"/>
              <a:t> no son deseables ni atractivas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78628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0BFFCD-DA69-44BF-BB3D-1D0EA18DE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961601"/>
            <a:ext cx="7729728" cy="3101983"/>
          </a:xfrm>
        </p:spPr>
        <p:txBody>
          <a:bodyPr>
            <a:normAutofit/>
          </a:bodyPr>
          <a:lstStyle/>
          <a:p>
            <a:pPr algn="just"/>
            <a:r>
              <a:rPr lang="es-ES" sz="2000" dirty="0"/>
              <a:t>La realidad es que mientras una persona tenga la capacidad de ahijar a alguien, protegerlo y tomar las decisiones que sean positivas para su bienestar, sea con apoyo o sin él, ésta se encuentra en condiciones de tener hijo/as y nadie debe decidir por encima de su voluntad.</a:t>
            </a:r>
          </a:p>
          <a:p>
            <a:pPr algn="just"/>
            <a:r>
              <a:rPr lang="es-ES" sz="2000" dirty="0"/>
              <a:t>Respecto del sufrimiento: no hay motivos reales ni aparentes para que un/a niño/a deba sufrir por tener madres/padres con discapacidad. </a:t>
            </a:r>
            <a:endParaRPr lang="es-AR" sz="2000" dirty="0"/>
          </a:p>
        </p:txBody>
      </p:sp>
      <p:sp>
        <p:nvSpPr>
          <p:cNvPr id="4" name="Bocadillo: ovalado 3">
            <a:extLst>
              <a:ext uri="{FF2B5EF4-FFF2-40B4-BE49-F238E27FC236}">
                <a16:creationId xmlns:a16="http://schemas.microsoft.com/office/drawing/2014/main" id="{4455C2BD-2016-4395-8DE0-D0C20857F0FF}"/>
              </a:ext>
            </a:extLst>
          </p:cNvPr>
          <p:cNvSpPr/>
          <p:nvPr/>
        </p:nvSpPr>
        <p:spPr>
          <a:xfrm>
            <a:off x="4801772" y="637735"/>
            <a:ext cx="2203939" cy="1406769"/>
          </a:xfrm>
          <a:prstGeom prst="wedgeEllipseCallout">
            <a:avLst>
              <a:gd name="adj1" fmla="val 48103"/>
              <a:gd name="adj2" fmla="val 485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Las PcD no pueden o no deben tener hijos/as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60673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7C7A6F-D030-4981-B206-178A2A382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3182" y="2270732"/>
            <a:ext cx="7729728" cy="3101983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Esta idea encierra por lo menos dos preconceptos errados: </a:t>
            </a:r>
          </a:p>
          <a:p>
            <a:pPr marL="342900" lvl="0" indent="-342900" algn="just">
              <a:lnSpc>
                <a:spcPct val="107000"/>
              </a:lnSpc>
              <a:buSzPts val="1200"/>
              <a:buFont typeface="Times New Roman" panose="02020603050405020304" pitchFamily="18" charset="0"/>
              <a:buChar char="-"/>
            </a:pPr>
            <a:r>
              <a:rPr lang="es-AR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Una es el prejuicio de creer que no son atractivas, por lo que se da por descontado que nadie las deseará.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200"/>
              <a:buFont typeface="Times New Roman" panose="02020603050405020304" pitchFamily="18" charset="0"/>
              <a:buChar char="-"/>
            </a:pPr>
            <a:r>
              <a:rPr lang="es-AR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La otra idea errónea es que el abuso se relaciona con el deseo hacia una persona, cuando lo que está en juego en el abuso es el poder y el sometimiento a la víctima de abuso.</a:t>
            </a:r>
          </a:p>
          <a:p>
            <a:endParaRPr lang="es-AR" dirty="0"/>
          </a:p>
        </p:txBody>
      </p:sp>
      <p:sp>
        <p:nvSpPr>
          <p:cNvPr id="4" name="Bocadillo: ovalado 3">
            <a:extLst>
              <a:ext uri="{FF2B5EF4-FFF2-40B4-BE49-F238E27FC236}">
                <a16:creationId xmlns:a16="http://schemas.microsoft.com/office/drawing/2014/main" id="{9B5AE9C4-A28A-470A-A83D-B4E1314EF8C6}"/>
              </a:ext>
            </a:extLst>
          </p:cNvPr>
          <p:cNvSpPr/>
          <p:nvPr/>
        </p:nvSpPr>
        <p:spPr>
          <a:xfrm>
            <a:off x="120982" y="3176955"/>
            <a:ext cx="2110154" cy="1289538"/>
          </a:xfrm>
          <a:prstGeom prst="wedgeEllipse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Las PcD no son objeto de abuso</a:t>
            </a:r>
            <a:endParaRPr lang="es-AR"/>
          </a:p>
        </p:txBody>
      </p:sp>
      <p:sp>
        <p:nvSpPr>
          <p:cNvPr id="5" name="Bocadillo: ovalado 4">
            <a:extLst>
              <a:ext uri="{FF2B5EF4-FFF2-40B4-BE49-F238E27FC236}">
                <a16:creationId xmlns:a16="http://schemas.microsoft.com/office/drawing/2014/main" id="{77655B16-D64F-43FE-B0A6-3D1EF986840F}"/>
              </a:ext>
            </a:extLst>
          </p:cNvPr>
          <p:cNvSpPr/>
          <p:nvPr/>
        </p:nvSpPr>
        <p:spPr>
          <a:xfrm>
            <a:off x="919090" y="890955"/>
            <a:ext cx="2344616" cy="1584960"/>
          </a:xfrm>
          <a:prstGeom prst="wedgeEllipse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Las </a:t>
            </a:r>
            <a:r>
              <a:rPr lang="es-ES" dirty="0" err="1"/>
              <a:t>PcD</a:t>
            </a:r>
            <a:r>
              <a:rPr lang="es-ES" dirty="0"/>
              <a:t> nunca serán sexualmente agredidas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85901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4FD4A8-5295-4CB2-96B8-42328AA7A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3327713"/>
            <a:ext cx="7729728" cy="1216504"/>
          </a:xfrm>
        </p:spPr>
        <p:txBody>
          <a:bodyPr>
            <a:normAutofit/>
          </a:bodyPr>
          <a:lstStyle/>
          <a:p>
            <a:r>
              <a:rPr lang="es-ES" sz="2000" dirty="0"/>
              <a:t>Esta idea no reconoce a quienes tienen alguna discapacidad como personas sino como objetos de manipulación.</a:t>
            </a:r>
            <a:endParaRPr lang="es-AR" sz="2000" dirty="0"/>
          </a:p>
        </p:txBody>
      </p:sp>
      <p:sp>
        <p:nvSpPr>
          <p:cNvPr id="4" name="Bocadillo: ovalado 3">
            <a:extLst>
              <a:ext uri="{FF2B5EF4-FFF2-40B4-BE49-F238E27FC236}">
                <a16:creationId xmlns:a16="http://schemas.microsoft.com/office/drawing/2014/main" id="{D07FFB99-9003-4439-95F8-0460324BCD42}"/>
              </a:ext>
            </a:extLst>
          </p:cNvPr>
          <p:cNvSpPr/>
          <p:nvPr/>
        </p:nvSpPr>
        <p:spPr>
          <a:xfrm>
            <a:off x="1222951" y="815517"/>
            <a:ext cx="2251769" cy="1491585"/>
          </a:xfrm>
          <a:prstGeom prst="wedgeEllipse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Las </a:t>
            </a:r>
            <a:r>
              <a:rPr lang="es-ES" dirty="0" err="1"/>
              <a:t>PcD</a:t>
            </a:r>
            <a:r>
              <a:rPr lang="es-ES" dirty="0"/>
              <a:t> son siempre objeto de abuso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85789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64AEF4-A9B7-4D80-9130-DC2945B3E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3172617"/>
            <a:ext cx="7729728" cy="1755353"/>
          </a:xfrm>
        </p:spPr>
        <p:txBody>
          <a:bodyPr>
            <a:normAutofit/>
          </a:bodyPr>
          <a:lstStyle/>
          <a:p>
            <a:pPr algn="just"/>
            <a:r>
              <a:rPr lang="es-ES" sz="2000" dirty="0"/>
              <a:t>En la mayoría de las instituciones se pierde el derecho a la intimidad.</a:t>
            </a:r>
          </a:p>
          <a:p>
            <a:pPr algn="just"/>
            <a:r>
              <a:rPr lang="es-ES" sz="2000" dirty="0"/>
              <a:t>Sin embargo, cuando las instituciones facilitan condiciones apropiadas, las personas con discapacidad que están institucionalizadas pueden encontrar también su forma de acceder al placer de una manera digna.</a:t>
            </a:r>
            <a:endParaRPr lang="es-AR" sz="2000" dirty="0"/>
          </a:p>
        </p:txBody>
      </p:sp>
      <p:sp>
        <p:nvSpPr>
          <p:cNvPr id="4" name="Bocadillo: ovalado 3">
            <a:extLst>
              <a:ext uri="{FF2B5EF4-FFF2-40B4-BE49-F238E27FC236}">
                <a16:creationId xmlns:a16="http://schemas.microsoft.com/office/drawing/2014/main" id="{DA3668BB-8512-4E5D-A191-EFA79E494ADC}"/>
              </a:ext>
            </a:extLst>
          </p:cNvPr>
          <p:cNvSpPr/>
          <p:nvPr/>
        </p:nvSpPr>
        <p:spPr>
          <a:xfrm>
            <a:off x="6288258" y="354799"/>
            <a:ext cx="2841674" cy="1755353"/>
          </a:xfrm>
          <a:prstGeom prst="wedgeEllipseCallout">
            <a:avLst>
              <a:gd name="adj1" fmla="val 49959"/>
              <a:gd name="adj2" fmla="val 4887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Las </a:t>
            </a:r>
            <a:r>
              <a:rPr lang="es-ES" dirty="0" err="1"/>
              <a:t>PcD</a:t>
            </a:r>
            <a:r>
              <a:rPr lang="es-ES" dirty="0"/>
              <a:t> que están institucionalizadas no deben tener relaciones sexuales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61913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EA3FD5-7A6E-48F6-9E57-06D152A3A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999907"/>
            <a:ext cx="7729728" cy="3101983"/>
          </a:xfrm>
        </p:spPr>
        <p:txBody>
          <a:bodyPr>
            <a:normAutofit/>
          </a:bodyPr>
          <a:lstStyle/>
          <a:p>
            <a:r>
              <a:rPr lang="es-ES" sz="2000" dirty="0"/>
              <a:t>Estas ideas pueden condicionar tanto a las </a:t>
            </a:r>
            <a:r>
              <a:rPr lang="es-ES" sz="2000" dirty="0" err="1"/>
              <a:t>PcD</a:t>
            </a:r>
            <a:r>
              <a:rPr lang="es-ES" sz="2000" dirty="0"/>
              <a:t> como a aquellas que se sienten atraídas por ellas. </a:t>
            </a:r>
            <a:endParaRPr lang="es-AR" sz="2000" dirty="0"/>
          </a:p>
        </p:txBody>
      </p:sp>
      <p:sp>
        <p:nvSpPr>
          <p:cNvPr id="4" name="Bocadillo: ovalado 3">
            <a:extLst>
              <a:ext uri="{FF2B5EF4-FFF2-40B4-BE49-F238E27FC236}">
                <a16:creationId xmlns:a16="http://schemas.microsoft.com/office/drawing/2014/main" id="{7D8B43F0-1B63-4636-BE02-0785E9038260}"/>
              </a:ext>
            </a:extLst>
          </p:cNvPr>
          <p:cNvSpPr/>
          <p:nvPr/>
        </p:nvSpPr>
        <p:spPr>
          <a:xfrm>
            <a:off x="5931877" y="679938"/>
            <a:ext cx="2410265" cy="1627164"/>
          </a:xfrm>
          <a:prstGeom prst="wedgeEllipseCallout">
            <a:avLst>
              <a:gd name="adj1" fmla="val 52140"/>
              <a:gd name="adj2" fmla="val 4387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Las parejas de las PcD deben ser siempre PcD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45064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CF9F80-254E-4455-A7C5-C2A1DC450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la </a:t>
            </a:r>
            <a:r>
              <a:rPr lang="es-E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oms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sexualidad se define como…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FEC015-0A50-4C24-A21F-11B80C8A7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dirty="0"/>
              <a:t>Un aspecto central del ser humano, presente a lo largo de su vida. </a:t>
            </a:r>
          </a:p>
          <a:p>
            <a:pPr algn="just"/>
            <a:r>
              <a:rPr lang="es-ES" dirty="0"/>
              <a:t>Abarca al sexo, las identidades y los papeles de género, el erotismo, el placer, la intimidad, la reproducción y la orientación sexual. </a:t>
            </a:r>
          </a:p>
          <a:p>
            <a:pPr algn="just"/>
            <a:r>
              <a:rPr lang="es-ES" dirty="0"/>
              <a:t>Se vivencia y se expresa a través de pensamientos, fantasías, deseos, creencias, actitudes, valores, conductas, prácticas, papeles y relaciones interpersonales. La sexualidad puede incluir todas estas dimensiones, no obstante, no todas ellas se evidencian o se expresan siempre. </a:t>
            </a:r>
          </a:p>
          <a:p>
            <a:pPr algn="just"/>
            <a:r>
              <a:rPr lang="es-ES" dirty="0"/>
              <a:t>La sexualidad está influida por la interacción de factores biológicos, psicológicos, sociales, económicos, políticos, culturales, éticos, legales, históricos, religiosos y espirituales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16434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D44D68-2D58-42F0-9AC4-20384897F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188" y="1051355"/>
            <a:ext cx="7729728" cy="4755289"/>
          </a:xfrm>
        </p:spPr>
        <p:txBody>
          <a:bodyPr>
            <a:normAutofit/>
          </a:bodyPr>
          <a:lstStyle/>
          <a:p>
            <a:pPr algn="just"/>
            <a:r>
              <a:rPr lang="es-ES" sz="2000" dirty="0"/>
              <a:t>Es importante asegurarles la posibilidad de preguntar y pedir información y educación sexual. Necesitan estos conocimientos para relacionarse con las otras niñas y niños y también para relacionarse con los adultos en el terreno afectivo: ser respetados, sentirse valorados, desarrollar vínculos de cariño y ser correspondidos en su necesidad de afecto.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Las personas con discapacidad tienen derecho a vivir su vida afectiva. Tienen proyectos y deseos... Muchas veces, la mayor barrera para un niño o niña con discapacidad es la mirada de los otros.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78069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16275A1-1BAF-474F-AD48-D3A3D8DDE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8" t="2132" r="-516" b="4193"/>
          <a:stretch/>
        </p:blipFill>
        <p:spPr>
          <a:xfrm>
            <a:off x="2642382" y="147712"/>
            <a:ext cx="6769672" cy="657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0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E5A0F-12F7-49A7-BC96-6432A2AAE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7025" y="345713"/>
            <a:ext cx="7137947" cy="821905"/>
          </a:xfrm>
        </p:spPr>
        <p:txBody>
          <a:bodyPr>
            <a:normAutofit fontScale="90000"/>
          </a:bodyPr>
          <a:lstStyle/>
          <a:p>
            <a:br>
              <a:rPr lang="es-AR" dirty="0"/>
            </a:br>
            <a:r>
              <a:rPr lang="es-AR" dirty="0"/>
              <a:t>Actitudes que ayudan</a:t>
            </a:r>
            <a:br>
              <a:rPr lang="es-AR" dirty="0"/>
            </a:b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EF2E42-4093-46DC-8392-90A308299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1011" y="1280160"/>
            <a:ext cx="8185523" cy="6020972"/>
          </a:xfrm>
        </p:spPr>
        <p:txBody>
          <a:bodyPr>
            <a:normAutofit fontScale="62500" lnSpcReduction="20000"/>
          </a:bodyPr>
          <a:lstStyle/>
          <a:p>
            <a:pPr marL="342900" lvl="0" indent="-342900" algn="just">
              <a:lnSpc>
                <a:spcPct val="107000"/>
              </a:lnSpc>
              <a:buSzPts val="1200"/>
              <a:buFont typeface="Symbol" panose="05050102010706020507" pitchFamily="18" charset="2"/>
              <a:buChar char=""/>
            </a:pPr>
            <a:r>
              <a:rPr lang="es-AR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Hable con ella o él acerca del futuro y ayúdela a proponerse metas, encontrar los caminos hacia ellas y ganar confianza en sí misma. </a:t>
            </a:r>
            <a:endParaRPr lang="es-AR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SzPts val="1200"/>
              <a:buFont typeface="Symbol" panose="05050102010706020507" pitchFamily="18" charset="2"/>
              <a:buChar char=""/>
            </a:pPr>
            <a:r>
              <a:rPr lang="es-AR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Aproveche las oportunidades para estimularlo a tomar sus propias decisiones.</a:t>
            </a:r>
            <a:endParaRPr lang="es-AR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SzPts val="1200"/>
              <a:buFont typeface="Symbol" panose="05050102010706020507" pitchFamily="18" charset="2"/>
              <a:buChar char=""/>
            </a:pPr>
            <a:r>
              <a:rPr lang="es-AR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Siempre que sea posible, dele la oportunidad de movilizarse libremente y desempeñarse en forma autónoma. </a:t>
            </a:r>
            <a:endParaRPr lang="es-AR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SzPts val="1200"/>
              <a:buFont typeface="Symbol" panose="05050102010706020507" pitchFamily="18" charset="2"/>
              <a:buChar char=""/>
            </a:pPr>
            <a:r>
              <a:rPr lang="es-AR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Demuéstrele que usted conoce sus habilidades y posibilidades.</a:t>
            </a:r>
            <a:endParaRPr lang="es-AR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SzPts val="1200"/>
              <a:buFont typeface="Symbol" panose="05050102010706020507" pitchFamily="18" charset="2"/>
              <a:buChar char=""/>
            </a:pPr>
            <a:r>
              <a:rPr lang="es-AR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interacción con otros niños es muy importante.</a:t>
            </a:r>
          </a:p>
          <a:p>
            <a:pPr marL="342900" lvl="0" indent="-342900" algn="just">
              <a:lnSpc>
                <a:spcPct val="107000"/>
              </a:lnSpc>
              <a:buSzPts val="1200"/>
              <a:buFont typeface="Symbol" panose="05050102010706020507" pitchFamily="18" charset="2"/>
              <a:buChar char=""/>
            </a:pPr>
            <a:r>
              <a:rPr lang="es-AR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importante ser uno mismo y hablar con naturalidad, dirigiéndose siempre directamente al niño o a la niña. No piense que él o ella no lo entienden.</a:t>
            </a:r>
            <a:endParaRPr lang="es-AR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SzPts val="1200"/>
              <a:buFont typeface="Symbol" panose="05050102010706020507" pitchFamily="18" charset="2"/>
              <a:buChar char=""/>
            </a:pPr>
            <a:r>
              <a:rPr lang="es-AR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mentir. Dar explicaciones que se puedan entender de forma simple, concreta, oportuna y respondiendo lo que están preguntando. </a:t>
            </a:r>
          </a:p>
          <a:p>
            <a:pPr marL="342900" lvl="0" indent="-342900" algn="just">
              <a:lnSpc>
                <a:spcPct val="107000"/>
              </a:lnSpc>
              <a:buSzPts val="1200"/>
              <a:buFont typeface="Symbol" panose="05050102010706020507" pitchFamily="18" charset="2"/>
              <a:buChar char=""/>
            </a:pPr>
            <a:r>
              <a:rPr lang="es-AR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hable de las dificultades de su hijo ni de aspectos que atañen a su intimidad con otros adultos cuando está delante de él. De esta manera se lo avergüenza y se le falta el respeto.</a:t>
            </a:r>
            <a:endParaRPr lang="es-AR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SzPts val="1200"/>
              <a:buFont typeface="Symbol" panose="05050102010706020507" pitchFamily="18" charset="2"/>
              <a:buChar char=""/>
            </a:pPr>
            <a:r>
              <a:rPr lang="es-AR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debe hablar integralmente de estos temas, deteniéndose en las cuestiones vinculadas a la privacidad del cuerpo y de las zonas íntimas.</a:t>
            </a:r>
            <a:endParaRPr lang="es-AR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200"/>
              <a:buFont typeface="Symbol" panose="05050102010706020507" pitchFamily="18" charset="2"/>
              <a:buChar char=""/>
            </a:pPr>
            <a:r>
              <a:rPr lang="es-AR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útil apoyarse en láminas, muñecas, cuentos, videos en internet sobre la fecundación y el desarrollo del bebé en el útero y en parto…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19861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18AACB-4D6A-4E90-8077-030C4C84D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La pubertad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1032B6-EAB8-440E-A3BD-472E37EA9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377441"/>
            <a:ext cx="7729728" cy="3250046"/>
          </a:xfrm>
        </p:spPr>
        <p:txBody>
          <a:bodyPr>
            <a:normAutofit fontScale="92500"/>
          </a:bodyPr>
          <a:lstStyle/>
          <a:p>
            <a:pPr algn="just"/>
            <a:endParaRPr lang="es-ES" dirty="0"/>
          </a:p>
          <a:p>
            <a:pPr algn="just"/>
            <a:r>
              <a:rPr lang="es-ES" dirty="0"/>
              <a:t>La pubertad de un niño o niña con discapacidad es una fase compleja, llena de nuevos desafíos y cambios a los que también la familia debe ajustarse. </a:t>
            </a:r>
          </a:p>
          <a:p>
            <a:pPr algn="just"/>
            <a:r>
              <a:rPr lang="es-ES" dirty="0"/>
              <a:t>El cuerpo cambia, las hormonas hacen su trabajo, los estados de ánimo y el humor cambian abruptamente. </a:t>
            </a:r>
          </a:p>
          <a:p>
            <a:pPr algn="just"/>
            <a:r>
              <a:rPr lang="es-ES" dirty="0"/>
              <a:t>Además de esto, muchas veces la pubertad implica “desajustes” entre la edad cronológica y la edad “mental” o de maduración.</a:t>
            </a:r>
          </a:p>
          <a:p>
            <a:pPr algn="just"/>
            <a:r>
              <a:rPr lang="es-ES" dirty="0"/>
              <a:t>Sin embargo, es muy importante no “cerrar los ojos” y ofrecer espacios para conversar de los temas que se tornan más inquietantes, así como dejando espacio libre para la intimidad y los “secretos” que también necesitan los y las adolescentes.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97245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D2750C-49AF-4117-BCEB-662367FA1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Factores que determinan la sexualidad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6D74FB6B-A866-44AA-BAD2-E1327F2E64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9087744"/>
              </p:ext>
            </p:extLst>
          </p:nvPr>
        </p:nvGraphicFramePr>
        <p:xfrm>
          <a:off x="2230438" y="2638424"/>
          <a:ext cx="7729730" cy="18632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45946">
                  <a:extLst>
                    <a:ext uri="{9D8B030D-6E8A-4147-A177-3AD203B41FA5}">
                      <a16:colId xmlns:a16="http://schemas.microsoft.com/office/drawing/2014/main" val="808261387"/>
                    </a:ext>
                  </a:extLst>
                </a:gridCol>
                <a:gridCol w="1545946">
                  <a:extLst>
                    <a:ext uri="{9D8B030D-6E8A-4147-A177-3AD203B41FA5}">
                      <a16:colId xmlns:a16="http://schemas.microsoft.com/office/drawing/2014/main" val="4186596260"/>
                    </a:ext>
                  </a:extLst>
                </a:gridCol>
                <a:gridCol w="1545946">
                  <a:extLst>
                    <a:ext uri="{9D8B030D-6E8A-4147-A177-3AD203B41FA5}">
                      <a16:colId xmlns:a16="http://schemas.microsoft.com/office/drawing/2014/main" val="1799982928"/>
                    </a:ext>
                  </a:extLst>
                </a:gridCol>
                <a:gridCol w="1545946">
                  <a:extLst>
                    <a:ext uri="{9D8B030D-6E8A-4147-A177-3AD203B41FA5}">
                      <a16:colId xmlns:a16="http://schemas.microsoft.com/office/drawing/2014/main" val="2060321788"/>
                    </a:ext>
                  </a:extLst>
                </a:gridCol>
                <a:gridCol w="1545946">
                  <a:extLst>
                    <a:ext uri="{9D8B030D-6E8A-4147-A177-3AD203B41FA5}">
                      <a16:colId xmlns:a16="http://schemas.microsoft.com/office/drawing/2014/main" val="1764284893"/>
                    </a:ext>
                  </a:extLst>
                </a:gridCol>
              </a:tblGrid>
              <a:tr h="372647">
                <a:tc>
                  <a:txBody>
                    <a:bodyPr/>
                    <a:lstStyle/>
                    <a:p>
                      <a:r>
                        <a:rPr lang="es-ES" dirty="0"/>
                        <a:t>Biológico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Social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Cognitivo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Sensorial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Psicológico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231415"/>
                  </a:ext>
                </a:extLst>
              </a:tr>
              <a:tr h="149059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Cuerpo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Funciones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Entorno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Sistema de creencias y mitos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Ideas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Fantasías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Lo que sé y lo que no sé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Los 5 sentidos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La manera en que siento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188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1961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51031B-369B-44A9-AC6C-CCFA1F921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820616"/>
            <a:ext cx="7729728" cy="4919412"/>
          </a:xfrm>
        </p:spPr>
        <p:txBody>
          <a:bodyPr>
            <a:normAutofit/>
          </a:bodyPr>
          <a:lstStyle/>
          <a:p>
            <a:pPr algn="just"/>
            <a:r>
              <a:rPr lang="es-ES" sz="2000" dirty="0"/>
              <a:t>Todas y todos somos seres sexuados y sexuales ya que la sexualidad es una </a:t>
            </a:r>
            <a:r>
              <a:rPr lang="es-ES" sz="2000" b="1" dirty="0"/>
              <a:t>parte importante de nuestra vida y nuestra persona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Existen muchas maneras de sentir, vivir y ejercer la sexualidad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Puede decirse que la sexualidad humana, más que de “órganos sexuales” está “hecha de palabras”</a:t>
            </a:r>
            <a:endParaRPr lang="es-AR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9F8523A-D5D7-4D63-83AE-56B97F4C3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622" y="4038635"/>
            <a:ext cx="8404109" cy="216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9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0193DA-BBEE-45D9-8D15-5FB814DE9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¿Por qué es importante la educación sexual?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AA2334-9B5C-4AEE-9271-4A4D4808D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55174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/>
              <a:t>La educación sexual debe contribuir a la comprensión de nuestros </a:t>
            </a:r>
            <a:r>
              <a:rPr lang="es-ES" b="1" dirty="0"/>
              <a:t>sentimientos</a:t>
            </a:r>
          </a:p>
          <a:p>
            <a:endParaRPr lang="es-ES" dirty="0"/>
          </a:p>
          <a:p>
            <a:pPr algn="just"/>
            <a:r>
              <a:rPr lang="es-ES" dirty="0"/>
              <a:t>Amorosos </a:t>
            </a:r>
          </a:p>
          <a:p>
            <a:pPr algn="just"/>
            <a:r>
              <a:rPr lang="es-ES" dirty="0"/>
              <a:t>De amistad</a:t>
            </a:r>
          </a:p>
          <a:p>
            <a:pPr algn="just"/>
            <a:r>
              <a:rPr lang="es-ES" dirty="0"/>
              <a:t>De compañerismo</a:t>
            </a:r>
          </a:p>
          <a:p>
            <a:pPr algn="just"/>
            <a:r>
              <a:rPr lang="es-ES" dirty="0"/>
              <a:t>De solidaridad</a:t>
            </a:r>
          </a:p>
          <a:p>
            <a:pPr algn="just"/>
            <a:r>
              <a:rPr lang="es-ES" dirty="0"/>
              <a:t>Incluso aquellos más negativos de incomodidad, vergüenza, repulsión o rechazo.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Debe ayudarnos a sentirnos cómodos en nuestra relación con las demás personas y también con nosotros mismos, nuestro cuerpo y nuestros sentimientos.</a:t>
            </a:r>
            <a:endParaRPr lang="es-AR" dirty="0"/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1E51B8A3-965A-4DE7-AD58-F56ED5F93386}"/>
              </a:ext>
            </a:extLst>
          </p:cNvPr>
          <p:cNvSpPr/>
          <p:nvPr/>
        </p:nvSpPr>
        <p:spPr>
          <a:xfrm>
            <a:off x="8736036" y="2954214"/>
            <a:ext cx="422031" cy="47478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90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8A4B28-4852-4A9B-B138-523138276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055078"/>
            <a:ext cx="7729728" cy="4684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educación sexual es necesaria para todos y también para los niños y niñas con discapacidad.</a:t>
            </a:r>
          </a:p>
          <a:p>
            <a:endParaRPr lang="es-ES" dirty="0"/>
          </a:p>
          <a:p>
            <a:r>
              <a:rPr lang="es-ES" dirty="0"/>
              <a:t>Incluye una parte importante de los 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conocimientos y habilidades </a:t>
            </a:r>
            <a:r>
              <a:rPr lang="es-ES" dirty="0"/>
              <a:t>que necesitan para desarrollarse saludables y desempeñarse adecuadamente en el mundo que les ha tocado vivir.</a:t>
            </a:r>
          </a:p>
          <a:p>
            <a:r>
              <a:rPr lang="es-ES" dirty="0"/>
              <a:t>Contribuye a fomentar en ellos la 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madurez y los sentimientos positivos </a:t>
            </a:r>
            <a:r>
              <a:rPr lang="es-ES" dirty="0"/>
              <a:t>acerca de sí mismos, ayudándoles a rechazar ideas equivocadas, como que no son dignos de ser amados o que nunca podrán mantener una relación afectiva satisfactoria. </a:t>
            </a:r>
          </a:p>
          <a:p>
            <a:r>
              <a:rPr lang="es-ES" dirty="0"/>
              <a:t>La Educación Sexual es una oportunidad para ofrecer respuestas referidas a los derechos. </a:t>
            </a:r>
          </a:p>
          <a:p>
            <a:r>
              <a:rPr lang="es-ES" dirty="0"/>
              <a:t>Explicarle con técnicas pedagógicas adecuadas de acuerdo a sus necesidades de apoyo.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3889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96BC31-756F-4490-8CB7-EA32D446E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031632"/>
            <a:ext cx="7729728" cy="4708396"/>
          </a:xfrm>
        </p:spPr>
        <p:txBody>
          <a:bodyPr/>
          <a:lstStyle/>
          <a:p>
            <a:pPr marL="0" indent="0">
              <a:buNone/>
            </a:pPr>
            <a:r>
              <a:rPr lang="es-ES" b="1" dirty="0"/>
              <a:t>La sexualidad como un derecho de las personas con discapacidad </a:t>
            </a:r>
          </a:p>
          <a:p>
            <a:endParaRPr lang="es-ES" dirty="0"/>
          </a:p>
          <a:p>
            <a:pPr algn="just"/>
            <a:r>
              <a:rPr lang="es-ES" dirty="0"/>
              <a:t>Empieza a surgir especialmente cuando se quiebra el modelo médico. </a:t>
            </a:r>
          </a:p>
          <a:p>
            <a:pPr algn="just"/>
            <a:r>
              <a:rPr lang="es-ES" dirty="0"/>
              <a:t>La Convención Internacional empieza a visibilizar estas situaciones. Este camino iniciado nos impulsa a reflexionar y generar conocimiento para el debate sobre cuestiones que, como la sexualidad, se encuentran cargadas de prejuicios y preconceptos que resulta necesario desarticular</a:t>
            </a:r>
            <a:endParaRPr lang="es-AR" dirty="0"/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CD562E72-5B50-4860-89F5-AAB139B47978}"/>
              </a:ext>
            </a:extLst>
          </p:cNvPr>
          <p:cNvSpPr/>
          <p:nvPr/>
        </p:nvSpPr>
        <p:spPr>
          <a:xfrm>
            <a:off x="5753686" y="1463040"/>
            <a:ext cx="342314" cy="32355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8448595-D894-48B0-B4BC-2C38A2373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89" b="95556" l="361" r="97834">
                        <a14:foregroundMark x1="17329" y1="4444" x2="17329" y2="4444"/>
                        <a14:foregroundMark x1="5054" y1="66111" x2="5054" y2="66667"/>
                        <a14:foregroundMark x1="1805" y1="71667" x2="1805" y2="71667"/>
                        <a14:foregroundMark x1="31769" y1="88333" x2="31769" y2="88333"/>
                        <a14:foregroundMark x1="23105" y1="93333" x2="23105" y2="93333"/>
                        <a14:foregroundMark x1="21300" y1="96111" x2="21300" y2="96111"/>
                        <a14:foregroundMark x1="61011" y1="78333" x2="61011" y2="78333"/>
                        <a14:foregroundMark x1="89531" y1="63333" x2="89531" y2="63333"/>
                        <a14:foregroundMark x1="90975" y1="90000" x2="90975" y2="90000"/>
                        <a14:foregroundMark x1="97834" y1="49444" x2="97834" y2="49444"/>
                        <a14:foregroundMark x1="80866" y1="13333" x2="80866" y2="13333"/>
                        <a14:foregroundMark x1="84477" y1="5556" x2="84477" y2="5556"/>
                        <a14:foregroundMark x1="22022" y1="13333" x2="22022" y2="1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4614" y="3809676"/>
            <a:ext cx="3103465" cy="201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94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233076-E55A-401F-A979-20F864458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Los estereotipos sobre la sexualidad de las </a:t>
            </a:r>
            <a:r>
              <a:rPr lang="es-ES" dirty="0" err="1"/>
              <a:t>P</a:t>
            </a:r>
            <a:r>
              <a:rPr lang="es-ES" cap="none" dirty="0" err="1"/>
              <a:t>c</a:t>
            </a:r>
            <a:r>
              <a:rPr lang="es-ES" dirty="0" err="1"/>
              <a:t>D</a:t>
            </a:r>
            <a:r>
              <a:rPr lang="es-ES" dirty="0"/>
              <a:t> generan consecuencias negativas PARA SUS VIDAS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3B0F4A-43BB-4DDB-8534-EA0D9CC6B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Estigmatizan a las personas con discapacidad, negando y reprimiendo su sexualidad.</a:t>
            </a:r>
            <a:endParaRPr lang="es-A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Disminuyen sus oportunidades protegiéndolos en exceso y aislándolos en el ámbito familiar.</a:t>
            </a:r>
            <a:endParaRPr lang="es-A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Fomentan una baja autoestima. </a:t>
            </a:r>
            <a:endParaRPr lang="es-A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Impiden la participación de los niños y niñas con discapacidad en los espacios, conversaciones y oportunidades de intercambio, juego y socialización con otros niños.</a:t>
            </a:r>
            <a:endParaRPr lang="es-A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Hacen que las propias familias tengan dificultades a la hora de tomar en cuenta sus necesidades de educación sexual y brindarles acceso a información preventiva.</a:t>
            </a:r>
            <a:endParaRPr lang="es-A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11897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24F141-5801-4150-B9A6-5DA245247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498070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Estereotipos y mitos sobre la sexualidad de las Personas con Discapacidad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078E44A-D5EF-4B62-83E8-174C943F9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6" y="848729"/>
            <a:ext cx="3222082" cy="102569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8C5EF17-7E48-4226-A123-225DF2269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1" b="99510" l="9753" r="99038">
                        <a14:foregroundMark x1="16621" y1="1961" x2="16621" y2="1961"/>
                        <a14:foregroundMark x1="85852" y1="1961" x2="85852" y2="1961"/>
                        <a14:foregroundMark x1="23352" y1="92810" x2="23352" y2="92810"/>
                        <a14:foregroundMark x1="16896" y1="97059" x2="16896" y2="97059"/>
                        <a14:foregroundMark x1="85989" y1="99510" x2="85989" y2="99510"/>
                        <a14:foregroundMark x1="90110" y1="96569" x2="90110" y2="96569"/>
                        <a14:foregroundMark x1="99038" y1="96405" x2="99038" y2="964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12788" y="3533634"/>
            <a:ext cx="1848076" cy="155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63915"/>
      </p:ext>
    </p:extLst>
  </p:cSld>
  <p:clrMapOvr>
    <a:masterClrMapping/>
  </p:clrMapOvr>
</p:sld>
</file>

<file path=ppt/theme/theme1.xml><?xml version="1.0" encoding="utf-8"?>
<a:theme xmlns:a="http://schemas.openxmlformats.org/drawingml/2006/main" name="Paquete">
  <a:themeElements>
    <a:clrScheme name="Naranja amarillo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aque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que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Paquete</Template>
  <TotalTime>353</TotalTime>
  <Words>1606</Words>
  <Application>Microsoft Office PowerPoint</Application>
  <PresentationFormat>Panorámica</PresentationFormat>
  <Paragraphs>108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Arial</vt:lpstr>
      <vt:lpstr>Calibri</vt:lpstr>
      <vt:lpstr>Gill Sans MT</vt:lpstr>
      <vt:lpstr>Symbol</vt:lpstr>
      <vt:lpstr>Times New Roman</vt:lpstr>
      <vt:lpstr>Paquete</vt:lpstr>
      <vt:lpstr>Discapacidad y sexualidad</vt:lpstr>
      <vt:lpstr>Para la oms la sexualidad se define como…</vt:lpstr>
      <vt:lpstr>Factores que determinan la sexualidad</vt:lpstr>
      <vt:lpstr>Presentación de PowerPoint</vt:lpstr>
      <vt:lpstr>¿Por qué es importante la educación sexual?</vt:lpstr>
      <vt:lpstr>Presentación de PowerPoint</vt:lpstr>
      <vt:lpstr>Presentación de PowerPoint</vt:lpstr>
      <vt:lpstr>Los estereotipos sobre la sexualidad de las PcD generan consecuencias negativas PARA SUS VIDAS</vt:lpstr>
      <vt:lpstr>Estereotipos y mitos sobre la sexualidad de las Personas con Discapacidad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Actitudes que ayudan </vt:lpstr>
      <vt:lpstr>La pubertad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Discapacidad y sexualidad</dc:title>
  <dc:creator>lopezfmanuela@gmail.com</dc:creator>
  <cp:lastModifiedBy>Manuela Lopez Fabrissin</cp:lastModifiedBy>
  <cp:revision>10</cp:revision>
  <dcterms:created xsi:type="dcterms:W3CDTF">2023-06-13T11:22:20Z</dcterms:created>
  <dcterms:modified xsi:type="dcterms:W3CDTF">2025-08-20T11:41:06Z</dcterms:modified>
</cp:coreProperties>
</file>