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57" r:id="rId3"/>
    <p:sldId id="290" r:id="rId4"/>
    <p:sldId id="292" r:id="rId5"/>
    <p:sldId id="291" r:id="rId6"/>
    <p:sldId id="293" r:id="rId7"/>
    <p:sldId id="294" r:id="rId8"/>
    <p:sldId id="295" r:id="rId9"/>
    <p:sldId id="296" r:id="rId10"/>
    <p:sldId id="297" r:id="rId11"/>
    <p:sldId id="298" r:id="rId12"/>
    <p:sldId id="299" r:id="rId13"/>
    <p:sldId id="300" r:id="rId14"/>
    <p:sldId id="301" r:id="rId15"/>
    <p:sldId id="302" r:id="rId16"/>
    <p:sldId id="303" r:id="rId17"/>
    <p:sldId id="28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F163E4-7E1D-4D63-B0E4-CBEFC5485017}">
          <p14:sldIdLst>
            <p14:sldId id="256"/>
            <p14:sldId id="257"/>
            <p14:sldId id="290"/>
            <p14:sldId id="292"/>
            <p14:sldId id="291"/>
            <p14:sldId id="293"/>
            <p14:sldId id="294"/>
            <p14:sldId id="295"/>
            <p14:sldId id="296"/>
            <p14:sldId id="297"/>
            <p14:sldId id="298"/>
            <p14:sldId id="299"/>
            <p14:sldId id="300"/>
            <p14:sldId id="301"/>
            <p14:sldId id="302"/>
            <p14:sldId id="303"/>
            <p14:sldId id="28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DD61B0-9546-6C8D-9568-2A69AFF51044}" name="SCHIMPF BERNHARDT LUCAS BENJAMIN" initials="LS" userId="S::lucas.schimpfbernhardt@ucsf.edu.ar::b9ebff43-c38d-4a29-a6c0-bb98eaf35e1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1" autoAdjust="0"/>
    <p:restoredTop sz="88378" autoAdjust="0"/>
  </p:normalViewPr>
  <p:slideViewPr>
    <p:cSldViewPr snapToGrid="0">
      <p:cViewPr varScale="1">
        <p:scale>
          <a:sx n="58" d="100"/>
          <a:sy n="58" d="100"/>
        </p:scale>
        <p:origin x="86" y="18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6056C9-3231-4052-B03E-3AE1C06E362A}" type="datetimeFigureOut">
              <a:rPr lang="es-AR" smtClean="0"/>
              <a:t>28/5/2025</a:t>
            </a:fld>
            <a:endParaRPr lang="es-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92ED52-9ED7-45F5-AC42-7ABA11E2C45C}" type="slidenum">
              <a:rPr lang="es-AR" smtClean="0"/>
              <a:t>‹#›</a:t>
            </a:fld>
            <a:endParaRPr lang="es-AR"/>
          </a:p>
        </p:txBody>
      </p:sp>
    </p:spTree>
    <p:extLst>
      <p:ext uri="{BB962C8B-B14F-4D97-AF65-F5344CB8AC3E}">
        <p14:creationId xmlns:p14="http://schemas.microsoft.com/office/powerpoint/2010/main" val="570436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1C92ED52-9ED7-45F5-AC42-7ABA11E2C45C}" type="slidenum">
              <a:rPr lang="es-AR" smtClean="0"/>
              <a:t>2</a:t>
            </a:fld>
            <a:endParaRPr lang="es-AR"/>
          </a:p>
        </p:txBody>
      </p:sp>
    </p:spTree>
    <p:extLst>
      <p:ext uri="{BB962C8B-B14F-4D97-AF65-F5344CB8AC3E}">
        <p14:creationId xmlns:p14="http://schemas.microsoft.com/office/powerpoint/2010/main" val="3768036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C7154-028E-708D-A53F-2A5B9A58F8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DF3F5C-925C-80DA-4B92-4DF35287E2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2025A0-B42E-F101-5D08-11784BC71376}"/>
              </a:ext>
            </a:extLst>
          </p:cNvPr>
          <p:cNvSpPr>
            <a:spLocks noGrp="1"/>
          </p:cNvSpPr>
          <p:nvPr>
            <p:ph type="body" idx="1"/>
          </p:nvPr>
        </p:nvSpPr>
        <p:spPr/>
        <p:txBody>
          <a:bodyPr/>
          <a:lstStyle/>
          <a:p>
            <a:endParaRPr lang="es-AR" dirty="0"/>
          </a:p>
        </p:txBody>
      </p:sp>
      <p:sp>
        <p:nvSpPr>
          <p:cNvPr id="4" name="Slide Number Placeholder 3">
            <a:extLst>
              <a:ext uri="{FF2B5EF4-FFF2-40B4-BE49-F238E27FC236}">
                <a16:creationId xmlns:a16="http://schemas.microsoft.com/office/drawing/2014/main" id="{5232E49D-5EA2-F7D2-BEEE-D4E59C933098}"/>
              </a:ext>
            </a:extLst>
          </p:cNvPr>
          <p:cNvSpPr>
            <a:spLocks noGrp="1"/>
          </p:cNvSpPr>
          <p:nvPr>
            <p:ph type="sldNum" sz="quarter" idx="5"/>
          </p:nvPr>
        </p:nvSpPr>
        <p:spPr/>
        <p:txBody>
          <a:bodyPr/>
          <a:lstStyle/>
          <a:p>
            <a:fld id="{1C92ED52-9ED7-45F5-AC42-7ABA11E2C45C}" type="slidenum">
              <a:rPr lang="es-AR" smtClean="0"/>
              <a:t>8</a:t>
            </a:fld>
            <a:endParaRPr lang="es-AR"/>
          </a:p>
        </p:txBody>
      </p:sp>
    </p:spTree>
    <p:extLst>
      <p:ext uri="{BB962C8B-B14F-4D97-AF65-F5344CB8AC3E}">
        <p14:creationId xmlns:p14="http://schemas.microsoft.com/office/powerpoint/2010/main" val="3936230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7802C-26D7-2ADC-35C8-EF7741B215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4F155F-C04D-1AE8-0478-1957F3C35D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6C80B3-7F33-F65B-EBCD-C4E4662D790A}"/>
              </a:ext>
            </a:extLst>
          </p:cNvPr>
          <p:cNvSpPr>
            <a:spLocks noGrp="1"/>
          </p:cNvSpPr>
          <p:nvPr>
            <p:ph type="body" idx="1"/>
          </p:nvPr>
        </p:nvSpPr>
        <p:spPr/>
        <p:txBody>
          <a:bodyPr/>
          <a:lstStyle/>
          <a:p>
            <a:endParaRPr lang="es-AR" dirty="0"/>
          </a:p>
        </p:txBody>
      </p:sp>
      <p:sp>
        <p:nvSpPr>
          <p:cNvPr id="4" name="Slide Number Placeholder 3">
            <a:extLst>
              <a:ext uri="{FF2B5EF4-FFF2-40B4-BE49-F238E27FC236}">
                <a16:creationId xmlns:a16="http://schemas.microsoft.com/office/drawing/2014/main" id="{0273B9B6-F03B-1379-0F7D-9373378F16F0}"/>
              </a:ext>
            </a:extLst>
          </p:cNvPr>
          <p:cNvSpPr>
            <a:spLocks noGrp="1"/>
          </p:cNvSpPr>
          <p:nvPr>
            <p:ph type="sldNum" sz="quarter" idx="5"/>
          </p:nvPr>
        </p:nvSpPr>
        <p:spPr/>
        <p:txBody>
          <a:bodyPr/>
          <a:lstStyle/>
          <a:p>
            <a:fld id="{1C92ED52-9ED7-45F5-AC42-7ABA11E2C45C}" type="slidenum">
              <a:rPr lang="es-AR" smtClean="0"/>
              <a:t>9</a:t>
            </a:fld>
            <a:endParaRPr lang="es-AR"/>
          </a:p>
        </p:txBody>
      </p:sp>
    </p:spTree>
    <p:extLst>
      <p:ext uri="{BB962C8B-B14F-4D97-AF65-F5344CB8AC3E}">
        <p14:creationId xmlns:p14="http://schemas.microsoft.com/office/powerpoint/2010/main" val="1175014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dirty="0"/>
              <a:t>https://www.ets-corp.com/tools/snap-fit-calculator1.htm</a:t>
            </a:r>
          </a:p>
          <a:p>
            <a:endParaRPr lang="es-AR" dirty="0"/>
          </a:p>
        </p:txBody>
      </p:sp>
      <p:sp>
        <p:nvSpPr>
          <p:cNvPr id="4" name="Slide Number Placeholder 3"/>
          <p:cNvSpPr>
            <a:spLocks noGrp="1"/>
          </p:cNvSpPr>
          <p:nvPr>
            <p:ph type="sldNum" sz="quarter" idx="5"/>
          </p:nvPr>
        </p:nvSpPr>
        <p:spPr/>
        <p:txBody>
          <a:bodyPr/>
          <a:lstStyle/>
          <a:p>
            <a:fld id="{1C92ED52-9ED7-45F5-AC42-7ABA11E2C45C}" type="slidenum">
              <a:rPr lang="es-AR" smtClean="0"/>
              <a:t>11</a:t>
            </a:fld>
            <a:endParaRPr lang="es-AR"/>
          </a:p>
        </p:txBody>
      </p:sp>
    </p:spTree>
    <p:extLst>
      <p:ext uri="{BB962C8B-B14F-4D97-AF65-F5344CB8AC3E}">
        <p14:creationId xmlns:p14="http://schemas.microsoft.com/office/powerpoint/2010/main" val="43462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1C92ED52-9ED7-45F5-AC42-7ABA11E2C45C}" type="slidenum">
              <a:rPr lang="es-AR" smtClean="0"/>
              <a:t>17</a:t>
            </a:fld>
            <a:endParaRPr lang="es-AR"/>
          </a:p>
        </p:txBody>
      </p:sp>
    </p:spTree>
    <p:extLst>
      <p:ext uri="{BB962C8B-B14F-4D97-AF65-F5344CB8AC3E}">
        <p14:creationId xmlns:p14="http://schemas.microsoft.com/office/powerpoint/2010/main" val="2325606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5/28/2025</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5/28/2025</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5/28/2025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5/28/2025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5/28/2025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5/28/2025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5/28/2025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5/28/2025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5/28/2025</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xometry.pro/en/materials/pc-polycarbonate/" TargetMode="External"/><Relationship Id="rId2" Type="http://schemas.openxmlformats.org/officeDocument/2006/relationships/hyperlink" Target="https://xometry.pro/en/materials/pp/" TargetMode="External"/><Relationship Id="rId1" Type="http://schemas.openxmlformats.org/officeDocument/2006/relationships/slideLayout" Target="../slideLayouts/slideLayout2.xml"/><Relationship Id="rId4" Type="http://schemas.openxmlformats.org/officeDocument/2006/relationships/hyperlink" Target="https://xometry.pro/en/materials/tpu-polyurethan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F8F0F29-28CB-E30D-A52A-61DEB9F42000}"/>
              </a:ext>
            </a:extLst>
          </p:cNvPr>
          <p:cNvSpPr txBox="1">
            <a:spLocks/>
          </p:cNvSpPr>
          <p:nvPr/>
        </p:nvSpPr>
        <p:spPr>
          <a:xfrm>
            <a:off x="3128211" y="306770"/>
            <a:ext cx="8749856" cy="1446550"/>
          </a:xfrm>
          <a:prstGeom prst="rect">
            <a:avLst/>
          </a:prstGeom>
        </p:spPr>
        <p:txBody>
          <a:bodyPr vert="horz" lIns="91440" tIns="45720" rIns="91440" bIns="45720" rtlCol="0" anchor="b">
            <a:noAutofit/>
          </a:bodyPr>
          <a:lstStyle>
            <a:lvl1pPr algn="ctr" defTabSz="914400" rtl="0" eaLnBrk="1" latinLnBrk="0" hangingPunct="1">
              <a:lnSpc>
                <a:spcPct val="89000"/>
              </a:lnSpc>
              <a:spcBef>
                <a:spcPct val="0"/>
              </a:spcBef>
              <a:buNone/>
              <a:defRPr sz="7200" kern="1200" cap="all" baseline="0">
                <a:solidFill>
                  <a:schemeClr val="tx2"/>
                </a:solidFill>
                <a:latin typeface="+mj-lt"/>
                <a:ea typeface="+mj-ea"/>
                <a:cs typeface="+mj-cs"/>
              </a:defRPr>
            </a:lvl1pPr>
          </a:lstStyle>
          <a:p>
            <a:r>
              <a:rPr lang="es-AR" sz="8000" b="1">
                <a:latin typeface="Cascadia Mono SemiBold" panose="020B0609020000020004" pitchFamily="49" charset="0"/>
                <a:ea typeface="Cascadia Mono SemiBold" panose="020B0609020000020004" pitchFamily="49" charset="0"/>
                <a:cs typeface="Cascadia Mono SemiBold" panose="020B0609020000020004" pitchFamily="49" charset="0"/>
              </a:rPr>
              <a:t>Tecnología</a:t>
            </a:r>
            <a:endParaRPr lang="es-AR" sz="8000" b="1" dirty="0">
              <a:latin typeface="Cascadia Mono SemiBold" panose="020B0609020000020004" pitchFamily="49" charset="0"/>
              <a:ea typeface="Cascadia Mono SemiBold" panose="020B0609020000020004" pitchFamily="49" charset="0"/>
              <a:cs typeface="Cascadia Mono SemiBold" panose="020B0609020000020004" pitchFamily="49" charset="0"/>
            </a:endParaRPr>
          </a:p>
        </p:txBody>
      </p:sp>
      <p:sp>
        <p:nvSpPr>
          <p:cNvPr id="5" name="TextBox 4">
            <a:extLst>
              <a:ext uri="{FF2B5EF4-FFF2-40B4-BE49-F238E27FC236}">
                <a16:creationId xmlns:a16="http://schemas.microsoft.com/office/drawing/2014/main" id="{A95F464E-D488-7B31-6EE9-B61CBE03D17E}"/>
              </a:ext>
            </a:extLst>
          </p:cNvPr>
          <p:cNvSpPr txBox="1"/>
          <p:nvPr/>
        </p:nvSpPr>
        <p:spPr>
          <a:xfrm>
            <a:off x="1373389" y="4381406"/>
            <a:ext cx="11492132" cy="1446550"/>
          </a:xfrm>
          <a:prstGeom prst="rect">
            <a:avLst/>
          </a:prstGeom>
          <a:noFill/>
        </p:spPr>
        <p:txBody>
          <a:bodyPr wrap="square">
            <a:spAutoFit/>
          </a:bodyPr>
          <a:lstStyle/>
          <a:p>
            <a:r>
              <a:rPr lang="es-AR" sz="7200" b="1" dirty="0">
                <a:latin typeface="Arial Black" panose="020B0A04020102020204" pitchFamily="34" charset="0"/>
                <a:ea typeface="Cascadia Mono SemiBold" panose="020B0609020000020004" pitchFamily="49" charset="0"/>
                <a:cs typeface="Cascadia Mono SemiBold" panose="020B0609020000020004" pitchFamily="49" charset="0"/>
              </a:rPr>
              <a:t>IMPLEMENTACIÓN</a:t>
            </a:r>
            <a:r>
              <a:rPr lang="es-AR" sz="8800" b="1" dirty="0">
                <a:latin typeface="Arial Black" panose="020B0A04020102020204" pitchFamily="34" charset="0"/>
                <a:ea typeface="Cascadia Mono SemiBold" panose="020B0609020000020004" pitchFamily="49" charset="0"/>
                <a:cs typeface="Cascadia Mono SemiBold" panose="020B0609020000020004" pitchFamily="49" charset="0"/>
              </a:rPr>
              <a:t> </a:t>
            </a:r>
            <a:r>
              <a:rPr lang="es-AR" sz="1800" b="1" dirty="0">
                <a:latin typeface="Cascadia Mono SemiBold" panose="020B0609020000020004" pitchFamily="49" charset="0"/>
                <a:ea typeface="Cascadia Mono SemiBold" panose="020B0609020000020004" pitchFamily="49" charset="0"/>
                <a:cs typeface="Cascadia Mono SemiBold" panose="020B0609020000020004" pitchFamily="49" charset="0"/>
              </a:rPr>
              <a:t> </a:t>
            </a:r>
            <a:endParaRPr lang="es-AR" dirty="0"/>
          </a:p>
        </p:txBody>
      </p:sp>
      <p:sp>
        <p:nvSpPr>
          <p:cNvPr id="6" name="TextBox 5">
            <a:extLst>
              <a:ext uri="{FF2B5EF4-FFF2-40B4-BE49-F238E27FC236}">
                <a16:creationId xmlns:a16="http://schemas.microsoft.com/office/drawing/2014/main" id="{158558DC-11A0-D23C-0DE9-2FB826824A24}"/>
              </a:ext>
            </a:extLst>
          </p:cNvPr>
          <p:cNvSpPr txBox="1"/>
          <p:nvPr/>
        </p:nvSpPr>
        <p:spPr>
          <a:xfrm>
            <a:off x="1373389" y="3573379"/>
            <a:ext cx="7423484" cy="1200329"/>
          </a:xfrm>
          <a:prstGeom prst="rect">
            <a:avLst/>
          </a:prstGeom>
          <a:noFill/>
        </p:spPr>
        <p:txBody>
          <a:bodyPr wrap="square">
            <a:spAutoFit/>
          </a:bodyPr>
          <a:lstStyle/>
          <a:p>
            <a:r>
              <a:rPr lang="es-AR" sz="7200" b="1" dirty="0">
                <a:latin typeface="Arial" panose="020B0604020202020204" pitchFamily="34" charset="0"/>
                <a:ea typeface="Cascadia Mono SemiBold" panose="020B0609020000020004" pitchFamily="49" charset="0"/>
                <a:cs typeface="Arial" panose="020B0604020202020204" pitchFamily="34" charset="0"/>
              </a:rPr>
              <a:t>Soluciones e</a:t>
            </a:r>
            <a:endParaRPr lang="es-AR" sz="7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0998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B8957-107F-020D-A11A-F88B3464626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E61D593-F7A7-6B19-7171-E32114EE06A4}"/>
              </a:ext>
            </a:extLst>
          </p:cNvPr>
          <p:cNvSpPr>
            <a:spLocks noGrp="1"/>
          </p:cNvSpPr>
          <p:nvPr>
            <p:ph type="title"/>
          </p:nvPr>
        </p:nvSpPr>
        <p:spPr>
          <a:xfrm>
            <a:off x="1030356" y="341243"/>
            <a:ext cx="3475383" cy="1485900"/>
          </a:xfrm>
        </p:spPr>
        <p:txBody>
          <a:bodyPr>
            <a:normAutofit/>
          </a:bodyPr>
          <a:lstStyle/>
          <a:p>
            <a:r>
              <a:rPr lang="es-AR" b="1" dirty="0">
                <a:solidFill>
                  <a:schemeClr val="tx1">
                    <a:lumMod val="95000"/>
                    <a:lumOff val="5000"/>
                  </a:schemeClr>
                </a:solidFill>
                <a:latin typeface="Arial Black" panose="020B0A04020102020204" pitchFamily="34" charset="0"/>
              </a:rPr>
              <a:t>SNAP FIT</a:t>
            </a:r>
            <a:br>
              <a:rPr lang="es-AR" b="1" dirty="0">
                <a:solidFill>
                  <a:schemeClr val="tx1">
                    <a:lumMod val="95000"/>
                    <a:lumOff val="5000"/>
                  </a:schemeClr>
                </a:solidFill>
                <a:latin typeface="Arial Black" panose="020B0A04020102020204" pitchFamily="34" charset="0"/>
              </a:rPr>
            </a:br>
            <a:r>
              <a:rPr lang="es-AR" sz="3200" b="1" dirty="0">
                <a:solidFill>
                  <a:schemeClr val="tx1">
                    <a:lumMod val="95000"/>
                    <a:lumOff val="5000"/>
                  </a:schemeClr>
                </a:solidFill>
                <a:latin typeface="Arial Black" panose="020B0A04020102020204" pitchFamily="34" charset="0"/>
              </a:rPr>
              <a:t>VOLADIZO </a:t>
            </a:r>
            <a:endParaRPr lang="es-AR" b="1" dirty="0">
              <a:solidFill>
                <a:schemeClr val="tx1">
                  <a:lumMod val="95000"/>
                  <a:lumOff val="5000"/>
                </a:schemeClr>
              </a:solidFill>
              <a:latin typeface="Arial Black" panose="020B0A04020102020204" pitchFamily="34" charset="0"/>
            </a:endParaRPr>
          </a:p>
        </p:txBody>
      </p:sp>
      <p:sp>
        <p:nvSpPr>
          <p:cNvPr id="6" name="TextBox 5">
            <a:extLst>
              <a:ext uri="{FF2B5EF4-FFF2-40B4-BE49-F238E27FC236}">
                <a16:creationId xmlns:a16="http://schemas.microsoft.com/office/drawing/2014/main" id="{9F2C3E02-858F-5D84-B060-F9C34659B675}"/>
              </a:ext>
            </a:extLst>
          </p:cNvPr>
          <p:cNvSpPr txBox="1"/>
          <p:nvPr/>
        </p:nvSpPr>
        <p:spPr>
          <a:xfrm>
            <a:off x="5274364" y="496004"/>
            <a:ext cx="6096000" cy="1477328"/>
          </a:xfrm>
          <a:prstGeom prst="rect">
            <a:avLst/>
          </a:prstGeom>
          <a:noFill/>
        </p:spPr>
        <p:txBody>
          <a:bodyPr wrap="square">
            <a:spAutoFit/>
          </a:bodyPr>
          <a:lstStyle/>
          <a:p>
            <a:r>
              <a:rPr lang="es-MX" b="1" dirty="0"/>
              <a:t>Desafíos:</a:t>
            </a:r>
            <a:r>
              <a:rPr lang="es-MX" dirty="0"/>
              <a:t> Los enganches a presión en voladizo suelen experimentar concentración de tensiones en la base de la viga, lo que provoca fatiga del material y, finalmente, fallos, especialmente en aplicaciones de alto uso. Para mitigar la concentración de tensiones.</a:t>
            </a:r>
            <a:endParaRPr lang="es-AR" sz="20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588FCE5-9E5C-42D7-0D3A-0565251E369D}"/>
              </a:ext>
            </a:extLst>
          </p:cNvPr>
          <p:cNvSpPr txBox="1"/>
          <p:nvPr/>
        </p:nvSpPr>
        <p:spPr>
          <a:xfrm>
            <a:off x="5274364" y="2023621"/>
            <a:ext cx="6096000" cy="1200329"/>
          </a:xfrm>
          <a:prstGeom prst="rect">
            <a:avLst/>
          </a:prstGeom>
          <a:noFill/>
        </p:spPr>
        <p:txBody>
          <a:bodyPr wrap="square">
            <a:spAutoFit/>
          </a:bodyPr>
          <a:lstStyle/>
          <a:p>
            <a:r>
              <a:rPr lang="es-MX" b="1" dirty="0"/>
              <a:t>Ventajas:</a:t>
            </a:r>
            <a:r>
              <a:rPr lang="es-MX" dirty="0"/>
              <a:t> Los enganches a presión </a:t>
            </a:r>
            <a:r>
              <a:rPr lang="es-MX" dirty="0" err="1"/>
              <a:t>Cantilever</a:t>
            </a:r>
            <a:r>
              <a:rPr lang="es-MX" dirty="0"/>
              <a:t> permiten un fácil desmontaje y montaje sin herramientas adicionales. Son muy versátiles y se adaptan a diversos materiales, como ABS, polipropileno y policarbonato.</a:t>
            </a:r>
          </a:p>
        </p:txBody>
      </p:sp>
      <p:pic>
        <p:nvPicPr>
          <p:cNvPr id="3" name="Picture 2">
            <a:extLst>
              <a:ext uri="{FF2B5EF4-FFF2-40B4-BE49-F238E27FC236}">
                <a16:creationId xmlns:a16="http://schemas.microsoft.com/office/drawing/2014/main" id="{9C80BC65-CE53-EFEA-86CA-CE0624FCFBF4}"/>
              </a:ext>
            </a:extLst>
          </p:cNvPr>
          <p:cNvPicPr>
            <a:picLocks noChangeAspect="1"/>
          </p:cNvPicPr>
          <p:nvPr/>
        </p:nvPicPr>
        <p:blipFill>
          <a:blip r:embed="rId2"/>
          <a:stretch>
            <a:fillRect/>
          </a:stretch>
        </p:blipFill>
        <p:spPr>
          <a:xfrm>
            <a:off x="1339355" y="1818571"/>
            <a:ext cx="2407101" cy="3628781"/>
          </a:xfrm>
          <a:prstGeom prst="rect">
            <a:avLst/>
          </a:prstGeom>
        </p:spPr>
      </p:pic>
      <p:pic>
        <p:nvPicPr>
          <p:cNvPr id="7172" name="Picture 4">
            <a:extLst>
              <a:ext uri="{FF2B5EF4-FFF2-40B4-BE49-F238E27FC236}">
                <a16:creationId xmlns:a16="http://schemas.microsoft.com/office/drawing/2014/main" id="{2988A448-6EDD-7FEF-9463-A7C7C7859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2534" y="4782828"/>
            <a:ext cx="6545191" cy="15979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D375487-D118-C4DD-8A2E-1F07ED806992}"/>
              </a:ext>
            </a:extLst>
          </p:cNvPr>
          <p:cNvSpPr txBox="1"/>
          <p:nvPr/>
        </p:nvSpPr>
        <p:spPr>
          <a:xfrm>
            <a:off x="5274364" y="3429000"/>
            <a:ext cx="6096000" cy="646331"/>
          </a:xfrm>
          <a:prstGeom prst="rect">
            <a:avLst/>
          </a:prstGeom>
          <a:noFill/>
        </p:spPr>
        <p:txBody>
          <a:bodyPr wrap="square">
            <a:spAutoFit/>
          </a:bodyPr>
          <a:lstStyle/>
          <a:p>
            <a:r>
              <a:rPr lang="es-MX" b="1" dirty="0"/>
              <a:t>Capacidad de carga: </a:t>
            </a:r>
            <a:r>
              <a:rPr lang="es-MX" dirty="0"/>
              <a:t>baja a moderada</a:t>
            </a:r>
          </a:p>
          <a:p>
            <a:r>
              <a:rPr lang="es-MX" b="1" dirty="0"/>
              <a:t>Reutilización: </a:t>
            </a:r>
            <a:r>
              <a:rPr lang="es-MX" dirty="0"/>
              <a:t>Alta</a:t>
            </a:r>
            <a:endParaRPr lang="es-AR" dirty="0"/>
          </a:p>
        </p:txBody>
      </p:sp>
    </p:spTree>
    <p:extLst>
      <p:ext uri="{BB962C8B-B14F-4D97-AF65-F5344CB8AC3E}">
        <p14:creationId xmlns:p14="http://schemas.microsoft.com/office/powerpoint/2010/main" val="1275556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ACDD0-3131-8759-AFCA-4CD25B476A1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4A134A7-11E2-96F7-B612-33DD7AAA8153}"/>
              </a:ext>
            </a:extLst>
          </p:cNvPr>
          <p:cNvSpPr>
            <a:spLocks noGrp="1"/>
          </p:cNvSpPr>
          <p:nvPr>
            <p:ph type="title"/>
          </p:nvPr>
        </p:nvSpPr>
        <p:spPr>
          <a:xfrm>
            <a:off x="1030356" y="341243"/>
            <a:ext cx="3475383" cy="1485900"/>
          </a:xfrm>
        </p:spPr>
        <p:txBody>
          <a:bodyPr>
            <a:normAutofit/>
          </a:bodyPr>
          <a:lstStyle/>
          <a:p>
            <a:r>
              <a:rPr lang="es-AR" b="1" dirty="0">
                <a:solidFill>
                  <a:schemeClr val="tx1">
                    <a:lumMod val="95000"/>
                    <a:lumOff val="5000"/>
                  </a:schemeClr>
                </a:solidFill>
                <a:latin typeface="Arial Black" panose="020B0A04020102020204" pitchFamily="34" charset="0"/>
              </a:rPr>
              <a:t>SNAP FIT</a:t>
            </a:r>
            <a:br>
              <a:rPr lang="es-AR" b="1" dirty="0">
                <a:solidFill>
                  <a:schemeClr val="tx1">
                    <a:lumMod val="95000"/>
                    <a:lumOff val="5000"/>
                  </a:schemeClr>
                </a:solidFill>
                <a:latin typeface="Arial Black" panose="020B0A04020102020204" pitchFamily="34" charset="0"/>
              </a:rPr>
            </a:br>
            <a:r>
              <a:rPr lang="es-AR" sz="3200" b="1" dirty="0">
                <a:solidFill>
                  <a:schemeClr val="tx1">
                    <a:lumMod val="95000"/>
                    <a:lumOff val="5000"/>
                  </a:schemeClr>
                </a:solidFill>
                <a:latin typeface="Arial Black" panose="020B0A04020102020204" pitchFamily="34" charset="0"/>
              </a:rPr>
              <a:t>VOLADIZO </a:t>
            </a:r>
            <a:endParaRPr lang="es-AR" b="1" dirty="0">
              <a:solidFill>
                <a:schemeClr val="tx1">
                  <a:lumMod val="95000"/>
                  <a:lumOff val="5000"/>
                </a:schemeClr>
              </a:solidFill>
              <a:latin typeface="Arial Black" panose="020B0A04020102020204" pitchFamily="34" charset="0"/>
            </a:endParaRPr>
          </a:p>
        </p:txBody>
      </p:sp>
      <p:sp>
        <p:nvSpPr>
          <p:cNvPr id="6" name="TextBox 5">
            <a:extLst>
              <a:ext uri="{FF2B5EF4-FFF2-40B4-BE49-F238E27FC236}">
                <a16:creationId xmlns:a16="http://schemas.microsoft.com/office/drawing/2014/main" id="{4A9FB874-12CA-D21F-3AD8-10073E0BAAC6}"/>
              </a:ext>
            </a:extLst>
          </p:cNvPr>
          <p:cNvSpPr txBox="1"/>
          <p:nvPr/>
        </p:nvSpPr>
        <p:spPr>
          <a:xfrm>
            <a:off x="5274364" y="1084193"/>
            <a:ext cx="3171182" cy="2769989"/>
          </a:xfrm>
          <a:prstGeom prst="rect">
            <a:avLst/>
          </a:prstGeom>
          <a:noFill/>
        </p:spPr>
        <p:txBody>
          <a:bodyPr wrap="square">
            <a:spAutoFit/>
          </a:bodyPr>
          <a:lstStyle/>
          <a:p>
            <a:r>
              <a:rPr lang="es-MX" b="1" dirty="0"/>
              <a:t>Desafíos:</a:t>
            </a:r>
            <a:r>
              <a:rPr lang="es-MX" dirty="0"/>
              <a:t> Lograr un anclaje voladizo evitando agregar movimientos extras al molde. </a:t>
            </a:r>
          </a:p>
          <a:p>
            <a:r>
              <a:rPr lang="es-MX" sz="20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Para cada pared que no siga la salida del desmolde, se agrega una </a:t>
            </a:r>
            <a:r>
              <a:rPr lang="es-MX" sz="2000" dirty="0" err="1">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complejización</a:t>
            </a:r>
            <a:r>
              <a:rPr lang="es-MX" sz="20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extra. </a:t>
            </a:r>
          </a:p>
          <a:p>
            <a:endParaRPr lang="es-MX" sz="20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a:p>
            <a:endParaRPr lang="es-AR" sz="20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1BF7095-C104-F521-E178-D0723B62E57B}"/>
              </a:ext>
            </a:extLst>
          </p:cNvPr>
          <p:cNvPicPr>
            <a:picLocks noChangeAspect="1"/>
          </p:cNvPicPr>
          <p:nvPr/>
        </p:nvPicPr>
        <p:blipFill>
          <a:blip r:embed="rId3"/>
          <a:stretch>
            <a:fillRect/>
          </a:stretch>
        </p:blipFill>
        <p:spPr>
          <a:xfrm>
            <a:off x="1339355" y="1818571"/>
            <a:ext cx="2407101" cy="3628781"/>
          </a:xfrm>
          <a:prstGeom prst="rect">
            <a:avLst/>
          </a:prstGeom>
        </p:spPr>
      </p:pic>
      <p:pic>
        <p:nvPicPr>
          <p:cNvPr id="12" name="Picture 11">
            <a:extLst>
              <a:ext uri="{FF2B5EF4-FFF2-40B4-BE49-F238E27FC236}">
                <a16:creationId xmlns:a16="http://schemas.microsoft.com/office/drawing/2014/main" id="{D5C5F420-49FD-96DC-72EA-E3B63ABA5639}"/>
              </a:ext>
            </a:extLst>
          </p:cNvPr>
          <p:cNvPicPr>
            <a:picLocks noChangeAspect="1"/>
          </p:cNvPicPr>
          <p:nvPr/>
        </p:nvPicPr>
        <p:blipFill>
          <a:blip r:embed="rId4"/>
          <a:stretch>
            <a:fillRect/>
          </a:stretch>
        </p:blipFill>
        <p:spPr>
          <a:xfrm>
            <a:off x="8825948" y="577753"/>
            <a:ext cx="3155567" cy="5925011"/>
          </a:xfrm>
          <a:prstGeom prst="rect">
            <a:avLst/>
          </a:prstGeom>
        </p:spPr>
      </p:pic>
      <p:pic>
        <p:nvPicPr>
          <p:cNvPr id="10" name="Picture 9">
            <a:extLst>
              <a:ext uri="{FF2B5EF4-FFF2-40B4-BE49-F238E27FC236}">
                <a16:creationId xmlns:a16="http://schemas.microsoft.com/office/drawing/2014/main" id="{B7D6A1A8-0858-9445-B61B-DC7D0D47A2CC}"/>
              </a:ext>
            </a:extLst>
          </p:cNvPr>
          <p:cNvPicPr>
            <a:picLocks noChangeAspect="1"/>
          </p:cNvPicPr>
          <p:nvPr/>
        </p:nvPicPr>
        <p:blipFill>
          <a:blip r:embed="rId5"/>
          <a:stretch>
            <a:fillRect/>
          </a:stretch>
        </p:blipFill>
        <p:spPr>
          <a:xfrm>
            <a:off x="5772093" y="3854182"/>
            <a:ext cx="2673453" cy="2673453"/>
          </a:xfrm>
          <a:prstGeom prst="rect">
            <a:avLst/>
          </a:prstGeom>
        </p:spPr>
      </p:pic>
    </p:spTree>
    <p:extLst>
      <p:ext uri="{BB962C8B-B14F-4D97-AF65-F5344CB8AC3E}">
        <p14:creationId xmlns:p14="http://schemas.microsoft.com/office/powerpoint/2010/main" val="2312260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FB71F-E8A9-E045-7627-8EE4A7B595B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2772040-CB9A-156C-2848-6FD0A566D8A4}"/>
              </a:ext>
            </a:extLst>
          </p:cNvPr>
          <p:cNvSpPr>
            <a:spLocks noGrp="1"/>
          </p:cNvSpPr>
          <p:nvPr>
            <p:ph type="title"/>
          </p:nvPr>
        </p:nvSpPr>
        <p:spPr>
          <a:xfrm>
            <a:off x="1030356" y="341243"/>
            <a:ext cx="3475383" cy="1485900"/>
          </a:xfrm>
        </p:spPr>
        <p:txBody>
          <a:bodyPr>
            <a:normAutofit/>
          </a:bodyPr>
          <a:lstStyle/>
          <a:p>
            <a:r>
              <a:rPr lang="es-AR" b="1" dirty="0">
                <a:solidFill>
                  <a:schemeClr val="tx1">
                    <a:lumMod val="95000"/>
                    <a:lumOff val="5000"/>
                  </a:schemeClr>
                </a:solidFill>
                <a:latin typeface="Arial Black" panose="020B0A04020102020204" pitchFamily="34" charset="0"/>
              </a:rPr>
              <a:t>SNAP FIT</a:t>
            </a:r>
            <a:br>
              <a:rPr lang="es-AR" b="1" dirty="0">
                <a:solidFill>
                  <a:schemeClr val="tx1">
                    <a:lumMod val="95000"/>
                    <a:lumOff val="5000"/>
                  </a:schemeClr>
                </a:solidFill>
                <a:latin typeface="Arial Black" panose="020B0A04020102020204" pitchFamily="34" charset="0"/>
              </a:rPr>
            </a:br>
            <a:r>
              <a:rPr lang="es-AR" sz="3200" b="1" dirty="0">
                <a:solidFill>
                  <a:schemeClr val="tx1">
                    <a:lumMod val="95000"/>
                    <a:lumOff val="5000"/>
                  </a:schemeClr>
                </a:solidFill>
                <a:latin typeface="Arial Black" panose="020B0A04020102020204" pitchFamily="34" charset="0"/>
              </a:rPr>
              <a:t>ANULAR  </a:t>
            </a:r>
            <a:endParaRPr lang="es-AR" b="1" dirty="0">
              <a:solidFill>
                <a:schemeClr val="tx1">
                  <a:lumMod val="95000"/>
                  <a:lumOff val="5000"/>
                </a:schemeClr>
              </a:solidFill>
              <a:latin typeface="Arial Black" panose="020B0A04020102020204" pitchFamily="34" charset="0"/>
            </a:endParaRPr>
          </a:p>
        </p:txBody>
      </p:sp>
      <p:sp>
        <p:nvSpPr>
          <p:cNvPr id="6" name="TextBox 5">
            <a:extLst>
              <a:ext uri="{FF2B5EF4-FFF2-40B4-BE49-F238E27FC236}">
                <a16:creationId xmlns:a16="http://schemas.microsoft.com/office/drawing/2014/main" id="{F27D8866-71E3-35E9-00EE-5AC33D277F3F}"/>
              </a:ext>
            </a:extLst>
          </p:cNvPr>
          <p:cNvSpPr txBox="1"/>
          <p:nvPr/>
        </p:nvSpPr>
        <p:spPr>
          <a:xfrm>
            <a:off x="5274364" y="519092"/>
            <a:ext cx="5887280" cy="2092881"/>
          </a:xfrm>
          <a:prstGeom prst="rect">
            <a:avLst/>
          </a:prstGeom>
          <a:noFill/>
        </p:spPr>
        <p:txBody>
          <a:bodyPr wrap="square">
            <a:spAutoFit/>
          </a:bodyPr>
          <a:lstStyle/>
          <a:p>
            <a:r>
              <a:rPr lang="es-MX" sz="2200" dirty="0"/>
              <a:t>Un ajuste a presión anular forma una unión circular o en forma de anillo que se bloquea en su lugar, proporcionando un enganche de 360° alrededor de la pieza, algo que normalmente se ve en componentes cilíndricos.</a:t>
            </a:r>
            <a:endParaRPr lang="es-MX" sz="22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a:p>
            <a:endParaRPr lang="es-AR" sz="20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AEDEE29-707A-9612-5107-A0CAD563EFC2}"/>
              </a:ext>
            </a:extLst>
          </p:cNvPr>
          <p:cNvPicPr>
            <a:picLocks noChangeAspect="1"/>
          </p:cNvPicPr>
          <p:nvPr/>
        </p:nvPicPr>
        <p:blipFill>
          <a:blip r:embed="rId2"/>
          <a:stretch>
            <a:fillRect/>
          </a:stretch>
        </p:blipFill>
        <p:spPr>
          <a:xfrm>
            <a:off x="1258987" y="2095214"/>
            <a:ext cx="3246752" cy="4111487"/>
          </a:xfrm>
          <a:prstGeom prst="rect">
            <a:avLst/>
          </a:prstGeom>
        </p:spPr>
      </p:pic>
      <p:sp>
        <p:nvSpPr>
          <p:cNvPr id="8" name="TextBox 7">
            <a:extLst>
              <a:ext uri="{FF2B5EF4-FFF2-40B4-BE49-F238E27FC236}">
                <a16:creationId xmlns:a16="http://schemas.microsoft.com/office/drawing/2014/main" id="{0F59F15F-8137-B7B0-0A63-08C082944513}"/>
              </a:ext>
            </a:extLst>
          </p:cNvPr>
          <p:cNvSpPr txBox="1"/>
          <p:nvPr/>
        </p:nvSpPr>
        <p:spPr>
          <a:xfrm>
            <a:off x="5274364" y="2515893"/>
            <a:ext cx="6096000" cy="2157001"/>
          </a:xfrm>
          <a:prstGeom prst="rect">
            <a:avLst/>
          </a:prstGeom>
          <a:noFill/>
        </p:spPr>
        <p:txBody>
          <a:bodyPr wrap="square">
            <a:spAutoFit/>
          </a:bodyPr>
          <a:lstStyle/>
          <a:p>
            <a:pPr algn="l">
              <a:lnSpc>
                <a:spcPts val="2250"/>
              </a:lnSpc>
              <a:spcBef>
                <a:spcPts val="450"/>
              </a:spcBef>
              <a:spcAft>
                <a:spcPts val="750"/>
              </a:spcAft>
              <a:buFont typeface="Arial" panose="020B0604020202020204" pitchFamily="34" charset="0"/>
              <a:buChar char="•"/>
            </a:pPr>
            <a:r>
              <a:rPr lang="es-MX" sz="2000" b="1" i="0" dirty="0">
                <a:solidFill>
                  <a:schemeClr val="tx1">
                    <a:lumMod val="95000"/>
                    <a:lumOff val="5000"/>
                  </a:schemeClr>
                </a:solidFill>
                <a:effectLst/>
                <a:latin typeface="Open Sans" panose="020B0606030504020204" pitchFamily="34" charset="0"/>
              </a:rPr>
              <a:t>Aplicaciones:</a:t>
            </a:r>
            <a:r>
              <a:rPr lang="es-MX" sz="2000" b="0" i="0" dirty="0">
                <a:solidFill>
                  <a:schemeClr val="tx1">
                    <a:lumMod val="95000"/>
                    <a:lumOff val="5000"/>
                  </a:schemeClr>
                </a:solidFill>
                <a:effectLst/>
                <a:latin typeface="Open Sans" panose="020B0606030504020204" pitchFamily="34" charset="0"/>
              </a:rPr>
              <a:t> Los conectores anulares a presión son ideales para aplicaciones de sellado como envases de cosméticos, frascos, tapas de botellas e incluso rótulas en la industria automotriz. Su enganche continuo garantiza un sellado hermético, lo que los hace eficaces en ensamblajes herméticos a líquidos o aire.</a:t>
            </a:r>
          </a:p>
        </p:txBody>
      </p:sp>
      <p:graphicFrame>
        <p:nvGraphicFramePr>
          <p:cNvPr id="11" name="Table 10">
            <a:extLst>
              <a:ext uri="{FF2B5EF4-FFF2-40B4-BE49-F238E27FC236}">
                <a16:creationId xmlns:a16="http://schemas.microsoft.com/office/drawing/2014/main" id="{8C4A3129-9134-98FD-497D-A5986A090483}"/>
              </a:ext>
            </a:extLst>
          </p:cNvPr>
          <p:cNvGraphicFramePr>
            <a:graphicFrameLocks noGrp="1"/>
          </p:cNvGraphicFramePr>
          <p:nvPr>
            <p:extLst>
              <p:ext uri="{D42A27DB-BD31-4B8C-83A1-F6EECF244321}">
                <p14:modId xmlns:p14="http://schemas.microsoft.com/office/powerpoint/2010/main" val="3032506106"/>
              </p:ext>
            </p:extLst>
          </p:nvPr>
        </p:nvGraphicFramePr>
        <p:xfrm>
          <a:off x="5342239" y="4875005"/>
          <a:ext cx="6028125" cy="1982995"/>
        </p:xfrm>
        <a:graphic>
          <a:graphicData uri="http://schemas.openxmlformats.org/drawingml/2006/table">
            <a:tbl>
              <a:tblPr/>
              <a:tblGrid>
                <a:gridCol w="1491313">
                  <a:extLst>
                    <a:ext uri="{9D8B030D-6E8A-4147-A177-3AD203B41FA5}">
                      <a16:colId xmlns:a16="http://schemas.microsoft.com/office/drawing/2014/main" val="228181154"/>
                    </a:ext>
                  </a:extLst>
                </a:gridCol>
                <a:gridCol w="1348977">
                  <a:extLst>
                    <a:ext uri="{9D8B030D-6E8A-4147-A177-3AD203B41FA5}">
                      <a16:colId xmlns:a16="http://schemas.microsoft.com/office/drawing/2014/main" val="3903364137"/>
                    </a:ext>
                  </a:extLst>
                </a:gridCol>
                <a:gridCol w="3187835">
                  <a:extLst>
                    <a:ext uri="{9D8B030D-6E8A-4147-A177-3AD203B41FA5}">
                      <a16:colId xmlns:a16="http://schemas.microsoft.com/office/drawing/2014/main" val="2188505285"/>
                    </a:ext>
                  </a:extLst>
                </a:gridCol>
              </a:tblGrid>
              <a:tr h="443595">
                <a:tc>
                  <a:txBody>
                    <a:bodyPr/>
                    <a:lstStyle/>
                    <a:p>
                      <a:pPr algn="l">
                        <a:lnSpc>
                          <a:spcPts val="1800"/>
                        </a:lnSpc>
                      </a:pPr>
                      <a:r>
                        <a:rPr lang="es-AR" b="1">
                          <a:solidFill>
                            <a:srgbClr val="092C47"/>
                          </a:solidFill>
                          <a:effectLst/>
                          <a:latin typeface="Open Sans" panose="020B0606030504020204" pitchFamily="34" charset="0"/>
                        </a:rPr>
                        <a:t>Proceso de fabricación</a:t>
                      </a:r>
                    </a:p>
                  </a:txBody>
                  <a:tcPr marL="53340" marR="53340" marT="53340" marB="53340" anchor="ctr">
                    <a:lnL>
                      <a:noFill/>
                    </a:lnL>
                    <a:lnR>
                      <a:noFill/>
                    </a:lnR>
                    <a:lnT>
                      <a:noFill/>
                    </a:lnT>
                    <a:lnB>
                      <a:noFill/>
                    </a:lnB>
                    <a:solidFill>
                      <a:srgbClr val="FFFFFF"/>
                    </a:solidFill>
                  </a:tcPr>
                </a:tc>
                <a:tc>
                  <a:txBody>
                    <a:bodyPr/>
                    <a:lstStyle/>
                    <a:p>
                      <a:pPr algn="l">
                        <a:lnSpc>
                          <a:spcPts val="1800"/>
                        </a:lnSpc>
                      </a:pPr>
                      <a:r>
                        <a:rPr lang="es-AR" b="1">
                          <a:solidFill>
                            <a:srgbClr val="092C47"/>
                          </a:solidFill>
                          <a:effectLst/>
                          <a:latin typeface="Open Sans" panose="020B0606030504020204" pitchFamily="34" charset="0"/>
                        </a:rPr>
                        <a:t>Rango de tolerancia</a:t>
                      </a:r>
                    </a:p>
                  </a:txBody>
                  <a:tcPr marL="53340" marR="53340" marT="53340" marB="53340" anchor="ctr">
                    <a:lnL>
                      <a:noFill/>
                    </a:lnL>
                    <a:lnR>
                      <a:noFill/>
                    </a:lnR>
                    <a:lnT>
                      <a:noFill/>
                    </a:lnT>
                    <a:lnB>
                      <a:noFill/>
                    </a:lnB>
                    <a:solidFill>
                      <a:srgbClr val="FFFFFF"/>
                    </a:solidFill>
                  </a:tcPr>
                </a:tc>
                <a:tc>
                  <a:txBody>
                    <a:bodyPr/>
                    <a:lstStyle/>
                    <a:p>
                      <a:pPr algn="l">
                        <a:lnSpc>
                          <a:spcPts val="1800"/>
                        </a:lnSpc>
                      </a:pPr>
                      <a:r>
                        <a:rPr lang="es-MX" b="1">
                          <a:solidFill>
                            <a:srgbClr val="092C47"/>
                          </a:solidFill>
                          <a:effectLst/>
                          <a:latin typeface="Open Sans" panose="020B0606030504020204" pitchFamily="34" charset="0"/>
                        </a:rPr>
                        <a:t>Consideraciones sobre la contracción del material</a:t>
                      </a:r>
                    </a:p>
                  </a:txBody>
                  <a:tcPr marL="53340" marR="53340" marT="53340" marB="53340" anchor="ctr">
                    <a:lnL>
                      <a:noFill/>
                    </a:lnL>
                    <a:lnR>
                      <a:noFill/>
                    </a:lnR>
                    <a:lnT>
                      <a:noFill/>
                    </a:lnT>
                    <a:lnB>
                      <a:noFill/>
                    </a:lnB>
                    <a:solidFill>
                      <a:srgbClr val="FFFFFF"/>
                    </a:solidFill>
                  </a:tcPr>
                </a:tc>
                <a:extLst>
                  <a:ext uri="{0D108BD9-81ED-4DB2-BD59-A6C34878D82A}">
                    <a16:rowId xmlns:a16="http://schemas.microsoft.com/office/drawing/2014/main" val="2950699173"/>
                  </a:ext>
                </a:extLst>
              </a:tr>
              <a:tr h="443595">
                <a:tc>
                  <a:txBody>
                    <a:bodyPr/>
                    <a:lstStyle/>
                    <a:p>
                      <a:pPr algn="l">
                        <a:lnSpc>
                          <a:spcPts val="1800"/>
                        </a:lnSpc>
                      </a:pPr>
                      <a:r>
                        <a:rPr lang="es-AR" b="0">
                          <a:solidFill>
                            <a:srgbClr val="092C47"/>
                          </a:solidFill>
                          <a:effectLst/>
                          <a:latin typeface="Open Sans" panose="020B0606030504020204" pitchFamily="34" charset="0"/>
                        </a:rPr>
                        <a:t>Moldeo por inyección</a:t>
                      </a:r>
                    </a:p>
                  </a:txBody>
                  <a:tcPr marL="53340" marR="53340" marT="53340" marB="53340" anchor="ctr">
                    <a:lnL>
                      <a:noFill/>
                    </a:lnL>
                    <a:lnR>
                      <a:noFill/>
                    </a:lnR>
                    <a:lnT>
                      <a:noFill/>
                    </a:lnT>
                    <a:lnB>
                      <a:noFill/>
                    </a:lnB>
                    <a:solidFill>
                      <a:srgbClr val="F6F9FF"/>
                    </a:solidFill>
                  </a:tcPr>
                </a:tc>
                <a:tc>
                  <a:txBody>
                    <a:bodyPr/>
                    <a:lstStyle/>
                    <a:p>
                      <a:pPr algn="l">
                        <a:lnSpc>
                          <a:spcPts val="1800"/>
                        </a:lnSpc>
                      </a:pPr>
                      <a:r>
                        <a:rPr lang="es-AR" b="0">
                          <a:solidFill>
                            <a:srgbClr val="092C47"/>
                          </a:solidFill>
                          <a:effectLst/>
                          <a:latin typeface="Open Sans" panose="020B0606030504020204" pitchFamily="34" charset="0"/>
                        </a:rPr>
                        <a:t>± 0,1 a 0,3 mm</a:t>
                      </a:r>
                    </a:p>
                  </a:txBody>
                  <a:tcPr marL="53340" marR="53340" marT="53340" marB="53340" anchor="ctr">
                    <a:lnL>
                      <a:noFill/>
                    </a:lnL>
                    <a:lnR>
                      <a:noFill/>
                    </a:lnR>
                    <a:lnT>
                      <a:noFill/>
                    </a:lnT>
                    <a:lnB>
                      <a:noFill/>
                    </a:lnB>
                    <a:solidFill>
                      <a:srgbClr val="F6F9FF"/>
                    </a:solidFill>
                  </a:tcPr>
                </a:tc>
                <a:tc>
                  <a:txBody>
                    <a:bodyPr/>
                    <a:lstStyle/>
                    <a:p>
                      <a:pPr algn="l">
                        <a:lnSpc>
                          <a:spcPts val="1800"/>
                        </a:lnSpc>
                      </a:pPr>
                      <a:r>
                        <a:rPr lang="es-MX" b="0" dirty="0">
                          <a:solidFill>
                            <a:srgbClr val="092C47"/>
                          </a:solidFill>
                          <a:effectLst/>
                          <a:latin typeface="Open Sans" panose="020B0606030504020204" pitchFamily="34" charset="0"/>
                        </a:rPr>
                        <a:t>Alta contracción en materiales como polipropileno y ABS.</a:t>
                      </a:r>
                    </a:p>
                  </a:txBody>
                  <a:tcPr marL="53340" marR="53340" marT="53340" marB="53340" anchor="ctr">
                    <a:lnL>
                      <a:noFill/>
                    </a:lnL>
                    <a:lnR>
                      <a:noFill/>
                    </a:lnR>
                    <a:lnT>
                      <a:noFill/>
                    </a:lnT>
                    <a:lnB>
                      <a:noFill/>
                    </a:lnB>
                    <a:solidFill>
                      <a:srgbClr val="F6F9FF"/>
                    </a:solidFill>
                  </a:tcPr>
                </a:tc>
                <a:extLst>
                  <a:ext uri="{0D108BD9-81ED-4DB2-BD59-A6C34878D82A}">
                    <a16:rowId xmlns:a16="http://schemas.microsoft.com/office/drawing/2014/main" val="3361113589"/>
                  </a:ext>
                </a:extLst>
              </a:tr>
              <a:tr h="622825">
                <a:tc>
                  <a:txBody>
                    <a:bodyPr/>
                    <a:lstStyle/>
                    <a:p>
                      <a:pPr algn="l">
                        <a:lnSpc>
                          <a:spcPts val="1800"/>
                        </a:lnSpc>
                      </a:pPr>
                      <a:r>
                        <a:rPr lang="es-AR" b="0">
                          <a:solidFill>
                            <a:srgbClr val="092C47"/>
                          </a:solidFill>
                          <a:effectLst/>
                          <a:latin typeface="Open Sans" panose="020B0606030504020204" pitchFamily="34" charset="0"/>
                        </a:rPr>
                        <a:t>Impresión 3D</a:t>
                      </a:r>
                    </a:p>
                  </a:txBody>
                  <a:tcPr marL="53340" marR="53340" marT="53340" marB="53340" anchor="ctr">
                    <a:lnL>
                      <a:noFill/>
                    </a:lnL>
                    <a:lnR>
                      <a:noFill/>
                    </a:lnR>
                    <a:lnT>
                      <a:noFill/>
                    </a:lnT>
                    <a:lnB>
                      <a:noFill/>
                    </a:lnB>
                    <a:solidFill>
                      <a:srgbClr val="FFFFFF"/>
                    </a:solidFill>
                  </a:tcPr>
                </a:tc>
                <a:tc>
                  <a:txBody>
                    <a:bodyPr/>
                    <a:lstStyle/>
                    <a:p>
                      <a:pPr algn="l">
                        <a:lnSpc>
                          <a:spcPts val="1800"/>
                        </a:lnSpc>
                      </a:pPr>
                      <a:r>
                        <a:rPr lang="es-AR" b="0">
                          <a:solidFill>
                            <a:srgbClr val="092C47"/>
                          </a:solidFill>
                          <a:effectLst/>
                          <a:latin typeface="Open Sans" panose="020B0606030504020204" pitchFamily="34" charset="0"/>
                        </a:rPr>
                        <a:t>± 0,2 a 0,5 mm</a:t>
                      </a:r>
                    </a:p>
                  </a:txBody>
                  <a:tcPr marL="53340" marR="53340" marT="53340" marB="53340" anchor="ctr">
                    <a:lnL>
                      <a:noFill/>
                    </a:lnL>
                    <a:lnR>
                      <a:noFill/>
                    </a:lnR>
                    <a:lnT>
                      <a:noFill/>
                    </a:lnT>
                    <a:lnB>
                      <a:noFill/>
                    </a:lnB>
                    <a:solidFill>
                      <a:srgbClr val="FFFFFF"/>
                    </a:solidFill>
                  </a:tcPr>
                </a:tc>
                <a:tc>
                  <a:txBody>
                    <a:bodyPr/>
                    <a:lstStyle/>
                    <a:p>
                      <a:pPr algn="l">
                        <a:lnSpc>
                          <a:spcPts val="1800"/>
                        </a:lnSpc>
                      </a:pPr>
                      <a:r>
                        <a:rPr lang="es-MX" b="0" dirty="0">
                          <a:solidFill>
                            <a:srgbClr val="092C47"/>
                          </a:solidFill>
                          <a:effectLst/>
                          <a:latin typeface="Open Sans" panose="020B0606030504020204" pitchFamily="34" charset="0"/>
                        </a:rPr>
                        <a:t>tolerancias mayores debido a imprecisiones de capa</a:t>
                      </a:r>
                    </a:p>
                  </a:txBody>
                  <a:tcPr marL="53340" marR="53340" marT="53340" marB="53340" anchor="ctr">
                    <a:lnL>
                      <a:noFill/>
                    </a:lnL>
                    <a:lnR>
                      <a:noFill/>
                    </a:lnR>
                    <a:lnT>
                      <a:noFill/>
                    </a:lnT>
                    <a:lnB>
                      <a:noFill/>
                    </a:lnB>
                    <a:solidFill>
                      <a:srgbClr val="FFFFFF"/>
                    </a:solidFill>
                  </a:tcPr>
                </a:tc>
                <a:extLst>
                  <a:ext uri="{0D108BD9-81ED-4DB2-BD59-A6C34878D82A}">
                    <a16:rowId xmlns:a16="http://schemas.microsoft.com/office/drawing/2014/main" val="2294232081"/>
                  </a:ext>
                </a:extLst>
              </a:tr>
            </a:tbl>
          </a:graphicData>
        </a:graphic>
      </p:graphicFrame>
    </p:spTree>
    <p:extLst>
      <p:ext uri="{BB962C8B-B14F-4D97-AF65-F5344CB8AC3E}">
        <p14:creationId xmlns:p14="http://schemas.microsoft.com/office/powerpoint/2010/main" val="263252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E81B4-061E-0F3F-1E77-6ADA8BF3353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930EC46-B14E-E946-2A21-C11A848AB19A}"/>
              </a:ext>
            </a:extLst>
          </p:cNvPr>
          <p:cNvSpPr>
            <a:spLocks noGrp="1"/>
          </p:cNvSpPr>
          <p:nvPr>
            <p:ph type="title"/>
          </p:nvPr>
        </p:nvSpPr>
        <p:spPr>
          <a:xfrm>
            <a:off x="1030356" y="341243"/>
            <a:ext cx="3475383" cy="1485900"/>
          </a:xfrm>
        </p:spPr>
        <p:txBody>
          <a:bodyPr>
            <a:normAutofit/>
          </a:bodyPr>
          <a:lstStyle/>
          <a:p>
            <a:r>
              <a:rPr lang="es-AR" b="1" dirty="0">
                <a:solidFill>
                  <a:schemeClr val="tx1">
                    <a:lumMod val="95000"/>
                    <a:lumOff val="5000"/>
                  </a:schemeClr>
                </a:solidFill>
                <a:latin typeface="Arial Black" panose="020B0A04020102020204" pitchFamily="34" charset="0"/>
              </a:rPr>
              <a:t>SNAP FIT</a:t>
            </a:r>
            <a:br>
              <a:rPr lang="es-AR" b="1" dirty="0">
                <a:solidFill>
                  <a:schemeClr val="tx1">
                    <a:lumMod val="95000"/>
                    <a:lumOff val="5000"/>
                  </a:schemeClr>
                </a:solidFill>
                <a:latin typeface="Arial Black" panose="020B0A04020102020204" pitchFamily="34" charset="0"/>
              </a:rPr>
            </a:br>
            <a:r>
              <a:rPr lang="es-AR" sz="3200" b="1" dirty="0">
                <a:solidFill>
                  <a:schemeClr val="tx1">
                    <a:lumMod val="95000"/>
                    <a:lumOff val="5000"/>
                  </a:schemeClr>
                </a:solidFill>
                <a:latin typeface="Arial Black" panose="020B0A04020102020204" pitchFamily="34" charset="0"/>
              </a:rPr>
              <a:t>ANULAR  </a:t>
            </a:r>
            <a:endParaRPr lang="es-AR" b="1" dirty="0">
              <a:solidFill>
                <a:schemeClr val="tx1">
                  <a:lumMod val="95000"/>
                  <a:lumOff val="5000"/>
                </a:schemeClr>
              </a:solidFill>
              <a:latin typeface="Arial Black" panose="020B0A04020102020204" pitchFamily="34" charset="0"/>
            </a:endParaRPr>
          </a:p>
        </p:txBody>
      </p:sp>
      <p:sp>
        <p:nvSpPr>
          <p:cNvPr id="6" name="TextBox 5">
            <a:extLst>
              <a:ext uri="{FF2B5EF4-FFF2-40B4-BE49-F238E27FC236}">
                <a16:creationId xmlns:a16="http://schemas.microsoft.com/office/drawing/2014/main" id="{EAF345CA-5BBA-3077-9CBE-BC0F303459A3}"/>
              </a:ext>
            </a:extLst>
          </p:cNvPr>
          <p:cNvSpPr txBox="1"/>
          <p:nvPr/>
        </p:nvSpPr>
        <p:spPr>
          <a:xfrm>
            <a:off x="5776260" y="505839"/>
            <a:ext cx="5887280" cy="2431435"/>
          </a:xfrm>
          <a:prstGeom prst="rect">
            <a:avLst/>
          </a:prstGeom>
          <a:noFill/>
        </p:spPr>
        <p:txBody>
          <a:bodyPr wrap="square">
            <a:spAutoFit/>
          </a:bodyPr>
          <a:lstStyle/>
          <a:p>
            <a:r>
              <a:rPr lang="es-MX" sz="2200" b="1" dirty="0"/>
              <a:t>Ventajas:</a:t>
            </a:r>
            <a:r>
              <a:rPr lang="es-MX" sz="2200" dirty="0"/>
              <a:t> El acoplamiento uniforme distribuye la tensión uniformemente alrededor de la circunferencia de la pieza, reduciendo el riesgo de fallos por tensión localizada. Esto los hace ideales para aplicaciones de alta carga que requieren conexiones seguras y duraderas. </a:t>
            </a:r>
          </a:p>
          <a:p>
            <a:endParaRPr lang="es-AR" sz="20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EA3EB272-152E-AF68-0CA1-A2327C064E05}"/>
              </a:ext>
            </a:extLst>
          </p:cNvPr>
          <p:cNvSpPr txBox="1"/>
          <p:nvPr/>
        </p:nvSpPr>
        <p:spPr>
          <a:xfrm>
            <a:off x="1030356" y="1721556"/>
            <a:ext cx="4253949" cy="4832092"/>
          </a:xfrm>
          <a:prstGeom prst="rect">
            <a:avLst/>
          </a:prstGeom>
          <a:noFill/>
        </p:spPr>
        <p:txBody>
          <a:bodyPr wrap="square">
            <a:spAutoFit/>
          </a:bodyPr>
          <a:lstStyle/>
          <a:p>
            <a:r>
              <a:rPr lang="es-MX" sz="2200" b="1" dirty="0"/>
              <a:t>Desafíos:</a:t>
            </a:r>
            <a:r>
              <a:rPr lang="es-MX" sz="2200" dirty="0"/>
              <a:t> pueden presentar problemas de tolerancia durante la fabricación, especialmente en el moldeo por inyección, donde la contracción puede afectar la estanqueidad del ajuste. </a:t>
            </a:r>
          </a:p>
          <a:p>
            <a:r>
              <a:rPr lang="es-MX" sz="2200" dirty="0"/>
              <a:t>Esto puede provocar una unión suelta o requerir una fuerza excesiva para el ensamblaje. Materiales como el polietileno (PE) o el polipropileno (PP) con tasas de contracción constantes se utilizan comúnmente para mantener la precisión del ajuste.</a:t>
            </a:r>
          </a:p>
        </p:txBody>
      </p:sp>
      <p:pic>
        <p:nvPicPr>
          <p:cNvPr id="3" name="Picture 2">
            <a:extLst>
              <a:ext uri="{FF2B5EF4-FFF2-40B4-BE49-F238E27FC236}">
                <a16:creationId xmlns:a16="http://schemas.microsoft.com/office/drawing/2014/main" id="{189452F2-CFD9-BFFF-FABD-34166A266BE1}"/>
              </a:ext>
            </a:extLst>
          </p:cNvPr>
          <p:cNvPicPr>
            <a:picLocks noChangeAspect="1"/>
          </p:cNvPicPr>
          <p:nvPr/>
        </p:nvPicPr>
        <p:blipFill>
          <a:blip r:embed="rId2"/>
          <a:stretch>
            <a:fillRect/>
          </a:stretch>
        </p:blipFill>
        <p:spPr>
          <a:xfrm>
            <a:off x="5776260" y="2937274"/>
            <a:ext cx="6154009" cy="3553321"/>
          </a:xfrm>
          <a:prstGeom prst="rect">
            <a:avLst/>
          </a:prstGeom>
        </p:spPr>
      </p:pic>
    </p:spTree>
    <p:extLst>
      <p:ext uri="{BB962C8B-B14F-4D97-AF65-F5344CB8AC3E}">
        <p14:creationId xmlns:p14="http://schemas.microsoft.com/office/powerpoint/2010/main" val="3461750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D1ACA-3B91-C4F1-96A5-2C0998457A4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69ED55-2386-AA0E-BE85-0914F3955969}"/>
              </a:ext>
            </a:extLst>
          </p:cNvPr>
          <p:cNvSpPr>
            <a:spLocks noGrp="1"/>
          </p:cNvSpPr>
          <p:nvPr>
            <p:ph type="title"/>
          </p:nvPr>
        </p:nvSpPr>
        <p:spPr>
          <a:xfrm>
            <a:off x="1030356" y="341243"/>
            <a:ext cx="3475383" cy="1485900"/>
          </a:xfrm>
        </p:spPr>
        <p:txBody>
          <a:bodyPr>
            <a:normAutofit/>
          </a:bodyPr>
          <a:lstStyle/>
          <a:p>
            <a:r>
              <a:rPr lang="es-AR" b="1" dirty="0">
                <a:solidFill>
                  <a:schemeClr val="tx1">
                    <a:lumMod val="95000"/>
                    <a:lumOff val="5000"/>
                  </a:schemeClr>
                </a:solidFill>
                <a:latin typeface="Arial Black" panose="020B0A04020102020204" pitchFamily="34" charset="0"/>
              </a:rPr>
              <a:t>SNAP FIT</a:t>
            </a:r>
            <a:br>
              <a:rPr lang="es-AR" b="1" dirty="0">
                <a:solidFill>
                  <a:schemeClr val="tx1">
                    <a:lumMod val="95000"/>
                    <a:lumOff val="5000"/>
                  </a:schemeClr>
                </a:solidFill>
                <a:latin typeface="Arial Black" panose="020B0A04020102020204" pitchFamily="34" charset="0"/>
              </a:rPr>
            </a:br>
            <a:r>
              <a:rPr lang="es-AR" sz="3200" b="1" dirty="0">
                <a:solidFill>
                  <a:schemeClr val="tx1">
                    <a:lumMod val="95000"/>
                    <a:lumOff val="5000"/>
                  </a:schemeClr>
                </a:solidFill>
                <a:latin typeface="Arial Black" panose="020B0A04020102020204" pitchFamily="34" charset="0"/>
              </a:rPr>
              <a:t>VOLADIZO L </a:t>
            </a:r>
            <a:endParaRPr lang="es-AR" b="1" dirty="0">
              <a:solidFill>
                <a:schemeClr val="tx1">
                  <a:lumMod val="95000"/>
                  <a:lumOff val="5000"/>
                </a:schemeClr>
              </a:solidFill>
              <a:latin typeface="Arial Black" panose="020B0A04020102020204" pitchFamily="34" charset="0"/>
            </a:endParaRPr>
          </a:p>
        </p:txBody>
      </p:sp>
      <p:sp>
        <p:nvSpPr>
          <p:cNvPr id="8" name="TextBox 7">
            <a:extLst>
              <a:ext uri="{FF2B5EF4-FFF2-40B4-BE49-F238E27FC236}">
                <a16:creationId xmlns:a16="http://schemas.microsoft.com/office/drawing/2014/main" id="{6F31CE9D-107F-8F19-62B0-C2EB156FFC69}"/>
              </a:ext>
            </a:extLst>
          </p:cNvPr>
          <p:cNvSpPr txBox="1"/>
          <p:nvPr/>
        </p:nvSpPr>
        <p:spPr>
          <a:xfrm>
            <a:off x="5740310" y="895443"/>
            <a:ext cx="6096000" cy="4708981"/>
          </a:xfrm>
          <a:prstGeom prst="rect">
            <a:avLst/>
          </a:prstGeom>
          <a:noFill/>
        </p:spPr>
        <p:txBody>
          <a:bodyPr wrap="square">
            <a:spAutoFit/>
          </a:bodyPr>
          <a:lstStyle/>
          <a:p>
            <a:r>
              <a:rPr lang="es-MX" sz="2000" b="1" dirty="0"/>
              <a:t>Ventajas:</a:t>
            </a:r>
            <a:r>
              <a:rPr lang="es-MX" sz="2000" dirty="0"/>
              <a:t> Proporciona un excelente poder de sujeción lateral, evitando desacoplamientos involuntarios debido a vibraciones o impactos laterales.</a:t>
            </a:r>
          </a:p>
          <a:p>
            <a:endParaRPr lang="es-MX" sz="2000" b="1" dirty="0"/>
          </a:p>
          <a:p>
            <a:r>
              <a:rPr lang="es-MX" sz="2000" b="1" dirty="0"/>
              <a:t>Desafíos:</a:t>
            </a:r>
            <a:r>
              <a:rPr lang="es-MX" sz="2000" dirty="0"/>
              <a:t> Los encajes a presión en forma de L son vulnerables a la presión lateral, lo que puede provocar deformación o fallos si la unión no cuenta con el soporte adecuado, especialmente en aplicaciones con cargas laterales significativas. Reforzar los soportes laterales con secciones de pared más gruesas y utilizar materiales de alta resistencia al impacto, como ABS o policarbonato, puede mejorar la capacidad de la unión para soportar fuerzas laterales. Incluir refuerzos acanalados en la interfaz de bloqueo también puede mejorar la durabilidad</a:t>
            </a:r>
            <a:r>
              <a:rPr lang="es-MX" dirty="0"/>
              <a:t>.</a:t>
            </a:r>
          </a:p>
        </p:txBody>
      </p:sp>
      <p:pic>
        <p:nvPicPr>
          <p:cNvPr id="9218" name="Picture 2">
            <a:extLst>
              <a:ext uri="{FF2B5EF4-FFF2-40B4-BE49-F238E27FC236}">
                <a16:creationId xmlns:a16="http://schemas.microsoft.com/office/drawing/2014/main" id="{E6B26134-84A3-8951-BE0C-E26FB5EE78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356" y="2109205"/>
            <a:ext cx="3888318"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427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7C8AC-33FF-598F-FC9D-694AE27EDE9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F593DAB-9B5A-2671-562B-3683F2893280}"/>
              </a:ext>
            </a:extLst>
          </p:cNvPr>
          <p:cNvSpPr>
            <a:spLocks noGrp="1"/>
          </p:cNvSpPr>
          <p:nvPr>
            <p:ph type="title"/>
          </p:nvPr>
        </p:nvSpPr>
        <p:spPr>
          <a:xfrm>
            <a:off x="1030356" y="341243"/>
            <a:ext cx="3475383" cy="1485900"/>
          </a:xfrm>
        </p:spPr>
        <p:txBody>
          <a:bodyPr>
            <a:normAutofit/>
          </a:bodyPr>
          <a:lstStyle/>
          <a:p>
            <a:r>
              <a:rPr lang="es-AR" b="1" dirty="0">
                <a:solidFill>
                  <a:schemeClr val="tx1">
                    <a:lumMod val="95000"/>
                    <a:lumOff val="5000"/>
                  </a:schemeClr>
                </a:solidFill>
                <a:latin typeface="Arial Black" panose="020B0A04020102020204" pitchFamily="34" charset="0"/>
              </a:rPr>
              <a:t>SNAP FIT</a:t>
            </a:r>
            <a:br>
              <a:rPr lang="es-AR" b="1" dirty="0">
                <a:solidFill>
                  <a:schemeClr val="tx1">
                    <a:lumMod val="95000"/>
                    <a:lumOff val="5000"/>
                  </a:schemeClr>
                </a:solidFill>
                <a:latin typeface="Arial Black" panose="020B0A04020102020204" pitchFamily="34" charset="0"/>
              </a:rPr>
            </a:br>
            <a:r>
              <a:rPr lang="es-AR" sz="3200" b="1" dirty="0">
                <a:solidFill>
                  <a:schemeClr val="tx1">
                    <a:lumMod val="95000"/>
                    <a:lumOff val="5000"/>
                  </a:schemeClr>
                </a:solidFill>
                <a:latin typeface="Arial Black" panose="020B0A04020102020204" pitchFamily="34" charset="0"/>
              </a:rPr>
              <a:t>VOLADIZO U </a:t>
            </a:r>
            <a:endParaRPr lang="es-AR" b="1" dirty="0">
              <a:solidFill>
                <a:schemeClr val="tx1">
                  <a:lumMod val="95000"/>
                  <a:lumOff val="5000"/>
                </a:schemeClr>
              </a:solidFill>
              <a:latin typeface="Arial Black" panose="020B0A04020102020204" pitchFamily="34" charset="0"/>
            </a:endParaRPr>
          </a:p>
        </p:txBody>
      </p:sp>
      <p:sp>
        <p:nvSpPr>
          <p:cNvPr id="8" name="TextBox 7">
            <a:extLst>
              <a:ext uri="{FF2B5EF4-FFF2-40B4-BE49-F238E27FC236}">
                <a16:creationId xmlns:a16="http://schemas.microsoft.com/office/drawing/2014/main" id="{1D6B3EB5-129C-5EF8-E3EA-3AF7937F093F}"/>
              </a:ext>
            </a:extLst>
          </p:cNvPr>
          <p:cNvSpPr txBox="1"/>
          <p:nvPr/>
        </p:nvSpPr>
        <p:spPr>
          <a:xfrm>
            <a:off x="5446579" y="1336119"/>
            <a:ext cx="6096000" cy="4185761"/>
          </a:xfrm>
          <a:prstGeom prst="rect">
            <a:avLst/>
          </a:prstGeom>
          <a:noFill/>
        </p:spPr>
        <p:txBody>
          <a:bodyPr wrap="square">
            <a:spAutoFit/>
          </a:bodyPr>
          <a:lstStyle/>
          <a:p>
            <a:r>
              <a:rPr lang="es-MX" sz="2000" b="1" dirty="0"/>
              <a:t>Aplicaciones:</a:t>
            </a:r>
            <a:r>
              <a:rPr lang="es-MX" sz="2000" dirty="0"/>
              <a:t> Particularmente útiles en embalajes y carcasas de productos que requieren flexibilidad o tolerancia a la desalineación durante el ensamblaje. Se utilizan a menudo en mecanismos tipo abrazadera en ensamblajes donde las piezas deben encajarse en condiciones de alineación deficientes.</a:t>
            </a:r>
          </a:p>
          <a:p>
            <a:endParaRPr lang="es-MX" sz="2000" dirty="0"/>
          </a:p>
          <a:p>
            <a:r>
              <a:rPr lang="es-MX" b="1" dirty="0"/>
              <a:t>Ventajas:</a:t>
            </a:r>
            <a:r>
              <a:rPr lang="es-MX" dirty="0"/>
              <a:t> Una mayor flexibilidad reduce la necesidad de precisión durante el ensamblaje, lo que permite una producción más rápida y tolerancias menos estrictas.</a:t>
            </a:r>
          </a:p>
          <a:p>
            <a:r>
              <a:rPr lang="es-MX" b="1" dirty="0"/>
              <a:t>Desafíos:</a:t>
            </a:r>
            <a:r>
              <a:rPr lang="es-MX" dirty="0"/>
              <a:t> Los encajes a presión en forma de U pueden perder flexibilidad con el tiempo, especialmente en aplicaciones donde la unión se ensambla y desmonta con frecuencia. </a:t>
            </a:r>
            <a:endParaRPr lang="es-MX" sz="2000" dirty="0"/>
          </a:p>
        </p:txBody>
      </p:sp>
      <p:pic>
        <p:nvPicPr>
          <p:cNvPr id="3" name="Picture 2">
            <a:extLst>
              <a:ext uri="{FF2B5EF4-FFF2-40B4-BE49-F238E27FC236}">
                <a16:creationId xmlns:a16="http://schemas.microsoft.com/office/drawing/2014/main" id="{FBE8FF71-B16D-A7B0-BA65-946C11D61579}"/>
              </a:ext>
            </a:extLst>
          </p:cNvPr>
          <p:cNvPicPr>
            <a:picLocks noChangeAspect="1"/>
          </p:cNvPicPr>
          <p:nvPr/>
        </p:nvPicPr>
        <p:blipFill>
          <a:blip r:embed="rId2"/>
          <a:stretch>
            <a:fillRect/>
          </a:stretch>
        </p:blipFill>
        <p:spPr>
          <a:xfrm>
            <a:off x="1166256" y="2096880"/>
            <a:ext cx="3203582" cy="4129354"/>
          </a:xfrm>
          <a:prstGeom prst="rect">
            <a:avLst/>
          </a:prstGeom>
        </p:spPr>
      </p:pic>
    </p:spTree>
    <p:extLst>
      <p:ext uri="{BB962C8B-B14F-4D97-AF65-F5344CB8AC3E}">
        <p14:creationId xmlns:p14="http://schemas.microsoft.com/office/powerpoint/2010/main" val="331178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5D702-2044-8E1A-34C5-2A39AC37281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A00FDD0-EFDF-71EF-16B9-3E2CB0DCD88F}"/>
              </a:ext>
            </a:extLst>
          </p:cNvPr>
          <p:cNvSpPr>
            <a:spLocks noGrp="1"/>
          </p:cNvSpPr>
          <p:nvPr>
            <p:ph type="title"/>
          </p:nvPr>
        </p:nvSpPr>
        <p:spPr>
          <a:xfrm>
            <a:off x="964095" y="211293"/>
            <a:ext cx="3475383" cy="1485900"/>
          </a:xfrm>
        </p:spPr>
        <p:txBody>
          <a:bodyPr>
            <a:normAutofit/>
          </a:bodyPr>
          <a:lstStyle/>
          <a:p>
            <a:r>
              <a:rPr lang="es-AR" b="1" dirty="0">
                <a:solidFill>
                  <a:schemeClr val="tx1">
                    <a:lumMod val="95000"/>
                    <a:lumOff val="5000"/>
                  </a:schemeClr>
                </a:solidFill>
                <a:latin typeface="Arial Black" panose="020B0A04020102020204" pitchFamily="34" charset="0"/>
              </a:rPr>
              <a:t>SNAP FIT</a:t>
            </a:r>
            <a:br>
              <a:rPr lang="es-AR" b="1" dirty="0">
                <a:solidFill>
                  <a:schemeClr val="tx1">
                    <a:lumMod val="95000"/>
                    <a:lumOff val="5000"/>
                  </a:schemeClr>
                </a:solidFill>
                <a:latin typeface="Arial Black" panose="020B0A04020102020204" pitchFamily="34" charset="0"/>
              </a:rPr>
            </a:br>
            <a:r>
              <a:rPr lang="es-AR" sz="3200" b="1" dirty="0">
                <a:solidFill>
                  <a:schemeClr val="tx1">
                    <a:lumMod val="95000"/>
                    <a:lumOff val="5000"/>
                  </a:schemeClr>
                </a:solidFill>
                <a:latin typeface="Arial Black" panose="020B0A04020102020204" pitchFamily="34" charset="0"/>
              </a:rPr>
              <a:t>MATERIALES</a:t>
            </a:r>
            <a:endParaRPr lang="es-AR" b="1" dirty="0">
              <a:solidFill>
                <a:schemeClr val="tx1">
                  <a:lumMod val="95000"/>
                  <a:lumOff val="5000"/>
                </a:schemeClr>
              </a:solidFill>
              <a:latin typeface="Arial Black" panose="020B0A04020102020204" pitchFamily="34" charset="0"/>
            </a:endParaRPr>
          </a:p>
        </p:txBody>
      </p:sp>
      <p:graphicFrame>
        <p:nvGraphicFramePr>
          <p:cNvPr id="2" name="Table 1">
            <a:extLst>
              <a:ext uri="{FF2B5EF4-FFF2-40B4-BE49-F238E27FC236}">
                <a16:creationId xmlns:a16="http://schemas.microsoft.com/office/drawing/2014/main" id="{8AA822D8-F9BE-6951-D18B-6E4DA20ADE68}"/>
              </a:ext>
            </a:extLst>
          </p:cNvPr>
          <p:cNvGraphicFramePr>
            <a:graphicFrameLocks noGrp="1"/>
          </p:cNvGraphicFramePr>
          <p:nvPr>
            <p:extLst>
              <p:ext uri="{D42A27DB-BD31-4B8C-83A1-F6EECF244321}">
                <p14:modId xmlns:p14="http://schemas.microsoft.com/office/powerpoint/2010/main" val="1960132150"/>
              </p:ext>
            </p:extLst>
          </p:nvPr>
        </p:nvGraphicFramePr>
        <p:xfrm>
          <a:off x="1828800" y="1391479"/>
          <a:ext cx="9992139" cy="5255228"/>
        </p:xfrm>
        <a:graphic>
          <a:graphicData uri="http://schemas.openxmlformats.org/drawingml/2006/table">
            <a:tbl>
              <a:tblPr/>
              <a:tblGrid>
                <a:gridCol w="1338516">
                  <a:extLst>
                    <a:ext uri="{9D8B030D-6E8A-4147-A177-3AD203B41FA5}">
                      <a16:colId xmlns:a16="http://schemas.microsoft.com/office/drawing/2014/main" val="520054300"/>
                    </a:ext>
                  </a:extLst>
                </a:gridCol>
                <a:gridCol w="3642219">
                  <a:extLst>
                    <a:ext uri="{9D8B030D-6E8A-4147-A177-3AD203B41FA5}">
                      <a16:colId xmlns:a16="http://schemas.microsoft.com/office/drawing/2014/main" val="2947634393"/>
                    </a:ext>
                  </a:extLst>
                </a:gridCol>
                <a:gridCol w="2756242">
                  <a:extLst>
                    <a:ext uri="{9D8B030D-6E8A-4147-A177-3AD203B41FA5}">
                      <a16:colId xmlns:a16="http://schemas.microsoft.com/office/drawing/2014/main" val="3872240232"/>
                    </a:ext>
                  </a:extLst>
                </a:gridCol>
                <a:gridCol w="2255162">
                  <a:extLst>
                    <a:ext uri="{9D8B030D-6E8A-4147-A177-3AD203B41FA5}">
                      <a16:colId xmlns:a16="http://schemas.microsoft.com/office/drawing/2014/main" val="781008768"/>
                    </a:ext>
                  </a:extLst>
                </a:gridCol>
              </a:tblGrid>
              <a:tr h="521143">
                <a:tc>
                  <a:txBody>
                    <a:bodyPr/>
                    <a:lstStyle/>
                    <a:p>
                      <a:pPr algn="l">
                        <a:lnSpc>
                          <a:spcPts val="1800"/>
                        </a:lnSpc>
                      </a:pPr>
                      <a:r>
                        <a:rPr lang="es-AR" sz="2000" b="1">
                          <a:solidFill>
                            <a:srgbClr val="092C47"/>
                          </a:solidFill>
                          <a:effectLst/>
                          <a:latin typeface="Open Sans" panose="020B0606030504020204" pitchFamily="34" charset="0"/>
                        </a:rPr>
                        <a:t>Material</a:t>
                      </a:r>
                    </a:p>
                  </a:txBody>
                  <a:tcPr marL="35038" marR="35038" marT="35038" marB="35038" anchor="ctr">
                    <a:lnL>
                      <a:noFill/>
                    </a:lnL>
                    <a:lnR>
                      <a:noFill/>
                    </a:lnR>
                    <a:lnT>
                      <a:noFill/>
                    </a:lnT>
                    <a:lnB>
                      <a:noFill/>
                    </a:lnB>
                    <a:solidFill>
                      <a:srgbClr val="FFFFFF"/>
                    </a:solidFill>
                  </a:tcPr>
                </a:tc>
                <a:tc>
                  <a:txBody>
                    <a:bodyPr/>
                    <a:lstStyle/>
                    <a:p>
                      <a:pPr algn="l">
                        <a:lnSpc>
                          <a:spcPts val="1800"/>
                        </a:lnSpc>
                      </a:pPr>
                      <a:r>
                        <a:rPr lang="es-MX" sz="2000" b="1">
                          <a:solidFill>
                            <a:srgbClr val="092C47"/>
                          </a:solidFill>
                          <a:effectLst/>
                          <a:latin typeface="Open Sans" panose="020B0606030504020204" pitchFamily="34" charset="0"/>
                        </a:rPr>
                        <a:t>Tipos de ajuste a presión adecuados</a:t>
                      </a:r>
                    </a:p>
                  </a:txBody>
                  <a:tcPr marL="35038" marR="35038" marT="35038" marB="35038" anchor="ctr">
                    <a:lnL>
                      <a:noFill/>
                    </a:lnL>
                    <a:lnR>
                      <a:noFill/>
                    </a:lnR>
                    <a:lnT>
                      <a:noFill/>
                    </a:lnT>
                    <a:lnB>
                      <a:noFill/>
                    </a:lnB>
                    <a:solidFill>
                      <a:srgbClr val="FFFFFF"/>
                    </a:solidFill>
                  </a:tcPr>
                </a:tc>
                <a:tc>
                  <a:txBody>
                    <a:bodyPr/>
                    <a:lstStyle/>
                    <a:p>
                      <a:pPr algn="l">
                        <a:lnSpc>
                          <a:spcPts val="1800"/>
                        </a:lnSpc>
                      </a:pPr>
                      <a:r>
                        <a:rPr lang="es-AR" sz="2000" b="1">
                          <a:solidFill>
                            <a:srgbClr val="092C47"/>
                          </a:solidFill>
                          <a:effectLst/>
                          <a:latin typeface="Open Sans" panose="020B0606030504020204" pitchFamily="34" charset="0"/>
                        </a:rPr>
                        <a:t>Características</a:t>
                      </a:r>
                    </a:p>
                  </a:txBody>
                  <a:tcPr marL="35038" marR="35038" marT="35038" marB="35038" anchor="ctr">
                    <a:lnL>
                      <a:noFill/>
                    </a:lnL>
                    <a:lnR>
                      <a:noFill/>
                    </a:lnR>
                    <a:lnT>
                      <a:noFill/>
                    </a:lnT>
                    <a:lnB>
                      <a:noFill/>
                    </a:lnB>
                    <a:solidFill>
                      <a:srgbClr val="FFFFFF"/>
                    </a:solidFill>
                  </a:tcPr>
                </a:tc>
                <a:tc>
                  <a:txBody>
                    <a:bodyPr/>
                    <a:lstStyle/>
                    <a:p>
                      <a:pPr algn="l">
                        <a:lnSpc>
                          <a:spcPts val="1800"/>
                        </a:lnSpc>
                      </a:pPr>
                      <a:r>
                        <a:rPr lang="es-AR" sz="2000" b="1">
                          <a:solidFill>
                            <a:srgbClr val="092C47"/>
                          </a:solidFill>
                          <a:effectLst/>
                          <a:latin typeface="Open Sans" panose="020B0606030504020204" pitchFamily="34" charset="0"/>
                        </a:rPr>
                        <a:t>Aplicaciones</a:t>
                      </a:r>
                    </a:p>
                  </a:txBody>
                  <a:tcPr marL="35038" marR="35038" marT="35038" marB="35038" anchor="ctr">
                    <a:lnL>
                      <a:noFill/>
                    </a:lnL>
                    <a:lnR>
                      <a:noFill/>
                    </a:lnR>
                    <a:lnT>
                      <a:noFill/>
                    </a:lnT>
                    <a:lnB>
                      <a:noFill/>
                    </a:lnB>
                    <a:solidFill>
                      <a:srgbClr val="FFFFFF"/>
                    </a:solidFill>
                  </a:tcPr>
                </a:tc>
                <a:extLst>
                  <a:ext uri="{0D108BD9-81ED-4DB2-BD59-A6C34878D82A}">
                    <a16:rowId xmlns:a16="http://schemas.microsoft.com/office/drawing/2014/main" val="4234515540"/>
                  </a:ext>
                </a:extLst>
              </a:tr>
              <a:tr h="754970">
                <a:tc>
                  <a:txBody>
                    <a:bodyPr/>
                    <a:lstStyle/>
                    <a:p>
                      <a:pPr algn="l">
                        <a:lnSpc>
                          <a:spcPts val="1800"/>
                        </a:lnSpc>
                      </a:pPr>
                      <a:r>
                        <a:rPr lang="es-AR" sz="2000" b="0" u="none" strike="noStrike" dirty="0">
                          <a:solidFill>
                            <a:srgbClr val="092C47"/>
                          </a:solidFill>
                          <a:effectLst/>
                          <a:latin typeface="Open Sans" panose="020B0606030504020204" pitchFamily="34" charset="0"/>
                        </a:rPr>
                        <a:t>ABS</a:t>
                      </a:r>
                      <a:endParaRPr lang="es-AR" sz="2000" b="0" dirty="0">
                        <a:solidFill>
                          <a:srgbClr val="092C47"/>
                        </a:solidFill>
                        <a:effectLst/>
                        <a:latin typeface="Open Sans" panose="020B0606030504020204" pitchFamily="34" charset="0"/>
                      </a:endParaRPr>
                    </a:p>
                  </a:txBody>
                  <a:tcPr marL="35038" marR="35038" marT="35038" marB="35038" anchor="ctr">
                    <a:lnL>
                      <a:noFill/>
                    </a:lnL>
                    <a:lnR>
                      <a:noFill/>
                    </a:lnR>
                    <a:lnT>
                      <a:noFill/>
                    </a:lnT>
                    <a:lnB>
                      <a:noFill/>
                    </a:lnB>
                    <a:solidFill>
                      <a:srgbClr val="F6F9FF"/>
                    </a:solidFill>
                  </a:tcPr>
                </a:tc>
                <a:tc>
                  <a:txBody>
                    <a:bodyPr/>
                    <a:lstStyle/>
                    <a:p>
                      <a:pPr algn="l">
                        <a:lnSpc>
                          <a:spcPts val="1800"/>
                        </a:lnSpc>
                      </a:pPr>
                      <a:r>
                        <a:rPr lang="es-MX" sz="2000" b="0">
                          <a:solidFill>
                            <a:srgbClr val="092C47"/>
                          </a:solidFill>
                          <a:effectLst/>
                          <a:latin typeface="Open Sans" panose="020B0606030504020204" pitchFamily="34" charset="0"/>
                        </a:rPr>
                        <a:t>Voladizo, en forma de U</a:t>
                      </a:r>
                    </a:p>
                  </a:txBody>
                  <a:tcPr marL="35038" marR="35038" marT="35038" marB="35038" anchor="ctr">
                    <a:lnL>
                      <a:noFill/>
                    </a:lnL>
                    <a:lnR>
                      <a:noFill/>
                    </a:lnR>
                    <a:lnT>
                      <a:noFill/>
                    </a:lnT>
                    <a:lnB>
                      <a:noFill/>
                    </a:lnB>
                    <a:solidFill>
                      <a:srgbClr val="F6F9FF"/>
                    </a:solidFill>
                  </a:tcPr>
                </a:tc>
                <a:tc>
                  <a:txBody>
                    <a:bodyPr/>
                    <a:lstStyle/>
                    <a:p>
                      <a:pPr algn="l">
                        <a:lnSpc>
                          <a:spcPts val="1800"/>
                        </a:lnSpc>
                      </a:pPr>
                      <a:r>
                        <a:rPr lang="es-MX" sz="2000" b="0">
                          <a:solidFill>
                            <a:srgbClr val="092C47"/>
                          </a:solidFill>
                          <a:effectLst/>
                          <a:latin typeface="Open Sans" panose="020B0606030504020204" pitchFamily="34" charset="0"/>
                        </a:rPr>
                        <a:t>Flexible, buena resistencia al impacto.</a:t>
                      </a:r>
                    </a:p>
                  </a:txBody>
                  <a:tcPr marL="35038" marR="35038" marT="35038" marB="35038" anchor="ctr">
                    <a:lnL>
                      <a:noFill/>
                    </a:lnL>
                    <a:lnR>
                      <a:noFill/>
                    </a:lnR>
                    <a:lnT>
                      <a:noFill/>
                    </a:lnT>
                    <a:lnB>
                      <a:noFill/>
                    </a:lnB>
                    <a:solidFill>
                      <a:srgbClr val="F6F9FF"/>
                    </a:solidFill>
                  </a:tcPr>
                </a:tc>
                <a:tc>
                  <a:txBody>
                    <a:bodyPr/>
                    <a:lstStyle/>
                    <a:p>
                      <a:pPr algn="l">
                        <a:lnSpc>
                          <a:spcPts val="1800"/>
                        </a:lnSpc>
                      </a:pPr>
                      <a:r>
                        <a:rPr lang="es-AR" sz="2000" b="0">
                          <a:solidFill>
                            <a:srgbClr val="092C47"/>
                          </a:solidFill>
                          <a:effectLst/>
                          <a:latin typeface="Open Sans" panose="020B0606030504020204" pitchFamily="34" charset="0"/>
                        </a:rPr>
                        <a:t>Carcasas electrónicas, juguetes</a:t>
                      </a:r>
                    </a:p>
                  </a:txBody>
                  <a:tcPr marL="35038" marR="35038" marT="35038" marB="35038" anchor="ctr">
                    <a:lnL>
                      <a:noFill/>
                    </a:lnL>
                    <a:lnR>
                      <a:noFill/>
                    </a:lnR>
                    <a:lnT>
                      <a:noFill/>
                    </a:lnT>
                    <a:lnB>
                      <a:noFill/>
                    </a:lnB>
                    <a:solidFill>
                      <a:srgbClr val="F6F9FF"/>
                    </a:solidFill>
                  </a:tcPr>
                </a:tc>
                <a:extLst>
                  <a:ext uri="{0D108BD9-81ED-4DB2-BD59-A6C34878D82A}">
                    <a16:rowId xmlns:a16="http://schemas.microsoft.com/office/drawing/2014/main" val="3312274174"/>
                  </a:ext>
                </a:extLst>
              </a:tr>
              <a:tr h="988796">
                <a:tc>
                  <a:txBody>
                    <a:bodyPr/>
                    <a:lstStyle/>
                    <a:p>
                      <a:pPr algn="l">
                        <a:lnSpc>
                          <a:spcPts val="1800"/>
                        </a:lnSpc>
                      </a:pPr>
                      <a:r>
                        <a:rPr lang="es-AR" sz="2000" b="0" u="none" strike="noStrike">
                          <a:solidFill>
                            <a:srgbClr val="092C47"/>
                          </a:solidFill>
                          <a:effectLst/>
                          <a:latin typeface="Open Sans" panose="020B0606030504020204" pitchFamily="34" charset="0"/>
                          <a:hlinkClick r:id="rId2"/>
                        </a:rPr>
                        <a:t>Polipropileno</a:t>
                      </a:r>
                      <a:endParaRPr lang="es-AR" sz="2000" b="0">
                        <a:solidFill>
                          <a:srgbClr val="092C47"/>
                        </a:solidFill>
                        <a:effectLst/>
                        <a:latin typeface="Open Sans" panose="020B0606030504020204" pitchFamily="34" charset="0"/>
                      </a:endParaRPr>
                    </a:p>
                  </a:txBody>
                  <a:tcPr marL="35038" marR="35038" marT="35038" marB="35038" anchor="ctr">
                    <a:lnL>
                      <a:noFill/>
                    </a:lnL>
                    <a:lnR>
                      <a:noFill/>
                    </a:lnR>
                    <a:lnT>
                      <a:noFill/>
                    </a:lnT>
                    <a:lnB>
                      <a:noFill/>
                    </a:lnB>
                    <a:solidFill>
                      <a:srgbClr val="FFFFFF"/>
                    </a:solidFill>
                  </a:tcPr>
                </a:tc>
                <a:tc>
                  <a:txBody>
                    <a:bodyPr/>
                    <a:lstStyle/>
                    <a:p>
                      <a:pPr algn="l">
                        <a:lnSpc>
                          <a:spcPts val="1800"/>
                        </a:lnSpc>
                      </a:pPr>
                      <a:r>
                        <a:rPr lang="es-MX" sz="2000" b="0">
                          <a:solidFill>
                            <a:srgbClr val="092C47"/>
                          </a:solidFill>
                          <a:effectLst/>
                          <a:latin typeface="Open Sans" panose="020B0606030504020204" pitchFamily="34" charset="0"/>
                        </a:rPr>
                        <a:t>Voladizo, anular, en forma de U</a:t>
                      </a:r>
                    </a:p>
                  </a:txBody>
                  <a:tcPr marL="35038" marR="35038" marT="35038" marB="35038" anchor="ctr">
                    <a:lnL>
                      <a:noFill/>
                    </a:lnL>
                    <a:lnR>
                      <a:noFill/>
                    </a:lnR>
                    <a:lnT>
                      <a:noFill/>
                    </a:lnT>
                    <a:lnB>
                      <a:noFill/>
                    </a:lnB>
                    <a:solidFill>
                      <a:srgbClr val="FFFFFF"/>
                    </a:solidFill>
                  </a:tcPr>
                </a:tc>
                <a:tc>
                  <a:txBody>
                    <a:bodyPr/>
                    <a:lstStyle/>
                    <a:p>
                      <a:pPr algn="l">
                        <a:lnSpc>
                          <a:spcPts val="1800"/>
                        </a:lnSpc>
                      </a:pPr>
                      <a:r>
                        <a:rPr lang="es-AR" sz="2000" b="0">
                          <a:solidFill>
                            <a:srgbClr val="092C47"/>
                          </a:solidFill>
                          <a:effectLst/>
                          <a:latin typeface="Open Sans" panose="020B0606030504020204" pitchFamily="34" charset="0"/>
                        </a:rPr>
                        <a:t>Alta flexibilidad, excelente resistencia a la fatiga.</a:t>
                      </a:r>
                    </a:p>
                  </a:txBody>
                  <a:tcPr marL="35038" marR="35038" marT="35038" marB="35038" anchor="ctr">
                    <a:lnL>
                      <a:noFill/>
                    </a:lnL>
                    <a:lnR>
                      <a:noFill/>
                    </a:lnR>
                    <a:lnT>
                      <a:noFill/>
                    </a:lnT>
                    <a:lnB>
                      <a:noFill/>
                    </a:lnB>
                    <a:solidFill>
                      <a:srgbClr val="FFFFFF"/>
                    </a:solidFill>
                  </a:tcPr>
                </a:tc>
                <a:tc>
                  <a:txBody>
                    <a:bodyPr/>
                    <a:lstStyle/>
                    <a:p>
                      <a:pPr algn="l">
                        <a:lnSpc>
                          <a:spcPts val="1800"/>
                        </a:lnSpc>
                      </a:pPr>
                      <a:r>
                        <a:rPr lang="es-AR" sz="2000" b="0">
                          <a:solidFill>
                            <a:srgbClr val="092C47"/>
                          </a:solidFill>
                          <a:effectLst/>
                          <a:latin typeface="Open Sans" panose="020B0606030504020204" pitchFamily="34" charset="0"/>
                        </a:rPr>
                        <a:t>Embalaje, interiores de automóviles</a:t>
                      </a:r>
                    </a:p>
                  </a:txBody>
                  <a:tcPr marL="35038" marR="35038" marT="35038" marB="35038" anchor="ctr">
                    <a:lnL>
                      <a:noFill/>
                    </a:lnL>
                    <a:lnR>
                      <a:noFill/>
                    </a:lnR>
                    <a:lnT>
                      <a:noFill/>
                    </a:lnT>
                    <a:lnB>
                      <a:noFill/>
                    </a:lnB>
                    <a:solidFill>
                      <a:srgbClr val="FFFFFF"/>
                    </a:solidFill>
                  </a:tcPr>
                </a:tc>
                <a:extLst>
                  <a:ext uri="{0D108BD9-81ED-4DB2-BD59-A6C34878D82A}">
                    <a16:rowId xmlns:a16="http://schemas.microsoft.com/office/drawing/2014/main" val="3450408947"/>
                  </a:ext>
                </a:extLst>
              </a:tr>
              <a:tr h="988796">
                <a:tc>
                  <a:txBody>
                    <a:bodyPr/>
                    <a:lstStyle/>
                    <a:p>
                      <a:pPr algn="l">
                        <a:lnSpc>
                          <a:spcPts val="1800"/>
                        </a:lnSpc>
                      </a:pPr>
                      <a:r>
                        <a:rPr lang="es-AR" sz="2000" b="0">
                          <a:solidFill>
                            <a:srgbClr val="092C47"/>
                          </a:solidFill>
                          <a:effectLst/>
                          <a:latin typeface="Open Sans" panose="020B0606030504020204" pitchFamily="34" charset="0"/>
                        </a:rPr>
                        <a:t>Nylon</a:t>
                      </a:r>
                    </a:p>
                  </a:txBody>
                  <a:tcPr marL="35038" marR="35038" marT="35038" marB="35038" anchor="ctr">
                    <a:lnL>
                      <a:noFill/>
                    </a:lnL>
                    <a:lnR>
                      <a:noFill/>
                    </a:lnR>
                    <a:lnT>
                      <a:noFill/>
                    </a:lnT>
                    <a:lnB>
                      <a:noFill/>
                    </a:lnB>
                    <a:solidFill>
                      <a:srgbClr val="F6F9FF"/>
                    </a:solidFill>
                  </a:tcPr>
                </a:tc>
                <a:tc>
                  <a:txBody>
                    <a:bodyPr/>
                    <a:lstStyle/>
                    <a:p>
                      <a:pPr algn="l">
                        <a:lnSpc>
                          <a:spcPts val="1800"/>
                        </a:lnSpc>
                      </a:pPr>
                      <a:r>
                        <a:rPr lang="es-MX" sz="2000" b="0">
                          <a:solidFill>
                            <a:srgbClr val="092C47"/>
                          </a:solidFill>
                          <a:effectLst/>
                          <a:latin typeface="Open Sans" panose="020B0606030504020204" pitchFamily="34" charset="0"/>
                        </a:rPr>
                        <a:t>Torsional, en forma de L</a:t>
                      </a:r>
                    </a:p>
                  </a:txBody>
                  <a:tcPr marL="35038" marR="35038" marT="35038" marB="35038" anchor="ctr">
                    <a:lnL>
                      <a:noFill/>
                    </a:lnL>
                    <a:lnR>
                      <a:noFill/>
                    </a:lnR>
                    <a:lnT>
                      <a:noFill/>
                    </a:lnT>
                    <a:lnB>
                      <a:noFill/>
                    </a:lnB>
                    <a:solidFill>
                      <a:srgbClr val="F6F9FF"/>
                    </a:solidFill>
                  </a:tcPr>
                </a:tc>
                <a:tc>
                  <a:txBody>
                    <a:bodyPr/>
                    <a:lstStyle/>
                    <a:p>
                      <a:pPr algn="l">
                        <a:lnSpc>
                          <a:spcPts val="1800"/>
                        </a:lnSpc>
                      </a:pPr>
                      <a:r>
                        <a:rPr lang="es-MX" sz="2000" b="0">
                          <a:solidFill>
                            <a:srgbClr val="092C47"/>
                          </a:solidFill>
                          <a:effectLst/>
                          <a:latin typeface="Open Sans" panose="020B0606030504020204" pitchFamily="34" charset="0"/>
                        </a:rPr>
                        <a:t>Fuerte, duradero y resistente al desgaste.</a:t>
                      </a:r>
                    </a:p>
                  </a:txBody>
                  <a:tcPr marL="35038" marR="35038" marT="35038" marB="35038" anchor="ctr">
                    <a:lnL>
                      <a:noFill/>
                    </a:lnL>
                    <a:lnR>
                      <a:noFill/>
                    </a:lnR>
                    <a:lnT>
                      <a:noFill/>
                    </a:lnT>
                    <a:lnB>
                      <a:noFill/>
                    </a:lnB>
                    <a:solidFill>
                      <a:srgbClr val="F6F9FF"/>
                    </a:solidFill>
                  </a:tcPr>
                </a:tc>
                <a:tc>
                  <a:txBody>
                    <a:bodyPr/>
                    <a:lstStyle/>
                    <a:p>
                      <a:pPr algn="l">
                        <a:lnSpc>
                          <a:spcPts val="1800"/>
                        </a:lnSpc>
                      </a:pPr>
                      <a:r>
                        <a:rPr lang="es-AR" sz="2000" b="0">
                          <a:solidFill>
                            <a:srgbClr val="092C47"/>
                          </a:solidFill>
                          <a:effectLst/>
                          <a:latin typeface="Open Sans" panose="020B0606030504020204" pitchFamily="34" charset="0"/>
                        </a:rPr>
                        <a:t>Bisagras mecánicas, herramientas</a:t>
                      </a:r>
                    </a:p>
                  </a:txBody>
                  <a:tcPr marL="35038" marR="35038" marT="35038" marB="35038" anchor="ctr">
                    <a:lnL>
                      <a:noFill/>
                    </a:lnL>
                    <a:lnR>
                      <a:noFill/>
                    </a:lnR>
                    <a:lnT>
                      <a:noFill/>
                    </a:lnT>
                    <a:lnB>
                      <a:noFill/>
                    </a:lnB>
                    <a:solidFill>
                      <a:srgbClr val="F6F9FF"/>
                    </a:solidFill>
                  </a:tcPr>
                </a:tc>
                <a:extLst>
                  <a:ext uri="{0D108BD9-81ED-4DB2-BD59-A6C34878D82A}">
                    <a16:rowId xmlns:a16="http://schemas.microsoft.com/office/drawing/2014/main" val="642417476"/>
                  </a:ext>
                </a:extLst>
              </a:tr>
              <a:tr h="988796">
                <a:tc>
                  <a:txBody>
                    <a:bodyPr/>
                    <a:lstStyle/>
                    <a:p>
                      <a:pPr algn="l">
                        <a:lnSpc>
                          <a:spcPts val="1800"/>
                        </a:lnSpc>
                      </a:pPr>
                      <a:r>
                        <a:rPr lang="es-AR" sz="2000" b="0" u="none" strike="noStrike">
                          <a:solidFill>
                            <a:srgbClr val="092C47"/>
                          </a:solidFill>
                          <a:effectLst/>
                          <a:latin typeface="Open Sans" panose="020B0606030504020204" pitchFamily="34" charset="0"/>
                          <a:hlinkClick r:id="rId3"/>
                        </a:rPr>
                        <a:t>Policarbonato</a:t>
                      </a:r>
                      <a:endParaRPr lang="es-AR" sz="2000" b="0">
                        <a:solidFill>
                          <a:srgbClr val="092C47"/>
                        </a:solidFill>
                        <a:effectLst/>
                        <a:latin typeface="Open Sans" panose="020B0606030504020204" pitchFamily="34" charset="0"/>
                      </a:endParaRPr>
                    </a:p>
                  </a:txBody>
                  <a:tcPr marL="35038" marR="35038" marT="35038" marB="35038" anchor="ctr">
                    <a:lnL>
                      <a:noFill/>
                    </a:lnL>
                    <a:lnR>
                      <a:noFill/>
                    </a:lnR>
                    <a:lnT>
                      <a:noFill/>
                    </a:lnT>
                    <a:lnB>
                      <a:noFill/>
                    </a:lnB>
                    <a:solidFill>
                      <a:srgbClr val="FFFFFF"/>
                    </a:solidFill>
                  </a:tcPr>
                </a:tc>
                <a:tc>
                  <a:txBody>
                    <a:bodyPr/>
                    <a:lstStyle/>
                    <a:p>
                      <a:pPr algn="l">
                        <a:lnSpc>
                          <a:spcPts val="1800"/>
                        </a:lnSpc>
                      </a:pPr>
                      <a:r>
                        <a:rPr lang="es-MX" sz="2000" b="0">
                          <a:solidFill>
                            <a:srgbClr val="092C47"/>
                          </a:solidFill>
                          <a:effectLst/>
                          <a:latin typeface="Open Sans" panose="020B0606030504020204" pitchFamily="34" charset="0"/>
                        </a:rPr>
                        <a:t>Voladizo, en forma de L</a:t>
                      </a:r>
                    </a:p>
                  </a:txBody>
                  <a:tcPr marL="35038" marR="35038" marT="35038" marB="35038" anchor="ctr">
                    <a:lnL>
                      <a:noFill/>
                    </a:lnL>
                    <a:lnR>
                      <a:noFill/>
                    </a:lnR>
                    <a:lnT>
                      <a:noFill/>
                    </a:lnT>
                    <a:lnB>
                      <a:noFill/>
                    </a:lnB>
                    <a:solidFill>
                      <a:srgbClr val="FFFFFF"/>
                    </a:solidFill>
                  </a:tcPr>
                </a:tc>
                <a:tc>
                  <a:txBody>
                    <a:bodyPr/>
                    <a:lstStyle/>
                    <a:p>
                      <a:pPr algn="l">
                        <a:lnSpc>
                          <a:spcPts val="1800"/>
                        </a:lnSpc>
                      </a:pPr>
                      <a:r>
                        <a:rPr lang="es-MX" sz="2000" b="0">
                          <a:solidFill>
                            <a:srgbClr val="092C47"/>
                          </a:solidFill>
                          <a:effectLst/>
                          <a:latin typeface="Open Sans" panose="020B0606030504020204" pitchFamily="34" charset="0"/>
                        </a:rPr>
                        <a:t>Fuerte, alta resistencia al impacto.</a:t>
                      </a:r>
                    </a:p>
                  </a:txBody>
                  <a:tcPr marL="35038" marR="35038" marT="35038" marB="35038" anchor="ctr">
                    <a:lnL>
                      <a:noFill/>
                    </a:lnL>
                    <a:lnR>
                      <a:noFill/>
                    </a:lnR>
                    <a:lnT>
                      <a:noFill/>
                    </a:lnT>
                    <a:lnB>
                      <a:noFill/>
                    </a:lnB>
                    <a:solidFill>
                      <a:srgbClr val="FFFFFF"/>
                    </a:solidFill>
                  </a:tcPr>
                </a:tc>
                <a:tc>
                  <a:txBody>
                    <a:bodyPr/>
                    <a:lstStyle/>
                    <a:p>
                      <a:pPr algn="l">
                        <a:lnSpc>
                          <a:spcPts val="1800"/>
                        </a:lnSpc>
                      </a:pPr>
                      <a:r>
                        <a:rPr lang="es-MX" sz="2000" b="0">
                          <a:solidFill>
                            <a:srgbClr val="092C47"/>
                          </a:solidFill>
                          <a:effectLst/>
                          <a:latin typeface="Open Sans" panose="020B0606030504020204" pitchFamily="34" charset="0"/>
                        </a:rPr>
                        <a:t>Dispositivos médicos, piezas de alta tensión</a:t>
                      </a:r>
                    </a:p>
                  </a:txBody>
                  <a:tcPr marL="35038" marR="35038" marT="35038" marB="35038" anchor="ctr">
                    <a:lnL>
                      <a:noFill/>
                    </a:lnL>
                    <a:lnR>
                      <a:noFill/>
                    </a:lnR>
                    <a:lnT>
                      <a:noFill/>
                    </a:lnT>
                    <a:lnB>
                      <a:noFill/>
                    </a:lnB>
                    <a:solidFill>
                      <a:srgbClr val="FFFFFF"/>
                    </a:solidFill>
                  </a:tcPr>
                </a:tc>
                <a:extLst>
                  <a:ext uri="{0D108BD9-81ED-4DB2-BD59-A6C34878D82A}">
                    <a16:rowId xmlns:a16="http://schemas.microsoft.com/office/drawing/2014/main" val="1960897666"/>
                  </a:ext>
                </a:extLst>
              </a:tr>
              <a:tr h="988796">
                <a:tc>
                  <a:txBody>
                    <a:bodyPr/>
                    <a:lstStyle/>
                    <a:p>
                      <a:pPr algn="l">
                        <a:lnSpc>
                          <a:spcPts val="1800"/>
                        </a:lnSpc>
                      </a:pPr>
                      <a:r>
                        <a:rPr lang="es-AR" sz="2000" b="0" u="none" strike="noStrike" dirty="0">
                          <a:solidFill>
                            <a:srgbClr val="092C47"/>
                          </a:solidFill>
                          <a:effectLst/>
                          <a:latin typeface="Open Sans" panose="020B0606030504020204" pitchFamily="34" charset="0"/>
                          <a:hlinkClick r:id="rId4"/>
                        </a:rPr>
                        <a:t>TPU</a:t>
                      </a:r>
                      <a:endParaRPr lang="es-AR" sz="2000" b="0" dirty="0">
                        <a:solidFill>
                          <a:srgbClr val="092C47"/>
                        </a:solidFill>
                        <a:effectLst/>
                        <a:latin typeface="Open Sans" panose="020B0606030504020204" pitchFamily="34" charset="0"/>
                      </a:endParaRPr>
                    </a:p>
                  </a:txBody>
                  <a:tcPr marL="35038" marR="35038" marT="35038" marB="35038" anchor="ctr">
                    <a:lnL>
                      <a:noFill/>
                    </a:lnL>
                    <a:lnR>
                      <a:noFill/>
                    </a:lnR>
                    <a:lnT>
                      <a:noFill/>
                    </a:lnT>
                    <a:lnB>
                      <a:noFill/>
                    </a:lnB>
                    <a:solidFill>
                      <a:srgbClr val="F6F9FF"/>
                    </a:solidFill>
                  </a:tcPr>
                </a:tc>
                <a:tc>
                  <a:txBody>
                    <a:bodyPr/>
                    <a:lstStyle/>
                    <a:p>
                      <a:pPr algn="l">
                        <a:lnSpc>
                          <a:spcPts val="1800"/>
                        </a:lnSpc>
                      </a:pPr>
                      <a:r>
                        <a:rPr lang="es-MX" sz="2000" b="0">
                          <a:solidFill>
                            <a:srgbClr val="092C47"/>
                          </a:solidFill>
                          <a:effectLst/>
                          <a:latin typeface="Open Sans" panose="020B0606030504020204" pitchFamily="34" charset="0"/>
                        </a:rPr>
                        <a:t>Anular, en forma de U</a:t>
                      </a:r>
                    </a:p>
                  </a:txBody>
                  <a:tcPr marL="35038" marR="35038" marT="35038" marB="35038" anchor="ctr">
                    <a:lnL>
                      <a:noFill/>
                    </a:lnL>
                    <a:lnR>
                      <a:noFill/>
                    </a:lnR>
                    <a:lnT>
                      <a:noFill/>
                    </a:lnT>
                    <a:lnB>
                      <a:noFill/>
                    </a:lnB>
                    <a:solidFill>
                      <a:srgbClr val="F6F9FF"/>
                    </a:solidFill>
                  </a:tcPr>
                </a:tc>
                <a:tc>
                  <a:txBody>
                    <a:bodyPr/>
                    <a:lstStyle/>
                    <a:p>
                      <a:pPr algn="l">
                        <a:lnSpc>
                          <a:spcPts val="1800"/>
                        </a:lnSpc>
                      </a:pPr>
                      <a:r>
                        <a:rPr lang="es-AR" sz="2000" b="0">
                          <a:solidFill>
                            <a:srgbClr val="092C47"/>
                          </a:solidFill>
                          <a:effectLst/>
                          <a:latin typeface="Open Sans" panose="020B0606030504020204" pitchFamily="34" charset="0"/>
                        </a:rPr>
                        <a:t>Flexible, excelente elongación.</a:t>
                      </a:r>
                    </a:p>
                  </a:txBody>
                  <a:tcPr marL="35038" marR="35038" marT="35038" marB="35038" anchor="ctr">
                    <a:lnL>
                      <a:noFill/>
                    </a:lnL>
                    <a:lnR>
                      <a:noFill/>
                    </a:lnR>
                    <a:lnT>
                      <a:noFill/>
                    </a:lnT>
                    <a:lnB>
                      <a:noFill/>
                    </a:lnB>
                    <a:solidFill>
                      <a:srgbClr val="F6F9FF"/>
                    </a:solidFill>
                  </a:tcPr>
                </a:tc>
                <a:tc>
                  <a:txBody>
                    <a:bodyPr/>
                    <a:lstStyle/>
                    <a:p>
                      <a:pPr algn="l">
                        <a:lnSpc>
                          <a:spcPts val="1800"/>
                        </a:lnSpc>
                      </a:pPr>
                      <a:r>
                        <a:rPr lang="es-MX" sz="2000" b="0" dirty="0">
                          <a:solidFill>
                            <a:srgbClr val="092C47"/>
                          </a:solidFill>
                          <a:effectLst/>
                          <a:latin typeface="Open Sans" panose="020B0606030504020204" pitchFamily="34" charset="0"/>
                        </a:rPr>
                        <a:t>Sellos, juntas para impresión 3D</a:t>
                      </a:r>
                    </a:p>
                  </a:txBody>
                  <a:tcPr marL="35038" marR="35038" marT="35038" marB="35038" anchor="ctr">
                    <a:lnL>
                      <a:noFill/>
                    </a:lnL>
                    <a:lnR>
                      <a:noFill/>
                    </a:lnR>
                    <a:lnT>
                      <a:noFill/>
                    </a:lnT>
                    <a:lnB>
                      <a:noFill/>
                    </a:lnB>
                    <a:solidFill>
                      <a:srgbClr val="F6F9FF"/>
                    </a:solidFill>
                  </a:tcPr>
                </a:tc>
                <a:extLst>
                  <a:ext uri="{0D108BD9-81ED-4DB2-BD59-A6C34878D82A}">
                    <a16:rowId xmlns:a16="http://schemas.microsoft.com/office/drawing/2014/main" val="2959532528"/>
                  </a:ext>
                </a:extLst>
              </a:tr>
            </a:tbl>
          </a:graphicData>
        </a:graphic>
      </p:graphicFrame>
    </p:spTree>
    <p:extLst>
      <p:ext uri="{BB962C8B-B14F-4D97-AF65-F5344CB8AC3E}">
        <p14:creationId xmlns:p14="http://schemas.microsoft.com/office/powerpoint/2010/main" val="1480993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7684B9-C63E-47F8-7F74-16F25088FC59}"/>
              </a:ext>
            </a:extLst>
          </p:cNvPr>
          <p:cNvSpPr>
            <a:spLocks noGrp="1"/>
          </p:cNvSpPr>
          <p:nvPr>
            <p:ph type="title"/>
          </p:nvPr>
        </p:nvSpPr>
        <p:spPr>
          <a:xfrm>
            <a:off x="199174" y="360336"/>
            <a:ext cx="5212080" cy="1344477"/>
          </a:xfrm>
        </p:spPr>
        <p:txBody>
          <a:bodyPr/>
          <a:lstStyle/>
          <a:p>
            <a:r>
              <a:rPr lang="es-AR" sz="4400" dirty="0">
                <a:latin typeface="Arial Black "/>
              </a:rPr>
              <a:t>Inyección</a:t>
            </a:r>
            <a:endParaRPr lang="es-AR" dirty="0">
              <a:latin typeface="Arial Black "/>
            </a:endParaRPr>
          </a:p>
        </p:txBody>
      </p:sp>
      <p:sp>
        <p:nvSpPr>
          <p:cNvPr id="5" name="Text Placeholder 5">
            <a:extLst>
              <a:ext uri="{FF2B5EF4-FFF2-40B4-BE49-F238E27FC236}">
                <a16:creationId xmlns:a16="http://schemas.microsoft.com/office/drawing/2014/main" id="{39AE4BDC-1EA8-6700-CFEE-591B1C90624E}"/>
              </a:ext>
            </a:extLst>
          </p:cNvPr>
          <p:cNvSpPr txBox="1">
            <a:spLocks/>
          </p:cNvSpPr>
          <p:nvPr/>
        </p:nvSpPr>
        <p:spPr>
          <a:xfrm>
            <a:off x="199174" y="1561777"/>
            <a:ext cx="4892997" cy="5143824"/>
          </a:xfrm>
          <a:prstGeom prst="rect">
            <a:avLst/>
          </a:prstGeom>
        </p:spPr>
        <p:txBody>
          <a:bodyPr vert="horz" lIns="91440" tIns="45720" rIns="91440" bIns="45720" rtlCol="0">
            <a:noAutofit/>
          </a:bodyPr>
          <a:lstStyle>
            <a:lvl1pPr marL="0" indent="0" algn="l" defTabSz="914400" rtl="0" eaLnBrk="1" latinLnBrk="0" hangingPunct="1">
              <a:lnSpc>
                <a:spcPct val="113000"/>
              </a:lnSpc>
              <a:spcBef>
                <a:spcPts val="0"/>
              </a:spcBef>
              <a:spcAft>
                <a:spcPts val="1500"/>
              </a:spcAft>
              <a:buFont typeface="Franklin Gothic Book" panose="020B0503020102020204" pitchFamily="34" charset="0"/>
              <a:buNone/>
              <a:defRPr sz="160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Franklin Gothic Book" panose="020B0503020102020204" pitchFamily="34" charset="0"/>
              <a:buNone/>
              <a:defRPr sz="1400"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9pPr>
          </a:lstStyle>
          <a:p>
            <a:r>
              <a:rPr lang="es-AR" sz="2400" dirty="0" err="1"/>
              <a:t>asd</a:t>
            </a:r>
            <a:endParaRPr lang="es-AR" sz="2400" dirty="0"/>
          </a:p>
        </p:txBody>
      </p:sp>
      <p:pic>
        <p:nvPicPr>
          <p:cNvPr id="3" name="Picture 2">
            <a:extLst>
              <a:ext uri="{FF2B5EF4-FFF2-40B4-BE49-F238E27FC236}">
                <a16:creationId xmlns:a16="http://schemas.microsoft.com/office/drawing/2014/main" id="{9D568723-72A6-5F77-DA07-9FF8C4F39E62}"/>
              </a:ext>
            </a:extLst>
          </p:cNvPr>
          <p:cNvPicPr>
            <a:picLocks noChangeAspect="1"/>
          </p:cNvPicPr>
          <p:nvPr/>
        </p:nvPicPr>
        <p:blipFill>
          <a:blip r:embed="rId3"/>
          <a:srcRect l="6560"/>
          <a:stretch/>
        </p:blipFill>
        <p:spPr>
          <a:xfrm>
            <a:off x="5547360" y="0"/>
            <a:ext cx="6644640" cy="6858000"/>
          </a:xfrm>
          <a:prstGeom prst="rect">
            <a:avLst/>
          </a:prstGeom>
        </p:spPr>
      </p:pic>
      <p:pic>
        <p:nvPicPr>
          <p:cNvPr id="6" name="Picture 5">
            <a:extLst>
              <a:ext uri="{FF2B5EF4-FFF2-40B4-BE49-F238E27FC236}">
                <a16:creationId xmlns:a16="http://schemas.microsoft.com/office/drawing/2014/main" id="{719CEA35-B42F-0112-DFFA-C282C7D47FBD}"/>
              </a:ext>
            </a:extLst>
          </p:cNvPr>
          <p:cNvPicPr>
            <a:picLocks noChangeAspect="1"/>
          </p:cNvPicPr>
          <p:nvPr/>
        </p:nvPicPr>
        <p:blipFill>
          <a:blip r:embed="rId4"/>
          <a:stretch>
            <a:fillRect/>
          </a:stretch>
        </p:blipFill>
        <p:spPr>
          <a:xfrm>
            <a:off x="3952875" y="1285875"/>
            <a:ext cx="4286250" cy="4286250"/>
          </a:xfrm>
          <a:prstGeom prst="rect">
            <a:avLst/>
          </a:prstGeom>
        </p:spPr>
      </p:pic>
    </p:spTree>
    <p:extLst>
      <p:ext uri="{BB962C8B-B14F-4D97-AF65-F5344CB8AC3E}">
        <p14:creationId xmlns:p14="http://schemas.microsoft.com/office/powerpoint/2010/main" val="1621773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135529-19E3-5FC4-57AC-9CB1F42D2646}"/>
              </a:ext>
            </a:extLst>
          </p:cNvPr>
          <p:cNvSpPr>
            <a:spLocks noGrp="1"/>
          </p:cNvSpPr>
          <p:nvPr>
            <p:ph type="ctrTitle"/>
          </p:nvPr>
        </p:nvSpPr>
        <p:spPr>
          <a:xfrm>
            <a:off x="-1499726" y="19565"/>
            <a:ext cx="10311074" cy="2098226"/>
          </a:xfrm>
        </p:spPr>
        <p:txBody>
          <a:bodyPr/>
          <a:lstStyle/>
          <a:p>
            <a:r>
              <a:rPr lang="es-AR" sz="6000" dirty="0">
                <a:latin typeface="Adobe Gothic Std "/>
                <a:ea typeface="Adobe Gothic Std B" panose="020B0800000000000000" pitchFamily="34" charset="-128"/>
                <a:cs typeface="Arial" panose="020B0604020202020204" pitchFamily="34" charset="0"/>
              </a:rPr>
              <a:t>Procesos de</a:t>
            </a:r>
            <a:endParaRPr lang="es-AR" sz="6600" dirty="0">
              <a:latin typeface="Adobe Gothic Std "/>
            </a:endParaRPr>
          </a:p>
        </p:txBody>
      </p:sp>
      <p:sp>
        <p:nvSpPr>
          <p:cNvPr id="7" name="Title 3">
            <a:extLst>
              <a:ext uri="{FF2B5EF4-FFF2-40B4-BE49-F238E27FC236}">
                <a16:creationId xmlns:a16="http://schemas.microsoft.com/office/drawing/2014/main" id="{2E09F21C-6109-9517-7784-25B5DC9FD9A6}"/>
              </a:ext>
            </a:extLst>
          </p:cNvPr>
          <p:cNvSpPr txBox="1">
            <a:spLocks/>
          </p:cNvSpPr>
          <p:nvPr/>
        </p:nvSpPr>
        <p:spPr>
          <a:xfrm>
            <a:off x="289907" y="953719"/>
            <a:ext cx="7976709" cy="2098226"/>
          </a:xfrm>
          <a:prstGeom prst="rect">
            <a:avLst/>
          </a:prstGeom>
        </p:spPr>
        <p:txBody>
          <a:bodyPr vert="horz" lIns="91440" tIns="45720" rIns="91440" bIns="45720" rtlCol="0" anchor="b">
            <a:noAutofit/>
          </a:bodyPr>
          <a:lstStyle>
            <a:lvl1pPr algn="ctr" defTabSz="914400" rtl="0" eaLnBrk="1" latinLnBrk="0" hangingPunct="1">
              <a:lnSpc>
                <a:spcPct val="89000"/>
              </a:lnSpc>
              <a:spcBef>
                <a:spcPct val="0"/>
              </a:spcBef>
              <a:buNone/>
              <a:defRPr sz="7200" kern="1200" cap="all" baseline="0">
                <a:solidFill>
                  <a:schemeClr val="tx2"/>
                </a:solidFill>
                <a:latin typeface="+mj-lt"/>
                <a:ea typeface="+mj-ea"/>
                <a:cs typeface="+mj-cs"/>
              </a:defRPr>
            </a:lvl1pPr>
          </a:lstStyle>
          <a:p>
            <a:pPr algn="r"/>
            <a:r>
              <a:rPr lang="es-AR" sz="6600" dirty="0">
                <a:latin typeface="Arial Black "/>
                <a:cs typeface="Arial" panose="020B0604020202020204" pitchFamily="34" charset="0"/>
              </a:rPr>
              <a:t>Conformado </a:t>
            </a:r>
            <a:endParaRPr lang="es-AR" dirty="0"/>
          </a:p>
        </p:txBody>
      </p:sp>
      <p:sp>
        <p:nvSpPr>
          <p:cNvPr id="5" name="Title 3">
            <a:extLst>
              <a:ext uri="{FF2B5EF4-FFF2-40B4-BE49-F238E27FC236}">
                <a16:creationId xmlns:a16="http://schemas.microsoft.com/office/drawing/2014/main" id="{EAC11757-11D4-AA67-11DA-3A7B6A3F72EC}"/>
              </a:ext>
            </a:extLst>
          </p:cNvPr>
          <p:cNvSpPr txBox="1">
            <a:spLocks/>
          </p:cNvSpPr>
          <p:nvPr/>
        </p:nvSpPr>
        <p:spPr>
          <a:xfrm>
            <a:off x="4437992" y="3429000"/>
            <a:ext cx="6287868" cy="2098226"/>
          </a:xfrm>
          <a:prstGeom prst="rect">
            <a:avLst/>
          </a:prstGeom>
        </p:spPr>
        <p:txBody>
          <a:bodyPr vert="horz" lIns="91440" tIns="45720" rIns="91440" bIns="45720" rtlCol="0" anchor="b">
            <a:noAutofit/>
          </a:bodyPr>
          <a:lstStyle>
            <a:lvl1pPr algn="ctr" defTabSz="914400" rtl="0" eaLnBrk="1" latinLnBrk="0" hangingPunct="1">
              <a:lnSpc>
                <a:spcPct val="89000"/>
              </a:lnSpc>
              <a:spcBef>
                <a:spcPct val="0"/>
              </a:spcBef>
              <a:buNone/>
              <a:defRPr sz="7200" kern="1200" cap="all" baseline="0">
                <a:solidFill>
                  <a:schemeClr val="tx2"/>
                </a:solidFill>
                <a:latin typeface="+mj-lt"/>
                <a:ea typeface="+mj-ea"/>
                <a:cs typeface="+mj-cs"/>
              </a:defRPr>
            </a:lvl1pPr>
          </a:lstStyle>
          <a:p>
            <a:pPr algn="r"/>
            <a:r>
              <a:rPr lang="es-AR" sz="6000" dirty="0">
                <a:latin typeface="Adobe Gothic Std "/>
                <a:ea typeface="Adobe Gothic Std B" panose="020B0800000000000000" pitchFamily="34" charset="-128"/>
                <a:cs typeface="Arial" panose="020B0604020202020204" pitchFamily="34" charset="0"/>
              </a:rPr>
              <a:t>polímeros</a:t>
            </a:r>
            <a:endParaRPr lang="es-AR" sz="6600" dirty="0">
              <a:latin typeface="Adobe Gothic Std "/>
            </a:endParaRPr>
          </a:p>
        </p:txBody>
      </p:sp>
    </p:spTree>
    <p:extLst>
      <p:ext uri="{BB962C8B-B14F-4D97-AF65-F5344CB8AC3E}">
        <p14:creationId xmlns:p14="http://schemas.microsoft.com/office/powerpoint/2010/main" val="1163027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7EAF30-2E6E-BAEE-3FB3-E05A9E165FF4}"/>
              </a:ext>
            </a:extLst>
          </p:cNvPr>
          <p:cNvSpPr>
            <a:spLocks noGrp="1"/>
          </p:cNvSpPr>
          <p:nvPr>
            <p:ph type="title"/>
          </p:nvPr>
        </p:nvSpPr>
        <p:spPr>
          <a:xfrm>
            <a:off x="1083365" y="487017"/>
            <a:ext cx="9601200" cy="1485900"/>
          </a:xfrm>
        </p:spPr>
        <p:txBody>
          <a:bodyPr/>
          <a:lstStyle/>
          <a:p>
            <a:r>
              <a:rPr lang="es-AR" b="1" dirty="0">
                <a:solidFill>
                  <a:schemeClr val="tx1">
                    <a:lumMod val="95000"/>
                    <a:lumOff val="5000"/>
                  </a:schemeClr>
                </a:solidFill>
                <a:latin typeface="Arial Black" panose="020B0A04020102020204" pitchFamily="34" charset="0"/>
              </a:rPr>
              <a:t>COMPARATIVA</a:t>
            </a:r>
          </a:p>
        </p:txBody>
      </p:sp>
      <p:pic>
        <p:nvPicPr>
          <p:cNvPr id="1026" name="Picture 2" descr="Tecnología de los Plásticos: Inyección - soplado">
            <a:extLst>
              <a:ext uri="{FF2B5EF4-FFF2-40B4-BE49-F238E27FC236}">
                <a16:creationId xmlns:a16="http://schemas.microsoft.com/office/drawing/2014/main" id="{B7AC9E1D-0DD2-F89C-C917-03B54229BE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68300"/>
            <a:ext cx="38100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oblemas comunes en el moldeo por inyección y sus soluciones | AM Group">
            <a:extLst>
              <a:ext uri="{FF2B5EF4-FFF2-40B4-BE49-F238E27FC236}">
                <a16:creationId xmlns:a16="http://schemas.microsoft.com/office/drawing/2014/main" id="{625C00CE-21D0-F9CD-6450-A51E600C3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468301"/>
            <a:ext cx="4098235" cy="25491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frigeración de máquinas extrusoras de plástico">
            <a:extLst>
              <a:ext uri="{FF2B5EF4-FFF2-40B4-BE49-F238E27FC236}">
                <a16:creationId xmlns:a16="http://schemas.microsoft.com/office/drawing/2014/main" id="{0271205E-90D8-D8D2-EA43-55270EABF84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3812"/>
          <a:stretch>
            <a:fillRect/>
          </a:stretch>
        </p:blipFill>
        <p:spPr bwMode="auto">
          <a:xfrm>
            <a:off x="838201" y="4545496"/>
            <a:ext cx="3824436" cy="22205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otomoldeo de plástico: versatilidad en una sola técnica">
            <a:extLst>
              <a:ext uri="{FF2B5EF4-FFF2-40B4-BE49-F238E27FC236}">
                <a16:creationId xmlns:a16="http://schemas.microsoft.com/office/drawing/2014/main" id="{154E6A84-5AD5-E561-C08B-D23F7F58FE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0394" y="4195765"/>
            <a:ext cx="4031606" cy="25491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ecnología de los Plásticos: Moldeo por compresión">
            <a:extLst>
              <a:ext uri="{FF2B5EF4-FFF2-40B4-BE49-F238E27FC236}">
                <a16:creationId xmlns:a16="http://schemas.microsoft.com/office/drawing/2014/main" id="{89D586AC-8333-2308-E7A1-EE6C2F391F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2091" y="4034530"/>
            <a:ext cx="3705018" cy="2710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350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52A91-148F-5017-9846-EF5D821C8A4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5CE79FC-05BF-0485-EB27-51CA801645DB}"/>
              </a:ext>
            </a:extLst>
          </p:cNvPr>
          <p:cNvSpPr>
            <a:spLocks noGrp="1"/>
          </p:cNvSpPr>
          <p:nvPr>
            <p:ph type="title"/>
          </p:nvPr>
        </p:nvSpPr>
        <p:spPr>
          <a:xfrm>
            <a:off x="1083365" y="487017"/>
            <a:ext cx="9601200" cy="1485900"/>
          </a:xfrm>
        </p:spPr>
        <p:txBody>
          <a:bodyPr/>
          <a:lstStyle/>
          <a:p>
            <a:r>
              <a:rPr lang="es-AR" b="1" dirty="0">
                <a:solidFill>
                  <a:schemeClr val="tx1">
                    <a:lumMod val="95000"/>
                    <a:lumOff val="5000"/>
                  </a:schemeClr>
                </a:solidFill>
                <a:latin typeface="Arial Black" panose="020B0A04020102020204" pitchFamily="34" charset="0"/>
              </a:rPr>
              <a:t>CONSIDERACIONES</a:t>
            </a:r>
          </a:p>
        </p:txBody>
      </p:sp>
      <p:pic>
        <p:nvPicPr>
          <p:cNvPr id="2050" name="Picture 2" descr="Sobre el diseño de piezas para inyección | Centro Español de Plásticos">
            <a:extLst>
              <a:ext uri="{FF2B5EF4-FFF2-40B4-BE49-F238E27FC236}">
                <a16:creationId xmlns:a16="http://schemas.microsoft.com/office/drawing/2014/main" id="{18900775-2AEC-5509-C50A-E7E820179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477" y="1268894"/>
            <a:ext cx="4208026" cy="21990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ellets de plástico. Colorante para polímeros en gránulos . — Foto de stock  #174687608 © zaborgomel@mail.ru">
            <a:extLst>
              <a:ext uri="{FF2B5EF4-FFF2-40B4-BE49-F238E27FC236}">
                <a16:creationId xmlns:a16="http://schemas.microsoft.com/office/drawing/2014/main" id="{18DB72B6-D4BC-A35F-F0B3-39A17AC5E5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759"/>
          <a:stretch>
            <a:fillRect/>
          </a:stretch>
        </p:blipFill>
        <p:spPr bwMode="auto">
          <a:xfrm>
            <a:off x="5291391" y="1268894"/>
            <a:ext cx="2879219" cy="18950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C721E3F-5292-30E9-AECD-0C208B6D13F7}"/>
              </a:ext>
            </a:extLst>
          </p:cNvPr>
          <p:cNvPicPr>
            <a:picLocks noChangeAspect="1"/>
          </p:cNvPicPr>
          <p:nvPr/>
        </p:nvPicPr>
        <p:blipFill>
          <a:blip r:embed="rId4"/>
          <a:stretch>
            <a:fillRect/>
          </a:stretch>
        </p:blipFill>
        <p:spPr>
          <a:xfrm>
            <a:off x="9468057" y="4248564"/>
            <a:ext cx="2433016" cy="2433016"/>
          </a:xfrm>
          <a:prstGeom prst="rect">
            <a:avLst/>
          </a:prstGeom>
        </p:spPr>
      </p:pic>
      <p:pic>
        <p:nvPicPr>
          <p:cNvPr id="3074" name="Picture 2" descr="Molde de Inyección de Plástico para Plancha de Vapor">
            <a:extLst>
              <a:ext uri="{FF2B5EF4-FFF2-40B4-BE49-F238E27FC236}">
                <a16:creationId xmlns:a16="http://schemas.microsoft.com/office/drawing/2014/main" id="{0C47F7A7-44F6-783F-5CAD-E449403E70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6386" y="1087092"/>
            <a:ext cx="3044687" cy="30446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55A4171-325F-6871-4161-579F07EB0A50}"/>
              </a:ext>
            </a:extLst>
          </p:cNvPr>
          <p:cNvPicPr>
            <a:picLocks noChangeAspect="1"/>
          </p:cNvPicPr>
          <p:nvPr/>
        </p:nvPicPr>
        <p:blipFill>
          <a:blip r:embed="rId6"/>
          <a:stretch>
            <a:fillRect/>
          </a:stretch>
        </p:blipFill>
        <p:spPr>
          <a:xfrm>
            <a:off x="975916" y="5589106"/>
            <a:ext cx="6982799" cy="1076475"/>
          </a:xfrm>
          <a:prstGeom prst="rect">
            <a:avLst/>
          </a:prstGeom>
        </p:spPr>
      </p:pic>
      <p:pic>
        <p:nvPicPr>
          <p:cNvPr id="3076" name="Picture 4" descr="Qué son las costillas / Ribs diseño de plásticos y cómo se calcula? -  INGENIERÍA Y MECÁNICA AUTOMOTRIZ">
            <a:extLst>
              <a:ext uri="{FF2B5EF4-FFF2-40B4-BE49-F238E27FC236}">
                <a16:creationId xmlns:a16="http://schemas.microsoft.com/office/drawing/2014/main" id="{CB759FAB-10C3-0D83-8712-70EDBF9C80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7477" y="3521337"/>
            <a:ext cx="4497768" cy="1895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259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EEDD8-B9A1-79A1-82D5-E8EC49984AB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4561C71-AE8C-3918-A78F-B6CABBF3C50F}"/>
              </a:ext>
            </a:extLst>
          </p:cNvPr>
          <p:cNvSpPr>
            <a:spLocks noGrp="1"/>
          </p:cNvSpPr>
          <p:nvPr>
            <p:ph type="title"/>
          </p:nvPr>
        </p:nvSpPr>
        <p:spPr>
          <a:xfrm>
            <a:off x="1030356" y="765345"/>
            <a:ext cx="9601200" cy="1485900"/>
          </a:xfrm>
        </p:spPr>
        <p:txBody>
          <a:bodyPr>
            <a:normAutofit fontScale="90000"/>
          </a:bodyPr>
          <a:lstStyle/>
          <a:p>
            <a:r>
              <a:rPr lang="es-AR" b="1" dirty="0">
                <a:solidFill>
                  <a:schemeClr val="tx1">
                    <a:lumMod val="95000"/>
                    <a:lumOff val="5000"/>
                  </a:schemeClr>
                </a:solidFill>
                <a:latin typeface="Arial Black" panose="020B0A04020102020204" pitchFamily="34" charset="0"/>
              </a:rPr>
              <a:t>ESPESOR</a:t>
            </a:r>
            <a:br>
              <a:rPr lang="es-AR" b="1" dirty="0">
                <a:solidFill>
                  <a:schemeClr val="tx1">
                    <a:lumMod val="95000"/>
                    <a:lumOff val="5000"/>
                  </a:schemeClr>
                </a:solidFill>
                <a:latin typeface="Arial Black" panose="020B0A04020102020204" pitchFamily="34" charset="0"/>
              </a:rPr>
            </a:br>
            <a:r>
              <a:rPr lang="es-AR" b="1" dirty="0">
                <a:solidFill>
                  <a:schemeClr val="tx1">
                    <a:lumMod val="95000"/>
                    <a:lumOff val="5000"/>
                  </a:schemeClr>
                </a:solidFill>
                <a:latin typeface="Arial Black" panose="020B0A04020102020204" pitchFamily="34" charset="0"/>
              </a:rPr>
              <a:t>COSTILLAS </a:t>
            </a:r>
            <a:br>
              <a:rPr lang="es-AR" b="1" dirty="0">
                <a:solidFill>
                  <a:schemeClr val="tx1">
                    <a:lumMod val="95000"/>
                    <a:lumOff val="5000"/>
                  </a:schemeClr>
                </a:solidFill>
                <a:latin typeface="Arial Black" panose="020B0A04020102020204" pitchFamily="34" charset="0"/>
              </a:rPr>
            </a:br>
            <a:r>
              <a:rPr lang="es-AR" b="1" dirty="0">
                <a:solidFill>
                  <a:schemeClr val="tx1">
                    <a:lumMod val="95000"/>
                    <a:lumOff val="5000"/>
                  </a:schemeClr>
                </a:solidFill>
                <a:latin typeface="Arial Black" panose="020B0A04020102020204" pitchFamily="34" charset="0"/>
              </a:rPr>
              <a:t>REFUERZOS</a:t>
            </a:r>
          </a:p>
        </p:txBody>
      </p:sp>
      <p:pic>
        <p:nvPicPr>
          <p:cNvPr id="2054" name="Picture 6" descr="Precio bajo Servicios de moldeo por inyección Adquisitivo,¿Cuáles son los  diseños de nervaduras en productos plásticos?">
            <a:extLst>
              <a:ext uri="{FF2B5EF4-FFF2-40B4-BE49-F238E27FC236}">
                <a16:creationId xmlns:a16="http://schemas.microsoft.com/office/drawing/2014/main" id="{EEA5E55A-B5DF-5175-CBAC-6A04077E4D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3336" y="3975651"/>
            <a:ext cx="4208664" cy="34978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43D6E6D2-5354-C36E-69C4-330FB07204DB}"/>
              </a:ext>
            </a:extLst>
          </p:cNvPr>
          <p:cNvGraphicFramePr>
            <a:graphicFrameLocks noGrp="1"/>
          </p:cNvGraphicFramePr>
          <p:nvPr>
            <p:extLst>
              <p:ext uri="{D42A27DB-BD31-4B8C-83A1-F6EECF244321}">
                <p14:modId xmlns:p14="http://schemas.microsoft.com/office/powerpoint/2010/main" val="2858119477"/>
              </p:ext>
            </p:extLst>
          </p:nvPr>
        </p:nvGraphicFramePr>
        <p:xfrm>
          <a:off x="7983336" y="117831"/>
          <a:ext cx="4208664" cy="4441712"/>
        </p:xfrm>
        <a:graphic>
          <a:graphicData uri="http://schemas.openxmlformats.org/drawingml/2006/table">
            <a:tbl>
              <a:tblPr/>
              <a:tblGrid>
                <a:gridCol w="2107074">
                  <a:extLst>
                    <a:ext uri="{9D8B030D-6E8A-4147-A177-3AD203B41FA5}">
                      <a16:colId xmlns:a16="http://schemas.microsoft.com/office/drawing/2014/main" val="3489091110"/>
                    </a:ext>
                  </a:extLst>
                </a:gridCol>
                <a:gridCol w="2101590">
                  <a:extLst>
                    <a:ext uri="{9D8B030D-6E8A-4147-A177-3AD203B41FA5}">
                      <a16:colId xmlns:a16="http://schemas.microsoft.com/office/drawing/2014/main" val="4060446698"/>
                    </a:ext>
                  </a:extLst>
                </a:gridCol>
              </a:tblGrid>
              <a:tr h="391345">
                <a:tc>
                  <a:txBody>
                    <a:bodyPr/>
                    <a:lstStyle/>
                    <a:p>
                      <a:pPr algn="l">
                        <a:lnSpc>
                          <a:spcPts val="1800"/>
                        </a:lnSpc>
                      </a:pPr>
                      <a:r>
                        <a:rPr lang="es-AR" sz="1200" b="1">
                          <a:solidFill>
                            <a:srgbClr val="092C47"/>
                          </a:solidFill>
                          <a:effectLst/>
                          <a:latin typeface="Open Sans" panose="020B0606030504020204" pitchFamily="34" charset="0"/>
                        </a:rPr>
                        <a:t>Material</a:t>
                      </a:r>
                    </a:p>
                  </a:txBody>
                  <a:tcPr marL="36894" marR="36894" marT="36894" marB="36894" anchor="ctr">
                    <a:lnL>
                      <a:noFill/>
                    </a:lnL>
                    <a:lnR>
                      <a:noFill/>
                    </a:lnR>
                    <a:lnT>
                      <a:noFill/>
                    </a:lnT>
                    <a:lnB>
                      <a:noFill/>
                    </a:lnB>
                    <a:solidFill>
                      <a:srgbClr val="FFFFFF"/>
                    </a:solidFill>
                  </a:tcPr>
                </a:tc>
                <a:tc>
                  <a:txBody>
                    <a:bodyPr/>
                    <a:lstStyle/>
                    <a:p>
                      <a:pPr algn="l">
                        <a:lnSpc>
                          <a:spcPts val="1800"/>
                        </a:lnSpc>
                      </a:pPr>
                      <a:r>
                        <a:rPr lang="es-AR" sz="1200" b="1" dirty="0">
                          <a:solidFill>
                            <a:srgbClr val="092C47"/>
                          </a:solidFill>
                          <a:effectLst/>
                          <a:latin typeface="Open Sans" panose="020B0606030504020204" pitchFamily="34" charset="0"/>
                        </a:rPr>
                        <a:t>Espesor de pared recomendado</a:t>
                      </a:r>
                    </a:p>
                  </a:txBody>
                  <a:tcPr marL="36894" marR="36894" marT="36894" marB="36894" anchor="ctr">
                    <a:lnL>
                      <a:noFill/>
                    </a:lnL>
                    <a:lnR>
                      <a:noFill/>
                    </a:lnR>
                    <a:lnT>
                      <a:noFill/>
                    </a:lnT>
                    <a:lnB>
                      <a:noFill/>
                    </a:lnB>
                    <a:solidFill>
                      <a:srgbClr val="FFFFFF"/>
                    </a:solidFill>
                  </a:tcPr>
                </a:tc>
                <a:extLst>
                  <a:ext uri="{0D108BD9-81ED-4DB2-BD59-A6C34878D82A}">
                    <a16:rowId xmlns:a16="http://schemas.microsoft.com/office/drawing/2014/main" val="2735915075"/>
                  </a:ext>
                </a:extLst>
              </a:tr>
              <a:tr h="233226">
                <a:tc>
                  <a:txBody>
                    <a:bodyPr/>
                    <a:lstStyle/>
                    <a:p>
                      <a:pPr algn="l">
                        <a:lnSpc>
                          <a:spcPts val="1800"/>
                        </a:lnSpc>
                      </a:pPr>
                      <a:r>
                        <a:rPr lang="es-AR" sz="1200" b="0">
                          <a:solidFill>
                            <a:srgbClr val="092C47"/>
                          </a:solidFill>
                          <a:effectLst/>
                          <a:latin typeface="Open Sans" panose="020B0606030504020204" pitchFamily="34" charset="0"/>
                        </a:rPr>
                        <a:t>ABS</a:t>
                      </a:r>
                    </a:p>
                  </a:txBody>
                  <a:tcPr marL="36894" marR="36894" marT="36894" marB="36894" anchor="ctr">
                    <a:lnL>
                      <a:noFill/>
                    </a:lnL>
                    <a:lnR>
                      <a:noFill/>
                    </a:lnR>
                    <a:lnT>
                      <a:noFill/>
                    </a:lnT>
                    <a:lnB>
                      <a:noFill/>
                    </a:lnB>
                    <a:solidFill>
                      <a:srgbClr val="F6F9FF"/>
                    </a:solidFill>
                  </a:tcPr>
                </a:tc>
                <a:tc>
                  <a:txBody>
                    <a:bodyPr/>
                    <a:lstStyle/>
                    <a:p>
                      <a:pPr algn="l">
                        <a:lnSpc>
                          <a:spcPts val="1800"/>
                        </a:lnSpc>
                      </a:pPr>
                      <a:r>
                        <a:rPr lang="es-AR" sz="1200" b="0">
                          <a:solidFill>
                            <a:srgbClr val="092C47"/>
                          </a:solidFill>
                          <a:effectLst/>
                          <a:latin typeface="Open Sans" panose="020B0606030504020204" pitchFamily="34" charset="0"/>
                        </a:rPr>
                        <a:t>1,143 mm – 3,556 mm</a:t>
                      </a:r>
                    </a:p>
                  </a:txBody>
                  <a:tcPr marL="36894" marR="36894" marT="36894" marB="36894" anchor="ctr">
                    <a:lnL>
                      <a:noFill/>
                    </a:lnL>
                    <a:lnR>
                      <a:noFill/>
                    </a:lnR>
                    <a:lnT>
                      <a:noFill/>
                    </a:lnT>
                    <a:lnB>
                      <a:noFill/>
                    </a:lnB>
                    <a:solidFill>
                      <a:srgbClr val="F6F9FF"/>
                    </a:solidFill>
                  </a:tcPr>
                </a:tc>
                <a:extLst>
                  <a:ext uri="{0D108BD9-81ED-4DB2-BD59-A6C34878D82A}">
                    <a16:rowId xmlns:a16="http://schemas.microsoft.com/office/drawing/2014/main" val="2932264817"/>
                  </a:ext>
                </a:extLst>
              </a:tr>
              <a:tr h="233226">
                <a:tc>
                  <a:txBody>
                    <a:bodyPr/>
                    <a:lstStyle/>
                    <a:p>
                      <a:pPr algn="l">
                        <a:lnSpc>
                          <a:spcPts val="1800"/>
                        </a:lnSpc>
                      </a:pPr>
                      <a:r>
                        <a:rPr lang="es-AR" sz="1200" b="0">
                          <a:solidFill>
                            <a:srgbClr val="092C47"/>
                          </a:solidFill>
                          <a:effectLst/>
                          <a:latin typeface="Open Sans" panose="020B0606030504020204" pitchFamily="34" charset="0"/>
                        </a:rPr>
                        <a:t>Acetal</a:t>
                      </a:r>
                    </a:p>
                  </a:txBody>
                  <a:tcPr marL="36894" marR="36894" marT="36894" marB="36894" anchor="ctr">
                    <a:lnL>
                      <a:noFill/>
                    </a:lnL>
                    <a:lnR>
                      <a:noFill/>
                    </a:lnR>
                    <a:lnT>
                      <a:noFill/>
                    </a:lnT>
                    <a:lnB>
                      <a:noFill/>
                    </a:lnB>
                    <a:solidFill>
                      <a:srgbClr val="FFFFFF"/>
                    </a:solidFill>
                  </a:tcPr>
                </a:tc>
                <a:tc>
                  <a:txBody>
                    <a:bodyPr/>
                    <a:lstStyle/>
                    <a:p>
                      <a:pPr algn="l">
                        <a:lnSpc>
                          <a:spcPts val="1800"/>
                        </a:lnSpc>
                      </a:pPr>
                      <a:r>
                        <a:rPr lang="es-AR" sz="1200" b="0">
                          <a:solidFill>
                            <a:srgbClr val="092C47"/>
                          </a:solidFill>
                          <a:effectLst/>
                          <a:latin typeface="Open Sans" panose="020B0606030504020204" pitchFamily="34" charset="0"/>
                        </a:rPr>
                        <a:t>0,762 mm – 3,048 mm</a:t>
                      </a:r>
                    </a:p>
                  </a:txBody>
                  <a:tcPr marL="36894" marR="36894" marT="36894" marB="36894" anchor="ctr">
                    <a:lnL>
                      <a:noFill/>
                    </a:lnL>
                    <a:lnR>
                      <a:noFill/>
                    </a:lnR>
                    <a:lnT>
                      <a:noFill/>
                    </a:lnT>
                    <a:lnB>
                      <a:noFill/>
                    </a:lnB>
                    <a:solidFill>
                      <a:srgbClr val="FFFFFF"/>
                    </a:solidFill>
                  </a:tcPr>
                </a:tc>
                <a:extLst>
                  <a:ext uri="{0D108BD9-81ED-4DB2-BD59-A6C34878D82A}">
                    <a16:rowId xmlns:a16="http://schemas.microsoft.com/office/drawing/2014/main" val="3471620465"/>
                  </a:ext>
                </a:extLst>
              </a:tr>
              <a:tr h="233226">
                <a:tc>
                  <a:txBody>
                    <a:bodyPr/>
                    <a:lstStyle/>
                    <a:p>
                      <a:pPr algn="l">
                        <a:lnSpc>
                          <a:spcPts val="1800"/>
                        </a:lnSpc>
                      </a:pPr>
                      <a:r>
                        <a:rPr lang="es-AR" sz="1200" b="0">
                          <a:solidFill>
                            <a:srgbClr val="092C47"/>
                          </a:solidFill>
                          <a:effectLst/>
                          <a:latin typeface="Open Sans" panose="020B0606030504020204" pitchFamily="34" charset="0"/>
                        </a:rPr>
                        <a:t>Acrílico (PMMA)</a:t>
                      </a:r>
                    </a:p>
                  </a:txBody>
                  <a:tcPr marL="36894" marR="36894" marT="36894" marB="36894" anchor="ctr">
                    <a:lnL>
                      <a:noFill/>
                    </a:lnL>
                    <a:lnR>
                      <a:noFill/>
                    </a:lnR>
                    <a:lnT>
                      <a:noFill/>
                    </a:lnT>
                    <a:lnB>
                      <a:noFill/>
                    </a:lnB>
                    <a:solidFill>
                      <a:srgbClr val="F6F9FF"/>
                    </a:solidFill>
                  </a:tcPr>
                </a:tc>
                <a:tc>
                  <a:txBody>
                    <a:bodyPr/>
                    <a:lstStyle/>
                    <a:p>
                      <a:pPr algn="l">
                        <a:lnSpc>
                          <a:spcPts val="1800"/>
                        </a:lnSpc>
                      </a:pPr>
                      <a:r>
                        <a:rPr lang="es-AR" sz="1200" b="0">
                          <a:solidFill>
                            <a:srgbClr val="092C47"/>
                          </a:solidFill>
                          <a:effectLst/>
                          <a:latin typeface="Open Sans" panose="020B0606030504020204" pitchFamily="34" charset="0"/>
                        </a:rPr>
                        <a:t>0,635 mm – 12,7 mm</a:t>
                      </a:r>
                    </a:p>
                  </a:txBody>
                  <a:tcPr marL="36894" marR="36894" marT="36894" marB="36894" anchor="ctr">
                    <a:lnL>
                      <a:noFill/>
                    </a:lnL>
                    <a:lnR>
                      <a:noFill/>
                    </a:lnR>
                    <a:lnT>
                      <a:noFill/>
                    </a:lnT>
                    <a:lnB>
                      <a:noFill/>
                    </a:lnB>
                    <a:solidFill>
                      <a:srgbClr val="F6F9FF"/>
                    </a:solidFill>
                  </a:tcPr>
                </a:tc>
                <a:extLst>
                  <a:ext uri="{0D108BD9-81ED-4DB2-BD59-A6C34878D82A}">
                    <a16:rowId xmlns:a16="http://schemas.microsoft.com/office/drawing/2014/main" val="170609847"/>
                  </a:ext>
                </a:extLst>
              </a:tr>
              <a:tr h="233226">
                <a:tc>
                  <a:txBody>
                    <a:bodyPr/>
                    <a:lstStyle/>
                    <a:p>
                      <a:pPr algn="l">
                        <a:lnSpc>
                          <a:spcPts val="1800"/>
                        </a:lnSpc>
                      </a:pPr>
                      <a:r>
                        <a:rPr lang="es-AR" sz="1200" b="0">
                          <a:solidFill>
                            <a:srgbClr val="092C47"/>
                          </a:solidFill>
                          <a:effectLst/>
                          <a:latin typeface="Open Sans" panose="020B0606030504020204" pitchFamily="34" charset="0"/>
                        </a:rPr>
                        <a:t>Polímero de cristal líquido</a:t>
                      </a:r>
                    </a:p>
                  </a:txBody>
                  <a:tcPr marL="36894" marR="36894" marT="36894" marB="36894" anchor="ctr">
                    <a:lnL>
                      <a:noFill/>
                    </a:lnL>
                    <a:lnR>
                      <a:noFill/>
                    </a:lnR>
                    <a:lnT>
                      <a:noFill/>
                    </a:lnT>
                    <a:lnB>
                      <a:noFill/>
                    </a:lnB>
                    <a:solidFill>
                      <a:srgbClr val="FFFFFF"/>
                    </a:solidFill>
                  </a:tcPr>
                </a:tc>
                <a:tc>
                  <a:txBody>
                    <a:bodyPr/>
                    <a:lstStyle/>
                    <a:p>
                      <a:pPr algn="l">
                        <a:lnSpc>
                          <a:spcPts val="1800"/>
                        </a:lnSpc>
                      </a:pPr>
                      <a:r>
                        <a:rPr lang="es-AR" sz="1200" b="0">
                          <a:solidFill>
                            <a:srgbClr val="092C47"/>
                          </a:solidFill>
                          <a:effectLst/>
                          <a:latin typeface="Open Sans" panose="020B0606030504020204" pitchFamily="34" charset="0"/>
                        </a:rPr>
                        <a:t>0,762 mm – 3,048 mm</a:t>
                      </a:r>
                    </a:p>
                  </a:txBody>
                  <a:tcPr marL="36894" marR="36894" marT="36894" marB="36894" anchor="ctr">
                    <a:lnL>
                      <a:noFill/>
                    </a:lnL>
                    <a:lnR>
                      <a:noFill/>
                    </a:lnR>
                    <a:lnT>
                      <a:noFill/>
                    </a:lnT>
                    <a:lnB>
                      <a:noFill/>
                    </a:lnB>
                    <a:solidFill>
                      <a:srgbClr val="FFFFFF"/>
                    </a:solidFill>
                  </a:tcPr>
                </a:tc>
                <a:extLst>
                  <a:ext uri="{0D108BD9-81ED-4DB2-BD59-A6C34878D82A}">
                    <a16:rowId xmlns:a16="http://schemas.microsoft.com/office/drawing/2014/main" val="4173127396"/>
                  </a:ext>
                </a:extLst>
              </a:tr>
              <a:tr h="391345">
                <a:tc>
                  <a:txBody>
                    <a:bodyPr/>
                    <a:lstStyle/>
                    <a:p>
                      <a:pPr algn="l">
                        <a:lnSpc>
                          <a:spcPts val="1800"/>
                        </a:lnSpc>
                      </a:pPr>
                      <a:r>
                        <a:rPr lang="es-MX" sz="1200" b="0">
                          <a:solidFill>
                            <a:srgbClr val="092C47"/>
                          </a:solidFill>
                          <a:effectLst/>
                          <a:latin typeface="Open Sans" panose="020B0606030504020204" pitchFamily="34" charset="0"/>
                        </a:rPr>
                        <a:t>Plásticos reforzados con fibras largas</a:t>
                      </a:r>
                    </a:p>
                  </a:txBody>
                  <a:tcPr marL="36894" marR="36894" marT="36894" marB="36894" anchor="ctr">
                    <a:lnL>
                      <a:noFill/>
                    </a:lnL>
                    <a:lnR>
                      <a:noFill/>
                    </a:lnR>
                    <a:lnT>
                      <a:noFill/>
                    </a:lnT>
                    <a:lnB>
                      <a:noFill/>
                    </a:lnB>
                    <a:solidFill>
                      <a:srgbClr val="F6F9FF"/>
                    </a:solidFill>
                  </a:tcPr>
                </a:tc>
                <a:tc>
                  <a:txBody>
                    <a:bodyPr/>
                    <a:lstStyle/>
                    <a:p>
                      <a:pPr algn="l">
                        <a:lnSpc>
                          <a:spcPts val="1800"/>
                        </a:lnSpc>
                      </a:pPr>
                      <a:r>
                        <a:rPr lang="es-AR" sz="1200" b="0" dirty="0">
                          <a:solidFill>
                            <a:srgbClr val="092C47"/>
                          </a:solidFill>
                          <a:effectLst/>
                          <a:latin typeface="Open Sans" panose="020B0606030504020204" pitchFamily="34" charset="0"/>
                        </a:rPr>
                        <a:t>1,905 mm – 27,94 mm</a:t>
                      </a:r>
                    </a:p>
                  </a:txBody>
                  <a:tcPr marL="36894" marR="36894" marT="36894" marB="36894" anchor="ctr">
                    <a:lnL>
                      <a:noFill/>
                    </a:lnL>
                    <a:lnR>
                      <a:noFill/>
                    </a:lnR>
                    <a:lnT>
                      <a:noFill/>
                    </a:lnT>
                    <a:lnB>
                      <a:noFill/>
                    </a:lnB>
                    <a:solidFill>
                      <a:srgbClr val="F6F9FF"/>
                    </a:solidFill>
                  </a:tcPr>
                </a:tc>
                <a:extLst>
                  <a:ext uri="{0D108BD9-81ED-4DB2-BD59-A6C34878D82A}">
                    <a16:rowId xmlns:a16="http://schemas.microsoft.com/office/drawing/2014/main" val="4175698570"/>
                  </a:ext>
                </a:extLst>
              </a:tr>
              <a:tr h="233226">
                <a:tc>
                  <a:txBody>
                    <a:bodyPr/>
                    <a:lstStyle/>
                    <a:p>
                      <a:pPr algn="l">
                        <a:lnSpc>
                          <a:spcPts val="1800"/>
                        </a:lnSpc>
                      </a:pPr>
                      <a:r>
                        <a:rPr lang="es-AR" sz="1200" b="0">
                          <a:solidFill>
                            <a:srgbClr val="092C47"/>
                          </a:solidFill>
                          <a:effectLst/>
                          <a:latin typeface="Open Sans" panose="020B0606030504020204" pitchFamily="34" charset="0"/>
                        </a:rPr>
                        <a:t>Nylon</a:t>
                      </a:r>
                    </a:p>
                  </a:txBody>
                  <a:tcPr marL="36894" marR="36894" marT="36894" marB="36894" anchor="ctr">
                    <a:lnL>
                      <a:noFill/>
                    </a:lnL>
                    <a:lnR>
                      <a:noFill/>
                    </a:lnR>
                    <a:lnT>
                      <a:noFill/>
                    </a:lnT>
                    <a:lnB>
                      <a:noFill/>
                    </a:lnB>
                    <a:solidFill>
                      <a:srgbClr val="FFFFFF"/>
                    </a:solidFill>
                  </a:tcPr>
                </a:tc>
                <a:tc>
                  <a:txBody>
                    <a:bodyPr/>
                    <a:lstStyle/>
                    <a:p>
                      <a:pPr algn="l">
                        <a:lnSpc>
                          <a:spcPts val="1800"/>
                        </a:lnSpc>
                      </a:pPr>
                      <a:r>
                        <a:rPr lang="es-AR" sz="1200" b="0">
                          <a:solidFill>
                            <a:srgbClr val="092C47"/>
                          </a:solidFill>
                          <a:effectLst/>
                          <a:latin typeface="Open Sans" panose="020B0606030504020204" pitchFamily="34" charset="0"/>
                        </a:rPr>
                        <a:t>0,762 mm – 2,921 mm</a:t>
                      </a:r>
                    </a:p>
                  </a:txBody>
                  <a:tcPr marL="36894" marR="36894" marT="36894" marB="36894" anchor="ctr">
                    <a:lnL>
                      <a:noFill/>
                    </a:lnL>
                    <a:lnR>
                      <a:noFill/>
                    </a:lnR>
                    <a:lnT>
                      <a:noFill/>
                    </a:lnT>
                    <a:lnB>
                      <a:noFill/>
                    </a:lnB>
                    <a:solidFill>
                      <a:srgbClr val="FFFFFF"/>
                    </a:solidFill>
                  </a:tcPr>
                </a:tc>
                <a:extLst>
                  <a:ext uri="{0D108BD9-81ED-4DB2-BD59-A6C34878D82A}">
                    <a16:rowId xmlns:a16="http://schemas.microsoft.com/office/drawing/2014/main" val="68123612"/>
                  </a:ext>
                </a:extLst>
              </a:tr>
              <a:tr h="233226">
                <a:tc>
                  <a:txBody>
                    <a:bodyPr/>
                    <a:lstStyle/>
                    <a:p>
                      <a:pPr algn="l">
                        <a:lnSpc>
                          <a:spcPts val="1800"/>
                        </a:lnSpc>
                      </a:pPr>
                      <a:r>
                        <a:rPr lang="es-AR" sz="1200" b="0">
                          <a:solidFill>
                            <a:srgbClr val="092C47"/>
                          </a:solidFill>
                          <a:effectLst/>
                          <a:latin typeface="Open Sans" panose="020B0606030504020204" pitchFamily="34" charset="0"/>
                        </a:rPr>
                        <a:t>PC (Policarbonato)</a:t>
                      </a:r>
                    </a:p>
                  </a:txBody>
                  <a:tcPr marL="36894" marR="36894" marT="36894" marB="36894" anchor="ctr">
                    <a:lnL>
                      <a:noFill/>
                    </a:lnL>
                    <a:lnR>
                      <a:noFill/>
                    </a:lnR>
                    <a:lnT>
                      <a:noFill/>
                    </a:lnT>
                    <a:lnB>
                      <a:noFill/>
                    </a:lnB>
                    <a:solidFill>
                      <a:srgbClr val="F6F9FF"/>
                    </a:solidFill>
                  </a:tcPr>
                </a:tc>
                <a:tc>
                  <a:txBody>
                    <a:bodyPr/>
                    <a:lstStyle/>
                    <a:p>
                      <a:pPr algn="l">
                        <a:lnSpc>
                          <a:spcPts val="1800"/>
                        </a:lnSpc>
                      </a:pPr>
                      <a:r>
                        <a:rPr lang="es-AR" sz="1200" b="0">
                          <a:solidFill>
                            <a:srgbClr val="092C47"/>
                          </a:solidFill>
                          <a:effectLst/>
                          <a:latin typeface="Open Sans" panose="020B0606030504020204" pitchFamily="34" charset="0"/>
                        </a:rPr>
                        <a:t>1,016 mm – 3,81 mm</a:t>
                      </a:r>
                    </a:p>
                  </a:txBody>
                  <a:tcPr marL="36894" marR="36894" marT="36894" marB="36894" anchor="ctr">
                    <a:lnL>
                      <a:noFill/>
                    </a:lnL>
                    <a:lnR>
                      <a:noFill/>
                    </a:lnR>
                    <a:lnT>
                      <a:noFill/>
                    </a:lnT>
                    <a:lnB>
                      <a:noFill/>
                    </a:lnB>
                    <a:solidFill>
                      <a:srgbClr val="F6F9FF"/>
                    </a:solidFill>
                  </a:tcPr>
                </a:tc>
                <a:extLst>
                  <a:ext uri="{0D108BD9-81ED-4DB2-BD59-A6C34878D82A}">
                    <a16:rowId xmlns:a16="http://schemas.microsoft.com/office/drawing/2014/main" val="4156676115"/>
                  </a:ext>
                </a:extLst>
              </a:tr>
              <a:tr h="233226">
                <a:tc>
                  <a:txBody>
                    <a:bodyPr/>
                    <a:lstStyle/>
                    <a:p>
                      <a:pPr algn="l">
                        <a:lnSpc>
                          <a:spcPts val="1800"/>
                        </a:lnSpc>
                      </a:pPr>
                      <a:r>
                        <a:rPr lang="es-AR" sz="1200" b="0">
                          <a:solidFill>
                            <a:srgbClr val="092C47"/>
                          </a:solidFill>
                          <a:effectLst/>
                          <a:latin typeface="Open Sans" panose="020B0606030504020204" pitchFamily="34" charset="0"/>
                        </a:rPr>
                        <a:t>Poliéster</a:t>
                      </a:r>
                    </a:p>
                  </a:txBody>
                  <a:tcPr marL="36894" marR="36894" marT="36894" marB="36894" anchor="ctr">
                    <a:lnL>
                      <a:noFill/>
                    </a:lnL>
                    <a:lnR>
                      <a:noFill/>
                    </a:lnR>
                    <a:lnT>
                      <a:noFill/>
                    </a:lnT>
                    <a:lnB>
                      <a:noFill/>
                    </a:lnB>
                    <a:solidFill>
                      <a:srgbClr val="FFFFFF"/>
                    </a:solidFill>
                  </a:tcPr>
                </a:tc>
                <a:tc>
                  <a:txBody>
                    <a:bodyPr/>
                    <a:lstStyle/>
                    <a:p>
                      <a:pPr algn="l">
                        <a:lnSpc>
                          <a:spcPts val="1800"/>
                        </a:lnSpc>
                      </a:pPr>
                      <a:r>
                        <a:rPr lang="es-AR" sz="1200" b="0">
                          <a:solidFill>
                            <a:srgbClr val="092C47"/>
                          </a:solidFill>
                          <a:effectLst/>
                          <a:latin typeface="Open Sans" panose="020B0606030504020204" pitchFamily="34" charset="0"/>
                        </a:rPr>
                        <a:t>0,635 mm – 3,175 mm</a:t>
                      </a:r>
                    </a:p>
                  </a:txBody>
                  <a:tcPr marL="36894" marR="36894" marT="36894" marB="36894" anchor="ctr">
                    <a:lnL>
                      <a:noFill/>
                    </a:lnL>
                    <a:lnR>
                      <a:noFill/>
                    </a:lnR>
                    <a:lnT>
                      <a:noFill/>
                    </a:lnT>
                    <a:lnB>
                      <a:noFill/>
                    </a:lnB>
                    <a:solidFill>
                      <a:srgbClr val="FFFFFF"/>
                    </a:solidFill>
                  </a:tcPr>
                </a:tc>
                <a:extLst>
                  <a:ext uri="{0D108BD9-81ED-4DB2-BD59-A6C34878D82A}">
                    <a16:rowId xmlns:a16="http://schemas.microsoft.com/office/drawing/2014/main" val="1093339938"/>
                  </a:ext>
                </a:extLst>
              </a:tr>
              <a:tr h="233226">
                <a:tc>
                  <a:txBody>
                    <a:bodyPr/>
                    <a:lstStyle/>
                    <a:p>
                      <a:pPr algn="l">
                        <a:lnSpc>
                          <a:spcPts val="1800"/>
                        </a:lnSpc>
                      </a:pPr>
                      <a:r>
                        <a:rPr lang="es-AR" sz="1200" b="0">
                          <a:solidFill>
                            <a:srgbClr val="092C47"/>
                          </a:solidFill>
                          <a:effectLst/>
                          <a:latin typeface="Open Sans" panose="020B0606030504020204" pitchFamily="34" charset="0"/>
                        </a:rPr>
                        <a:t>Polietileno (PE)</a:t>
                      </a:r>
                    </a:p>
                  </a:txBody>
                  <a:tcPr marL="36894" marR="36894" marT="36894" marB="36894" anchor="ctr">
                    <a:lnL>
                      <a:noFill/>
                    </a:lnL>
                    <a:lnR>
                      <a:noFill/>
                    </a:lnR>
                    <a:lnT>
                      <a:noFill/>
                    </a:lnT>
                    <a:lnB>
                      <a:noFill/>
                    </a:lnB>
                    <a:solidFill>
                      <a:srgbClr val="F6F9FF"/>
                    </a:solidFill>
                  </a:tcPr>
                </a:tc>
                <a:tc>
                  <a:txBody>
                    <a:bodyPr/>
                    <a:lstStyle/>
                    <a:p>
                      <a:pPr algn="l">
                        <a:lnSpc>
                          <a:spcPts val="1800"/>
                        </a:lnSpc>
                      </a:pPr>
                      <a:r>
                        <a:rPr lang="es-AR" sz="1200" b="0">
                          <a:solidFill>
                            <a:srgbClr val="092C47"/>
                          </a:solidFill>
                          <a:effectLst/>
                          <a:latin typeface="Open Sans" panose="020B0606030504020204" pitchFamily="34" charset="0"/>
                        </a:rPr>
                        <a:t>0,762 mm – 5,08 mm</a:t>
                      </a:r>
                    </a:p>
                  </a:txBody>
                  <a:tcPr marL="36894" marR="36894" marT="36894" marB="36894" anchor="ctr">
                    <a:lnL>
                      <a:noFill/>
                    </a:lnL>
                    <a:lnR>
                      <a:noFill/>
                    </a:lnR>
                    <a:lnT>
                      <a:noFill/>
                    </a:lnT>
                    <a:lnB>
                      <a:noFill/>
                    </a:lnB>
                    <a:solidFill>
                      <a:srgbClr val="F6F9FF"/>
                    </a:solidFill>
                  </a:tcPr>
                </a:tc>
                <a:extLst>
                  <a:ext uri="{0D108BD9-81ED-4DB2-BD59-A6C34878D82A}">
                    <a16:rowId xmlns:a16="http://schemas.microsoft.com/office/drawing/2014/main" val="279346769"/>
                  </a:ext>
                </a:extLst>
              </a:tr>
              <a:tr h="233226">
                <a:tc>
                  <a:txBody>
                    <a:bodyPr/>
                    <a:lstStyle/>
                    <a:p>
                      <a:pPr algn="l">
                        <a:lnSpc>
                          <a:spcPts val="1800"/>
                        </a:lnSpc>
                      </a:pPr>
                      <a:r>
                        <a:rPr lang="es-AR" sz="1200" b="0">
                          <a:solidFill>
                            <a:srgbClr val="092C47"/>
                          </a:solidFill>
                          <a:effectLst/>
                          <a:latin typeface="Open Sans" panose="020B0606030504020204" pitchFamily="34" charset="0"/>
                        </a:rPr>
                        <a:t>Sulfuro de polifenileno (PSU)</a:t>
                      </a:r>
                    </a:p>
                  </a:txBody>
                  <a:tcPr marL="36894" marR="36894" marT="36894" marB="36894" anchor="ctr">
                    <a:lnL>
                      <a:noFill/>
                    </a:lnL>
                    <a:lnR>
                      <a:noFill/>
                    </a:lnR>
                    <a:lnT>
                      <a:noFill/>
                    </a:lnT>
                    <a:lnB>
                      <a:noFill/>
                    </a:lnB>
                    <a:solidFill>
                      <a:srgbClr val="FFFFFF"/>
                    </a:solidFill>
                  </a:tcPr>
                </a:tc>
                <a:tc>
                  <a:txBody>
                    <a:bodyPr/>
                    <a:lstStyle/>
                    <a:p>
                      <a:pPr algn="l">
                        <a:lnSpc>
                          <a:spcPts val="1800"/>
                        </a:lnSpc>
                      </a:pPr>
                      <a:r>
                        <a:rPr lang="es-AR" sz="1200" b="0">
                          <a:solidFill>
                            <a:srgbClr val="092C47"/>
                          </a:solidFill>
                          <a:effectLst/>
                          <a:latin typeface="Open Sans" panose="020B0606030504020204" pitchFamily="34" charset="0"/>
                        </a:rPr>
                        <a:t>0,508 mm – 4,572 mm</a:t>
                      </a:r>
                    </a:p>
                  </a:txBody>
                  <a:tcPr marL="36894" marR="36894" marT="36894" marB="36894" anchor="ctr">
                    <a:lnL>
                      <a:noFill/>
                    </a:lnL>
                    <a:lnR>
                      <a:noFill/>
                    </a:lnR>
                    <a:lnT>
                      <a:noFill/>
                    </a:lnT>
                    <a:lnB>
                      <a:noFill/>
                    </a:lnB>
                    <a:solidFill>
                      <a:srgbClr val="FFFFFF"/>
                    </a:solidFill>
                  </a:tcPr>
                </a:tc>
                <a:extLst>
                  <a:ext uri="{0D108BD9-81ED-4DB2-BD59-A6C34878D82A}">
                    <a16:rowId xmlns:a16="http://schemas.microsoft.com/office/drawing/2014/main" val="2809742449"/>
                  </a:ext>
                </a:extLst>
              </a:tr>
              <a:tr h="233226">
                <a:tc>
                  <a:txBody>
                    <a:bodyPr/>
                    <a:lstStyle/>
                    <a:p>
                      <a:pPr algn="l">
                        <a:lnSpc>
                          <a:spcPts val="1800"/>
                        </a:lnSpc>
                      </a:pPr>
                      <a:r>
                        <a:rPr lang="es-AR" sz="1200" b="0">
                          <a:solidFill>
                            <a:srgbClr val="092C47"/>
                          </a:solidFill>
                          <a:effectLst/>
                          <a:latin typeface="Open Sans" panose="020B0606030504020204" pitchFamily="34" charset="0"/>
                        </a:rPr>
                        <a:t>Polipropileno (PP)</a:t>
                      </a:r>
                    </a:p>
                  </a:txBody>
                  <a:tcPr marL="36894" marR="36894" marT="36894" marB="36894" anchor="ctr">
                    <a:lnL>
                      <a:noFill/>
                    </a:lnL>
                    <a:lnR>
                      <a:noFill/>
                    </a:lnR>
                    <a:lnT>
                      <a:noFill/>
                    </a:lnT>
                    <a:lnB>
                      <a:noFill/>
                    </a:lnB>
                    <a:solidFill>
                      <a:srgbClr val="F6F9FF"/>
                    </a:solidFill>
                  </a:tcPr>
                </a:tc>
                <a:tc>
                  <a:txBody>
                    <a:bodyPr/>
                    <a:lstStyle/>
                    <a:p>
                      <a:pPr algn="l">
                        <a:lnSpc>
                          <a:spcPts val="1800"/>
                        </a:lnSpc>
                      </a:pPr>
                      <a:r>
                        <a:rPr lang="es-AR" sz="1200" b="0">
                          <a:solidFill>
                            <a:srgbClr val="092C47"/>
                          </a:solidFill>
                          <a:effectLst/>
                          <a:latin typeface="Open Sans" panose="020B0606030504020204" pitchFamily="34" charset="0"/>
                        </a:rPr>
                        <a:t>0,889 mm – 3,81 mm</a:t>
                      </a:r>
                    </a:p>
                  </a:txBody>
                  <a:tcPr marL="36894" marR="36894" marT="36894" marB="36894" anchor="ctr">
                    <a:lnL>
                      <a:noFill/>
                    </a:lnL>
                    <a:lnR>
                      <a:noFill/>
                    </a:lnR>
                    <a:lnT>
                      <a:noFill/>
                    </a:lnT>
                    <a:lnB>
                      <a:noFill/>
                    </a:lnB>
                    <a:solidFill>
                      <a:srgbClr val="F6F9FF"/>
                    </a:solidFill>
                  </a:tcPr>
                </a:tc>
                <a:extLst>
                  <a:ext uri="{0D108BD9-81ED-4DB2-BD59-A6C34878D82A}">
                    <a16:rowId xmlns:a16="http://schemas.microsoft.com/office/drawing/2014/main" val="3187681717"/>
                  </a:ext>
                </a:extLst>
              </a:tr>
              <a:tr h="233226">
                <a:tc>
                  <a:txBody>
                    <a:bodyPr/>
                    <a:lstStyle/>
                    <a:p>
                      <a:pPr algn="l">
                        <a:lnSpc>
                          <a:spcPts val="1800"/>
                        </a:lnSpc>
                      </a:pPr>
                      <a:r>
                        <a:rPr lang="es-AR" sz="1200" b="0">
                          <a:solidFill>
                            <a:srgbClr val="092C47"/>
                          </a:solidFill>
                          <a:effectLst/>
                          <a:latin typeface="Open Sans" panose="020B0606030504020204" pitchFamily="34" charset="0"/>
                        </a:rPr>
                        <a:t>Poliestireno (PS)</a:t>
                      </a:r>
                    </a:p>
                  </a:txBody>
                  <a:tcPr marL="36894" marR="36894" marT="36894" marB="36894" anchor="ctr">
                    <a:lnL>
                      <a:noFill/>
                    </a:lnL>
                    <a:lnR>
                      <a:noFill/>
                    </a:lnR>
                    <a:lnT>
                      <a:noFill/>
                    </a:lnT>
                    <a:lnB>
                      <a:noFill/>
                    </a:lnB>
                    <a:solidFill>
                      <a:srgbClr val="FFFFFF"/>
                    </a:solidFill>
                  </a:tcPr>
                </a:tc>
                <a:tc>
                  <a:txBody>
                    <a:bodyPr/>
                    <a:lstStyle/>
                    <a:p>
                      <a:pPr algn="l">
                        <a:lnSpc>
                          <a:spcPts val="1800"/>
                        </a:lnSpc>
                      </a:pPr>
                      <a:r>
                        <a:rPr lang="es-AR" sz="1200" b="0">
                          <a:solidFill>
                            <a:srgbClr val="092C47"/>
                          </a:solidFill>
                          <a:effectLst/>
                          <a:latin typeface="Open Sans" panose="020B0606030504020204" pitchFamily="34" charset="0"/>
                        </a:rPr>
                        <a:t>0,889 mm – 3,81 mm</a:t>
                      </a:r>
                    </a:p>
                  </a:txBody>
                  <a:tcPr marL="36894" marR="36894" marT="36894" marB="36894" anchor="ctr">
                    <a:lnL>
                      <a:noFill/>
                    </a:lnL>
                    <a:lnR>
                      <a:noFill/>
                    </a:lnR>
                    <a:lnT>
                      <a:noFill/>
                    </a:lnT>
                    <a:lnB>
                      <a:noFill/>
                    </a:lnB>
                    <a:solidFill>
                      <a:srgbClr val="FFFFFF"/>
                    </a:solidFill>
                  </a:tcPr>
                </a:tc>
                <a:extLst>
                  <a:ext uri="{0D108BD9-81ED-4DB2-BD59-A6C34878D82A}">
                    <a16:rowId xmlns:a16="http://schemas.microsoft.com/office/drawing/2014/main" val="1146732279"/>
                  </a:ext>
                </a:extLst>
              </a:tr>
              <a:tr h="233226">
                <a:tc>
                  <a:txBody>
                    <a:bodyPr/>
                    <a:lstStyle/>
                    <a:p>
                      <a:pPr algn="l">
                        <a:lnSpc>
                          <a:spcPts val="1800"/>
                        </a:lnSpc>
                      </a:pPr>
                      <a:r>
                        <a:rPr lang="es-AR" sz="1200" b="0">
                          <a:solidFill>
                            <a:srgbClr val="092C47"/>
                          </a:solidFill>
                          <a:effectLst/>
                          <a:latin typeface="Open Sans" panose="020B0606030504020204" pitchFamily="34" charset="0"/>
                        </a:rPr>
                        <a:t>Poliuretano</a:t>
                      </a:r>
                    </a:p>
                  </a:txBody>
                  <a:tcPr marL="36894" marR="36894" marT="36894" marB="36894" anchor="ctr">
                    <a:lnL>
                      <a:noFill/>
                    </a:lnL>
                    <a:lnR>
                      <a:noFill/>
                    </a:lnR>
                    <a:lnT>
                      <a:noFill/>
                    </a:lnT>
                    <a:lnB>
                      <a:noFill/>
                    </a:lnB>
                    <a:solidFill>
                      <a:srgbClr val="F6F9FF"/>
                    </a:solidFill>
                  </a:tcPr>
                </a:tc>
                <a:tc>
                  <a:txBody>
                    <a:bodyPr/>
                    <a:lstStyle/>
                    <a:p>
                      <a:pPr algn="l">
                        <a:lnSpc>
                          <a:spcPts val="1800"/>
                        </a:lnSpc>
                      </a:pPr>
                      <a:r>
                        <a:rPr lang="es-AR" sz="1200" b="0" dirty="0">
                          <a:solidFill>
                            <a:srgbClr val="092C47"/>
                          </a:solidFill>
                          <a:effectLst/>
                          <a:latin typeface="Open Sans" panose="020B0606030504020204" pitchFamily="34" charset="0"/>
                        </a:rPr>
                        <a:t>2,032 mm – 19,05 mm</a:t>
                      </a:r>
                    </a:p>
                  </a:txBody>
                  <a:tcPr marL="36894" marR="36894" marT="36894" marB="36894" anchor="ctr">
                    <a:lnL>
                      <a:noFill/>
                    </a:lnL>
                    <a:lnR>
                      <a:noFill/>
                    </a:lnR>
                    <a:lnT>
                      <a:noFill/>
                    </a:lnT>
                    <a:lnB>
                      <a:noFill/>
                    </a:lnB>
                    <a:solidFill>
                      <a:srgbClr val="F6F9FF"/>
                    </a:solidFill>
                  </a:tcPr>
                </a:tc>
                <a:extLst>
                  <a:ext uri="{0D108BD9-81ED-4DB2-BD59-A6C34878D82A}">
                    <a16:rowId xmlns:a16="http://schemas.microsoft.com/office/drawing/2014/main" val="2946954522"/>
                  </a:ext>
                </a:extLst>
              </a:tr>
            </a:tbl>
          </a:graphicData>
        </a:graphic>
      </p:graphicFrame>
      <p:sp>
        <p:nvSpPr>
          <p:cNvPr id="7" name="TextBox 6">
            <a:extLst>
              <a:ext uri="{FF2B5EF4-FFF2-40B4-BE49-F238E27FC236}">
                <a16:creationId xmlns:a16="http://schemas.microsoft.com/office/drawing/2014/main" id="{7C59A032-4BB4-972A-B990-75A059E8F0E4}"/>
              </a:ext>
            </a:extLst>
          </p:cNvPr>
          <p:cNvSpPr txBox="1"/>
          <p:nvPr/>
        </p:nvSpPr>
        <p:spPr>
          <a:xfrm>
            <a:off x="1030356" y="3073644"/>
            <a:ext cx="6096000" cy="3066224"/>
          </a:xfrm>
          <a:prstGeom prst="rect">
            <a:avLst/>
          </a:prstGeom>
          <a:noFill/>
        </p:spPr>
        <p:txBody>
          <a:bodyPr wrap="square">
            <a:spAutoFit/>
          </a:bodyPr>
          <a:lstStyle/>
          <a:p>
            <a:pPr algn="l">
              <a:lnSpc>
                <a:spcPts val="2250"/>
              </a:lnSpc>
              <a:spcBef>
                <a:spcPts val="450"/>
              </a:spcBef>
              <a:spcAft>
                <a:spcPts val="750"/>
              </a:spcAft>
              <a:buFont typeface="Arial" panose="020B0604020202020204" pitchFamily="34" charset="0"/>
              <a:buChar char="•"/>
            </a:pPr>
            <a:r>
              <a:rPr lang="es-MX" sz="2000" b="0" i="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Las paredes más delgadas acortan el tiempo de ciclo y reducen el coste de su pieza. Para muchas aplicaciones, un espesor de pared de 1,5-2,5 mm es suficiente</a:t>
            </a:r>
          </a:p>
          <a:p>
            <a:pPr algn="l">
              <a:lnSpc>
                <a:spcPts val="2250"/>
              </a:lnSpc>
              <a:spcBef>
                <a:spcPts val="450"/>
              </a:spcBef>
              <a:spcAft>
                <a:spcPts val="750"/>
              </a:spcAft>
              <a:buFont typeface="Arial" panose="020B0604020202020204" pitchFamily="34" charset="0"/>
              <a:buChar char="•"/>
            </a:pPr>
            <a:r>
              <a:rPr lang="es-MX" sz="2000" b="0" i="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A diferencia de las piezas mecanizadas por CNC, las piezas moldeadas por inyección de plástico se benefician de un espesor de pared constante..</a:t>
            </a:r>
          </a:p>
          <a:p>
            <a:pPr algn="l">
              <a:lnSpc>
                <a:spcPts val="2250"/>
              </a:lnSpc>
              <a:spcBef>
                <a:spcPts val="450"/>
              </a:spcBef>
              <a:spcAft>
                <a:spcPts val="750"/>
              </a:spcAft>
              <a:buFont typeface="Arial" panose="020B0604020202020204" pitchFamily="34" charset="0"/>
              <a:buChar char="•"/>
            </a:pPr>
            <a:r>
              <a:rPr lang="es-MX" sz="2000" b="0" i="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Si necesita un espesor no uniforme, el cambio de espesor no debe superar el 15% del espesor nominal de la pared y siempre debe tener una transición suave.</a:t>
            </a:r>
          </a:p>
        </p:txBody>
      </p:sp>
    </p:spTree>
    <p:extLst>
      <p:ext uri="{BB962C8B-B14F-4D97-AF65-F5344CB8AC3E}">
        <p14:creationId xmlns:p14="http://schemas.microsoft.com/office/powerpoint/2010/main" val="431292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89078-B142-8760-DF79-E8740A52B34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D9D3BD3-E1EA-BAA0-6DF0-0CF5F3236EC2}"/>
              </a:ext>
            </a:extLst>
          </p:cNvPr>
          <p:cNvSpPr>
            <a:spLocks noGrp="1"/>
          </p:cNvSpPr>
          <p:nvPr>
            <p:ph type="title"/>
          </p:nvPr>
        </p:nvSpPr>
        <p:spPr>
          <a:xfrm>
            <a:off x="1030356" y="341243"/>
            <a:ext cx="9601200" cy="1485900"/>
          </a:xfrm>
        </p:spPr>
        <p:txBody>
          <a:bodyPr>
            <a:normAutofit fontScale="90000"/>
          </a:bodyPr>
          <a:lstStyle/>
          <a:p>
            <a:r>
              <a:rPr lang="es-AR" b="1" dirty="0">
                <a:solidFill>
                  <a:schemeClr val="tx1">
                    <a:lumMod val="95000"/>
                    <a:lumOff val="5000"/>
                  </a:schemeClr>
                </a:solidFill>
                <a:latin typeface="Arial Black" panose="020B0A04020102020204" pitchFamily="34" charset="0"/>
              </a:rPr>
              <a:t>ESPESOR</a:t>
            </a:r>
            <a:br>
              <a:rPr lang="es-AR" b="1" dirty="0">
                <a:solidFill>
                  <a:schemeClr val="tx1">
                    <a:lumMod val="95000"/>
                    <a:lumOff val="5000"/>
                  </a:schemeClr>
                </a:solidFill>
                <a:latin typeface="Arial Black" panose="020B0A04020102020204" pitchFamily="34" charset="0"/>
              </a:rPr>
            </a:br>
            <a:r>
              <a:rPr lang="es-AR" b="1" dirty="0">
                <a:solidFill>
                  <a:schemeClr val="tx1">
                    <a:lumMod val="95000"/>
                    <a:lumOff val="5000"/>
                  </a:schemeClr>
                </a:solidFill>
                <a:latin typeface="Arial Black" panose="020B0A04020102020204" pitchFamily="34" charset="0"/>
              </a:rPr>
              <a:t>COSTILLAS </a:t>
            </a:r>
            <a:br>
              <a:rPr lang="es-AR" b="1" dirty="0">
                <a:solidFill>
                  <a:schemeClr val="tx1">
                    <a:lumMod val="95000"/>
                    <a:lumOff val="5000"/>
                  </a:schemeClr>
                </a:solidFill>
                <a:latin typeface="Arial Black" panose="020B0A04020102020204" pitchFamily="34" charset="0"/>
              </a:rPr>
            </a:br>
            <a:r>
              <a:rPr lang="es-AR" b="1" dirty="0">
                <a:solidFill>
                  <a:schemeClr val="tx1">
                    <a:lumMod val="95000"/>
                    <a:lumOff val="5000"/>
                  </a:schemeClr>
                </a:solidFill>
                <a:latin typeface="Arial Black" panose="020B0A04020102020204" pitchFamily="34" charset="0"/>
              </a:rPr>
              <a:t>REFUERZOS</a:t>
            </a:r>
          </a:p>
        </p:txBody>
      </p:sp>
      <p:pic>
        <p:nvPicPr>
          <p:cNvPr id="2054" name="Picture 6" descr="Precio bajo Servicios de moldeo por inyección Adquisitivo,¿Cuáles son los  diseños de nervaduras en productos plásticos?">
            <a:extLst>
              <a:ext uri="{FF2B5EF4-FFF2-40B4-BE49-F238E27FC236}">
                <a16:creationId xmlns:a16="http://schemas.microsoft.com/office/drawing/2014/main" id="{A4923150-8007-5B04-3BDA-3E3DAB1D3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3934" y="2711079"/>
            <a:ext cx="3468066" cy="28823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0EE327E-6977-D499-E06B-A842579E7B7B}"/>
              </a:ext>
            </a:extLst>
          </p:cNvPr>
          <p:cNvPicPr>
            <a:picLocks noChangeAspect="1"/>
          </p:cNvPicPr>
          <p:nvPr/>
        </p:nvPicPr>
        <p:blipFill>
          <a:blip r:embed="rId3"/>
          <a:stretch>
            <a:fillRect/>
          </a:stretch>
        </p:blipFill>
        <p:spPr>
          <a:xfrm>
            <a:off x="791817" y="2711079"/>
            <a:ext cx="5579165" cy="2261087"/>
          </a:xfrm>
          <a:prstGeom prst="rect">
            <a:avLst/>
          </a:prstGeom>
        </p:spPr>
      </p:pic>
      <p:sp>
        <p:nvSpPr>
          <p:cNvPr id="6" name="TextBox 5">
            <a:extLst>
              <a:ext uri="{FF2B5EF4-FFF2-40B4-BE49-F238E27FC236}">
                <a16:creationId xmlns:a16="http://schemas.microsoft.com/office/drawing/2014/main" id="{F1CC65B5-CA07-2D35-5430-1E4300904830}"/>
              </a:ext>
            </a:extLst>
          </p:cNvPr>
          <p:cNvSpPr txBox="1"/>
          <p:nvPr/>
        </p:nvSpPr>
        <p:spPr>
          <a:xfrm>
            <a:off x="5367130" y="341243"/>
            <a:ext cx="6096000" cy="2246769"/>
          </a:xfrm>
          <a:prstGeom prst="rect">
            <a:avLst/>
          </a:prstGeom>
          <a:noFill/>
        </p:spPr>
        <p:txBody>
          <a:bodyPr wrap="square">
            <a:spAutoFit/>
          </a:bodyPr>
          <a:lstStyle/>
          <a:p>
            <a:r>
              <a:rPr lang="es-MX" sz="2000" b="0" i="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rPr>
              <a:t> Los nervios y los refuerzos o cartelas aportan una resistencia adicional a las piezas y ayudan a eliminar defectos estéticos como deformaciones, hundimientos y vacíos. Estas características son esenciales para los componentes estructurales. Por tanto, es preferible añadirlas a las piezas en lugar de aumentar el espesor de estas para incrementar su resistencia. </a:t>
            </a:r>
            <a:endParaRPr lang="es-AR" sz="20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B526A6CD-81E3-5A71-45F3-62E12CCBBC38}"/>
              </a:ext>
            </a:extLst>
          </p:cNvPr>
          <p:cNvSpPr txBox="1"/>
          <p:nvPr/>
        </p:nvSpPr>
        <p:spPr>
          <a:xfrm>
            <a:off x="1139686" y="5394437"/>
            <a:ext cx="6096000" cy="923330"/>
          </a:xfrm>
          <a:prstGeom prst="rect">
            <a:avLst/>
          </a:prstGeom>
          <a:noFill/>
        </p:spPr>
        <p:txBody>
          <a:bodyPr wrap="square">
            <a:spAutoFit/>
          </a:bodyPr>
          <a:lstStyle/>
          <a:p>
            <a:r>
              <a:rPr lang="es-MX" b="0" i="0" dirty="0">
                <a:solidFill>
                  <a:srgbClr val="092C47"/>
                </a:solidFill>
                <a:effectLst/>
                <a:latin typeface="Open Sans" panose="020B0606030504020204" pitchFamily="34" charset="0"/>
              </a:rPr>
              <a:t> </a:t>
            </a:r>
            <a:r>
              <a:rPr lang="es-MX" b="0" i="0" dirty="0">
                <a:solidFill>
                  <a:schemeClr val="tx1">
                    <a:lumMod val="95000"/>
                    <a:lumOff val="5000"/>
                  </a:schemeClr>
                </a:solidFill>
                <a:effectLst/>
                <a:latin typeface="Open Sans" panose="020B0606030504020204" pitchFamily="34" charset="0"/>
              </a:rPr>
              <a:t>El alabeo puede reducirse eficazmente manteniendo el espesor de la costilla entre el 50 y el 60% del de la pared a la que está unida.</a:t>
            </a:r>
            <a:endParaRPr lang="es-AR" dirty="0">
              <a:solidFill>
                <a:schemeClr val="tx1">
                  <a:lumMod val="95000"/>
                  <a:lumOff val="5000"/>
                </a:schemeClr>
              </a:solidFill>
            </a:endParaRPr>
          </a:p>
        </p:txBody>
      </p:sp>
      <p:pic>
        <p:nvPicPr>
          <p:cNvPr id="10" name="Picture 9">
            <a:extLst>
              <a:ext uri="{FF2B5EF4-FFF2-40B4-BE49-F238E27FC236}">
                <a16:creationId xmlns:a16="http://schemas.microsoft.com/office/drawing/2014/main" id="{EEE59FCF-AC9A-43F2-A73E-090E4987B54C}"/>
              </a:ext>
            </a:extLst>
          </p:cNvPr>
          <p:cNvPicPr>
            <a:picLocks noChangeAspect="1"/>
          </p:cNvPicPr>
          <p:nvPr/>
        </p:nvPicPr>
        <p:blipFill>
          <a:blip r:embed="rId4"/>
          <a:srcRect r="50587"/>
          <a:stretch>
            <a:fillRect/>
          </a:stretch>
        </p:blipFill>
        <p:spPr>
          <a:xfrm>
            <a:off x="5997299" y="2711079"/>
            <a:ext cx="2726635" cy="2261087"/>
          </a:xfrm>
          <a:prstGeom prst="rect">
            <a:avLst/>
          </a:prstGeom>
        </p:spPr>
      </p:pic>
    </p:spTree>
    <p:extLst>
      <p:ext uri="{BB962C8B-B14F-4D97-AF65-F5344CB8AC3E}">
        <p14:creationId xmlns:p14="http://schemas.microsoft.com/office/powerpoint/2010/main" val="1854952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734EB-EEE5-C07E-BFE7-AC0C0082FE9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EC8DA91-80E0-E7D0-6017-BB4BA8839C78}"/>
              </a:ext>
            </a:extLst>
          </p:cNvPr>
          <p:cNvSpPr>
            <a:spLocks noGrp="1"/>
          </p:cNvSpPr>
          <p:nvPr>
            <p:ph type="title"/>
          </p:nvPr>
        </p:nvSpPr>
        <p:spPr>
          <a:xfrm>
            <a:off x="1030356" y="341243"/>
            <a:ext cx="9601200" cy="1485900"/>
          </a:xfrm>
        </p:spPr>
        <p:txBody>
          <a:bodyPr>
            <a:normAutofit/>
          </a:bodyPr>
          <a:lstStyle/>
          <a:p>
            <a:r>
              <a:rPr lang="es-AR" b="1" dirty="0">
                <a:solidFill>
                  <a:schemeClr val="tx1">
                    <a:lumMod val="95000"/>
                    <a:lumOff val="5000"/>
                  </a:schemeClr>
                </a:solidFill>
                <a:latin typeface="Arial Black" panose="020B0A04020102020204" pitchFamily="34" charset="0"/>
              </a:rPr>
              <a:t>ANCLAJES /</a:t>
            </a:r>
            <a:br>
              <a:rPr lang="es-AR" b="1" dirty="0">
                <a:solidFill>
                  <a:schemeClr val="tx1">
                    <a:lumMod val="95000"/>
                    <a:lumOff val="5000"/>
                  </a:schemeClr>
                </a:solidFill>
                <a:latin typeface="Arial Black" panose="020B0A04020102020204" pitchFamily="34" charset="0"/>
              </a:rPr>
            </a:br>
            <a:r>
              <a:rPr lang="es-AR" b="1" dirty="0">
                <a:solidFill>
                  <a:schemeClr val="tx1">
                    <a:lumMod val="95000"/>
                    <a:lumOff val="5000"/>
                  </a:schemeClr>
                </a:solidFill>
                <a:latin typeface="Arial Black" panose="020B0A04020102020204" pitchFamily="34" charset="0"/>
              </a:rPr>
              <a:t>MANGAS</a:t>
            </a:r>
          </a:p>
        </p:txBody>
      </p:sp>
      <p:pic>
        <p:nvPicPr>
          <p:cNvPr id="2054" name="Picture 6" descr="Precio bajo Servicios de moldeo por inyección Adquisitivo,¿Cuáles son los  diseños de nervaduras en productos plásticos?">
            <a:extLst>
              <a:ext uri="{FF2B5EF4-FFF2-40B4-BE49-F238E27FC236}">
                <a16:creationId xmlns:a16="http://schemas.microsoft.com/office/drawing/2014/main" id="{A12BC794-556D-A391-0048-EC25564716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2455" y="2522265"/>
            <a:ext cx="2782957" cy="23129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02E26C6-43A8-5333-FAAB-07F9A5A17554}"/>
              </a:ext>
            </a:extLst>
          </p:cNvPr>
          <p:cNvSpPr txBox="1"/>
          <p:nvPr/>
        </p:nvSpPr>
        <p:spPr>
          <a:xfrm>
            <a:off x="5367130" y="341243"/>
            <a:ext cx="6096000" cy="923330"/>
          </a:xfrm>
          <a:prstGeom prst="rect">
            <a:avLst/>
          </a:prstGeom>
          <a:noFill/>
        </p:spPr>
        <p:txBody>
          <a:bodyPr wrap="square">
            <a:spAutoFit/>
          </a:bodyPr>
          <a:lstStyle/>
          <a:p>
            <a:r>
              <a:rPr lang="es-MX" dirty="0"/>
              <a:t>Las mangas son separadores cilíndricos moldeados en una pieza de plástico para aceptar un inserto, un tornillo </a:t>
            </a:r>
            <a:r>
              <a:rPr lang="es-MX" dirty="0" err="1"/>
              <a:t>autorroscante</a:t>
            </a:r>
            <a:r>
              <a:rPr lang="es-MX" dirty="0"/>
              <a:t> o un pasador para ensamblar o montar piezas.</a:t>
            </a:r>
            <a:endParaRPr lang="es-AR" sz="20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ECD5BD7-713A-F5B6-7886-6125B9917924}"/>
              </a:ext>
            </a:extLst>
          </p:cNvPr>
          <p:cNvSpPr txBox="1"/>
          <p:nvPr/>
        </p:nvSpPr>
        <p:spPr>
          <a:xfrm>
            <a:off x="1030356" y="5169150"/>
            <a:ext cx="6096000" cy="1477328"/>
          </a:xfrm>
          <a:prstGeom prst="rect">
            <a:avLst/>
          </a:prstGeom>
          <a:noFill/>
        </p:spPr>
        <p:txBody>
          <a:bodyPr wrap="square">
            <a:spAutoFit/>
          </a:bodyPr>
          <a:lstStyle/>
          <a:p>
            <a:r>
              <a:rPr lang="es-MX" dirty="0"/>
              <a:t>Las mangas no deben ser independientes. Siempre hay que fijarlas a una pared lateral o al suelo con nervios o cartelas. Su espesor no debe superar el 60% del espesor total de la pieza para minimizar las marcas de hundimiento visibles en el exterior de la pieza</a:t>
            </a:r>
            <a:endParaRPr lang="es-AR" dirty="0">
              <a:solidFill>
                <a:schemeClr val="tx1">
                  <a:lumMod val="95000"/>
                  <a:lumOff val="5000"/>
                </a:schemeClr>
              </a:solidFill>
            </a:endParaRPr>
          </a:p>
        </p:txBody>
      </p:sp>
      <p:pic>
        <p:nvPicPr>
          <p:cNvPr id="10" name="Picture 9">
            <a:extLst>
              <a:ext uri="{FF2B5EF4-FFF2-40B4-BE49-F238E27FC236}">
                <a16:creationId xmlns:a16="http://schemas.microsoft.com/office/drawing/2014/main" id="{8DAB3677-431A-5DC1-EA29-D91706FB0CEA}"/>
              </a:ext>
            </a:extLst>
          </p:cNvPr>
          <p:cNvPicPr>
            <a:picLocks noChangeAspect="1"/>
          </p:cNvPicPr>
          <p:nvPr/>
        </p:nvPicPr>
        <p:blipFill>
          <a:blip r:embed="rId3"/>
          <a:srcRect r="50587"/>
          <a:stretch>
            <a:fillRect/>
          </a:stretch>
        </p:blipFill>
        <p:spPr>
          <a:xfrm>
            <a:off x="1030356" y="2547983"/>
            <a:ext cx="2726635" cy="2261087"/>
          </a:xfrm>
          <a:prstGeom prst="rect">
            <a:avLst/>
          </a:prstGeom>
        </p:spPr>
      </p:pic>
      <p:sp>
        <p:nvSpPr>
          <p:cNvPr id="4" name="TextBox 3">
            <a:extLst>
              <a:ext uri="{FF2B5EF4-FFF2-40B4-BE49-F238E27FC236}">
                <a16:creationId xmlns:a16="http://schemas.microsoft.com/office/drawing/2014/main" id="{D59230C7-CDA0-2F81-CEFA-890637C83B08}"/>
              </a:ext>
            </a:extLst>
          </p:cNvPr>
          <p:cNvSpPr txBox="1"/>
          <p:nvPr/>
        </p:nvSpPr>
        <p:spPr>
          <a:xfrm>
            <a:off x="5367130" y="1264573"/>
            <a:ext cx="6096000" cy="923330"/>
          </a:xfrm>
          <a:prstGeom prst="rect">
            <a:avLst/>
          </a:prstGeom>
          <a:noFill/>
        </p:spPr>
        <p:txBody>
          <a:bodyPr wrap="square">
            <a:spAutoFit/>
          </a:bodyPr>
          <a:lstStyle/>
          <a:p>
            <a:r>
              <a:rPr lang="es-MX" b="0" i="0" dirty="0">
                <a:solidFill>
                  <a:schemeClr val="tx1">
                    <a:lumMod val="95000"/>
                    <a:lumOff val="5000"/>
                  </a:schemeClr>
                </a:solidFill>
                <a:effectLst/>
                <a:latin typeface="+mj-lt"/>
              </a:rPr>
              <a:t>El diámetro exterior DE (OD por sus siglas en inglés) del saliente debe ser 2,5 veces el diámetro del tornillo para aplicaciones </a:t>
            </a:r>
            <a:r>
              <a:rPr lang="es-MX" b="0" i="0" dirty="0" err="1">
                <a:solidFill>
                  <a:schemeClr val="tx1">
                    <a:lumMod val="95000"/>
                    <a:lumOff val="5000"/>
                  </a:schemeClr>
                </a:solidFill>
                <a:effectLst/>
                <a:latin typeface="+mj-lt"/>
              </a:rPr>
              <a:t>autorroscantes</a:t>
            </a:r>
            <a:r>
              <a:rPr lang="es-MX" b="0" i="0" dirty="0">
                <a:solidFill>
                  <a:schemeClr val="tx1">
                    <a:lumMod val="95000"/>
                    <a:lumOff val="5000"/>
                  </a:schemeClr>
                </a:solidFill>
                <a:effectLst/>
                <a:latin typeface="+mj-lt"/>
              </a:rPr>
              <a:t>.</a:t>
            </a:r>
            <a:endParaRPr lang="es-AR" dirty="0">
              <a:solidFill>
                <a:schemeClr val="tx1">
                  <a:lumMod val="95000"/>
                  <a:lumOff val="5000"/>
                </a:schemeClr>
              </a:solidFill>
              <a:latin typeface="+mj-lt"/>
            </a:endParaRPr>
          </a:p>
        </p:txBody>
      </p:sp>
      <p:pic>
        <p:nvPicPr>
          <p:cNvPr id="5122" name="Picture 2" descr="08-JEFES-2-HORIZONTAL">
            <a:extLst>
              <a:ext uri="{FF2B5EF4-FFF2-40B4-BE49-F238E27FC236}">
                <a16:creationId xmlns:a16="http://schemas.microsoft.com/office/drawing/2014/main" id="{26FCB932-311D-064B-43F2-C5E87285D7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1078" y="2547303"/>
            <a:ext cx="2328382" cy="226108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nyección de plásticos archivos - INGENIERÍA Y MECÁNICA AUTOMOTRIZ">
            <a:extLst>
              <a:ext uri="{FF2B5EF4-FFF2-40B4-BE49-F238E27FC236}">
                <a16:creationId xmlns:a16="http://schemas.microsoft.com/office/drawing/2014/main" id="{1411A03A-C571-05CC-A087-F4F7F867B2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9986" y="2547302"/>
            <a:ext cx="2217666" cy="228790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ornillos para material plástico | William Specialty Industry Co., Ltd.">
            <a:extLst>
              <a:ext uri="{FF2B5EF4-FFF2-40B4-BE49-F238E27FC236}">
                <a16:creationId xmlns:a16="http://schemas.microsoft.com/office/drawing/2014/main" id="{A528C27C-5B28-D23A-AB4B-C4F44E4CE8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5208" y="4956313"/>
            <a:ext cx="4610502" cy="184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914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ECDE2-42BC-9A61-4A33-64C1426B640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F339AC-42E9-2E53-56ED-F9FC307BFC48}"/>
              </a:ext>
            </a:extLst>
          </p:cNvPr>
          <p:cNvSpPr>
            <a:spLocks noGrp="1"/>
          </p:cNvSpPr>
          <p:nvPr>
            <p:ph type="title"/>
          </p:nvPr>
        </p:nvSpPr>
        <p:spPr>
          <a:xfrm>
            <a:off x="335280" y="625379"/>
            <a:ext cx="5212080" cy="766099"/>
          </a:xfrm>
        </p:spPr>
        <p:txBody>
          <a:bodyPr/>
          <a:lstStyle/>
          <a:p>
            <a:r>
              <a:rPr lang="es-AR" sz="4400" dirty="0">
                <a:latin typeface="Arial Black "/>
              </a:rPr>
              <a:t>SNAP </a:t>
            </a:r>
            <a:r>
              <a:rPr lang="es-AR" sz="4400" dirty="0" err="1">
                <a:latin typeface="Arial Black "/>
              </a:rPr>
              <a:t>FIT´s</a:t>
            </a:r>
            <a:endParaRPr lang="es-AR" dirty="0">
              <a:latin typeface="Arial Black "/>
            </a:endParaRPr>
          </a:p>
        </p:txBody>
      </p:sp>
      <p:sp>
        <p:nvSpPr>
          <p:cNvPr id="5" name="Text Placeholder 5">
            <a:extLst>
              <a:ext uri="{FF2B5EF4-FFF2-40B4-BE49-F238E27FC236}">
                <a16:creationId xmlns:a16="http://schemas.microsoft.com/office/drawing/2014/main" id="{0AEE3613-EFE1-8E8D-FA02-FF05A0EC76EA}"/>
              </a:ext>
            </a:extLst>
          </p:cNvPr>
          <p:cNvSpPr txBox="1">
            <a:spLocks/>
          </p:cNvSpPr>
          <p:nvPr/>
        </p:nvSpPr>
        <p:spPr>
          <a:xfrm>
            <a:off x="199173" y="1866577"/>
            <a:ext cx="4892997" cy="5143824"/>
          </a:xfrm>
          <a:prstGeom prst="rect">
            <a:avLst/>
          </a:prstGeom>
        </p:spPr>
        <p:txBody>
          <a:bodyPr vert="horz" lIns="91440" tIns="45720" rIns="91440" bIns="45720" rtlCol="0">
            <a:noAutofit/>
          </a:bodyPr>
          <a:lstStyle>
            <a:lvl1pPr marL="0" indent="0" algn="l" defTabSz="914400" rtl="0" eaLnBrk="1" latinLnBrk="0" hangingPunct="1">
              <a:lnSpc>
                <a:spcPct val="113000"/>
              </a:lnSpc>
              <a:spcBef>
                <a:spcPts val="0"/>
              </a:spcBef>
              <a:spcAft>
                <a:spcPts val="1500"/>
              </a:spcAft>
              <a:buFont typeface="Franklin Gothic Book" panose="020B0503020102020204" pitchFamily="34" charset="0"/>
              <a:buNone/>
              <a:defRPr sz="160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Franklin Gothic Book" panose="020B0503020102020204" pitchFamily="34" charset="0"/>
              <a:buNone/>
              <a:defRPr sz="1400"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9pPr>
          </a:lstStyle>
          <a:p>
            <a:r>
              <a:rPr lang="es-MX" sz="2400" dirty="0"/>
              <a:t>Permiten un montaje y desmontaje rápido y sencillo sin necesidad de elementos externos.</a:t>
            </a:r>
          </a:p>
          <a:p>
            <a:r>
              <a:rPr lang="es-MX" sz="2400" dirty="0"/>
              <a:t>Además, las uniones a presión contribuyen a la ligereza de los diseños al minimizar el hardware adicional, lo que reduce el peso total del producto. Muchos diseños también son reutilizables, lo que facilita el desmontaje y montaje</a:t>
            </a:r>
            <a:endParaRPr lang="es-AR" sz="4400" dirty="0"/>
          </a:p>
        </p:txBody>
      </p:sp>
      <p:pic>
        <p:nvPicPr>
          <p:cNvPr id="6146" name="Picture 2" descr="The Ultimate Guide to Snap Fit Designs: Types and Best Practices - Kemal">
            <a:extLst>
              <a:ext uri="{FF2B5EF4-FFF2-40B4-BE49-F238E27FC236}">
                <a16:creationId xmlns:a16="http://schemas.microsoft.com/office/drawing/2014/main" id="{7E0A4FB0-798F-BF0F-3361-2FAC28C9B8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67" r="12315"/>
          <a:stretch>
            <a:fillRect/>
          </a:stretch>
        </p:blipFill>
        <p:spPr bwMode="auto">
          <a:xfrm>
            <a:off x="5716703" y="212035"/>
            <a:ext cx="6276124" cy="5592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005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DBDB0-2D0C-45DF-EC06-E61DDF2E5A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52C61C8-B7F4-693C-A14A-F5D0DC328FC9}"/>
              </a:ext>
            </a:extLst>
          </p:cNvPr>
          <p:cNvSpPr>
            <a:spLocks noGrp="1"/>
          </p:cNvSpPr>
          <p:nvPr>
            <p:ph type="title"/>
          </p:nvPr>
        </p:nvSpPr>
        <p:spPr>
          <a:xfrm>
            <a:off x="335280" y="625379"/>
            <a:ext cx="5212080" cy="766099"/>
          </a:xfrm>
        </p:spPr>
        <p:txBody>
          <a:bodyPr/>
          <a:lstStyle/>
          <a:p>
            <a:r>
              <a:rPr lang="es-AR" sz="4400" dirty="0">
                <a:latin typeface="Arial Black "/>
              </a:rPr>
              <a:t>SNAP </a:t>
            </a:r>
            <a:r>
              <a:rPr lang="es-AR" sz="4400" dirty="0" err="1">
                <a:latin typeface="Arial Black "/>
              </a:rPr>
              <a:t>FIT´s</a:t>
            </a:r>
            <a:endParaRPr lang="es-AR" dirty="0">
              <a:latin typeface="Arial Black "/>
            </a:endParaRPr>
          </a:p>
        </p:txBody>
      </p:sp>
      <p:sp>
        <p:nvSpPr>
          <p:cNvPr id="5" name="Text Placeholder 5">
            <a:extLst>
              <a:ext uri="{FF2B5EF4-FFF2-40B4-BE49-F238E27FC236}">
                <a16:creationId xmlns:a16="http://schemas.microsoft.com/office/drawing/2014/main" id="{77A3B951-D700-B14F-96F6-01E577F7DF14}"/>
              </a:ext>
            </a:extLst>
          </p:cNvPr>
          <p:cNvSpPr txBox="1">
            <a:spLocks/>
          </p:cNvSpPr>
          <p:nvPr/>
        </p:nvSpPr>
        <p:spPr>
          <a:xfrm>
            <a:off x="199173" y="1522020"/>
            <a:ext cx="4892997" cy="5143824"/>
          </a:xfrm>
          <a:prstGeom prst="rect">
            <a:avLst/>
          </a:prstGeom>
        </p:spPr>
        <p:txBody>
          <a:bodyPr vert="horz" lIns="91440" tIns="45720" rIns="91440" bIns="45720" rtlCol="0">
            <a:noAutofit/>
          </a:bodyPr>
          <a:lstStyle>
            <a:lvl1pPr marL="0" indent="0" algn="l" defTabSz="914400" rtl="0" eaLnBrk="1" latinLnBrk="0" hangingPunct="1">
              <a:lnSpc>
                <a:spcPct val="113000"/>
              </a:lnSpc>
              <a:spcBef>
                <a:spcPts val="0"/>
              </a:spcBef>
              <a:spcAft>
                <a:spcPts val="1500"/>
              </a:spcAft>
              <a:buFont typeface="Franklin Gothic Book" panose="020B0503020102020204" pitchFamily="34" charset="0"/>
              <a:buNone/>
              <a:defRPr sz="160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Franklin Gothic Book" panose="020B0503020102020204" pitchFamily="34" charset="0"/>
              <a:buNone/>
              <a:defRPr sz="1400"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9pPr>
          </a:lstStyle>
          <a:p>
            <a:r>
              <a:rPr lang="es-MX" sz="2400" b="1" dirty="0"/>
              <a:t>Cómo elegir la unión a presión adecuada</a:t>
            </a:r>
          </a:p>
          <a:p>
            <a:r>
              <a:rPr lang="es-MX" b="1" dirty="0"/>
              <a:t>Entorno de aplicación</a:t>
            </a:r>
            <a:endParaRPr lang="es-MX" dirty="0"/>
          </a:p>
          <a:p>
            <a:pPr lvl="1"/>
            <a:r>
              <a:rPr lang="es-MX" b="1" i="0" dirty="0"/>
              <a:t>Entornos de alta carga</a:t>
            </a:r>
            <a:r>
              <a:rPr lang="es-MX" i="0" dirty="0"/>
              <a:t> : utilice ajustes a presión anulares para componentes cilíndricos, como tapas de botellas o sellos, donde se necesita un enganche de 360°.</a:t>
            </a:r>
          </a:p>
          <a:p>
            <a:pPr lvl="1"/>
            <a:r>
              <a:rPr lang="es-MX" b="1" i="0" dirty="0"/>
              <a:t>Entornos de baja carga</a:t>
            </a:r>
            <a:r>
              <a:rPr lang="es-MX" i="0" dirty="0"/>
              <a:t> : para aplicaciones de menor estrés, como carcasas electrónicas, los enganches a presión en voladizo son prácticos y fáciles de ensamblar.</a:t>
            </a:r>
          </a:p>
          <a:p>
            <a:r>
              <a:rPr lang="es-MX" b="1" dirty="0"/>
              <a:t>Requisitos de soporte de carga</a:t>
            </a:r>
            <a:endParaRPr lang="es-MX" dirty="0"/>
          </a:p>
          <a:p>
            <a:pPr lvl="1"/>
            <a:r>
              <a:rPr lang="es-MX" b="1" i="0" dirty="0"/>
              <a:t>Los enganches a presión en voladizo</a:t>
            </a:r>
            <a:r>
              <a:rPr lang="es-MX" i="0" dirty="0"/>
              <a:t> son mejores para cargas bajas a moderadas.</a:t>
            </a:r>
          </a:p>
          <a:p>
            <a:pPr lvl="1"/>
            <a:r>
              <a:rPr lang="es-MX" b="1" i="0" dirty="0"/>
              <a:t>Los ajustes a presión anulares</a:t>
            </a:r>
            <a:r>
              <a:rPr lang="es-MX" i="0" dirty="0"/>
              <a:t> proporcionan una distribución de carga superior para aplicaciones de alta tensión.</a:t>
            </a:r>
          </a:p>
          <a:p>
            <a:r>
              <a:rPr lang="es-MX" b="1" dirty="0"/>
              <a:t>Selección del material</a:t>
            </a:r>
            <a:r>
              <a:rPr lang="es-MX" dirty="0"/>
              <a:t> </a:t>
            </a:r>
          </a:p>
          <a:p>
            <a:endParaRPr lang="es-MX" sz="2400" b="1" dirty="0"/>
          </a:p>
        </p:txBody>
      </p:sp>
      <p:pic>
        <p:nvPicPr>
          <p:cNvPr id="6146" name="Picture 2" descr="The Ultimate Guide to Snap Fit Designs: Types and Best Practices - Kemal">
            <a:extLst>
              <a:ext uri="{FF2B5EF4-FFF2-40B4-BE49-F238E27FC236}">
                <a16:creationId xmlns:a16="http://schemas.microsoft.com/office/drawing/2014/main" id="{54AAEBB9-CE32-B04E-61AC-936104287E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67" r="12315"/>
          <a:stretch>
            <a:fillRect/>
          </a:stretch>
        </p:blipFill>
        <p:spPr bwMode="auto">
          <a:xfrm>
            <a:off x="5716703" y="212035"/>
            <a:ext cx="6276124" cy="5592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129497"/>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{812C619D-809B-4DF1-B4B0-777F7EABE79B}tf10001105</Template>
  <TotalTime>11329</TotalTime>
  <Words>1319</Words>
  <Application>Microsoft Office PowerPoint</Application>
  <PresentationFormat>Widescreen</PresentationFormat>
  <Paragraphs>125</Paragraphs>
  <Slides>17</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Adobe Gothic Std </vt:lpstr>
      <vt:lpstr>Aptos</vt:lpstr>
      <vt:lpstr>Arial</vt:lpstr>
      <vt:lpstr>Arial Black</vt:lpstr>
      <vt:lpstr>Arial Black </vt:lpstr>
      <vt:lpstr>Calibri</vt:lpstr>
      <vt:lpstr>Cascadia Mono SemiBold</vt:lpstr>
      <vt:lpstr>Franklin Gothic Book</vt:lpstr>
      <vt:lpstr>Open Sans</vt:lpstr>
      <vt:lpstr>Crop</vt:lpstr>
      <vt:lpstr>PowerPoint Presentation</vt:lpstr>
      <vt:lpstr>Procesos de</vt:lpstr>
      <vt:lpstr>COMPARATIVA</vt:lpstr>
      <vt:lpstr>CONSIDERACIONES</vt:lpstr>
      <vt:lpstr>ESPESOR COSTILLAS  REFUERZOS</vt:lpstr>
      <vt:lpstr>ESPESOR COSTILLAS  REFUERZOS</vt:lpstr>
      <vt:lpstr>ANCLAJES / MANGAS</vt:lpstr>
      <vt:lpstr>SNAP FIT´s</vt:lpstr>
      <vt:lpstr>SNAP FIT´s</vt:lpstr>
      <vt:lpstr>SNAP FIT VOLADIZO </vt:lpstr>
      <vt:lpstr>SNAP FIT VOLADIZO </vt:lpstr>
      <vt:lpstr>SNAP FIT ANULAR  </vt:lpstr>
      <vt:lpstr>SNAP FIT ANULAR  </vt:lpstr>
      <vt:lpstr>SNAP FIT VOLADIZO L </vt:lpstr>
      <vt:lpstr>SNAP FIT VOLADIZO U </vt:lpstr>
      <vt:lpstr>SNAP FIT MATERIALES</vt:lpstr>
      <vt:lpstr>Inyección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Lucas Schimpf</dc:creator>
  <cp:lastModifiedBy>SCHIMPF BERNHARDT LUCAS BENJAMIN</cp:lastModifiedBy>
  <cp:revision>30</cp:revision>
  <dcterms:created xsi:type="dcterms:W3CDTF">2024-02-28T21:44:59Z</dcterms:created>
  <dcterms:modified xsi:type="dcterms:W3CDTF">2025-05-29T18:49:09Z</dcterms:modified>
</cp:coreProperties>
</file>