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Montserrat Light" panose="020B0604020202020204" charset="0"/>
      <p:regular r:id="rId28"/>
    </p:embeddedFont>
    <p:embeddedFont>
      <p:font typeface="Old Standard" panose="020B0604020202020204" charset="0"/>
      <p:regular r:id="rId29"/>
    </p:embeddedFont>
    <p:embeddedFont>
      <p:font typeface="Calibri" panose="020F0502020204030204" pitchFamily="34" charset="0"/>
      <p:regular r:id="rId30"/>
      <p:bold r:id="rId31"/>
      <p:italic r:id="rId32"/>
      <p:boldItalic r:id="rId33"/>
    </p:embeddedFont>
    <p:embeddedFont>
      <p:font typeface="Montserrat Classic Bold" panose="020B0604020202020204" charset="0"/>
      <p:regular r:id="rId34"/>
    </p:embeddedFont>
    <p:embeddedFont>
      <p:font typeface="Old Standard Italics" panose="020B0604020202020204" charset="0"/>
      <p:regular r:id="rId35"/>
    </p:embeddedFont>
    <p:embeddedFont>
      <p:font typeface="Montserrat Light Bol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0452" autoAdjust="0"/>
  </p:normalViewPr>
  <p:slideViewPr>
    <p:cSldViewPr>
      <p:cViewPr varScale="1">
        <p:scale>
          <a:sx n="36" d="100"/>
          <a:sy n="36" d="100"/>
        </p:scale>
        <p:origin x="114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C2C65-1170-4BE0-89DE-A66B52894E38}" type="datetimeFigureOut">
              <a:rPr lang="es-AR" smtClean="0"/>
              <a:t>28/8/2024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69941-E0F2-470D-9C1C-D3F4051D17FC}" type="slidenum">
              <a:rPr lang="es-AR" smtClean="0"/>
              <a:t>‹Nº›</a:t>
            </a:fld>
            <a:endParaRPr lang="es-AR"/>
          </a:p>
        </p:txBody>
      </p:sp>
    </p:spTree>
    <p:extLst>
      <p:ext uri="{BB962C8B-B14F-4D97-AF65-F5344CB8AC3E}">
        <p14:creationId xmlns:p14="http://schemas.microsoft.com/office/powerpoint/2010/main" val="143955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smtClean="0">
                <a:solidFill>
                  <a:schemeClr val="tx1"/>
                </a:solidFill>
                <a:effectLst/>
                <a:latin typeface="+mn-lt"/>
                <a:ea typeface="+mn-ea"/>
                <a:cs typeface="+mn-cs"/>
              </a:rPr>
              <a:t>En negociación se dice “de pastel fijo” porque el pastel tiene siempre el mismo tamaño, y si está dividido en 8 partes, “gana” el que obtenga más pedazos.</a:t>
            </a:r>
          </a:p>
          <a:p>
            <a:r>
              <a:rPr lang="es-AR" sz="1200" kern="1200" dirty="0" smtClean="0">
                <a:solidFill>
                  <a:schemeClr val="tx1"/>
                </a:solidFill>
                <a:effectLst/>
                <a:latin typeface="+mn-lt"/>
                <a:ea typeface="+mn-ea"/>
                <a:cs typeface="+mn-cs"/>
              </a:rPr>
              <a:t>Así, la estrategia consiste en descubrir cómo “quebrar” la resistencia del adversario, debilitándolo para que “ceda”. La información que se tenga sobre el contrario es vital porque eso ayuda a alterar la percepción de las posibilidades que él tenga de “ganar” y manipularlo para lograr su aceptación de menos en relación con su aspiración o derecho.</a:t>
            </a:r>
          </a:p>
          <a:p>
            <a:endParaRPr lang="es-AR" dirty="0"/>
          </a:p>
        </p:txBody>
      </p:sp>
      <p:sp>
        <p:nvSpPr>
          <p:cNvPr id="4" name="Marcador de número de diapositiva 3"/>
          <p:cNvSpPr>
            <a:spLocks noGrp="1"/>
          </p:cNvSpPr>
          <p:nvPr>
            <p:ph type="sldNum" sz="quarter" idx="10"/>
          </p:nvPr>
        </p:nvSpPr>
        <p:spPr/>
        <p:txBody>
          <a:bodyPr/>
          <a:lstStyle/>
          <a:p>
            <a:fld id="{E0169941-E0F2-470D-9C1C-D3F4051D17FC}" type="slidenum">
              <a:rPr lang="es-AR" smtClean="0"/>
              <a:t>2</a:t>
            </a:fld>
            <a:endParaRPr lang="es-AR"/>
          </a:p>
        </p:txBody>
      </p:sp>
    </p:spTree>
    <p:extLst>
      <p:ext uri="{BB962C8B-B14F-4D97-AF65-F5344CB8AC3E}">
        <p14:creationId xmlns:p14="http://schemas.microsoft.com/office/powerpoint/2010/main" val="97381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5520"/>
        </a:solidFill>
        <a:effectLst/>
      </p:bgPr>
    </p:bg>
    <p:spTree>
      <p:nvGrpSpPr>
        <p:cNvPr id="1" name=""/>
        <p:cNvGrpSpPr/>
        <p:nvPr/>
      </p:nvGrpSpPr>
      <p:grpSpPr>
        <a:xfrm>
          <a:off x="0" y="0"/>
          <a:ext cx="0" cy="0"/>
          <a:chOff x="0" y="0"/>
          <a:chExt cx="0" cy="0"/>
        </a:xfrm>
      </p:grpSpPr>
      <p:grpSp>
        <p:nvGrpSpPr>
          <p:cNvPr id="2" name="Group 2"/>
          <p:cNvGrpSpPr/>
          <p:nvPr/>
        </p:nvGrpSpPr>
        <p:grpSpPr>
          <a:xfrm>
            <a:off x="9090681" y="7841557"/>
            <a:ext cx="9233762" cy="1583074"/>
            <a:chOff x="0" y="0"/>
            <a:chExt cx="15359683" cy="2110765"/>
          </a:xfrm>
        </p:grpSpPr>
        <p:sp>
          <p:nvSpPr>
            <p:cNvPr id="3" name="AutoShape 3"/>
            <p:cNvSpPr/>
            <p:nvPr/>
          </p:nvSpPr>
          <p:spPr>
            <a:xfrm>
              <a:off x="0" y="0"/>
              <a:ext cx="15359683" cy="2110765"/>
            </a:xfrm>
            <a:prstGeom prst="rect">
              <a:avLst/>
            </a:prstGeom>
            <a:solidFill>
              <a:srgbClr val="43270E"/>
            </a:solidFill>
          </p:spPr>
        </p:sp>
        <p:sp>
          <p:nvSpPr>
            <p:cNvPr id="4" name="TextBox 4"/>
            <p:cNvSpPr txBox="1"/>
            <p:nvPr/>
          </p:nvSpPr>
          <p:spPr>
            <a:xfrm>
              <a:off x="1237112" y="346448"/>
              <a:ext cx="12011969" cy="1379769"/>
            </a:xfrm>
            <a:prstGeom prst="rect">
              <a:avLst/>
            </a:prstGeom>
          </p:spPr>
          <p:txBody>
            <a:bodyPr lIns="0" tIns="0" rIns="0" bIns="0" rtlCol="0" anchor="t">
              <a:spAutoFit/>
            </a:bodyPr>
            <a:lstStyle/>
            <a:p>
              <a:pPr algn="l">
                <a:lnSpc>
                  <a:spcPts val="2800"/>
                </a:lnSpc>
              </a:pPr>
              <a:r>
                <a:rPr lang="en-US" sz="2000" spc="400">
                  <a:solidFill>
                    <a:srgbClr val="FDFEEC"/>
                  </a:solidFill>
                  <a:latin typeface="Montserrat Light"/>
                  <a:ea typeface="Montserrat Light"/>
                  <a:cs typeface="Montserrat Light"/>
                  <a:sym typeface="Montserrat Light"/>
                </a:rPr>
                <a:t>FACULTAD DE CIENCIAS ECONÓMICAS </a:t>
              </a:r>
            </a:p>
            <a:p>
              <a:pPr algn="l">
                <a:lnSpc>
                  <a:spcPts val="2800"/>
                </a:lnSpc>
              </a:pPr>
              <a:r>
                <a:rPr lang="en-US" sz="2000" spc="400">
                  <a:solidFill>
                    <a:srgbClr val="FDFEEC"/>
                  </a:solidFill>
                  <a:latin typeface="Montserrat Light"/>
                  <a:ea typeface="Montserrat Light"/>
                  <a:cs typeface="Montserrat Light"/>
                  <a:sym typeface="Montserrat Light"/>
                </a:rPr>
                <a:t>UNIVERSIDAD CATÓLICA DE SANTA FE</a:t>
              </a:r>
            </a:p>
            <a:p>
              <a:pPr algn="l">
                <a:lnSpc>
                  <a:spcPts val="2800"/>
                </a:lnSpc>
              </a:pPr>
              <a:endParaRPr lang="en-US" sz="2000" spc="400">
                <a:solidFill>
                  <a:srgbClr val="FDFEEC"/>
                </a:solidFill>
                <a:latin typeface="Montserrat Light"/>
                <a:ea typeface="Montserrat Light"/>
                <a:cs typeface="Montserrat Light"/>
                <a:sym typeface="Montserrat Light"/>
              </a:endParaRPr>
            </a:p>
          </p:txBody>
        </p:sp>
      </p:grpSp>
      <p:sp>
        <p:nvSpPr>
          <p:cNvPr id="5" name="Freeform 5"/>
          <p:cNvSpPr/>
          <p:nvPr/>
        </p:nvSpPr>
        <p:spPr>
          <a:xfrm>
            <a:off x="-531691" y="0"/>
            <a:ext cx="8969321" cy="10287000"/>
          </a:xfrm>
          <a:custGeom>
            <a:avLst/>
            <a:gdLst/>
            <a:ahLst/>
            <a:cxnLst/>
            <a:rect l="l" t="t" r="r" b="b"/>
            <a:pathLst>
              <a:path w="8969321" h="10287000">
                <a:moveTo>
                  <a:pt x="0" y="0"/>
                </a:moveTo>
                <a:lnTo>
                  <a:pt x="8969321" y="0"/>
                </a:lnTo>
                <a:lnTo>
                  <a:pt x="8969321" y="10287000"/>
                </a:lnTo>
                <a:lnTo>
                  <a:pt x="0" y="10287000"/>
                </a:lnTo>
                <a:lnTo>
                  <a:pt x="0" y="0"/>
                </a:lnTo>
                <a:close/>
              </a:path>
            </a:pathLst>
          </a:custGeom>
          <a:blipFill>
            <a:blip r:embed="rId2"/>
            <a:stretch>
              <a:fillRect l="-22165" r="-49871"/>
            </a:stretch>
          </a:blipFill>
        </p:spPr>
      </p:sp>
      <p:grpSp>
        <p:nvGrpSpPr>
          <p:cNvPr id="6" name="Group 6"/>
          <p:cNvGrpSpPr/>
          <p:nvPr/>
        </p:nvGrpSpPr>
        <p:grpSpPr>
          <a:xfrm>
            <a:off x="8903176" y="864454"/>
            <a:ext cx="8520370" cy="6977103"/>
            <a:chOff x="0" y="0"/>
            <a:chExt cx="11360493" cy="9302803"/>
          </a:xfrm>
        </p:grpSpPr>
        <p:sp>
          <p:nvSpPr>
            <p:cNvPr id="7" name="TextBox 7"/>
            <p:cNvSpPr txBox="1"/>
            <p:nvPr/>
          </p:nvSpPr>
          <p:spPr>
            <a:xfrm>
              <a:off x="1981239" y="-95250"/>
              <a:ext cx="9379254" cy="908050"/>
            </a:xfrm>
            <a:prstGeom prst="rect">
              <a:avLst/>
            </a:prstGeom>
          </p:spPr>
          <p:txBody>
            <a:bodyPr lIns="0" tIns="0" rIns="0" bIns="0" rtlCol="0" anchor="t">
              <a:spAutoFit/>
            </a:bodyPr>
            <a:lstStyle/>
            <a:p>
              <a:pPr algn="r">
                <a:lnSpc>
                  <a:spcPts val="4800"/>
                </a:lnSpc>
              </a:pPr>
              <a:r>
                <a:rPr lang="en-US" sz="4000">
                  <a:solidFill>
                    <a:srgbClr val="FDFEEC"/>
                  </a:solidFill>
                  <a:latin typeface="Old Standard Italics"/>
                  <a:ea typeface="Old Standard Italics"/>
                  <a:cs typeface="Old Standard Italics"/>
                  <a:sym typeface="Old Standard Italics"/>
                </a:rPr>
                <a:t>Lic. Administración </a:t>
              </a:r>
            </a:p>
          </p:txBody>
        </p:sp>
        <p:sp>
          <p:nvSpPr>
            <p:cNvPr id="8" name="TextBox 8"/>
            <p:cNvSpPr txBox="1"/>
            <p:nvPr/>
          </p:nvSpPr>
          <p:spPr>
            <a:xfrm>
              <a:off x="0" y="1438328"/>
              <a:ext cx="11360493" cy="7864475"/>
            </a:xfrm>
            <a:prstGeom prst="rect">
              <a:avLst/>
            </a:prstGeom>
          </p:spPr>
          <p:txBody>
            <a:bodyPr lIns="0" tIns="0" rIns="0" bIns="0" rtlCol="0" anchor="t">
              <a:spAutoFit/>
            </a:bodyPr>
            <a:lstStyle/>
            <a:p>
              <a:pPr algn="r">
                <a:lnSpc>
                  <a:spcPts val="7801"/>
                </a:lnSpc>
              </a:pPr>
              <a:r>
                <a:rPr lang="en-US" sz="6501">
                  <a:solidFill>
                    <a:srgbClr val="FDFEEC"/>
                  </a:solidFill>
                  <a:latin typeface="Old Standard"/>
                  <a:ea typeface="Old Standard"/>
                  <a:cs typeface="Old Standard"/>
                  <a:sym typeface="Old Standard"/>
                </a:rPr>
                <a:t>Estrategias y tácticas de la Negociación Distributiva e Integrativa</a:t>
              </a:r>
            </a:p>
            <a:p>
              <a:pPr algn="r">
                <a:lnSpc>
                  <a:spcPts val="14400"/>
                </a:lnSpc>
              </a:pPr>
              <a:endParaRPr lang="en-US" sz="6501">
                <a:solidFill>
                  <a:srgbClr val="FDFEEC"/>
                </a:solidFill>
                <a:latin typeface="Old Standard"/>
                <a:ea typeface="Old Standard"/>
                <a:cs typeface="Old Standard"/>
                <a:sym typeface="Old Standar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5" name="TextBox 5"/>
          <p:cNvSpPr txBox="1"/>
          <p:nvPr/>
        </p:nvSpPr>
        <p:spPr>
          <a:xfrm>
            <a:off x="1418721" y="1270289"/>
            <a:ext cx="15281721" cy="7955048"/>
          </a:xfrm>
          <a:prstGeom prst="rect">
            <a:avLst/>
          </a:prstGeom>
        </p:spPr>
        <p:txBody>
          <a:bodyPr lIns="0" tIns="0" rIns="0" bIns="0" rtlCol="0" anchor="t">
            <a:spAutoFit/>
          </a:bodyPr>
          <a:lstStyle/>
          <a:p>
            <a:pPr algn="ctr">
              <a:lnSpc>
                <a:spcPts val="5670"/>
              </a:lnSpc>
              <a:spcBef>
                <a:spcPct val="0"/>
              </a:spcBef>
            </a:pPr>
            <a:r>
              <a:rPr lang="en-US" sz="4725" spc="-363">
                <a:solidFill>
                  <a:srgbClr val="000000"/>
                </a:solidFill>
                <a:latin typeface="Old Standard"/>
                <a:ea typeface="Old Standard"/>
                <a:cs typeface="Old Standard"/>
                <a:sym typeface="Old Standard"/>
              </a:rPr>
              <a:t>Revisemos estas tácticas llamadas “De Presión” con la recomendación para defenderse:</a:t>
            </a:r>
          </a:p>
          <a:p>
            <a:pPr algn="ctr">
              <a:lnSpc>
                <a:spcPts val="5670"/>
              </a:lnSpc>
              <a:spcBef>
                <a:spcPct val="0"/>
              </a:spcBef>
            </a:pPr>
            <a:endParaRPr lang="en-US" sz="4725" spc="-363">
              <a:solidFill>
                <a:srgbClr val="000000"/>
              </a:solidFill>
              <a:latin typeface="Old Standard"/>
              <a:ea typeface="Old Standard"/>
              <a:cs typeface="Old Standard"/>
              <a:sym typeface="Old Standard"/>
            </a:endParaRPr>
          </a:p>
          <a:p>
            <a:pPr algn="ctr">
              <a:lnSpc>
                <a:spcPts val="5670"/>
              </a:lnSpc>
              <a:spcBef>
                <a:spcPct val="0"/>
              </a:spcBef>
            </a:pPr>
            <a:r>
              <a:rPr lang="en-US" sz="4725" spc="-363">
                <a:solidFill>
                  <a:srgbClr val="000000"/>
                </a:solidFill>
                <a:latin typeface="Old Standard"/>
                <a:ea typeface="Old Standard"/>
                <a:cs typeface="Old Standard"/>
                <a:sym typeface="Old Standard"/>
              </a:rPr>
              <a:t>1. Demandas crecientes: Mientras más cedo más demandan ellos. Recomendación: haga que cada acuerdo parcial sea registrado y firmado por las partes.</a:t>
            </a:r>
          </a:p>
          <a:p>
            <a:pPr algn="ctr">
              <a:lnSpc>
                <a:spcPts val="5670"/>
              </a:lnSpc>
              <a:spcBef>
                <a:spcPct val="0"/>
              </a:spcBef>
            </a:pPr>
            <a:endParaRPr lang="en-US" sz="4725" spc="-363">
              <a:solidFill>
                <a:srgbClr val="000000"/>
              </a:solidFill>
              <a:latin typeface="Old Standard"/>
              <a:ea typeface="Old Standard"/>
              <a:cs typeface="Old Standard"/>
              <a:sym typeface="Old Standard"/>
            </a:endParaRPr>
          </a:p>
          <a:p>
            <a:pPr algn="ctr">
              <a:lnSpc>
                <a:spcPts val="5670"/>
              </a:lnSpc>
              <a:spcBef>
                <a:spcPct val="0"/>
              </a:spcBef>
            </a:pPr>
            <a:r>
              <a:rPr lang="en-US" sz="4725" spc="-363">
                <a:solidFill>
                  <a:srgbClr val="000000"/>
                </a:solidFill>
                <a:latin typeface="Old Standard"/>
                <a:ea typeface="Old Standard"/>
                <a:cs typeface="Old Standard"/>
                <a:sym typeface="Old Standard"/>
              </a:rPr>
              <a:t>2. Juego Hombre Bueno – Hombre Malo: uno de los adversarios se muestra conciliador y el otro amenazante. El “bueno” me pide que colabore para calmar al “malo”. Recomendación: Pregunte al “bueno” lo mismo que pregunta al “malo”.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8469832" y="8420100"/>
            <a:ext cx="9804721" cy="795126"/>
            <a:chOff x="0" y="0"/>
            <a:chExt cx="13072962" cy="1060168"/>
          </a:xfrm>
        </p:grpSpPr>
        <p:sp>
          <p:nvSpPr>
            <p:cNvPr id="3" name="AutoShape 3"/>
            <p:cNvSpPr/>
            <p:nvPr/>
          </p:nvSpPr>
          <p:spPr>
            <a:xfrm>
              <a:off x="0" y="0"/>
              <a:ext cx="13072962" cy="1060168"/>
            </a:xfrm>
            <a:prstGeom prst="rect">
              <a:avLst/>
            </a:prstGeom>
            <a:solidFill>
              <a:srgbClr val="925520"/>
            </a:solidFill>
          </p:spPr>
        </p:sp>
        <p:sp>
          <p:nvSpPr>
            <p:cNvPr id="4" name="TextBox 4"/>
            <p:cNvSpPr txBox="1"/>
            <p:nvPr/>
          </p:nvSpPr>
          <p:spPr>
            <a:xfrm>
              <a:off x="604782" y="339617"/>
              <a:ext cx="11095006" cy="342834"/>
            </a:xfrm>
            <a:prstGeom prst="rect">
              <a:avLst/>
            </a:prstGeom>
          </p:spPr>
          <p:txBody>
            <a:bodyPr lIns="0" tIns="0" rIns="0" bIns="0" rtlCol="0" anchor="t">
              <a:spAutoFit/>
            </a:bodyPr>
            <a:lstStyle/>
            <a:p>
              <a:pPr algn="r">
                <a:lnSpc>
                  <a:spcPts val="2100"/>
                </a:lnSpc>
              </a:pPr>
              <a:endParaRPr/>
            </a:p>
          </p:txBody>
        </p:sp>
      </p:grpSp>
      <p:sp>
        <p:nvSpPr>
          <p:cNvPr id="5" name="TextBox 5"/>
          <p:cNvSpPr txBox="1"/>
          <p:nvPr/>
        </p:nvSpPr>
        <p:spPr>
          <a:xfrm>
            <a:off x="331840" y="1562966"/>
            <a:ext cx="17624320" cy="5980629"/>
          </a:xfrm>
          <a:prstGeom prst="rect">
            <a:avLst/>
          </a:prstGeom>
        </p:spPr>
        <p:txBody>
          <a:bodyPr lIns="0" tIns="0" rIns="0" bIns="0" rtlCol="0" anchor="t">
            <a:spAutoFit/>
          </a:bodyPr>
          <a:lstStyle/>
          <a:p>
            <a:pPr algn="ctr">
              <a:lnSpc>
                <a:spcPts val="6647"/>
              </a:lnSpc>
              <a:spcBef>
                <a:spcPct val="0"/>
              </a:spcBef>
            </a:pPr>
            <a:r>
              <a:rPr lang="en-US" sz="5539" spc="-426">
                <a:solidFill>
                  <a:srgbClr val="000000"/>
                </a:solidFill>
                <a:latin typeface="Old Standard"/>
                <a:ea typeface="Old Standard"/>
                <a:cs typeface="Old Standard"/>
                <a:sym typeface="Old Standard"/>
              </a:rPr>
              <a:t>3. Ataque personal: uno o más adversarios me atacan en lo particular, realizando acusaciones. </a:t>
            </a:r>
          </a:p>
          <a:p>
            <a:pPr algn="ctr">
              <a:lnSpc>
                <a:spcPts val="6647"/>
              </a:lnSpc>
              <a:spcBef>
                <a:spcPct val="0"/>
              </a:spcBef>
            </a:pPr>
            <a:r>
              <a:rPr lang="en-US" sz="5539" spc="-426">
                <a:solidFill>
                  <a:srgbClr val="000000"/>
                </a:solidFill>
                <a:latin typeface="Old Standard"/>
                <a:ea typeface="Old Standard"/>
                <a:cs typeface="Old Standard"/>
                <a:sym typeface="Old Standard"/>
              </a:rPr>
              <a:t>Recomendación: No se “involucre en lo personal”, insista en ir al problema.</a:t>
            </a:r>
          </a:p>
          <a:p>
            <a:pPr algn="ctr">
              <a:lnSpc>
                <a:spcPts val="6647"/>
              </a:lnSpc>
              <a:spcBef>
                <a:spcPct val="0"/>
              </a:spcBef>
            </a:pPr>
            <a:r>
              <a:rPr lang="en-US" sz="5539" spc="-426">
                <a:solidFill>
                  <a:srgbClr val="000000"/>
                </a:solidFill>
                <a:latin typeface="Old Standard"/>
                <a:ea typeface="Old Standard"/>
                <a:cs typeface="Old Standard"/>
                <a:sym typeface="Old Standard"/>
              </a:rPr>
              <a:t>4. Condiciones hostiles: una silla más baja, calor, frío, luz de frente, sentarte de espaldas a la puerta, interrumpir con llamadas. Recomendación: pida modificar aquello que le incomode.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8447420" y="8101446"/>
            <a:ext cx="9804721" cy="795126"/>
            <a:chOff x="0" y="0"/>
            <a:chExt cx="13072962" cy="1060168"/>
          </a:xfrm>
        </p:grpSpPr>
        <p:sp>
          <p:nvSpPr>
            <p:cNvPr id="3" name="AutoShape 3"/>
            <p:cNvSpPr/>
            <p:nvPr/>
          </p:nvSpPr>
          <p:spPr>
            <a:xfrm>
              <a:off x="0" y="0"/>
              <a:ext cx="13072962" cy="1060168"/>
            </a:xfrm>
            <a:prstGeom prst="rect">
              <a:avLst/>
            </a:prstGeom>
            <a:solidFill>
              <a:srgbClr val="925520"/>
            </a:solidFill>
          </p:spPr>
        </p:sp>
        <p:sp>
          <p:nvSpPr>
            <p:cNvPr id="4" name="TextBox 4"/>
            <p:cNvSpPr txBox="1"/>
            <p:nvPr/>
          </p:nvSpPr>
          <p:spPr>
            <a:xfrm>
              <a:off x="604782" y="339617"/>
              <a:ext cx="11095006" cy="342834"/>
            </a:xfrm>
            <a:prstGeom prst="rect">
              <a:avLst/>
            </a:prstGeom>
          </p:spPr>
          <p:txBody>
            <a:bodyPr lIns="0" tIns="0" rIns="0" bIns="0" rtlCol="0" anchor="t">
              <a:spAutoFit/>
            </a:bodyPr>
            <a:lstStyle/>
            <a:p>
              <a:pPr algn="r">
                <a:lnSpc>
                  <a:spcPts val="2100"/>
                </a:lnSpc>
              </a:pPr>
              <a:endParaRPr/>
            </a:p>
          </p:txBody>
        </p:sp>
      </p:grpSp>
      <p:sp>
        <p:nvSpPr>
          <p:cNvPr id="5" name="TextBox 5"/>
          <p:cNvSpPr txBox="1"/>
          <p:nvPr/>
        </p:nvSpPr>
        <p:spPr>
          <a:xfrm>
            <a:off x="658091" y="1392292"/>
            <a:ext cx="17461071" cy="6709154"/>
          </a:xfrm>
          <a:prstGeom prst="rect">
            <a:avLst/>
          </a:prstGeom>
        </p:spPr>
        <p:txBody>
          <a:bodyPr lIns="0" tIns="0" rIns="0" bIns="0" rtlCol="0" anchor="t">
            <a:spAutoFit/>
          </a:bodyPr>
          <a:lstStyle/>
          <a:p>
            <a:pPr algn="ctr">
              <a:lnSpc>
                <a:spcPts val="6549"/>
              </a:lnSpc>
              <a:spcBef>
                <a:spcPct val="0"/>
              </a:spcBef>
            </a:pPr>
            <a:r>
              <a:rPr lang="en-US" sz="5457" spc="-420">
                <a:solidFill>
                  <a:srgbClr val="000000"/>
                </a:solidFill>
                <a:latin typeface="Old Standard"/>
                <a:ea typeface="Old Standard"/>
                <a:cs typeface="Old Standard"/>
                <a:sym typeface="Old Standard"/>
              </a:rPr>
              <a:t>5. Información falsa: el adversario miente. Recomendación: afirme la parte verdadera de lo que dice, niegue la falsa sin atacar a la persona. Ejemplo: “sí, es una nueva versión del producto pero no una imitación”.</a:t>
            </a:r>
          </a:p>
          <a:p>
            <a:pPr algn="ctr">
              <a:lnSpc>
                <a:spcPts val="6549"/>
              </a:lnSpc>
              <a:spcBef>
                <a:spcPct val="0"/>
              </a:spcBef>
            </a:pPr>
            <a:endParaRPr lang="en-US" sz="5457" spc="-420">
              <a:solidFill>
                <a:srgbClr val="000000"/>
              </a:solidFill>
              <a:latin typeface="Old Standard"/>
              <a:ea typeface="Old Standard"/>
              <a:cs typeface="Old Standard"/>
              <a:sym typeface="Old Standard"/>
            </a:endParaRPr>
          </a:p>
          <a:p>
            <a:pPr algn="ctr">
              <a:lnSpc>
                <a:spcPts val="6549"/>
              </a:lnSpc>
              <a:spcBef>
                <a:spcPct val="0"/>
              </a:spcBef>
            </a:pPr>
            <a:r>
              <a:rPr lang="en-US" sz="5457" spc="-420">
                <a:solidFill>
                  <a:srgbClr val="000000"/>
                </a:solidFill>
                <a:latin typeface="Old Standard"/>
                <a:ea typeface="Old Standard"/>
                <a:cs typeface="Old Standard"/>
                <a:sym typeface="Old Standard"/>
              </a:rPr>
              <a:t>6. Intimidar: el adversario dice que hasta hoy es la oferta y si no perderé la oportunidad. Recomendación: no tome decisiones basadas en la presión sino basándose en los resultados que busca.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5" name="TextBox 5"/>
          <p:cNvSpPr txBox="1"/>
          <p:nvPr/>
        </p:nvSpPr>
        <p:spPr>
          <a:xfrm>
            <a:off x="2350563" y="496944"/>
            <a:ext cx="13586875" cy="2244241"/>
          </a:xfrm>
          <a:prstGeom prst="rect">
            <a:avLst/>
          </a:prstGeom>
        </p:spPr>
        <p:txBody>
          <a:bodyPr lIns="0" tIns="0" rIns="0" bIns="0" rtlCol="0" anchor="t">
            <a:spAutoFit/>
          </a:bodyPr>
          <a:lstStyle/>
          <a:p>
            <a:pPr algn="ctr">
              <a:lnSpc>
                <a:spcPts val="5982"/>
              </a:lnSpc>
            </a:pPr>
            <a:r>
              <a:rPr lang="en-US" sz="4273">
                <a:solidFill>
                  <a:srgbClr val="43270E"/>
                </a:solidFill>
                <a:latin typeface="Montserrat Light Bold"/>
                <a:ea typeface="Montserrat Light Bold"/>
                <a:cs typeface="Montserrat Light Bold"/>
                <a:sym typeface="Montserrat Light Bold"/>
              </a:rPr>
              <a:t>Estrategia Integrativa de la Negociación</a:t>
            </a:r>
          </a:p>
          <a:p>
            <a:pPr algn="ctr">
              <a:lnSpc>
                <a:spcPts val="5982"/>
              </a:lnSpc>
            </a:pPr>
            <a:endParaRPr lang="en-US" sz="4273">
              <a:solidFill>
                <a:srgbClr val="43270E"/>
              </a:solidFill>
              <a:latin typeface="Montserrat Light Bold"/>
              <a:ea typeface="Montserrat Light Bold"/>
              <a:cs typeface="Montserrat Light Bold"/>
              <a:sym typeface="Montserrat Light Bold"/>
            </a:endParaRPr>
          </a:p>
          <a:p>
            <a:pPr algn="ctr">
              <a:lnSpc>
                <a:spcPts val="5982"/>
              </a:lnSpc>
            </a:pPr>
            <a:endParaRPr lang="en-US" sz="4273">
              <a:solidFill>
                <a:srgbClr val="43270E"/>
              </a:solidFill>
              <a:latin typeface="Montserrat Light Bold"/>
              <a:ea typeface="Montserrat Light Bold"/>
              <a:cs typeface="Montserrat Light Bold"/>
              <a:sym typeface="Montserrat Light Bold"/>
            </a:endParaRPr>
          </a:p>
        </p:txBody>
      </p:sp>
      <p:sp>
        <p:nvSpPr>
          <p:cNvPr id="6" name="TextBox 6"/>
          <p:cNvSpPr txBox="1"/>
          <p:nvPr/>
        </p:nvSpPr>
        <p:spPr>
          <a:xfrm>
            <a:off x="1827512" y="1537379"/>
            <a:ext cx="15085425" cy="7107466"/>
          </a:xfrm>
          <a:prstGeom prst="rect">
            <a:avLst/>
          </a:prstGeom>
        </p:spPr>
        <p:txBody>
          <a:bodyPr lIns="0" tIns="0" rIns="0" bIns="0" rtlCol="0" anchor="t">
            <a:spAutoFit/>
          </a:bodyPr>
          <a:lstStyle/>
          <a:p>
            <a:pPr algn="ctr">
              <a:lnSpc>
                <a:spcPts val="5563"/>
              </a:lnSpc>
              <a:spcBef>
                <a:spcPct val="0"/>
              </a:spcBef>
            </a:pPr>
            <a:r>
              <a:rPr lang="en-US" sz="4636" spc="-356">
                <a:solidFill>
                  <a:srgbClr val="000000"/>
                </a:solidFill>
                <a:latin typeface="Old Standard"/>
                <a:ea typeface="Old Standard"/>
                <a:cs typeface="Old Standard"/>
                <a:sym typeface="Old Standard"/>
              </a:rPr>
              <a:t>La Estrategia Integrativa de la Negociación, también llamada “Estrategia de Negociación por intereses” (no por posiciones), o “Estrategia de Negociación Ganar – Ganar”.</a:t>
            </a:r>
          </a:p>
          <a:p>
            <a:pPr algn="ctr">
              <a:lnSpc>
                <a:spcPts val="5563"/>
              </a:lnSpc>
              <a:spcBef>
                <a:spcPct val="0"/>
              </a:spcBef>
            </a:pPr>
            <a:endParaRPr lang="en-US" sz="4636" spc="-356">
              <a:solidFill>
                <a:srgbClr val="000000"/>
              </a:solidFill>
              <a:latin typeface="Old Standard"/>
              <a:ea typeface="Old Standard"/>
              <a:cs typeface="Old Standard"/>
              <a:sym typeface="Old Standard"/>
            </a:endParaRPr>
          </a:p>
          <a:p>
            <a:pPr algn="ctr">
              <a:lnSpc>
                <a:spcPts val="5563"/>
              </a:lnSpc>
              <a:spcBef>
                <a:spcPct val="0"/>
              </a:spcBef>
            </a:pPr>
            <a:r>
              <a:rPr lang="en-US" sz="4636" spc="-356">
                <a:solidFill>
                  <a:srgbClr val="000000"/>
                </a:solidFill>
                <a:latin typeface="Old Standard"/>
                <a:ea typeface="Old Standard"/>
                <a:cs typeface="Old Standard"/>
                <a:sym typeface="Old Standard"/>
              </a:rPr>
              <a:t>Consiste en un proceso cooperativo en que se busca el máximo beneficio posible para ambas partes. Su estrategia se basa en buscar la complementariedad de los intereses que están detrás de las posiciones, no en “chocar” posiciones. Se trata de crear alternativas que vayan incluso más allá de las planteadas inicialmente por las partes. Las posiciones se dejan de lado y se despersonaliza el conflicto.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5" name="TextBox 5"/>
          <p:cNvSpPr txBox="1"/>
          <p:nvPr/>
        </p:nvSpPr>
        <p:spPr>
          <a:xfrm>
            <a:off x="1439561" y="645014"/>
            <a:ext cx="15819739" cy="1995816"/>
          </a:xfrm>
          <a:prstGeom prst="rect">
            <a:avLst/>
          </a:prstGeom>
        </p:spPr>
        <p:txBody>
          <a:bodyPr lIns="0" tIns="0" rIns="0" bIns="0" rtlCol="0" anchor="t">
            <a:spAutoFit/>
          </a:bodyPr>
          <a:lstStyle/>
          <a:p>
            <a:pPr algn="l">
              <a:lnSpc>
                <a:spcPts val="5361"/>
              </a:lnSpc>
            </a:pPr>
            <a:r>
              <a:rPr lang="en-US" sz="3829">
                <a:solidFill>
                  <a:srgbClr val="43270E"/>
                </a:solidFill>
                <a:latin typeface="Montserrat Light Bold"/>
                <a:ea typeface="Montserrat Light Bold"/>
                <a:cs typeface="Montserrat Light Bold"/>
                <a:sym typeface="Montserrat Light Bold"/>
              </a:rPr>
              <a:t>Características de la Estrategia de Negociación Integrativa</a:t>
            </a:r>
          </a:p>
          <a:p>
            <a:pPr algn="ctr">
              <a:lnSpc>
                <a:spcPts val="5361"/>
              </a:lnSpc>
            </a:pPr>
            <a:endParaRPr lang="en-US" sz="3829">
              <a:solidFill>
                <a:srgbClr val="43270E"/>
              </a:solidFill>
              <a:latin typeface="Montserrat Light Bold"/>
              <a:ea typeface="Montserrat Light Bold"/>
              <a:cs typeface="Montserrat Light Bold"/>
              <a:sym typeface="Montserrat Light Bold"/>
            </a:endParaRPr>
          </a:p>
          <a:p>
            <a:pPr algn="l">
              <a:lnSpc>
                <a:spcPts val="5361"/>
              </a:lnSpc>
            </a:pPr>
            <a:endParaRPr lang="en-US" sz="3829">
              <a:solidFill>
                <a:srgbClr val="43270E"/>
              </a:solidFill>
              <a:latin typeface="Montserrat Light Bold"/>
              <a:ea typeface="Montserrat Light Bold"/>
              <a:cs typeface="Montserrat Light Bold"/>
              <a:sym typeface="Montserrat Light Bold"/>
            </a:endParaRPr>
          </a:p>
        </p:txBody>
      </p:sp>
      <p:sp>
        <p:nvSpPr>
          <p:cNvPr id="6" name="TextBox 6"/>
          <p:cNvSpPr txBox="1"/>
          <p:nvPr/>
        </p:nvSpPr>
        <p:spPr>
          <a:xfrm>
            <a:off x="1439561" y="1757777"/>
            <a:ext cx="15216519" cy="6478491"/>
          </a:xfrm>
          <a:prstGeom prst="rect">
            <a:avLst/>
          </a:prstGeom>
        </p:spPr>
        <p:txBody>
          <a:bodyPr lIns="0" tIns="0" rIns="0" bIns="0" rtlCol="0" anchor="t">
            <a:spAutoFit/>
          </a:bodyPr>
          <a:lstStyle/>
          <a:p>
            <a:pPr algn="ctr">
              <a:lnSpc>
                <a:spcPts val="5071"/>
              </a:lnSpc>
              <a:spcBef>
                <a:spcPct val="0"/>
              </a:spcBef>
            </a:pPr>
            <a:r>
              <a:rPr lang="en-US" sz="4226" spc="-325">
                <a:solidFill>
                  <a:srgbClr val="000000"/>
                </a:solidFill>
                <a:latin typeface="Old Standard"/>
                <a:ea typeface="Old Standard"/>
                <a:cs typeface="Old Standard"/>
                <a:sym typeface="Old Standard"/>
              </a:rPr>
              <a:t>Los 4 grandes principios sobre los que descansa la “Negociación Integrativa” de Ganar – Ganar son los siguientes:</a:t>
            </a:r>
          </a:p>
          <a:p>
            <a:pPr algn="ctr">
              <a:lnSpc>
                <a:spcPts val="5071"/>
              </a:lnSpc>
              <a:spcBef>
                <a:spcPct val="0"/>
              </a:spcBef>
            </a:pPr>
            <a:endParaRPr lang="en-US" sz="4226" spc="-325">
              <a:solidFill>
                <a:srgbClr val="000000"/>
              </a:solidFill>
              <a:latin typeface="Old Standard"/>
              <a:ea typeface="Old Standard"/>
              <a:cs typeface="Old Standard"/>
              <a:sym typeface="Old Standard"/>
            </a:endParaRPr>
          </a:p>
          <a:p>
            <a:pPr algn="ctr">
              <a:lnSpc>
                <a:spcPts val="5071"/>
              </a:lnSpc>
              <a:spcBef>
                <a:spcPct val="0"/>
              </a:spcBef>
            </a:pPr>
            <a:endParaRPr lang="en-US" sz="4226" spc="-325">
              <a:solidFill>
                <a:srgbClr val="000000"/>
              </a:solidFill>
              <a:latin typeface="Old Standard"/>
              <a:ea typeface="Old Standard"/>
              <a:cs typeface="Old Standard"/>
              <a:sym typeface="Old Standard"/>
            </a:endParaRPr>
          </a:p>
          <a:p>
            <a:pPr algn="ctr">
              <a:lnSpc>
                <a:spcPts val="5071"/>
              </a:lnSpc>
              <a:spcBef>
                <a:spcPct val="0"/>
              </a:spcBef>
            </a:pPr>
            <a:r>
              <a:rPr lang="en-US" sz="4226" spc="-325">
                <a:solidFill>
                  <a:srgbClr val="000000"/>
                </a:solidFill>
                <a:latin typeface="Old Standard"/>
                <a:ea typeface="Old Standard"/>
                <a:cs typeface="Old Standard"/>
                <a:sym typeface="Old Standard"/>
              </a:rPr>
              <a:t>1. Separar el conflicto de las personas. Es el gran principio de la negociación. La otra parte es vista como alguien con quien existe un problema común que deben resolver juntos. No importa si se trata de una guerra, un divorcio, un conflicto territorial o una negociación de rehenes; el otro debe ser tratado con el mayor respeto y no verlo como parte del conflicto, sino objetivar este último, para junto con el adversario apreciar el problema y solucionarlo.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5" name="TextBox 5"/>
          <p:cNvSpPr txBox="1"/>
          <p:nvPr/>
        </p:nvSpPr>
        <p:spPr>
          <a:xfrm>
            <a:off x="791441" y="933450"/>
            <a:ext cx="16705118" cy="7930082"/>
          </a:xfrm>
          <a:prstGeom prst="rect">
            <a:avLst/>
          </a:prstGeom>
        </p:spPr>
        <p:txBody>
          <a:bodyPr lIns="0" tIns="0" rIns="0" bIns="0" rtlCol="0" anchor="t">
            <a:spAutoFit/>
          </a:bodyPr>
          <a:lstStyle/>
          <a:p>
            <a:pPr algn="ctr">
              <a:lnSpc>
                <a:spcPts val="5187"/>
              </a:lnSpc>
              <a:spcBef>
                <a:spcPct val="0"/>
              </a:spcBef>
            </a:pPr>
            <a:r>
              <a:rPr lang="en-US" sz="4322" spc="-332">
                <a:solidFill>
                  <a:srgbClr val="000000"/>
                </a:solidFill>
                <a:latin typeface="Old Standard"/>
                <a:ea typeface="Old Standard"/>
                <a:cs typeface="Old Standard"/>
                <a:sym typeface="Old Standard"/>
              </a:rPr>
              <a:t>2. Se negocian intereses, no posiciones. Las posiciones suelen ser irreconciliables, por eso no solo hay que ver qué quiere la otra parte, sino por qué lo quiere, es decir los intereses que están detrás de las posiciones.</a:t>
            </a:r>
          </a:p>
          <a:p>
            <a:pPr algn="ctr">
              <a:lnSpc>
                <a:spcPts val="5187"/>
              </a:lnSpc>
              <a:spcBef>
                <a:spcPct val="0"/>
              </a:spcBef>
            </a:pPr>
            <a:endParaRPr lang="en-US" sz="4322" spc="-332">
              <a:solidFill>
                <a:srgbClr val="000000"/>
              </a:solidFill>
              <a:latin typeface="Old Standard"/>
              <a:ea typeface="Old Standard"/>
              <a:cs typeface="Old Standard"/>
              <a:sym typeface="Old Standard"/>
            </a:endParaRPr>
          </a:p>
          <a:p>
            <a:pPr algn="ctr">
              <a:lnSpc>
                <a:spcPts val="5187"/>
              </a:lnSpc>
              <a:spcBef>
                <a:spcPct val="0"/>
              </a:spcBef>
            </a:pPr>
            <a:r>
              <a:rPr lang="en-US" sz="4322" spc="-332">
                <a:solidFill>
                  <a:srgbClr val="000000"/>
                </a:solidFill>
                <a:latin typeface="Old Standard"/>
                <a:ea typeface="Old Standard"/>
                <a:cs typeface="Old Standard"/>
                <a:sym typeface="Old Standard"/>
              </a:rPr>
              <a:t> Para el año de 1978 Egipto e Israel estaban a punto de entrar en una guerra por un territorio que ocupaba Israel desde una guerra anterior. La posición de Egipto era “Devuélvanme la Península del Sinaí porque es mi territorio”, la de Israel era: “No devuelvo el Sinaí porque es una zona fronteriza y al meter tropas me pueden invadir”. Las posiciones eran irreconciliables, pero los negociadores fueron a los intereses,</a:t>
            </a:r>
          </a:p>
          <a:p>
            <a:pPr algn="ctr">
              <a:lnSpc>
                <a:spcPts val="5187"/>
              </a:lnSpc>
              <a:spcBef>
                <a:spcPct val="0"/>
              </a:spcBef>
            </a:pPr>
            <a:r>
              <a:rPr lang="en-US" sz="4322" spc="-332">
                <a:solidFill>
                  <a:srgbClr val="000000"/>
                </a:solidFill>
                <a:latin typeface="Old Standard"/>
                <a:ea typeface="Old Standard"/>
                <a:cs typeface="Old Standard"/>
                <a:sym typeface="Old Standard"/>
              </a:rPr>
              <a:t>¿Qué le interesaba a Egipto? Su territorio ¿y a Israel? Su seguridad. El acuerdo fue: Egipto recibiría su territorio, pero no metería un solo soldado en él, sería una zona desmilitarizada. Se conciliaron los intereses entre dos enemigos.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5" name="TextBox 5"/>
          <p:cNvSpPr txBox="1"/>
          <p:nvPr/>
        </p:nvSpPr>
        <p:spPr>
          <a:xfrm>
            <a:off x="578156" y="723073"/>
            <a:ext cx="16393662" cy="7769688"/>
          </a:xfrm>
          <a:prstGeom prst="rect">
            <a:avLst/>
          </a:prstGeom>
        </p:spPr>
        <p:txBody>
          <a:bodyPr lIns="0" tIns="0" rIns="0" bIns="0" rtlCol="0" anchor="t">
            <a:spAutoFit/>
          </a:bodyPr>
          <a:lstStyle/>
          <a:p>
            <a:pPr algn="ctr">
              <a:lnSpc>
                <a:spcPts val="6082"/>
              </a:lnSpc>
              <a:spcBef>
                <a:spcPct val="0"/>
              </a:spcBef>
            </a:pPr>
            <a:r>
              <a:rPr lang="en-US" sz="5068" spc="-390">
                <a:solidFill>
                  <a:srgbClr val="000000"/>
                </a:solidFill>
                <a:latin typeface="Old Standard"/>
                <a:ea typeface="Old Standard"/>
                <a:cs typeface="Old Standard"/>
                <a:sym typeface="Old Standard"/>
              </a:rPr>
              <a:t>3. Se pueden crear múltiples opciones. La Negociación Integrativa no se limita a las opciones planteadas por las partes, sino que busca crear alternativas en conjunto buscando satisfacer ambos intereses. Esto se llama en negociación “hacer crecer el pastel”.</a:t>
            </a:r>
          </a:p>
          <a:p>
            <a:pPr algn="ctr">
              <a:lnSpc>
                <a:spcPts val="6082"/>
              </a:lnSpc>
              <a:spcBef>
                <a:spcPct val="0"/>
              </a:spcBef>
            </a:pPr>
            <a:endParaRPr lang="en-US" sz="5068" spc="-390">
              <a:solidFill>
                <a:srgbClr val="000000"/>
              </a:solidFill>
              <a:latin typeface="Old Standard"/>
              <a:ea typeface="Old Standard"/>
              <a:cs typeface="Old Standard"/>
              <a:sym typeface="Old Standard"/>
            </a:endParaRPr>
          </a:p>
          <a:p>
            <a:pPr algn="ctr">
              <a:lnSpc>
                <a:spcPts val="6082"/>
              </a:lnSpc>
              <a:spcBef>
                <a:spcPct val="0"/>
              </a:spcBef>
            </a:pPr>
            <a:r>
              <a:rPr lang="en-US" sz="5068" spc="-390">
                <a:solidFill>
                  <a:srgbClr val="000000"/>
                </a:solidFill>
                <a:latin typeface="Old Standard"/>
                <a:ea typeface="Old Standard"/>
                <a:cs typeface="Old Standard"/>
                <a:sym typeface="Old Standard"/>
              </a:rPr>
              <a:t>4. Los avances se basan en criterios medibles. Es decir, en acuerdos tangibles, observables; no en el “quiebre” del otro, en su debilitamiento, sino en cuantía de objetivos, ejemplo: cláusulas ya acordadas de un contrato colectivo, bienes aceptados en asignar al otro en un divorcio, porción de territorio a entregar en un diferendo.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0" y="7984602"/>
            <a:ext cx="9804721" cy="795126"/>
          </a:xfrm>
          <a:prstGeom prst="rect">
            <a:avLst/>
          </a:prstGeom>
          <a:solidFill>
            <a:srgbClr val="925520"/>
          </a:solidFill>
        </p:spPr>
      </p:sp>
      <p:sp>
        <p:nvSpPr>
          <p:cNvPr id="4" name="TextBox 4"/>
          <p:cNvSpPr txBox="1"/>
          <p:nvPr/>
        </p:nvSpPr>
        <p:spPr>
          <a:xfrm>
            <a:off x="787154" y="1118755"/>
            <a:ext cx="6784566" cy="5438775"/>
          </a:xfrm>
          <a:prstGeom prst="rect">
            <a:avLst/>
          </a:prstGeom>
        </p:spPr>
        <p:txBody>
          <a:bodyPr lIns="0" tIns="0" rIns="0" bIns="0" rtlCol="0" anchor="t">
            <a:spAutoFit/>
          </a:bodyPr>
          <a:lstStyle/>
          <a:p>
            <a:pPr algn="ctr">
              <a:lnSpc>
                <a:spcPts val="8399"/>
              </a:lnSpc>
            </a:pPr>
            <a:r>
              <a:rPr lang="en-US" sz="6999" spc="-538">
                <a:solidFill>
                  <a:srgbClr val="925520"/>
                </a:solidFill>
                <a:latin typeface="Old Standard"/>
                <a:ea typeface="Old Standard"/>
                <a:cs typeface="Old Standard"/>
                <a:sym typeface="Old Standard"/>
              </a:rPr>
              <a:t>Principios de la Estrategia de Negociación Integrativa</a:t>
            </a:r>
          </a:p>
          <a:p>
            <a:pPr algn="ctr">
              <a:lnSpc>
                <a:spcPts val="8400"/>
              </a:lnSpc>
            </a:pPr>
            <a:endParaRPr lang="en-US" sz="6999" spc="-538">
              <a:solidFill>
                <a:srgbClr val="925520"/>
              </a:solidFill>
              <a:latin typeface="Old Standard"/>
              <a:ea typeface="Old Standard"/>
              <a:cs typeface="Old Standard"/>
              <a:sym typeface="Old Standard"/>
            </a:endParaRPr>
          </a:p>
        </p:txBody>
      </p:sp>
      <p:grpSp>
        <p:nvGrpSpPr>
          <p:cNvPr id="5" name="Group 5"/>
          <p:cNvGrpSpPr/>
          <p:nvPr/>
        </p:nvGrpSpPr>
        <p:grpSpPr>
          <a:xfrm>
            <a:off x="8189328" y="1028700"/>
            <a:ext cx="9156907" cy="4915888"/>
            <a:chOff x="0" y="0"/>
            <a:chExt cx="12209209" cy="6554517"/>
          </a:xfrm>
        </p:grpSpPr>
        <p:sp>
          <p:nvSpPr>
            <p:cNvPr id="6" name="TextBox 6"/>
            <p:cNvSpPr txBox="1"/>
            <p:nvPr/>
          </p:nvSpPr>
          <p:spPr>
            <a:xfrm>
              <a:off x="0" y="0"/>
              <a:ext cx="12209209" cy="16128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7" name="TextBox 7"/>
            <p:cNvSpPr txBox="1"/>
            <p:nvPr/>
          </p:nvSpPr>
          <p:spPr>
            <a:xfrm>
              <a:off x="0" y="2122428"/>
              <a:ext cx="12209209" cy="4432089"/>
            </a:xfrm>
            <a:prstGeom prst="rect">
              <a:avLst/>
            </a:prstGeom>
          </p:spPr>
          <p:txBody>
            <a:bodyPr lIns="0" tIns="0" rIns="0" bIns="0" rtlCol="0" anchor="t">
              <a:spAutoFit/>
            </a:bodyPr>
            <a:lstStyle/>
            <a:p>
              <a:pPr algn="l">
                <a:lnSpc>
                  <a:spcPts val="4339"/>
                </a:lnSpc>
              </a:pPr>
              <a:r>
                <a:rPr lang="en-US" sz="3099">
                  <a:solidFill>
                    <a:srgbClr val="43270E"/>
                  </a:solidFill>
                  <a:latin typeface="Montserrat Light Bold"/>
                  <a:ea typeface="Montserrat Light Bold"/>
                  <a:cs typeface="Montserrat Light Bold"/>
                  <a:sym typeface="Montserrat Light Bold"/>
                </a:rPr>
                <a:t>El Modelo de Negociación de Harvard es un patrón de negociación mundialmente conocido y aplicado, basado en la Estrategia de Negociación Integrativa. Consiste en cuatro mandatos:</a:t>
              </a:r>
            </a:p>
            <a:p>
              <a:pPr algn="l">
                <a:lnSpc>
                  <a:spcPts val="4339"/>
                </a:lnSpc>
              </a:pPr>
              <a:endParaRPr lang="en-US" sz="309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4" name="TextBox 4"/>
          <p:cNvSpPr txBox="1"/>
          <p:nvPr/>
        </p:nvSpPr>
        <p:spPr>
          <a:xfrm>
            <a:off x="8449148" y="-210538"/>
            <a:ext cx="9156907" cy="12096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5" name="TextBox 5"/>
          <p:cNvSpPr txBox="1"/>
          <p:nvPr/>
        </p:nvSpPr>
        <p:spPr>
          <a:xfrm>
            <a:off x="725443" y="1460232"/>
            <a:ext cx="16837115" cy="6825036"/>
          </a:xfrm>
          <a:prstGeom prst="rect">
            <a:avLst/>
          </a:prstGeom>
        </p:spPr>
        <p:txBody>
          <a:bodyPr lIns="0" tIns="0" rIns="0" bIns="0" rtlCol="0" anchor="t">
            <a:spAutoFit/>
          </a:bodyPr>
          <a:lstStyle/>
          <a:p>
            <a:pPr algn="ctr">
              <a:lnSpc>
                <a:spcPts val="6664"/>
              </a:lnSpc>
              <a:spcBef>
                <a:spcPct val="0"/>
              </a:spcBef>
            </a:pPr>
            <a:r>
              <a:rPr lang="en-US" sz="5553" spc="-427">
                <a:solidFill>
                  <a:srgbClr val="43270E"/>
                </a:solidFill>
                <a:latin typeface="Old Standard"/>
                <a:ea typeface="Old Standard"/>
                <a:cs typeface="Old Standard"/>
                <a:sym typeface="Old Standard"/>
              </a:rPr>
              <a:t>1. Separe gente y conflicto. La persona no debe ser vista como parte del conflicto.</a:t>
            </a:r>
          </a:p>
          <a:p>
            <a:pPr algn="ctr">
              <a:lnSpc>
                <a:spcPts val="6664"/>
              </a:lnSpc>
              <a:spcBef>
                <a:spcPct val="0"/>
              </a:spcBef>
            </a:pPr>
            <a:r>
              <a:rPr lang="en-US" sz="5553" spc="-427">
                <a:solidFill>
                  <a:srgbClr val="43270E"/>
                </a:solidFill>
                <a:latin typeface="Old Standard"/>
                <a:ea typeface="Old Standard"/>
                <a:cs typeface="Old Standard"/>
                <a:sym typeface="Old Standard"/>
              </a:rPr>
              <a:t>2. Negocie intereses, no posiciones. Solo intereses son conciliables, discutir posiciones es inútil.</a:t>
            </a:r>
          </a:p>
          <a:p>
            <a:pPr algn="ctr">
              <a:lnSpc>
                <a:spcPts val="6664"/>
              </a:lnSpc>
              <a:spcBef>
                <a:spcPct val="0"/>
              </a:spcBef>
            </a:pPr>
            <a:r>
              <a:rPr lang="en-US" sz="5553" spc="-427">
                <a:solidFill>
                  <a:srgbClr val="43270E"/>
                </a:solidFill>
                <a:latin typeface="Old Standard"/>
                <a:ea typeface="Old Standard"/>
                <a:cs typeface="Old Standard"/>
                <a:sym typeface="Old Standard"/>
              </a:rPr>
              <a:t>3. Genere opciones. Alternativas que favorezcan los intereses mutuos.</a:t>
            </a:r>
          </a:p>
          <a:p>
            <a:pPr algn="ctr">
              <a:lnSpc>
                <a:spcPts val="6664"/>
              </a:lnSpc>
              <a:spcBef>
                <a:spcPct val="0"/>
              </a:spcBef>
            </a:pPr>
            <a:r>
              <a:rPr lang="en-US" sz="5553" spc="-427">
                <a:solidFill>
                  <a:srgbClr val="43270E"/>
                </a:solidFill>
                <a:latin typeface="Old Standard"/>
                <a:ea typeface="Old Standard"/>
                <a:cs typeface="Old Standard"/>
                <a:sym typeface="Old Standard"/>
              </a:rPr>
              <a:t>4. Utilice criterios medibles. Que puedan palparse, demostrar el avance del proceso.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207455" y="7817440"/>
            <a:ext cx="9804721" cy="795126"/>
          </a:xfrm>
          <a:prstGeom prst="rect">
            <a:avLst/>
          </a:prstGeom>
          <a:solidFill>
            <a:srgbClr val="925520"/>
          </a:solidFill>
        </p:spPr>
      </p:sp>
      <p:sp>
        <p:nvSpPr>
          <p:cNvPr id="4" name="TextBox 4"/>
          <p:cNvSpPr txBox="1"/>
          <p:nvPr/>
        </p:nvSpPr>
        <p:spPr>
          <a:xfrm>
            <a:off x="1028700" y="1153391"/>
            <a:ext cx="6784566" cy="5438775"/>
          </a:xfrm>
          <a:prstGeom prst="rect">
            <a:avLst/>
          </a:prstGeom>
        </p:spPr>
        <p:txBody>
          <a:bodyPr lIns="0" tIns="0" rIns="0" bIns="0" rtlCol="0" anchor="t">
            <a:spAutoFit/>
          </a:bodyPr>
          <a:lstStyle/>
          <a:p>
            <a:pPr algn="ctr">
              <a:lnSpc>
                <a:spcPts val="8399"/>
              </a:lnSpc>
            </a:pPr>
            <a:r>
              <a:rPr lang="en-US" sz="6999" spc="-538">
                <a:solidFill>
                  <a:srgbClr val="925520"/>
                </a:solidFill>
                <a:latin typeface="Old Standard"/>
                <a:ea typeface="Old Standard"/>
                <a:cs typeface="Old Standard"/>
                <a:sym typeface="Old Standard"/>
              </a:rPr>
              <a:t>Tácticas de la Estrategia de Negociación Integrativa</a:t>
            </a:r>
          </a:p>
          <a:p>
            <a:pPr algn="ctr">
              <a:lnSpc>
                <a:spcPts val="8400"/>
              </a:lnSpc>
            </a:pPr>
            <a:endParaRPr lang="en-US" sz="6999" spc="-538">
              <a:solidFill>
                <a:srgbClr val="925520"/>
              </a:solidFill>
              <a:latin typeface="Old Standard"/>
              <a:ea typeface="Old Standard"/>
              <a:cs typeface="Old Standard"/>
              <a:sym typeface="Old Standard"/>
            </a:endParaRPr>
          </a:p>
        </p:txBody>
      </p:sp>
      <p:grpSp>
        <p:nvGrpSpPr>
          <p:cNvPr id="5" name="Group 5"/>
          <p:cNvGrpSpPr/>
          <p:nvPr/>
        </p:nvGrpSpPr>
        <p:grpSpPr>
          <a:xfrm>
            <a:off x="8541616" y="508574"/>
            <a:ext cx="9156907" cy="7125688"/>
            <a:chOff x="0" y="0"/>
            <a:chExt cx="12209209" cy="9500917"/>
          </a:xfrm>
        </p:grpSpPr>
        <p:sp>
          <p:nvSpPr>
            <p:cNvPr id="6" name="TextBox 6"/>
            <p:cNvSpPr txBox="1"/>
            <p:nvPr/>
          </p:nvSpPr>
          <p:spPr>
            <a:xfrm>
              <a:off x="0" y="0"/>
              <a:ext cx="12209209" cy="16128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7" name="TextBox 7"/>
            <p:cNvSpPr txBox="1"/>
            <p:nvPr/>
          </p:nvSpPr>
          <p:spPr>
            <a:xfrm>
              <a:off x="0" y="2122428"/>
              <a:ext cx="12209209" cy="7378489"/>
            </a:xfrm>
            <a:prstGeom prst="rect">
              <a:avLst/>
            </a:prstGeom>
          </p:spPr>
          <p:txBody>
            <a:bodyPr lIns="0" tIns="0" rIns="0" bIns="0" rtlCol="0" anchor="t">
              <a:spAutoFit/>
            </a:bodyPr>
            <a:lstStyle/>
            <a:p>
              <a:pPr algn="l">
                <a:lnSpc>
                  <a:spcPts val="4339"/>
                </a:lnSpc>
              </a:pPr>
              <a:r>
                <a:rPr lang="en-US" sz="3099">
                  <a:solidFill>
                    <a:srgbClr val="43270E"/>
                  </a:solidFill>
                  <a:latin typeface="Montserrat Light Bold"/>
                  <a:ea typeface="Montserrat Light Bold"/>
                  <a:cs typeface="Montserrat Light Bold"/>
                  <a:sym typeface="Montserrat Light Bold"/>
                </a:rPr>
                <a:t>A diferencia de la Estrategia de la Negociación Distributiva que utiliza “tácticas de presión”, la Estrategia de “Negociación Integrativa” utiliza “Tácticas de Desarrollo” dirigidas a obtener el mejor resultado posible de la negociación contemplando el beneficio mutuo.</a:t>
              </a:r>
            </a:p>
            <a:p>
              <a:pPr algn="l">
                <a:lnSpc>
                  <a:spcPts val="4339"/>
                </a:lnSpc>
              </a:pPr>
              <a:endParaRPr lang="en-US" sz="3099">
                <a:solidFill>
                  <a:srgbClr val="43270E"/>
                </a:solidFill>
                <a:latin typeface="Montserrat Light Bold"/>
                <a:ea typeface="Montserrat Light Bold"/>
                <a:cs typeface="Montserrat Light Bold"/>
                <a:sym typeface="Montserrat Light Bold"/>
              </a:endParaRPr>
            </a:p>
            <a:p>
              <a:pPr algn="l">
                <a:lnSpc>
                  <a:spcPts val="4339"/>
                </a:lnSpc>
              </a:pPr>
              <a:endParaRPr lang="en-US" sz="3099">
                <a:solidFill>
                  <a:srgbClr val="43270E"/>
                </a:solidFill>
                <a:latin typeface="Montserrat Light Bold"/>
                <a:ea typeface="Montserrat Light Bold"/>
                <a:cs typeface="Montserrat Light Bold"/>
                <a:sym typeface="Montserrat Light Bold"/>
              </a:endParaRPr>
            </a:p>
            <a:p>
              <a:pPr algn="l">
                <a:lnSpc>
                  <a:spcPts val="4339"/>
                </a:lnSpc>
              </a:pPr>
              <a:endParaRPr lang="en-US" sz="309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576303" y="8915522"/>
            <a:ext cx="9804721" cy="795175"/>
            <a:chOff x="0" y="0"/>
            <a:chExt cx="13072962" cy="1060234"/>
          </a:xfrm>
        </p:grpSpPr>
        <p:sp>
          <p:nvSpPr>
            <p:cNvPr id="4" name="AutoShape 4"/>
            <p:cNvSpPr/>
            <p:nvPr/>
          </p:nvSpPr>
          <p:spPr>
            <a:xfrm>
              <a:off x="0" y="0"/>
              <a:ext cx="13072962" cy="1060234"/>
            </a:xfrm>
            <a:prstGeom prst="rect">
              <a:avLst/>
            </a:prstGeom>
            <a:solidFill>
              <a:srgbClr val="925520"/>
            </a:solidFill>
          </p:spPr>
        </p:sp>
        <p:sp>
          <p:nvSpPr>
            <p:cNvPr id="5" name="TextBox 5"/>
            <p:cNvSpPr txBox="1"/>
            <p:nvPr/>
          </p:nvSpPr>
          <p:spPr>
            <a:xfrm>
              <a:off x="1334766" y="339617"/>
              <a:ext cx="11095006" cy="342900"/>
            </a:xfrm>
            <a:prstGeom prst="rect">
              <a:avLst/>
            </a:prstGeom>
          </p:spPr>
          <p:txBody>
            <a:bodyPr lIns="0" tIns="0" rIns="0" bIns="0" rtlCol="0" anchor="t">
              <a:spAutoFit/>
            </a:bodyPr>
            <a:lstStyle/>
            <a:p>
              <a:pPr algn="l">
                <a:lnSpc>
                  <a:spcPts val="2100"/>
                </a:lnSpc>
              </a:pPr>
              <a:r>
                <a:rPr lang="en-US" sz="1500" spc="300">
                  <a:solidFill>
                    <a:srgbClr val="FDFEEC"/>
                  </a:solidFill>
                  <a:latin typeface="Montserrat Classic Bold"/>
                  <a:ea typeface="Montserrat Classic Bold"/>
                  <a:cs typeface="Montserrat Classic Bold"/>
                  <a:sym typeface="Montserrat Classic Bold"/>
                </a:rPr>
                <a:t>NEGOCIACIÓN</a:t>
              </a:r>
            </a:p>
          </p:txBody>
        </p:sp>
      </p:grpSp>
      <p:sp>
        <p:nvSpPr>
          <p:cNvPr id="6" name="TextBox 6"/>
          <p:cNvSpPr txBox="1"/>
          <p:nvPr/>
        </p:nvSpPr>
        <p:spPr>
          <a:xfrm>
            <a:off x="1317827" y="1222664"/>
            <a:ext cx="6784566" cy="4381500"/>
          </a:xfrm>
          <a:prstGeom prst="rect">
            <a:avLst/>
          </a:prstGeom>
        </p:spPr>
        <p:txBody>
          <a:bodyPr lIns="0" tIns="0" rIns="0" bIns="0" rtlCol="0" anchor="t">
            <a:spAutoFit/>
          </a:bodyPr>
          <a:lstStyle/>
          <a:p>
            <a:pPr algn="l">
              <a:lnSpc>
                <a:spcPts val="8399"/>
              </a:lnSpc>
            </a:pPr>
            <a:r>
              <a:rPr lang="en-US" sz="6999">
                <a:solidFill>
                  <a:srgbClr val="925520"/>
                </a:solidFill>
                <a:latin typeface="Old Standard"/>
                <a:ea typeface="Old Standard"/>
                <a:cs typeface="Old Standard"/>
                <a:sym typeface="Old Standard"/>
              </a:rPr>
              <a:t>Estrategia Distributiva de la Negociación</a:t>
            </a:r>
          </a:p>
          <a:p>
            <a:pPr algn="l">
              <a:lnSpc>
                <a:spcPts val="8400"/>
              </a:lnSpc>
            </a:pPr>
            <a:endParaRPr lang="en-US" sz="6999">
              <a:solidFill>
                <a:srgbClr val="925520"/>
              </a:solidFill>
              <a:latin typeface="Old Standard"/>
              <a:ea typeface="Old Standard"/>
              <a:cs typeface="Old Standard"/>
              <a:sym typeface="Old Standard"/>
            </a:endParaRPr>
          </a:p>
        </p:txBody>
      </p:sp>
      <p:grpSp>
        <p:nvGrpSpPr>
          <p:cNvPr id="7" name="Group 7"/>
          <p:cNvGrpSpPr/>
          <p:nvPr/>
        </p:nvGrpSpPr>
        <p:grpSpPr>
          <a:xfrm>
            <a:off x="8656575" y="-566016"/>
            <a:ext cx="9156907" cy="9481538"/>
            <a:chOff x="0" y="0"/>
            <a:chExt cx="12209209" cy="12642051"/>
          </a:xfrm>
        </p:grpSpPr>
        <p:sp>
          <p:nvSpPr>
            <p:cNvPr id="8" name="TextBox 8"/>
            <p:cNvSpPr txBox="1"/>
            <p:nvPr/>
          </p:nvSpPr>
          <p:spPr>
            <a:xfrm>
              <a:off x="0" y="0"/>
              <a:ext cx="12209209" cy="16128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9" name="TextBox 9"/>
            <p:cNvSpPr txBox="1"/>
            <p:nvPr/>
          </p:nvSpPr>
          <p:spPr>
            <a:xfrm>
              <a:off x="0" y="2122428"/>
              <a:ext cx="12209209" cy="10519623"/>
            </a:xfrm>
            <a:prstGeom prst="rect">
              <a:avLst/>
            </a:prstGeom>
          </p:spPr>
          <p:txBody>
            <a:bodyPr lIns="0" tIns="0" rIns="0" bIns="0" rtlCol="0" anchor="t">
              <a:spAutoFit/>
            </a:bodyPr>
            <a:lstStyle/>
            <a:p>
              <a:pPr algn="l">
                <a:lnSpc>
                  <a:spcPts val="4339"/>
                </a:lnSpc>
              </a:pPr>
              <a:r>
                <a:rPr lang="en-US" sz="3099">
                  <a:solidFill>
                    <a:srgbClr val="43270E"/>
                  </a:solidFill>
                  <a:latin typeface="Montserrat Light Bold"/>
                  <a:ea typeface="Montserrat Light Bold"/>
                  <a:cs typeface="Montserrat Light Bold"/>
                  <a:sym typeface="Montserrat Light Bold"/>
                </a:rPr>
                <a:t> En esta negociación se gene es una competencia para obtener el máximo posible de un recurso limitado en disputa. Se conoce a la negociación distributiva como la capacidad que posee un agente económico de obtener mayor cantidad de un recurso fijo y limitado al momento de entablar un acuerdo con otro agente. </a:t>
              </a:r>
            </a:p>
            <a:p>
              <a:pPr algn="l">
                <a:lnSpc>
                  <a:spcPts val="4339"/>
                </a:lnSpc>
              </a:pPr>
              <a:endParaRPr lang="en-US" sz="3099">
                <a:solidFill>
                  <a:srgbClr val="43270E"/>
                </a:solidFill>
                <a:latin typeface="Montserrat Light Bold"/>
                <a:ea typeface="Montserrat Light Bold"/>
                <a:cs typeface="Montserrat Light Bold"/>
                <a:sym typeface="Montserrat Light Bold"/>
              </a:endParaRPr>
            </a:p>
            <a:p>
              <a:pPr algn="l">
                <a:lnSpc>
                  <a:spcPts val="4339"/>
                </a:lnSpc>
              </a:pPr>
              <a:r>
                <a:rPr lang="en-US" sz="3099">
                  <a:solidFill>
                    <a:srgbClr val="43270E"/>
                  </a:solidFill>
                  <a:latin typeface="Montserrat Light Bold"/>
                  <a:ea typeface="Montserrat Light Bold"/>
                  <a:cs typeface="Montserrat Light Bold"/>
                  <a:sym typeface="Montserrat Light Bold"/>
                </a:rPr>
                <a:t>Es un tipo de negociación que se centra en el aspecto monetario del recurso, y en el que una sola de las partes involucradas sale ganando.</a:t>
              </a:r>
            </a:p>
            <a:p>
              <a:pPr algn="l">
                <a:lnSpc>
                  <a:spcPts val="5039"/>
                </a:lnSpc>
              </a:pPr>
              <a:endParaRPr lang="en-US" sz="309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0" y="8418452"/>
            <a:ext cx="8856925" cy="795126"/>
          </a:xfrm>
          <a:prstGeom prst="rect">
            <a:avLst/>
          </a:prstGeom>
          <a:solidFill>
            <a:srgbClr val="925520"/>
          </a:solidFill>
        </p:spPr>
      </p:sp>
      <p:sp>
        <p:nvSpPr>
          <p:cNvPr id="4" name="TextBox 4"/>
          <p:cNvSpPr txBox="1"/>
          <p:nvPr/>
        </p:nvSpPr>
        <p:spPr>
          <a:xfrm>
            <a:off x="1028700" y="885825"/>
            <a:ext cx="16558354" cy="6666661"/>
          </a:xfrm>
          <a:prstGeom prst="rect">
            <a:avLst/>
          </a:prstGeom>
        </p:spPr>
        <p:txBody>
          <a:bodyPr lIns="0" tIns="0" rIns="0" bIns="0" rtlCol="0" anchor="t">
            <a:spAutoFit/>
          </a:bodyPr>
          <a:lstStyle/>
          <a:p>
            <a:pPr algn="ctr">
              <a:lnSpc>
                <a:spcPts val="7404"/>
              </a:lnSpc>
              <a:spcBef>
                <a:spcPct val="0"/>
              </a:spcBef>
            </a:pPr>
            <a:r>
              <a:rPr lang="en-US" sz="6170" spc="-475">
                <a:solidFill>
                  <a:srgbClr val="000000"/>
                </a:solidFill>
                <a:latin typeface="Old Standard"/>
                <a:ea typeface="Old Standard"/>
                <a:cs typeface="Old Standard"/>
                <a:sym typeface="Old Standard"/>
              </a:rPr>
              <a:t>1. Defensa Jiu Jitsu: se llama así por hacer uso de la fuerza del adversario. En caso de “juego sucio”, es decir, uso de tácticas de presión, la mejor defensa es delatar en la mesa la táctica y cuestionar su validez sin atacar a la persona, por ejemplo: “creo que tú y Luis me están haciendo el juego del bueno y el malo, y eso más bien podría retardar llegar a un acuerdo conveniente”.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0" y="8434409"/>
            <a:ext cx="8856925" cy="795126"/>
          </a:xfrm>
          <a:prstGeom prst="rect">
            <a:avLst/>
          </a:prstGeom>
          <a:solidFill>
            <a:srgbClr val="925520"/>
          </a:solidFill>
        </p:spPr>
      </p:sp>
      <p:sp>
        <p:nvSpPr>
          <p:cNvPr id="4" name="TextBox 4"/>
          <p:cNvSpPr txBox="1"/>
          <p:nvPr/>
        </p:nvSpPr>
        <p:spPr>
          <a:xfrm>
            <a:off x="1732966" y="2537312"/>
            <a:ext cx="15526334" cy="5069500"/>
          </a:xfrm>
          <a:prstGeom prst="rect">
            <a:avLst/>
          </a:prstGeom>
        </p:spPr>
        <p:txBody>
          <a:bodyPr lIns="0" tIns="0" rIns="0" bIns="0" rtlCol="0" anchor="t">
            <a:spAutoFit/>
          </a:bodyPr>
          <a:lstStyle/>
          <a:p>
            <a:pPr algn="ctr">
              <a:lnSpc>
                <a:spcPts val="7828"/>
              </a:lnSpc>
              <a:spcBef>
                <a:spcPct val="0"/>
              </a:spcBef>
            </a:pPr>
            <a:r>
              <a:rPr lang="en-US" sz="6523" spc="-502">
                <a:solidFill>
                  <a:srgbClr val="000000"/>
                </a:solidFill>
                <a:latin typeface="Old Standard"/>
                <a:ea typeface="Old Standard"/>
                <a:cs typeface="Old Standard"/>
                <a:sym typeface="Old Standard"/>
              </a:rPr>
              <a:t>2. Manejar el ámbito: es perfectamente válido elegir el lugar, si “en nuestro campo o el de ellos”, la hora, qué información revelar desde el inicio y cuál no, estudiar los caracteres de ellos, detectar quién lleva el liderazgo en la otra parte.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4" name="TextBox 4"/>
          <p:cNvSpPr txBox="1"/>
          <p:nvPr/>
        </p:nvSpPr>
        <p:spPr>
          <a:xfrm>
            <a:off x="8703435" y="1557338"/>
            <a:ext cx="8555865" cy="1476601"/>
          </a:xfrm>
          <a:prstGeom prst="rect">
            <a:avLst/>
          </a:prstGeom>
        </p:spPr>
        <p:txBody>
          <a:bodyPr lIns="0" tIns="0" rIns="0" bIns="0" rtlCol="0" anchor="t">
            <a:spAutoFit/>
          </a:bodyPr>
          <a:lstStyle/>
          <a:p>
            <a:pPr algn="l">
              <a:lnSpc>
                <a:spcPts val="5859"/>
              </a:lnSpc>
            </a:pPr>
            <a:endParaRPr/>
          </a:p>
          <a:p>
            <a:pPr algn="l">
              <a:lnSpc>
                <a:spcPts val="5859"/>
              </a:lnSpc>
            </a:pPr>
            <a:endParaRPr/>
          </a:p>
        </p:txBody>
      </p:sp>
      <p:sp>
        <p:nvSpPr>
          <p:cNvPr id="5" name="TextBox 5"/>
          <p:cNvSpPr txBox="1"/>
          <p:nvPr/>
        </p:nvSpPr>
        <p:spPr>
          <a:xfrm>
            <a:off x="698739" y="1175905"/>
            <a:ext cx="16560561" cy="7477047"/>
          </a:xfrm>
          <a:prstGeom prst="rect">
            <a:avLst/>
          </a:prstGeom>
        </p:spPr>
        <p:txBody>
          <a:bodyPr lIns="0" tIns="0" rIns="0" bIns="0" rtlCol="0" anchor="t">
            <a:spAutoFit/>
          </a:bodyPr>
          <a:lstStyle/>
          <a:p>
            <a:pPr algn="ctr">
              <a:lnSpc>
                <a:spcPts val="5331"/>
              </a:lnSpc>
              <a:spcBef>
                <a:spcPct val="0"/>
              </a:spcBef>
            </a:pPr>
            <a:r>
              <a:rPr lang="en-US" sz="4443" spc="-342">
                <a:solidFill>
                  <a:srgbClr val="43270E"/>
                </a:solidFill>
                <a:latin typeface="Old Standard"/>
                <a:ea typeface="Old Standard"/>
                <a:cs typeface="Old Standard"/>
                <a:sym typeface="Old Standard"/>
              </a:rPr>
              <a:t>3. Formular una MAAN: esto es ¿Qué hago si no hay un acuerdo? Nunca se debe negociar sin una alternativa conveniente a aplicar en caso de que la negociación no prospere. Se llama MAAN, por sus siglas Mejor Alternativa a un Acuerdo Negociado. </a:t>
            </a:r>
          </a:p>
          <a:p>
            <a:pPr algn="ctr">
              <a:lnSpc>
                <a:spcPts val="5331"/>
              </a:lnSpc>
              <a:spcBef>
                <a:spcPct val="0"/>
              </a:spcBef>
            </a:pPr>
            <a:r>
              <a:rPr lang="en-US" sz="4443" spc="-342">
                <a:solidFill>
                  <a:srgbClr val="43270E"/>
                </a:solidFill>
                <a:latin typeface="Old Standard"/>
                <a:ea typeface="Old Standard"/>
                <a:cs typeface="Old Standard"/>
                <a:sym typeface="Old Standard"/>
              </a:rPr>
              <a:t>Se dice que si esa alternativa es poderosa debe exhibirse y si es débil debe más bien ocultarse para aprovechar el desconocimiento de su magnitud por parte del adversario. Por ejemplo, EE. UU. exhibe abiertamente que tiene la capacidad de destruir 20 veces el mundo en caso de una guerra nuclear, en tanto Corea del Norte no revela cuantas armas nucleares realmente tiene. Así los EE. UU. y sus aliados no podrían, a ciencia cierta, calcular cuál sería el impacto de una guerra nuclear con Corea del Norte.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0" y="8106690"/>
            <a:ext cx="8856925" cy="795126"/>
          </a:xfrm>
          <a:prstGeom prst="rect">
            <a:avLst/>
          </a:prstGeom>
          <a:solidFill>
            <a:srgbClr val="925520"/>
          </a:solidFill>
        </p:spPr>
      </p:sp>
      <p:sp>
        <p:nvSpPr>
          <p:cNvPr id="4" name="TextBox 4"/>
          <p:cNvSpPr txBox="1"/>
          <p:nvPr/>
        </p:nvSpPr>
        <p:spPr>
          <a:xfrm>
            <a:off x="8488675" y="1028700"/>
            <a:ext cx="8948854" cy="12096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5" name="TextBox 5"/>
          <p:cNvSpPr txBox="1"/>
          <p:nvPr/>
        </p:nvSpPr>
        <p:spPr>
          <a:xfrm>
            <a:off x="1154941" y="1774450"/>
            <a:ext cx="15978117" cy="5620108"/>
          </a:xfrm>
          <a:prstGeom prst="rect">
            <a:avLst/>
          </a:prstGeom>
        </p:spPr>
        <p:txBody>
          <a:bodyPr lIns="0" tIns="0" rIns="0" bIns="0" rtlCol="0" anchor="t">
            <a:spAutoFit/>
          </a:bodyPr>
          <a:lstStyle/>
          <a:p>
            <a:pPr algn="ctr">
              <a:lnSpc>
                <a:spcPts val="5477"/>
              </a:lnSpc>
              <a:spcBef>
                <a:spcPct val="0"/>
              </a:spcBef>
            </a:pPr>
            <a:r>
              <a:rPr lang="en-US" sz="4564" spc="-351">
                <a:solidFill>
                  <a:srgbClr val="43270E"/>
                </a:solidFill>
                <a:latin typeface="Old Standard"/>
                <a:ea typeface="Old Standard"/>
                <a:cs typeface="Old Standard"/>
                <a:sym typeface="Old Standard"/>
              </a:rPr>
              <a:t>4. Definición del Mínimo – Máximo: a una negociación se debe ir consciente de cuanto es lo mínimo que se podría aceptar y cuanto es lo máximo que se puede pedir “sin ofender”, ejemplo: Aceptaré por este carro 3 mil 700 $ (Mínimo) y le diré al comprador mi precio máximo que aspiro: 4 mil 500 $.</a:t>
            </a:r>
          </a:p>
          <a:p>
            <a:pPr algn="ctr">
              <a:lnSpc>
                <a:spcPts val="5477"/>
              </a:lnSpc>
              <a:spcBef>
                <a:spcPct val="0"/>
              </a:spcBef>
            </a:pPr>
            <a:r>
              <a:rPr lang="en-US" sz="4564" spc="-351">
                <a:solidFill>
                  <a:srgbClr val="43270E"/>
                </a:solidFill>
                <a:latin typeface="Old Standard"/>
                <a:ea typeface="Old Standard"/>
                <a:cs typeface="Old Standard"/>
                <a:sym typeface="Old Standard"/>
              </a:rPr>
              <a:t> Una vez Thomas Alba Edison iba a vender un invento para reflejar los números de la bolsa, pero no sabía si pedir el mínimo que aceptaría: 3.000 $ o atreverse a pedir los 5.00 $, así que le solicitó al banquero comprador que por favor le hiciera una oferta, este le dijo: “¿Qué le parecerían 40.000 $?”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37894" y="8285819"/>
            <a:ext cx="8856925" cy="795126"/>
          </a:xfrm>
          <a:prstGeom prst="rect">
            <a:avLst/>
          </a:prstGeom>
          <a:solidFill>
            <a:srgbClr val="925520"/>
          </a:solidFill>
        </p:spPr>
      </p:sp>
      <p:sp>
        <p:nvSpPr>
          <p:cNvPr id="4" name="TextBox 4"/>
          <p:cNvSpPr txBox="1"/>
          <p:nvPr/>
        </p:nvSpPr>
        <p:spPr>
          <a:xfrm>
            <a:off x="8819019" y="779760"/>
            <a:ext cx="9018706" cy="1404001"/>
          </a:xfrm>
          <a:prstGeom prst="rect">
            <a:avLst/>
          </a:prstGeom>
        </p:spPr>
        <p:txBody>
          <a:bodyPr lIns="0" tIns="0" rIns="0" bIns="0" rtlCol="0" anchor="t">
            <a:spAutoFit/>
          </a:bodyPr>
          <a:lstStyle/>
          <a:p>
            <a:pPr algn="l">
              <a:lnSpc>
                <a:spcPts val="5571"/>
              </a:lnSpc>
            </a:pPr>
            <a:endParaRPr/>
          </a:p>
          <a:p>
            <a:pPr algn="l">
              <a:lnSpc>
                <a:spcPts val="5571"/>
              </a:lnSpc>
            </a:pPr>
            <a:endParaRPr/>
          </a:p>
        </p:txBody>
      </p:sp>
      <p:sp>
        <p:nvSpPr>
          <p:cNvPr id="5" name="TextBox 5"/>
          <p:cNvSpPr txBox="1"/>
          <p:nvPr/>
        </p:nvSpPr>
        <p:spPr>
          <a:xfrm>
            <a:off x="2030106" y="1795517"/>
            <a:ext cx="14227787" cy="5872108"/>
          </a:xfrm>
          <a:prstGeom prst="rect">
            <a:avLst/>
          </a:prstGeom>
        </p:spPr>
        <p:txBody>
          <a:bodyPr lIns="0" tIns="0" rIns="0" bIns="0" rtlCol="0" anchor="t">
            <a:spAutoFit/>
          </a:bodyPr>
          <a:lstStyle/>
          <a:p>
            <a:pPr algn="ctr">
              <a:lnSpc>
                <a:spcPts val="6535"/>
              </a:lnSpc>
              <a:spcBef>
                <a:spcPct val="0"/>
              </a:spcBef>
            </a:pPr>
            <a:r>
              <a:rPr lang="en-US" sz="5445" spc="-419">
                <a:solidFill>
                  <a:srgbClr val="43270E"/>
                </a:solidFill>
                <a:latin typeface="Old Standard"/>
                <a:ea typeface="Old Standard"/>
                <a:cs typeface="Old Standard"/>
                <a:sym typeface="Old Standard"/>
              </a:rPr>
              <a:t>5. Composición Grupal: cuando se negocia en grupo debe cuidarse que el equipo esté compuesto por variedad de talentos, no pueden ser, por ejemplo, “todos abogados” o “todos ingenieros”; el rango de las personas en la empresa debe ser similar al rango de los otros negociadores, y todos los miembros del equipo deben tener claro cuál es el propósito de la negociación.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Freeform 3"/>
          <p:cNvSpPr/>
          <p:nvPr/>
        </p:nvSpPr>
        <p:spPr>
          <a:xfrm>
            <a:off x="5662786" y="540843"/>
            <a:ext cx="6312623" cy="9205315"/>
          </a:xfrm>
          <a:custGeom>
            <a:avLst/>
            <a:gdLst/>
            <a:ahLst/>
            <a:cxnLst/>
            <a:rect l="l" t="t" r="r" b="b"/>
            <a:pathLst>
              <a:path w="6312623" h="9205315">
                <a:moveTo>
                  <a:pt x="0" y="0"/>
                </a:moveTo>
                <a:lnTo>
                  <a:pt x="6312623" y="0"/>
                </a:lnTo>
                <a:lnTo>
                  <a:pt x="6312623" y="9205314"/>
                </a:lnTo>
                <a:lnTo>
                  <a:pt x="0" y="9205314"/>
                </a:lnTo>
                <a:lnTo>
                  <a:pt x="0" y="0"/>
                </a:lnTo>
                <a:close/>
              </a:path>
            </a:pathLst>
          </a:custGeom>
          <a:blipFill>
            <a:blip r:embed="rId2"/>
            <a:stretch>
              <a:fillRect/>
            </a:stretch>
          </a:blipFill>
        </p:spPr>
      </p:sp>
      <p:sp>
        <p:nvSpPr>
          <p:cNvPr id="4" name="TextBox 4"/>
          <p:cNvSpPr txBox="1"/>
          <p:nvPr/>
        </p:nvSpPr>
        <p:spPr>
          <a:xfrm>
            <a:off x="8819098" y="1557338"/>
            <a:ext cx="8684778" cy="1428270"/>
          </a:xfrm>
          <a:prstGeom prst="rect">
            <a:avLst/>
          </a:prstGeom>
        </p:spPr>
        <p:txBody>
          <a:bodyPr lIns="0" tIns="0" rIns="0" bIns="0" rtlCol="0" anchor="t">
            <a:spAutoFit/>
          </a:bodyPr>
          <a:lstStyle/>
          <a:p>
            <a:pPr algn="l">
              <a:lnSpc>
                <a:spcPts val="5667"/>
              </a:lnSpc>
            </a:pPr>
            <a:endParaRPr/>
          </a:p>
          <a:p>
            <a:pPr algn="l">
              <a:lnSpc>
                <a:spcPts val="5667"/>
              </a:lnSpc>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576303" y="8915522"/>
            <a:ext cx="9804721" cy="795175"/>
            <a:chOff x="0" y="0"/>
            <a:chExt cx="13072962" cy="1060234"/>
          </a:xfrm>
        </p:grpSpPr>
        <p:sp>
          <p:nvSpPr>
            <p:cNvPr id="4" name="AutoShape 4"/>
            <p:cNvSpPr/>
            <p:nvPr/>
          </p:nvSpPr>
          <p:spPr>
            <a:xfrm>
              <a:off x="0" y="0"/>
              <a:ext cx="13072962" cy="1060234"/>
            </a:xfrm>
            <a:prstGeom prst="rect">
              <a:avLst/>
            </a:prstGeom>
            <a:solidFill>
              <a:srgbClr val="925520"/>
            </a:solidFill>
          </p:spPr>
        </p:sp>
        <p:sp>
          <p:nvSpPr>
            <p:cNvPr id="5" name="TextBox 5"/>
            <p:cNvSpPr txBox="1"/>
            <p:nvPr/>
          </p:nvSpPr>
          <p:spPr>
            <a:xfrm>
              <a:off x="1334766" y="339617"/>
              <a:ext cx="11095006" cy="342900"/>
            </a:xfrm>
            <a:prstGeom prst="rect">
              <a:avLst/>
            </a:prstGeom>
          </p:spPr>
          <p:txBody>
            <a:bodyPr lIns="0" tIns="0" rIns="0" bIns="0" rtlCol="0" anchor="t">
              <a:spAutoFit/>
            </a:bodyPr>
            <a:lstStyle/>
            <a:p>
              <a:pPr algn="l">
                <a:lnSpc>
                  <a:spcPts val="2100"/>
                </a:lnSpc>
              </a:pPr>
              <a:endParaRPr/>
            </a:p>
          </p:txBody>
        </p:sp>
      </p:grpSp>
      <p:sp>
        <p:nvSpPr>
          <p:cNvPr id="6" name="TextBox 6"/>
          <p:cNvSpPr txBox="1"/>
          <p:nvPr/>
        </p:nvSpPr>
        <p:spPr>
          <a:xfrm>
            <a:off x="933775" y="1153391"/>
            <a:ext cx="6784566" cy="4381500"/>
          </a:xfrm>
          <a:prstGeom prst="rect">
            <a:avLst/>
          </a:prstGeom>
        </p:spPr>
        <p:txBody>
          <a:bodyPr lIns="0" tIns="0" rIns="0" bIns="0" rtlCol="0" anchor="t">
            <a:spAutoFit/>
          </a:bodyPr>
          <a:lstStyle/>
          <a:p>
            <a:pPr algn="l">
              <a:lnSpc>
                <a:spcPts val="8399"/>
              </a:lnSpc>
            </a:pPr>
            <a:r>
              <a:rPr lang="en-US" sz="6999">
                <a:solidFill>
                  <a:srgbClr val="925520"/>
                </a:solidFill>
                <a:latin typeface="Old Standard"/>
                <a:ea typeface="Old Standard"/>
                <a:cs typeface="Old Standard"/>
                <a:sym typeface="Old Standard"/>
              </a:rPr>
              <a:t>Estrategia Distributiva de la Negociación</a:t>
            </a:r>
          </a:p>
          <a:p>
            <a:pPr algn="l">
              <a:lnSpc>
                <a:spcPts val="8400"/>
              </a:lnSpc>
            </a:pPr>
            <a:endParaRPr lang="en-US" sz="6999">
              <a:solidFill>
                <a:srgbClr val="925520"/>
              </a:solidFill>
              <a:latin typeface="Old Standard"/>
              <a:ea typeface="Old Standard"/>
              <a:cs typeface="Old Standard"/>
              <a:sym typeface="Old Standard"/>
            </a:endParaRPr>
          </a:p>
        </p:txBody>
      </p:sp>
      <p:grpSp>
        <p:nvGrpSpPr>
          <p:cNvPr id="7" name="Group 7"/>
          <p:cNvGrpSpPr/>
          <p:nvPr/>
        </p:nvGrpSpPr>
        <p:grpSpPr>
          <a:xfrm>
            <a:off x="8102393" y="-85086"/>
            <a:ext cx="9156907" cy="5347127"/>
            <a:chOff x="0" y="0"/>
            <a:chExt cx="12209209" cy="7129503"/>
          </a:xfrm>
        </p:grpSpPr>
        <p:sp>
          <p:nvSpPr>
            <p:cNvPr id="8" name="TextBox 8"/>
            <p:cNvSpPr txBox="1"/>
            <p:nvPr/>
          </p:nvSpPr>
          <p:spPr>
            <a:xfrm>
              <a:off x="0" y="0"/>
              <a:ext cx="12209209" cy="1612900"/>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9" name="TextBox 9"/>
            <p:cNvSpPr txBox="1"/>
            <p:nvPr/>
          </p:nvSpPr>
          <p:spPr>
            <a:xfrm>
              <a:off x="0" y="2141578"/>
              <a:ext cx="12209209" cy="4987926"/>
            </a:xfrm>
            <a:prstGeom prst="rect">
              <a:avLst/>
            </a:prstGeom>
          </p:spPr>
          <p:txBody>
            <a:bodyPr lIns="0" tIns="0" rIns="0" bIns="0" rtlCol="0" anchor="t">
              <a:spAutoFit/>
            </a:bodyPr>
            <a:lstStyle/>
            <a:p>
              <a:pPr algn="l">
                <a:lnSpc>
                  <a:spcPts val="4199"/>
                </a:lnSpc>
              </a:pPr>
              <a:r>
                <a:rPr lang="en-US" sz="2999">
                  <a:solidFill>
                    <a:srgbClr val="43270E"/>
                  </a:solidFill>
                  <a:latin typeface="Montserrat Light Bold"/>
                  <a:ea typeface="Montserrat Light Bold"/>
                  <a:cs typeface="Montserrat Light Bold"/>
                  <a:sym typeface="Montserrat Light Bold"/>
                </a:rPr>
                <a:t>Para llevar adelante la negociación distributiva, es necesario desarrollar estrategias y tácticas que maximicen las competencias de generación de acuerdos para lograr el objetivo de aumentar el valor del acuerdo</a:t>
              </a:r>
            </a:p>
            <a:p>
              <a:pPr algn="l">
                <a:lnSpc>
                  <a:spcPts val="4199"/>
                </a:lnSpc>
              </a:pPr>
              <a:endParaRPr lang="en-US" sz="2999">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AutoShape 3"/>
          <p:cNvSpPr/>
          <p:nvPr/>
        </p:nvSpPr>
        <p:spPr>
          <a:xfrm>
            <a:off x="207455" y="8877300"/>
            <a:ext cx="9804721" cy="795126"/>
          </a:xfrm>
          <a:prstGeom prst="rect">
            <a:avLst/>
          </a:prstGeom>
          <a:solidFill>
            <a:srgbClr val="925520"/>
          </a:solidFill>
        </p:spPr>
      </p:sp>
      <p:sp>
        <p:nvSpPr>
          <p:cNvPr id="4" name="TextBox 4"/>
          <p:cNvSpPr txBox="1"/>
          <p:nvPr/>
        </p:nvSpPr>
        <p:spPr>
          <a:xfrm>
            <a:off x="3947723" y="366031"/>
            <a:ext cx="11168064" cy="3324225"/>
          </a:xfrm>
          <a:prstGeom prst="rect">
            <a:avLst/>
          </a:prstGeom>
        </p:spPr>
        <p:txBody>
          <a:bodyPr lIns="0" tIns="0" rIns="0" bIns="0" rtlCol="0" anchor="t">
            <a:spAutoFit/>
          </a:bodyPr>
          <a:lstStyle/>
          <a:p>
            <a:pPr algn="ctr">
              <a:lnSpc>
                <a:spcPts val="8399"/>
              </a:lnSpc>
            </a:pPr>
            <a:r>
              <a:rPr lang="en-US" sz="6999">
                <a:solidFill>
                  <a:srgbClr val="925520"/>
                </a:solidFill>
                <a:latin typeface="Old Standard"/>
                <a:ea typeface="Old Standard"/>
                <a:cs typeface="Old Standard"/>
                <a:sym typeface="Old Standard"/>
              </a:rPr>
              <a:t>Características de la Negociación Distributiva</a:t>
            </a:r>
          </a:p>
          <a:p>
            <a:pPr algn="ctr">
              <a:lnSpc>
                <a:spcPts val="8400"/>
              </a:lnSpc>
            </a:pPr>
            <a:endParaRPr lang="en-US" sz="6999">
              <a:solidFill>
                <a:srgbClr val="925520"/>
              </a:solidFill>
              <a:latin typeface="Old Standard"/>
              <a:ea typeface="Old Standard"/>
              <a:cs typeface="Old Standard"/>
              <a:sym typeface="Old Standard"/>
            </a:endParaRPr>
          </a:p>
        </p:txBody>
      </p:sp>
      <p:sp>
        <p:nvSpPr>
          <p:cNvPr id="5" name="TextBox 5"/>
          <p:cNvSpPr txBox="1"/>
          <p:nvPr/>
        </p:nvSpPr>
        <p:spPr>
          <a:xfrm>
            <a:off x="2488212" y="3099750"/>
            <a:ext cx="14087087" cy="4721574"/>
          </a:xfrm>
          <a:prstGeom prst="rect">
            <a:avLst/>
          </a:prstGeom>
        </p:spPr>
        <p:txBody>
          <a:bodyPr lIns="0" tIns="0" rIns="0" bIns="0" rtlCol="0" anchor="t">
            <a:spAutoFit/>
          </a:bodyPr>
          <a:lstStyle/>
          <a:p>
            <a:pPr algn="ctr">
              <a:lnSpc>
                <a:spcPts val="7290"/>
              </a:lnSpc>
              <a:spcBef>
                <a:spcPct val="0"/>
              </a:spcBef>
            </a:pPr>
            <a:r>
              <a:rPr lang="en-US" sz="6075" spc="-467">
                <a:solidFill>
                  <a:srgbClr val="2E2638"/>
                </a:solidFill>
                <a:latin typeface="Old Standard"/>
                <a:ea typeface="Old Standard"/>
                <a:cs typeface="Old Standard"/>
                <a:sym typeface="Old Standard"/>
              </a:rPr>
              <a:t>La Estrategia de Negociación Distributiva, llamada también “Estrategia de Negociación por Posiciones” tiene como principio el del depredador, ejemplo el lobo: “yo gano, tú pierdes”. Tiene las siguientes características: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8032" y="1093643"/>
            <a:ext cx="16531936" cy="6829425"/>
          </a:xfrm>
          <a:prstGeom prst="rect">
            <a:avLst/>
          </a:prstGeom>
        </p:spPr>
        <p:txBody>
          <a:bodyPr lIns="0" tIns="0" rIns="0" bIns="0" rtlCol="0" anchor="t">
            <a:spAutoFit/>
          </a:bodyPr>
          <a:lstStyle/>
          <a:p>
            <a:pPr algn="ctr">
              <a:lnSpc>
                <a:spcPts val="7680"/>
              </a:lnSpc>
              <a:spcBef>
                <a:spcPct val="0"/>
              </a:spcBef>
            </a:pPr>
            <a:r>
              <a:rPr lang="en-US" sz="6400" spc="-492">
                <a:solidFill>
                  <a:srgbClr val="000000"/>
                </a:solidFill>
                <a:latin typeface="Old Standard"/>
                <a:ea typeface="Old Standard"/>
                <a:cs typeface="Old Standard"/>
                <a:sym typeface="Old Standard"/>
              </a:rPr>
              <a:t>1. Asocia el conflicto con la persona: </a:t>
            </a:r>
          </a:p>
          <a:p>
            <a:pPr algn="ctr">
              <a:lnSpc>
                <a:spcPts val="7680"/>
              </a:lnSpc>
              <a:spcBef>
                <a:spcPct val="0"/>
              </a:spcBef>
            </a:pPr>
            <a:endParaRPr lang="en-US" sz="6400" spc="-492">
              <a:solidFill>
                <a:srgbClr val="000000"/>
              </a:solidFill>
              <a:latin typeface="Old Standard"/>
              <a:ea typeface="Old Standard"/>
              <a:cs typeface="Old Standard"/>
              <a:sym typeface="Old Standard"/>
            </a:endParaRPr>
          </a:p>
          <a:p>
            <a:pPr algn="ctr">
              <a:lnSpc>
                <a:spcPts val="6240"/>
              </a:lnSpc>
              <a:spcBef>
                <a:spcPct val="0"/>
              </a:spcBef>
            </a:pPr>
            <a:r>
              <a:rPr lang="en-US" sz="5200" spc="-400">
                <a:solidFill>
                  <a:srgbClr val="000000"/>
                </a:solidFill>
                <a:latin typeface="Old Standard"/>
                <a:ea typeface="Old Standard"/>
                <a:cs typeface="Old Standard"/>
                <a:sym typeface="Old Standard"/>
              </a:rPr>
              <a:t>El conflicto en juego y la persona se colocan en forma inseparable. </a:t>
            </a:r>
          </a:p>
          <a:p>
            <a:pPr algn="ctr">
              <a:lnSpc>
                <a:spcPts val="6240"/>
              </a:lnSpc>
              <a:spcBef>
                <a:spcPct val="0"/>
              </a:spcBef>
            </a:pPr>
            <a:r>
              <a:rPr lang="en-US" sz="5200" spc="-400">
                <a:solidFill>
                  <a:srgbClr val="000000"/>
                </a:solidFill>
                <a:latin typeface="Old Standard"/>
                <a:ea typeface="Old Standard"/>
                <a:cs typeface="Old Standard"/>
                <a:sym typeface="Old Standard"/>
              </a:rPr>
              <a:t>Los defectos o problemas de la otra persona se utilizan como argumento para obtener más, ejemplo: “debo quedarme con los autos de la empresa porque fuiste un socio irresponsable”; “merezco quedarme con la casa porque tú te la pasabas de fiesta con tus amigos y por eso nos divorciamos”.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8032" y="1093643"/>
            <a:ext cx="16531936" cy="8705850"/>
          </a:xfrm>
          <a:prstGeom prst="rect">
            <a:avLst/>
          </a:prstGeom>
        </p:spPr>
        <p:txBody>
          <a:bodyPr lIns="0" tIns="0" rIns="0" bIns="0" rtlCol="0" anchor="t">
            <a:spAutoFit/>
          </a:bodyPr>
          <a:lstStyle/>
          <a:p>
            <a:pPr algn="ctr">
              <a:lnSpc>
                <a:spcPts val="7680"/>
              </a:lnSpc>
            </a:pPr>
            <a:r>
              <a:rPr lang="en-US" sz="6400" spc="-492">
                <a:solidFill>
                  <a:srgbClr val="000000"/>
                </a:solidFill>
                <a:latin typeface="Old Standard"/>
                <a:ea typeface="Old Standard"/>
                <a:cs typeface="Old Standard"/>
                <a:sym typeface="Old Standard"/>
              </a:rPr>
              <a:t>2.Se discute la posición y se trata de imponerla: </a:t>
            </a:r>
          </a:p>
          <a:p>
            <a:pPr algn="ctr">
              <a:lnSpc>
                <a:spcPts val="7680"/>
              </a:lnSpc>
            </a:pPr>
            <a:endParaRPr lang="en-US" sz="6400" spc="-492">
              <a:solidFill>
                <a:srgbClr val="000000"/>
              </a:solidFill>
              <a:latin typeface="Old Standard"/>
              <a:ea typeface="Old Standard"/>
              <a:cs typeface="Old Standard"/>
              <a:sym typeface="Old Standard"/>
            </a:endParaRPr>
          </a:p>
          <a:p>
            <a:pPr algn="ctr">
              <a:lnSpc>
                <a:spcPts val="7680"/>
              </a:lnSpc>
            </a:pPr>
            <a:r>
              <a:rPr lang="en-US" sz="6400" spc="-492">
                <a:solidFill>
                  <a:srgbClr val="000000"/>
                </a:solidFill>
                <a:latin typeface="Old Standard"/>
                <a:ea typeface="Old Standard"/>
                <a:cs typeface="Old Standard"/>
                <a:sym typeface="Old Standard"/>
              </a:rPr>
              <a:t>Es un choque de posiciones, ejemplo “no saldremos de este territorio”, “me quedaré con esta casa”, “aunque lo diga la ley no te llevarás de aquí nada”. </a:t>
            </a:r>
          </a:p>
          <a:p>
            <a:pPr algn="ctr">
              <a:lnSpc>
                <a:spcPts val="7680"/>
              </a:lnSpc>
            </a:pPr>
            <a:r>
              <a:rPr lang="en-US" sz="6400" spc="-492">
                <a:solidFill>
                  <a:srgbClr val="000000"/>
                </a:solidFill>
                <a:latin typeface="Old Standard"/>
                <a:ea typeface="Old Standard"/>
                <a:cs typeface="Old Standard"/>
                <a:sym typeface="Old Standard"/>
              </a:rPr>
              <a:t>Las posiciones son normalmente irreconciliables, de manera que se echa mano de la amenaza y la manipulación en la forma de “Tácticas de Presión”.</a:t>
            </a:r>
          </a:p>
          <a:p>
            <a:pPr algn="ctr">
              <a:lnSpc>
                <a:spcPts val="6240"/>
              </a:lnSpc>
              <a:spcBef>
                <a:spcPct val="0"/>
              </a:spcBef>
            </a:pPr>
            <a:endParaRPr lang="en-US" sz="6400" spc="-492">
              <a:solidFill>
                <a:srgbClr val="000000"/>
              </a:solidFill>
              <a:latin typeface="Old Standard"/>
              <a:ea typeface="Old Standard"/>
              <a:cs typeface="Old Standard"/>
              <a:sym typeface="Old Standar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8032" y="1112693"/>
            <a:ext cx="16531936" cy="9001125"/>
          </a:xfrm>
          <a:prstGeom prst="rect">
            <a:avLst/>
          </a:prstGeom>
        </p:spPr>
        <p:txBody>
          <a:bodyPr lIns="0" tIns="0" rIns="0" bIns="0" rtlCol="0" anchor="t">
            <a:spAutoFit/>
          </a:bodyPr>
          <a:lstStyle/>
          <a:p>
            <a:pPr algn="ctr">
              <a:lnSpc>
                <a:spcPts val="6600"/>
              </a:lnSpc>
            </a:pPr>
            <a:r>
              <a:rPr lang="en-US" sz="5500" spc="-423">
                <a:solidFill>
                  <a:srgbClr val="000000"/>
                </a:solidFill>
                <a:latin typeface="Old Standard"/>
                <a:ea typeface="Old Standard"/>
                <a:cs typeface="Old Standard"/>
                <a:sym typeface="Old Standard"/>
              </a:rPr>
              <a:t>3.Las alternativas son las que traen las partes: </a:t>
            </a:r>
          </a:p>
          <a:p>
            <a:pPr algn="ctr">
              <a:lnSpc>
                <a:spcPts val="6600"/>
              </a:lnSpc>
            </a:pPr>
            <a:endParaRPr lang="en-US" sz="5500" spc="-423">
              <a:solidFill>
                <a:srgbClr val="000000"/>
              </a:solidFill>
              <a:latin typeface="Old Standard"/>
              <a:ea typeface="Old Standard"/>
              <a:cs typeface="Old Standard"/>
              <a:sym typeface="Old Standard"/>
            </a:endParaRPr>
          </a:p>
          <a:p>
            <a:pPr algn="ctr">
              <a:lnSpc>
                <a:spcPts val="6480"/>
              </a:lnSpc>
            </a:pPr>
            <a:r>
              <a:rPr lang="en-US" sz="5400" spc="-415">
                <a:solidFill>
                  <a:srgbClr val="000000"/>
                </a:solidFill>
                <a:latin typeface="Old Standard"/>
                <a:ea typeface="Old Standard"/>
                <a:cs typeface="Old Standard"/>
                <a:sym typeface="Old Standard"/>
              </a:rPr>
              <a:t>MySpace fue una web que dominó las redes sociales antes de la llegada de Facebook. Cuando esta apareció, MySpace comenzó a perder usuarios y se aceleró su declive. En 2005 los creadores de MySpace y Facebook se encontraron para negociar la compra de Facebook que se ofrecía en 75 millones de dólares, a MySpace le pareció caro y se negó a considerarlo. Para 2008 MySpace inició el despido de 500 empleados y a migrar hacia la música, perdiendo su enorme influencia.</a:t>
            </a:r>
          </a:p>
          <a:p>
            <a:pPr algn="ctr">
              <a:lnSpc>
                <a:spcPts val="5160"/>
              </a:lnSpc>
              <a:spcBef>
                <a:spcPct val="0"/>
              </a:spcBef>
            </a:pPr>
            <a:endParaRPr lang="en-US" sz="5400" spc="-415">
              <a:solidFill>
                <a:srgbClr val="000000"/>
              </a:solidFill>
              <a:latin typeface="Old Standard"/>
              <a:ea typeface="Old Standard"/>
              <a:cs typeface="Old Standard"/>
              <a:sym typeface="Old Standar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8032" y="1112693"/>
            <a:ext cx="16531936" cy="5800725"/>
          </a:xfrm>
          <a:prstGeom prst="rect">
            <a:avLst/>
          </a:prstGeom>
        </p:spPr>
        <p:txBody>
          <a:bodyPr lIns="0" tIns="0" rIns="0" bIns="0" rtlCol="0" anchor="t">
            <a:spAutoFit/>
          </a:bodyPr>
          <a:lstStyle/>
          <a:p>
            <a:pPr algn="ctr">
              <a:lnSpc>
                <a:spcPts val="6600"/>
              </a:lnSpc>
            </a:pPr>
            <a:r>
              <a:rPr lang="en-US" sz="5500" spc="-423">
                <a:solidFill>
                  <a:srgbClr val="000000"/>
                </a:solidFill>
                <a:latin typeface="Old Standard"/>
                <a:ea typeface="Old Standard"/>
                <a:cs typeface="Old Standard"/>
                <a:sym typeface="Old Standard"/>
              </a:rPr>
              <a:t>4.Los avances se evidencian en que el otro se rinda: </a:t>
            </a:r>
          </a:p>
          <a:p>
            <a:pPr algn="ctr">
              <a:lnSpc>
                <a:spcPts val="6600"/>
              </a:lnSpc>
            </a:pPr>
            <a:endParaRPr lang="en-US" sz="5500" spc="-423">
              <a:solidFill>
                <a:srgbClr val="000000"/>
              </a:solidFill>
              <a:latin typeface="Old Standard"/>
              <a:ea typeface="Old Standard"/>
              <a:cs typeface="Old Standard"/>
              <a:sym typeface="Old Standard"/>
            </a:endParaRPr>
          </a:p>
          <a:p>
            <a:pPr algn="ctr">
              <a:lnSpc>
                <a:spcPts val="6600"/>
              </a:lnSpc>
            </a:pPr>
            <a:r>
              <a:rPr lang="en-US" sz="5500" spc="-423">
                <a:solidFill>
                  <a:srgbClr val="000000"/>
                </a:solidFill>
                <a:latin typeface="Old Standard"/>
                <a:ea typeface="Old Standard"/>
                <a:cs typeface="Old Standard"/>
                <a:sym typeface="Old Standard"/>
              </a:rPr>
              <a:t>se trata de minar la confianza en sí mismo del adversario, haciendo que dude de sus probabilidades de éxito, así como manipularlo para, “agarre aunque sea fallo”, esto es, se contente con recuperar al menos algo y no lo pierda todo.</a:t>
            </a:r>
          </a:p>
          <a:p>
            <a:pPr algn="ctr">
              <a:lnSpc>
                <a:spcPts val="5160"/>
              </a:lnSpc>
              <a:spcBef>
                <a:spcPct val="0"/>
              </a:spcBef>
            </a:pPr>
            <a:endParaRPr lang="en-US" sz="5500" spc="-423">
              <a:solidFill>
                <a:srgbClr val="000000"/>
              </a:solidFill>
              <a:latin typeface="Old Standard"/>
              <a:ea typeface="Old Standard"/>
              <a:cs typeface="Old Standard"/>
              <a:sym typeface="Old Standar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5" name="Group 5"/>
          <p:cNvGrpSpPr/>
          <p:nvPr/>
        </p:nvGrpSpPr>
        <p:grpSpPr>
          <a:xfrm>
            <a:off x="1028700" y="597534"/>
            <a:ext cx="16593391" cy="5272019"/>
            <a:chOff x="0" y="0"/>
            <a:chExt cx="22124522" cy="7029359"/>
          </a:xfrm>
        </p:grpSpPr>
        <p:sp>
          <p:nvSpPr>
            <p:cNvPr id="6" name="TextBox 6"/>
            <p:cNvSpPr txBox="1"/>
            <p:nvPr/>
          </p:nvSpPr>
          <p:spPr>
            <a:xfrm>
              <a:off x="0" y="-133350"/>
              <a:ext cx="22124522" cy="3460750"/>
            </a:xfrm>
            <a:prstGeom prst="rect">
              <a:avLst/>
            </a:prstGeom>
          </p:spPr>
          <p:txBody>
            <a:bodyPr lIns="0" tIns="0" rIns="0" bIns="0" rtlCol="0" anchor="t">
              <a:spAutoFit/>
            </a:bodyPr>
            <a:lstStyle/>
            <a:p>
              <a:pPr algn="ctr">
                <a:lnSpc>
                  <a:spcPts val="6931"/>
                </a:lnSpc>
              </a:pPr>
              <a:r>
                <a:rPr lang="en-US" sz="5776">
                  <a:solidFill>
                    <a:srgbClr val="925520"/>
                  </a:solidFill>
                  <a:latin typeface="Old Standard"/>
                  <a:ea typeface="Old Standard"/>
                  <a:cs typeface="Old Standard"/>
                  <a:sym typeface="Old Standard"/>
                </a:rPr>
                <a:t>Tácticas de la Estrategia de </a:t>
              </a:r>
            </a:p>
            <a:p>
              <a:pPr algn="ctr">
                <a:lnSpc>
                  <a:spcPts val="6931"/>
                </a:lnSpc>
              </a:pPr>
              <a:r>
                <a:rPr lang="en-US" sz="5776">
                  <a:solidFill>
                    <a:srgbClr val="925520"/>
                  </a:solidFill>
                  <a:latin typeface="Old Standard"/>
                  <a:ea typeface="Old Standard"/>
                  <a:cs typeface="Old Standard"/>
                  <a:sym typeface="Old Standard"/>
                </a:rPr>
                <a:t>Negociación Distributiva</a:t>
              </a:r>
            </a:p>
            <a:p>
              <a:pPr algn="ctr">
                <a:lnSpc>
                  <a:spcPts val="5851"/>
                </a:lnSpc>
              </a:pPr>
              <a:endParaRPr lang="en-US" sz="5776">
                <a:solidFill>
                  <a:srgbClr val="925520"/>
                </a:solidFill>
                <a:latin typeface="Old Standard"/>
                <a:ea typeface="Old Standard"/>
                <a:cs typeface="Old Standard"/>
                <a:sym typeface="Old Standard"/>
              </a:endParaRPr>
            </a:p>
          </p:txBody>
        </p:sp>
        <p:sp>
          <p:nvSpPr>
            <p:cNvPr id="7" name="TextBox 7"/>
            <p:cNvSpPr txBox="1"/>
            <p:nvPr/>
          </p:nvSpPr>
          <p:spPr>
            <a:xfrm>
              <a:off x="0" y="6288976"/>
              <a:ext cx="20447283" cy="740383"/>
            </a:xfrm>
            <a:prstGeom prst="rect">
              <a:avLst/>
            </a:prstGeom>
          </p:spPr>
          <p:txBody>
            <a:bodyPr lIns="0" tIns="0" rIns="0" bIns="0" rtlCol="0" anchor="t">
              <a:spAutoFit/>
            </a:bodyPr>
            <a:lstStyle/>
            <a:p>
              <a:pPr algn="ctr">
                <a:lnSpc>
                  <a:spcPts val="4740"/>
                </a:lnSpc>
              </a:pPr>
              <a:endParaRPr/>
            </a:p>
          </p:txBody>
        </p:sp>
      </p:grpSp>
      <p:sp>
        <p:nvSpPr>
          <p:cNvPr id="8" name="TextBox 8"/>
          <p:cNvSpPr txBox="1"/>
          <p:nvPr/>
        </p:nvSpPr>
        <p:spPr>
          <a:xfrm>
            <a:off x="807859" y="2682525"/>
            <a:ext cx="16814232" cy="6794524"/>
          </a:xfrm>
          <a:prstGeom prst="rect">
            <a:avLst/>
          </a:prstGeom>
        </p:spPr>
        <p:txBody>
          <a:bodyPr lIns="0" tIns="0" rIns="0" bIns="0" rtlCol="0" anchor="t">
            <a:spAutoFit/>
          </a:bodyPr>
          <a:lstStyle/>
          <a:p>
            <a:pPr algn="ctr">
              <a:lnSpc>
                <a:spcPts val="5897"/>
              </a:lnSpc>
              <a:spcBef>
                <a:spcPct val="0"/>
              </a:spcBef>
            </a:pPr>
            <a:r>
              <a:rPr lang="en-US" sz="4914" spc="-378">
                <a:solidFill>
                  <a:srgbClr val="000000"/>
                </a:solidFill>
                <a:latin typeface="Old Standard"/>
                <a:ea typeface="Old Standard"/>
                <a:cs typeface="Old Standard"/>
                <a:sym typeface="Old Standard"/>
              </a:rPr>
              <a:t>Las tácticas utilizadas por la estrategia de Negociación Distributiva, los cuales resultan muy útiles de conocer para cuándo a Usted como negociador la otra parte le plantee este tipo de competencia. </a:t>
            </a:r>
          </a:p>
          <a:p>
            <a:pPr algn="ctr">
              <a:lnSpc>
                <a:spcPts val="5897"/>
              </a:lnSpc>
              <a:spcBef>
                <a:spcPct val="0"/>
              </a:spcBef>
            </a:pPr>
            <a:r>
              <a:rPr lang="en-US" sz="4914" spc="-378">
                <a:solidFill>
                  <a:srgbClr val="000000"/>
                </a:solidFill>
                <a:latin typeface="Old Standard"/>
                <a:ea typeface="Old Standard"/>
                <a:cs typeface="Old Standard"/>
                <a:sym typeface="Old Standard"/>
              </a:rPr>
              <a:t>En general, la defensa contra ellas tiene dos basamentos generales. </a:t>
            </a:r>
          </a:p>
          <a:p>
            <a:pPr algn="ctr">
              <a:lnSpc>
                <a:spcPts val="5897"/>
              </a:lnSpc>
              <a:spcBef>
                <a:spcPct val="0"/>
              </a:spcBef>
            </a:pPr>
            <a:r>
              <a:rPr lang="en-US" sz="4914" spc="-378">
                <a:solidFill>
                  <a:srgbClr val="000000"/>
                </a:solidFill>
                <a:latin typeface="Old Standard"/>
                <a:ea typeface="Old Standard"/>
                <a:cs typeface="Old Standard"/>
                <a:sym typeface="Old Standard"/>
              </a:rPr>
              <a:t>Usted debe:</a:t>
            </a:r>
          </a:p>
          <a:p>
            <a:pPr algn="ctr">
              <a:lnSpc>
                <a:spcPts val="5897"/>
              </a:lnSpc>
              <a:spcBef>
                <a:spcPct val="0"/>
              </a:spcBef>
            </a:pPr>
            <a:r>
              <a:rPr lang="en-US" sz="4914" spc="-378">
                <a:solidFill>
                  <a:srgbClr val="000000"/>
                </a:solidFill>
                <a:latin typeface="Old Standard"/>
                <a:ea typeface="Old Standard"/>
                <a:cs typeface="Old Standard"/>
                <a:sym typeface="Old Standard"/>
              </a:rPr>
              <a:t>· Delatar la táctica y la falta de eficacia de esta, pero sin atacar a la persona. Por ejemplo: “Me parece que si hacemos crecer las demandas no llegaremos a un acuerdo pronto”.</a:t>
            </a:r>
          </a:p>
          <a:p>
            <a:pPr algn="ctr">
              <a:lnSpc>
                <a:spcPts val="5897"/>
              </a:lnSpc>
              <a:spcBef>
                <a:spcPct val="0"/>
              </a:spcBef>
            </a:pPr>
            <a:r>
              <a:rPr lang="en-US" sz="4914" spc="-378">
                <a:solidFill>
                  <a:srgbClr val="000000"/>
                </a:solidFill>
                <a:latin typeface="Old Standard"/>
                <a:ea typeface="Old Standard"/>
                <a:cs typeface="Old Standard"/>
                <a:sym typeface="Old Standard"/>
              </a:rPr>
              <a:t>· No tomarlo a modo personal. Céntrese en el problema, no en la persona.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2097</Words>
  <Application>Microsoft Office PowerPoint</Application>
  <PresentationFormat>Personalizado</PresentationFormat>
  <Paragraphs>80</Paragraphs>
  <Slides>25</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Montserrat Light</vt:lpstr>
      <vt:lpstr>Old Standard</vt:lpstr>
      <vt:lpstr>Calibri</vt:lpstr>
      <vt:lpstr>Montserrat Classic Bold</vt:lpstr>
      <vt:lpstr>Old Standard Italics</vt:lpstr>
      <vt:lpstr>Arial</vt:lpstr>
      <vt:lpstr>Montserrat Light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Copia de Brown Illustrated Architecture Ancient History Presentation</dc:title>
  <cp:lastModifiedBy>YANEL GUASTALLA</cp:lastModifiedBy>
  <cp:revision>2</cp:revision>
  <dcterms:created xsi:type="dcterms:W3CDTF">2006-08-16T00:00:00Z</dcterms:created>
  <dcterms:modified xsi:type="dcterms:W3CDTF">2024-08-29T00:43:04Z</dcterms:modified>
  <dc:identifier>DAGPLx0u_bI</dc:identifier>
</cp:coreProperties>
</file>