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8288000" cy="10287000"/>
  <p:notesSz cx="6858000" cy="9144000"/>
  <p:embeddedFontLst>
    <p:embeddedFont>
      <p:font typeface="Montserrat Classic Bold" panose="020B0604020202020204" charset="0"/>
      <p:regular r:id="rId37"/>
    </p:embeddedFont>
    <p:embeddedFont>
      <p:font typeface="Old Standard Italics" panose="020B0604020202020204" charset="0"/>
      <p:regular r:id="rId38"/>
    </p:embeddedFont>
    <p:embeddedFont>
      <p:font typeface="Calibri" panose="020F0502020204030204" pitchFamily="34" charset="0"/>
      <p:regular r:id="rId39"/>
      <p:bold r:id="rId40"/>
      <p:italic r:id="rId41"/>
      <p:boldItalic r:id="rId42"/>
    </p:embeddedFont>
    <p:embeddedFont>
      <p:font typeface="Old Standard" panose="020B0604020202020204" charset="0"/>
      <p:regular r:id="rId43"/>
    </p:embeddedFont>
    <p:embeddedFont>
      <p:font typeface="Montserrat Light Bold" panose="020B0604020202020204" charset="0"/>
      <p:regular r:id="rId44"/>
    </p:embeddedFont>
    <p:embeddedFont>
      <p:font typeface="Montserrat Light"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9873" autoAdjust="0"/>
  </p:normalViewPr>
  <p:slideViewPr>
    <p:cSldViewPr>
      <p:cViewPr varScale="1">
        <p:scale>
          <a:sx n="36" d="100"/>
          <a:sy n="36" d="100"/>
        </p:scale>
        <p:origin x="11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7695B-6C22-4D00-BF4A-3D7A499486C4}" type="datetimeFigureOut">
              <a:rPr lang="es-AR" smtClean="0"/>
              <a:t>28/8/2024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6743C-BF39-42EC-A3FF-F843E2417EB5}" type="slidenum">
              <a:rPr lang="es-AR" smtClean="0"/>
              <a:t>‹Nº›</a:t>
            </a:fld>
            <a:endParaRPr lang="es-AR"/>
          </a:p>
        </p:txBody>
      </p:sp>
    </p:spTree>
    <p:extLst>
      <p:ext uri="{BB962C8B-B14F-4D97-AF65-F5344CB8AC3E}">
        <p14:creationId xmlns:p14="http://schemas.microsoft.com/office/powerpoint/2010/main" val="352717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A806743C-BF39-42EC-A3FF-F843E2417EB5}" type="slidenum">
              <a:rPr lang="es-AR" smtClean="0"/>
              <a:t>4</a:t>
            </a:fld>
            <a:endParaRPr lang="es-AR"/>
          </a:p>
        </p:txBody>
      </p:sp>
    </p:spTree>
    <p:extLst>
      <p:ext uri="{BB962C8B-B14F-4D97-AF65-F5344CB8AC3E}">
        <p14:creationId xmlns:p14="http://schemas.microsoft.com/office/powerpoint/2010/main" val="321243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A806743C-BF39-42EC-A3FF-F843E2417EB5}" type="slidenum">
              <a:rPr lang="es-AR" smtClean="0"/>
              <a:t>17</a:t>
            </a:fld>
            <a:endParaRPr lang="es-AR"/>
          </a:p>
        </p:txBody>
      </p:sp>
    </p:spTree>
    <p:extLst>
      <p:ext uri="{BB962C8B-B14F-4D97-AF65-F5344CB8AC3E}">
        <p14:creationId xmlns:p14="http://schemas.microsoft.com/office/powerpoint/2010/main" val="2803586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significados.com/legitimidad/"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santanderpost.com.ar/articulo/el-arte-de-negociar-inteligencia-emocional-y-metas-claras/"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5520"/>
        </a:solidFill>
        <a:effectLst/>
      </p:bgPr>
    </p:bg>
    <p:spTree>
      <p:nvGrpSpPr>
        <p:cNvPr id="1" name=""/>
        <p:cNvGrpSpPr/>
        <p:nvPr/>
      </p:nvGrpSpPr>
      <p:grpSpPr>
        <a:xfrm>
          <a:off x="0" y="0"/>
          <a:ext cx="0" cy="0"/>
          <a:chOff x="0" y="0"/>
          <a:chExt cx="0" cy="0"/>
        </a:xfrm>
      </p:grpSpPr>
      <p:grpSp>
        <p:nvGrpSpPr>
          <p:cNvPr id="2" name="Group 2"/>
          <p:cNvGrpSpPr/>
          <p:nvPr/>
        </p:nvGrpSpPr>
        <p:grpSpPr>
          <a:xfrm>
            <a:off x="8763000" y="7886700"/>
            <a:ext cx="9525000" cy="1583074"/>
            <a:chOff x="0" y="0"/>
            <a:chExt cx="15359683" cy="2110765"/>
          </a:xfrm>
        </p:grpSpPr>
        <p:sp>
          <p:nvSpPr>
            <p:cNvPr id="3" name="AutoShape 3"/>
            <p:cNvSpPr/>
            <p:nvPr/>
          </p:nvSpPr>
          <p:spPr>
            <a:xfrm>
              <a:off x="0" y="0"/>
              <a:ext cx="15359683" cy="2110765"/>
            </a:xfrm>
            <a:prstGeom prst="rect">
              <a:avLst/>
            </a:prstGeom>
            <a:solidFill>
              <a:srgbClr val="43270E"/>
            </a:solidFill>
          </p:spPr>
        </p:sp>
        <p:sp>
          <p:nvSpPr>
            <p:cNvPr id="4" name="TextBox 4"/>
            <p:cNvSpPr txBox="1"/>
            <p:nvPr/>
          </p:nvSpPr>
          <p:spPr>
            <a:xfrm>
              <a:off x="1237112" y="336923"/>
              <a:ext cx="12011969" cy="1389294"/>
            </a:xfrm>
            <a:prstGeom prst="rect">
              <a:avLst/>
            </a:prstGeom>
          </p:spPr>
          <p:txBody>
            <a:bodyPr lIns="0" tIns="0" rIns="0" bIns="0" rtlCol="0" anchor="t">
              <a:spAutoFit/>
            </a:bodyPr>
            <a:lstStyle/>
            <a:p>
              <a:pPr algn="l">
                <a:lnSpc>
                  <a:spcPts val="2800"/>
                </a:lnSpc>
              </a:pPr>
              <a:r>
                <a:rPr lang="en-US" sz="2000" spc="400">
                  <a:solidFill>
                    <a:srgbClr val="FDFEEC"/>
                  </a:solidFill>
                  <a:latin typeface="Montserrat Light"/>
                  <a:ea typeface="Montserrat Light"/>
                  <a:cs typeface="Montserrat Light"/>
                  <a:sym typeface="Montserrat Light"/>
                </a:rPr>
                <a:t>FACULTAD DE CIENCIAS ECONÓMICAS </a:t>
              </a:r>
            </a:p>
            <a:p>
              <a:pPr algn="l">
                <a:lnSpc>
                  <a:spcPts val="2800"/>
                </a:lnSpc>
              </a:pPr>
              <a:r>
                <a:rPr lang="en-US" sz="2000" spc="400">
                  <a:solidFill>
                    <a:srgbClr val="FDFEEC"/>
                  </a:solidFill>
                  <a:latin typeface="Montserrat Light"/>
                  <a:ea typeface="Montserrat Light"/>
                  <a:cs typeface="Montserrat Light"/>
                  <a:sym typeface="Montserrat Light"/>
                </a:rPr>
                <a:t>UNIVERSIDAD CATÓLICA DE SANTA FE</a:t>
              </a:r>
            </a:p>
            <a:p>
              <a:pPr algn="l">
                <a:lnSpc>
                  <a:spcPts val="2800"/>
                </a:lnSpc>
              </a:pPr>
              <a:endParaRPr lang="en-US" sz="2000" spc="400">
                <a:solidFill>
                  <a:srgbClr val="FDFEEC"/>
                </a:solidFill>
                <a:latin typeface="Montserrat Light"/>
                <a:ea typeface="Montserrat Light"/>
                <a:cs typeface="Montserrat Light"/>
                <a:sym typeface="Montserrat Light"/>
              </a:endParaRPr>
            </a:p>
          </p:txBody>
        </p:sp>
      </p:grpSp>
      <p:sp>
        <p:nvSpPr>
          <p:cNvPr id="5" name="Freeform 5"/>
          <p:cNvSpPr/>
          <p:nvPr/>
        </p:nvSpPr>
        <p:spPr>
          <a:xfrm>
            <a:off x="-531691" y="0"/>
            <a:ext cx="8969321" cy="10287000"/>
          </a:xfrm>
          <a:custGeom>
            <a:avLst/>
            <a:gdLst/>
            <a:ahLst/>
            <a:cxnLst/>
            <a:rect l="l" t="t" r="r" b="b"/>
            <a:pathLst>
              <a:path w="8969321" h="10287000">
                <a:moveTo>
                  <a:pt x="0" y="0"/>
                </a:moveTo>
                <a:lnTo>
                  <a:pt x="8969321" y="0"/>
                </a:lnTo>
                <a:lnTo>
                  <a:pt x="8969321" y="10287000"/>
                </a:lnTo>
                <a:lnTo>
                  <a:pt x="0" y="10287000"/>
                </a:lnTo>
                <a:lnTo>
                  <a:pt x="0" y="0"/>
                </a:lnTo>
                <a:close/>
              </a:path>
            </a:pathLst>
          </a:custGeom>
          <a:blipFill>
            <a:blip r:embed="rId2"/>
            <a:stretch>
              <a:fillRect l="-22165" r="-49871"/>
            </a:stretch>
          </a:blipFill>
        </p:spPr>
      </p:sp>
      <p:grpSp>
        <p:nvGrpSpPr>
          <p:cNvPr id="6" name="Group 6"/>
          <p:cNvGrpSpPr/>
          <p:nvPr/>
        </p:nvGrpSpPr>
        <p:grpSpPr>
          <a:xfrm>
            <a:off x="7344540" y="864454"/>
            <a:ext cx="10079006" cy="3014603"/>
            <a:chOff x="0" y="0"/>
            <a:chExt cx="13438675" cy="4019471"/>
          </a:xfrm>
        </p:grpSpPr>
        <p:sp>
          <p:nvSpPr>
            <p:cNvPr id="7" name="TextBox 7"/>
            <p:cNvSpPr txBox="1"/>
            <p:nvPr/>
          </p:nvSpPr>
          <p:spPr>
            <a:xfrm>
              <a:off x="2343669" y="-95250"/>
              <a:ext cx="11095006" cy="908017"/>
            </a:xfrm>
            <a:prstGeom prst="rect">
              <a:avLst/>
            </a:prstGeom>
          </p:spPr>
          <p:txBody>
            <a:bodyPr lIns="0" tIns="0" rIns="0" bIns="0" rtlCol="0" anchor="t">
              <a:spAutoFit/>
            </a:bodyPr>
            <a:lstStyle/>
            <a:p>
              <a:pPr algn="r">
                <a:lnSpc>
                  <a:spcPts val="4800"/>
                </a:lnSpc>
              </a:pPr>
              <a:r>
                <a:rPr lang="en-US" sz="4000">
                  <a:solidFill>
                    <a:srgbClr val="FDFEEC"/>
                  </a:solidFill>
                  <a:latin typeface="Old Standard Italics"/>
                  <a:ea typeface="Old Standard Italics"/>
                  <a:cs typeface="Old Standard Italics"/>
                  <a:sym typeface="Old Standard Italics"/>
                </a:rPr>
                <a:t>Lic. Administración </a:t>
              </a:r>
            </a:p>
          </p:txBody>
        </p:sp>
        <p:sp>
          <p:nvSpPr>
            <p:cNvPr id="8" name="TextBox 8"/>
            <p:cNvSpPr txBox="1"/>
            <p:nvPr/>
          </p:nvSpPr>
          <p:spPr>
            <a:xfrm>
              <a:off x="0" y="1314470"/>
              <a:ext cx="13438675" cy="2705001"/>
            </a:xfrm>
            <a:prstGeom prst="rect">
              <a:avLst/>
            </a:prstGeom>
          </p:spPr>
          <p:txBody>
            <a:bodyPr lIns="0" tIns="0" rIns="0" bIns="0" rtlCol="0" anchor="t">
              <a:spAutoFit/>
            </a:bodyPr>
            <a:lstStyle/>
            <a:p>
              <a:pPr algn="r">
                <a:lnSpc>
                  <a:spcPts val="14400"/>
                </a:lnSpc>
              </a:pPr>
              <a:r>
                <a:rPr lang="en-US" sz="12000">
                  <a:solidFill>
                    <a:srgbClr val="FDFEEC"/>
                  </a:solidFill>
                  <a:latin typeface="Old Standard"/>
                  <a:ea typeface="Old Standard"/>
                  <a:cs typeface="Old Standard"/>
                  <a:sym typeface="Old Standard"/>
                </a:rPr>
                <a:t>Negociacion</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2" name="Group 2"/>
          <p:cNvGrpSpPr/>
          <p:nvPr/>
        </p:nvGrpSpPr>
        <p:grpSpPr>
          <a:xfrm>
            <a:off x="9059581" y="8915572"/>
            <a:ext cx="9804721" cy="795126"/>
            <a:chOff x="0" y="0"/>
            <a:chExt cx="13072962" cy="1060168"/>
          </a:xfrm>
        </p:grpSpPr>
        <p:sp>
          <p:nvSpPr>
            <p:cNvPr id="3" name="AutoShape 3"/>
            <p:cNvSpPr/>
            <p:nvPr/>
          </p:nvSpPr>
          <p:spPr>
            <a:xfrm>
              <a:off x="0" y="0"/>
              <a:ext cx="13072962" cy="1060168"/>
            </a:xfrm>
            <a:prstGeom prst="rect">
              <a:avLst/>
            </a:prstGeom>
            <a:solidFill>
              <a:srgbClr val="925520"/>
            </a:solidFill>
          </p:spPr>
        </p:sp>
        <p:sp>
          <p:nvSpPr>
            <p:cNvPr id="4" name="TextBox 4"/>
            <p:cNvSpPr txBox="1"/>
            <p:nvPr/>
          </p:nvSpPr>
          <p:spPr>
            <a:xfrm>
              <a:off x="604782" y="339617"/>
              <a:ext cx="11095006" cy="342834"/>
            </a:xfrm>
            <a:prstGeom prst="rect">
              <a:avLst/>
            </a:prstGeom>
          </p:spPr>
          <p:txBody>
            <a:bodyPr lIns="0" tIns="0" rIns="0" bIns="0" rtlCol="0" anchor="t">
              <a:spAutoFit/>
            </a:bodyPr>
            <a:lstStyle/>
            <a:p>
              <a:pPr algn="r">
                <a:lnSpc>
                  <a:spcPts val="2100"/>
                </a:lnSpc>
              </a:pPr>
              <a:endParaRPr/>
            </a:p>
          </p:txBody>
        </p:sp>
      </p:grpSp>
      <p:sp>
        <p:nvSpPr>
          <p:cNvPr id="5" name="Freeform 5"/>
          <p:cNvSpPr/>
          <p:nvPr/>
        </p:nvSpPr>
        <p:spPr>
          <a:xfrm>
            <a:off x="-533328" y="0"/>
            <a:ext cx="6686550" cy="10287000"/>
          </a:xfrm>
          <a:custGeom>
            <a:avLst/>
            <a:gdLst/>
            <a:ahLst/>
            <a:cxnLst/>
            <a:rect l="l" t="t" r="r" b="b"/>
            <a:pathLst>
              <a:path w="6686550" h="10287000">
                <a:moveTo>
                  <a:pt x="0" y="0"/>
                </a:moveTo>
                <a:lnTo>
                  <a:pt x="6686550" y="0"/>
                </a:lnTo>
                <a:lnTo>
                  <a:pt x="6686550" y="10287000"/>
                </a:lnTo>
                <a:lnTo>
                  <a:pt x="0" y="10287000"/>
                </a:lnTo>
                <a:lnTo>
                  <a:pt x="0" y="0"/>
                </a:lnTo>
                <a:close/>
              </a:path>
            </a:pathLst>
          </a:custGeom>
          <a:blipFill>
            <a:blip r:embed="rId2"/>
            <a:stretch>
              <a:fillRect l="-12500" r="-12500"/>
            </a:stretch>
          </a:blipFill>
        </p:spPr>
      </p:sp>
      <p:sp>
        <p:nvSpPr>
          <p:cNvPr id="6" name="TextBox 6"/>
          <p:cNvSpPr txBox="1"/>
          <p:nvPr/>
        </p:nvSpPr>
        <p:spPr>
          <a:xfrm>
            <a:off x="7560106" y="1337741"/>
            <a:ext cx="10453442" cy="6145349"/>
          </a:xfrm>
          <a:prstGeom prst="rect">
            <a:avLst/>
          </a:prstGeom>
        </p:spPr>
        <p:txBody>
          <a:bodyPr lIns="0" tIns="0" rIns="0" bIns="0" rtlCol="0" anchor="t">
            <a:spAutoFit/>
          </a:bodyPr>
          <a:lstStyle/>
          <a:p>
            <a:pPr algn="l">
              <a:lnSpc>
                <a:spcPts val="4008"/>
              </a:lnSpc>
            </a:pPr>
            <a:r>
              <a:rPr lang="en-US" sz="2863">
                <a:solidFill>
                  <a:srgbClr val="43270E"/>
                </a:solidFill>
                <a:latin typeface="Montserrat Light Bold"/>
                <a:ea typeface="Montserrat Light Bold"/>
                <a:cs typeface="Montserrat Light Bold"/>
                <a:sym typeface="Montserrat Light Bold"/>
              </a:rPr>
              <a:t>Ese proceso va a estar compuesto, básicamente también, por el tiempo. Como es un conjunto de secuencias que se encadenan, el tiempo es un factor fundamental en todas las negociaciones, y como negociadores, se debe saber que el tiempo es un elemento importantísimo del área del proceso: </a:t>
            </a:r>
          </a:p>
          <a:p>
            <a:pPr algn="l">
              <a:lnSpc>
                <a:spcPts val="4008"/>
              </a:lnSpc>
            </a:pPr>
            <a:endParaRPr lang="en-US" sz="2863">
              <a:solidFill>
                <a:srgbClr val="43270E"/>
              </a:solidFill>
              <a:latin typeface="Montserrat Light Bold"/>
              <a:ea typeface="Montserrat Light Bold"/>
              <a:cs typeface="Montserrat Light Bold"/>
              <a:sym typeface="Montserrat Light Bold"/>
            </a:endParaRPr>
          </a:p>
          <a:p>
            <a:pPr algn="l">
              <a:lnSpc>
                <a:spcPts val="4008"/>
              </a:lnSpc>
            </a:pPr>
            <a:r>
              <a:rPr lang="en-US" sz="2863">
                <a:solidFill>
                  <a:srgbClr val="43270E"/>
                </a:solidFill>
                <a:latin typeface="Montserrat Light Bold"/>
                <a:ea typeface="Montserrat Light Bold"/>
                <a:cs typeface="Montserrat Light Bold"/>
                <a:sym typeface="Montserrat Light Bold"/>
              </a:rPr>
              <a:t>cuánto tiempo tengo, cuánto tiempo se necesita, qué efecto tendría una pausa, cuánto tiempo se puede extender esta negociación, cuáles son mis tiempos límites y por qué razones esos tiempos son límites. </a:t>
            </a:r>
          </a:p>
          <a:p>
            <a:pPr algn="l">
              <a:lnSpc>
                <a:spcPts val="4008"/>
              </a:lnSpc>
            </a:pPr>
            <a:endParaRPr lang="en-US" sz="2863">
              <a:solidFill>
                <a:srgbClr val="43270E"/>
              </a:solidFill>
              <a:latin typeface="Montserrat Light Bold"/>
              <a:ea typeface="Montserrat Light Bold"/>
              <a:cs typeface="Montserrat Light Bold"/>
              <a:sym typeface="Montserrat Light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2" name="Group 2"/>
          <p:cNvGrpSpPr/>
          <p:nvPr/>
        </p:nvGrpSpPr>
        <p:grpSpPr>
          <a:xfrm>
            <a:off x="9059581" y="8915572"/>
            <a:ext cx="9804721" cy="795126"/>
            <a:chOff x="0" y="0"/>
            <a:chExt cx="13072962" cy="1060168"/>
          </a:xfrm>
        </p:grpSpPr>
        <p:sp>
          <p:nvSpPr>
            <p:cNvPr id="3" name="AutoShape 3"/>
            <p:cNvSpPr/>
            <p:nvPr/>
          </p:nvSpPr>
          <p:spPr>
            <a:xfrm>
              <a:off x="0" y="0"/>
              <a:ext cx="13072962" cy="1060168"/>
            </a:xfrm>
            <a:prstGeom prst="rect">
              <a:avLst/>
            </a:prstGeom>
            <a:solidFill>
              <a:srgbClr val="925520"/>
            </a:solidFill>
          </p:spPr>
        </p:sp>
        <p:sp>
          <p:nvSpPr>
            <p:cNvPr id="4" name="TextBox 4"/>
            <p:cNvSpPr txBox="1"/>
            <p:nvPr/>
          </p:nvSpPr>
          <p:spPr>
            <a:xfrm>
              <a:off x="604782" y="339617"/>
              <a:ext cx="11095006" cy="342834"/>
            </a:xfrm>
            <a:prstGeom prst="rect">
              <a:avLst/>
            </a:prstGeom>
          </p:spPr>
          <p:txBody>
            <a:bodyPr lIns="0" tIns="0" rIns="0" bIns="0" rtlCol="0" anchor="t">
              <a:spAutoFit/>
            </a:bodyPr>
            <a:lstStyle/>
            <a:p>
              <a:pPr algn="r">
                <a:lnSpc>
                  <a:spcPts val="2100"/>
                </a:lnSpc>
              </a:pPr>
              <a:endParaRPr/>
            </a:p>
          </p:txBody>
        </p:sp>
      </p:grpSp>
      <p:sp>
        <p:nvSpPr>
          <p:cNvPr id="5" name="Freeform 5"/>
          <p:cNvSpPr/>
          <p:nvPr/>
        </p:nvSpPr>
        <p:spPr>
          <a:xfrm>
            <a:off x="-533328" y="0"/>
            <a:ext cx="6686550" cy="10287000"/>
          </a:xfrm>
          <a:custGeom>
            <a:avLst/>
            <a:gdLst/>
            <a:ahLst/>
            <a:cxnLst/>
            <a:rect l="l" t="t" r="r" b="b"/>
            <a:pathLst>
              <a:path w="6686550" h="10287000">
                <a:moveTo>
                  <a:pt x="0" y="0"/>
                </a:moveTo>
                <a:lnTo>
                  <a:pt x="6686550" y="0"/>
                </a:lnTo>
                <a:lnTo>
                  <a:pt x="6686550" y="10287000"/>
                </a:lnTo>
                <a:lnTo>
                  <a:pt x="0" y="10287000"/>
                </a:lnTo>
                <a:lnTo>
                  <a:pt x="0" y="0"/>
                </a:lnTo>
                <a:close/>
              </a:path>
            </a:pathLst>
          </a:custGeom>
          <a:blipFill>
            <a:blip r:embed="rId2"/>
            <a:stretch>
              <a:fillRect l="-12500" r="-12500"/>
            </a:stretch>
          </a:blipFill>
        </p:spPr>
      </p:sp>
      <p:sp>
        <p:nvSpPr>
          <p:cNvPr id="6" name="TextBox 6"/>
          <p:cNvSpPr txBox="1"/>
          <p:nvPr/>
        </p:nvSpPr>
        <p:spPr>
          <a:xfrm>
            <a:off x="7560106" y="1356791"/>
            <a:ext cx="9914623" cy="5574665"/>
          </a:xfrm>
          <a:prstGeom prst="rect">
            <a:avLst/>
          </a:prstGeom>
        </p:spPr>
        <p:txBody>
          <a:bodyPr lIns="0" tIns="0" rIns="0" bIns="0" rtlCol="0" anchor="t">
            <a:spAutoFit/>
          </a:bodyPr>
          <a:lstStyle/>
          <a:p>
            <a:pPr algn="l">
              <a:lnSpc>
                <a:spcPts val="3359"/>
              </a:lnSpc>
            </a:pPr>
            <a:r>
              <a:rPr lang="en-US" sz="2399">
                <a:solidFill>
                  <a:srgbClr val="43270E"/>
                </a:solidFill>
                <a:latin typeface="Montserrat Light Bold"/>
                <a:ea typeface="Montserrat Light Bold"/>
                <a:cs typeface="Montserrat Light Bold"/>
                <a:sym typeface="Montserrat Light Bold"/>
              </a:rPr>
              <a:t>La dinámica que va a tener ese proceso, personalizado ya como proceso, va a depender de esta construcción de interacción por influencias recíprocas. </a:t>
            </a:r>
          </a:p>
          <a:p>
            <a:pPr algn="l">
              <a:lnSpc>
                <a:spcPts val="3359"/>
              </a:lnSpc>
            </a:pPr>
            <a:endParaRPr lang="en-US" sz="2399">
              <a:solidFill>
                <a:srgbClr val="43270E"/>
              </a:solidFill>
              <a:latin typeface="Montserrat Light Bold"/>
              <a:ea typeface="Montserrat Light Bold"/>
              <a:cs typeface="Montserrat Light Bold"/>
              <a:sym typeface="Montserrat Light Bold"/>
            </a:endParaRPr>
          </a:p>
          <a:p>
            <a:pPr algn="l">
              <a:lnSpc>
                <a:spcPts val="3359"/>
              </a:lnSpc>
            </a:pPr>
            <a:r>
              <a:rPr lang="en-US" sz="2399">
                <a:solidFill>
                  <a:srgbClr val="43270E"/>
                </a:solidFill>
                <a:latin typeface="Montserrat Light Bold"/>
                <a:ea typeface="Montserrat Light Bold"/>
                <a:cs typeface="Montserrat Light Bold"/>
                <a:sym typeface="Montserrat Light Bold"/>
              </a:rPr>
              <a:t>Esa dinámica puede ser de muy distintos tipos: </a:t>
            </a:r>
          </a:p>
          <a:p>
            <a:pPr algn="l">
              <a:lnSpc>
                <a:spcPts val="3359"/>
              </a:lnSpc>
            </a:pPr>
            <a:r>
              <a:rPr lang="en-US" sz="2399">
                <a:solidFill>
                  <a:srgbClr val="43270E"/>
                </a:solidFill>
                <a:latin typeface="Montserrat Light Bold"/>
                <a:ea typeface="Montserrat Light Bold"/>
                <a:cs typeface="Montserrat Light Bold"/>
                <a:sym typeface="Montserrat Light Bold"/>
              </a:rPr>
              <a:t>Por ejemplo, un grupo puede tener una dinámica muy fácil de consenso para tomar la decisión que está involucrada en la negociación, o pueden tener una dinámica en donde hay distintas opciones generando tensión para ser elegidas entre sí, o pueden tener una dinámica en donde no hay ninguna opción y se genera un vacío, y entonces se busca alguna forma para poder llenarlo.</a:t>
            </a:r>
          </a:p>
          <a:p>
            <a:pPr algn="l">
              <a:lnSpc>
                <a:spcPts val="3359"/>
              </a:lnSpc>
            </a:pPr>
            <a:endParaRPr lang="en-US" sz="2399">
              <a:solidFill>
                <a:srgbClr val="43270E"/>
              </a:solidFill>
              <a:latin typeface="Montserrat Light Bold"/>
              <a:ea typeface="Montserrat Light Bold"/>
              <a:cs typeface="Montserrat Light Bold"/>
              <a:sym typeface="Montserrat Light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2" name="Group 2"/>
          <p:cNvGrpSpPr/>
          <p:nvPr/>
        </p:nvGrpSpPr>
        <p:grpSpPr>
          <a:xfrm>
            <a:off x="9059581" y="8915572"/>
            <a:ext cx="9804721" cy="795126"/>
            <a:chOff x="0" y="0"/>
            <a:chExt cx="13072962" cy="1060168"/>
          </a:xfrm>
        </p:grpSpPr>
        <p:sp>
          <p:nvSpPr>
            <p:cNvPr id="3" name="AutoShape 3"/>
            <p:cNvSpPr/>
            <p:nvPr/>
          </p:nvSpPr>
          <p:spPr>
            <a:xfrm>
              <a:off x="0" y="0"/>
              <a:ext cx="13072962" cy="1060168"/>
            </a:xfrm>
            <a:prstGeom prst="rect">
              <a:avLst/>
            </a:prstGeom>
            <a:solidFill>
              <a:srgbClr val="925520"/>
            </a:solidFill>
          </p:spPr>
        </p:sp>
        <p:sp>
          <p:nvSpPr>
            <p:cNvPr id="4" name="TextBox 4"/>
            <p:cNvSpPr txBox="1"/>
            <p:nvPr/>
          </p:nvSpPr>
          <p:spPr>
            <a:xfrm>
              <a:off x="604782" y="339617"/>
              <a:ext cx="11095006" cy="342834"/>
            </a:xfrm>
            <a:prstGeom prst="rect">
              <a:avLst/>
            </a:prstGeom>
          </p:spPr>
          <p:txBody>
            <a:bodyPr lIns="0" tIns="0" rIns="0" bIns="0" rtlCol="0" anchor="t">
              <a:spAutoFit/>
            </a:bodyPr>
            <a:lstStyle/>
            <a:p>
              <a:pPr algn="r">
                <a:lnSpc>
                  <a:spcPts val="2100"/>
                </a:lnSpc>
              </a:pPr>
              <a:endParaRPr/>
            </a:p>
          </p:txBody>
        </p:sp>
      </p:grpSp>
      <p:sp>
        <p:nvSpPr>
          <p:cNvPr id="5" name="Freeform 5"/>
          <p:cNvSpPr/>
          <p:nvPr/>
        </p:nvSpPr>
        <p:spPr>
          <a:xfrm>
            <a:off x="-533328" y="0"/>
            <a:ext cx="6686550" cy="10287000"/>
          </a:xfrm>
          <a:custGeom>
            <a:avLst/>
            <a:gdLst/>
            <a:ahLst/>
            <a:cxnLst/>
            <a:rect l="l" t="t" r="r" b="b"/>
            <a:pathLst>
              <a:path w="6686550" h="10287000">
                <a:moveTo>
                  <a:pt x="0" y="0"/>
                </a:moveTo>
                <a:lnTo>
                  <a:pt x="6686550" y="0"/>
                </a:lnTo>
                <a:lnTo>
                  <a:pt x="6686550" y="10287000"/>
                </a:lnTo>
                <a:lnTo>
                  <a:pt x="0" y="10287000"/>
                </a:lnTo>
                <a:lnTo>
                  <a:pt x="0" y="0"/>
                </a:lnTo>
                <a:close/>
              </a:path>
            </a:pathLst>
          </a:custGeom>
          <a:blipFill>
            <a:blip r:embed="rId2"/>
            <a:stretch>
              <a:fillRect l="-12500" r="-12500"/>
            </a:stretch>
          </a:blipFill>
        </p:spPr>
      </p:sp>
      <p:sp>
        <p:nvSpPr>
          <p:cNvPr id="6" name="TextBox 6"/>
          <p:cNvSpPr txBox="1"/>
          <p:nvPr/>
        </p:nvSpPr>
        <p:spPr>
          <a:xfrm>
            <a:off x="7560106" y="1356791"/>
            <a:ext cx="9914623" cy="6425565"/>
          </a:xfrm>
          <a:prstGeom prst="rect">
            <a:avLst/>
          </a:prstGeom>
        </p:spPr>
        <p:txBody>
          <a:bodyPr lIns="0" tIns="0" rIns="0" bIns="0" rtlCol="0" anchor="t">
            <a:spAutoFit/>
          </a:bodyPr>
          <a:lstStyle/>
          <a:p>
            <a:pPr algn="l">
              <a:lnSpc>
                <a:spcPts val="3359"/>
              </a:lnSpc>
            </a:pPr>
            <a:r>
              <a:rPr lang="en-US" sz="2399">
                <a:solidFill>
                  <a:srgbClr val="43270E"/>
                </a:solidFill>
                <a:latin typeface="Montserrat Light Bold"/>
                <a:ea typeface="Montserrat Light Bold"/>
                <a:cs typeface="Montserrat Light Bold"/>
                <a:sym typeface="Montserrat Light Bold"/>
              </a:rPr>
              <a:t>El tiempo y la dinámica, dentro del proceso, vinculan hechos y relaciones. </a:t>
            </a:r>
          </a:p>
          <a:p>
            <a:pPr algn="l">
              <a:lnSpc>
                <a:spcPts val="3359"/>
              </a:lnSpc>
            </a:pPr>
            <a:endParaRPr lang="en-US" sz="2399">
              <a:solidFill>
                <a:srgbClr val="43270E"/>
              </a:solidFill>
              <a:latin typeface="Montserrat Light Bold"/>
              <a:ea typeface="Montserrat Light Bold"/>
              <a:cs typeface="Montserrat Light Bold"/>
              <a:sym typeface="Montserrat Light Bold"/>
            </a:endParaRPr>
          </a:p>
          <a:p>
            <a:pPr algn="l">
              <a:lnSpc>
                <a:spcPts val="3359"/>
              </a:lnSpc>
            </a:pPr>
            <a:r>
              <a:rPr lang="en-US" sz="2399">
                <a:solidFill>
                  <a:srgbClr val="43270E"/>
                </a:solidFill>
                <a:latin typeface="Montserrat Light Bold"/>
                <a:ea typeface="Montserrat Light Bold"/>
                <a:cs typeface="Montserrat Light Bold"/>
                <a:sym typeface="Montserrat Light Bold"/>
              </a:rPr>
              <a:t>Hay hechos, inclusive en las más pequeñas situaciones de negociación, que son los que estructuran el tema a decidir. Esto dependerá de qué se negocia y cuál es el contexto. </a:t>
            </a:r>
          </a:p>
          <a:p>
            <a:pPr algn="l">
              <a:lnSpc>
                <a:spcPts val="3359"/>
              </a:lnSpc>
            </a:pPr>
            <a:endParaRPr lang="en-US" sz="2399">
              <a:solidFill>
                <a:srgbClr val="43270E"/>
              </a:solidFill>
              <a:latin typeface="Montserrat Light Bold"/>
              <a:ea typeface="Montserrat Light Bold"/>
              <a:cs typeface="Montserrat Light Bold"/>
              <a:sym typeface="Montserrat Light Bold"/>
            </a:endParaRPr>
          </a:p>
          <a:p>
            <a:pPr algn="l">
              <a:lnSpc>
                <a:spcPts val="3359"/>
              </a:lnSpc>
            </a:pPr>
            <a:r>
              <a:rPr lang="en-US" sz="2399">
                <a:solidFill>
                  <a:srgbClr val="43270E"/>
                </a:solidFill>
                <a:latin typeface="Montserrat Light Bold"/>
                <a:ea typeface="Montserrat Light Bold"/>
                <a:cs typeface="Montserrat Light Bold"/>
                <a:sym typeface="Montserrat Light Bold"/>
              </a:rPr>
              <a:t>Y hay relaciones entre quienes negocian. En la medida en que los miembros de cualquier grupo humano (por ej. un grupo de negociadores) se presentan unos con otros y dicen su nombre, están comenzando a construir una relación, porque las personas se identifican con el nombre, y cada vez que se interactúa se pone el nombre adelante. Ahí, se está construyendo una relación.</a:t>
            </a:r>
          </a:p>
          <a:p>
            <a:pPr algn="l">
              <a:lnSpc>
                <a:spcPts val="3359"/>
              </a:lnSpc>
            </a:pPr>
            <a:endParaRPr lang="en-US" sz="2399">
              <a:solidFill>
                <a:srgbClr val="43270E"/>
              </a:solidFill>
              <a:latin typeface="Montserrat Light Bold"/>
              <a:ea typeface="Montserrat Light Bold"/>
              <a:cs typeface="Montserrat Light Bold"/>
              <a:sym typeface="Montserrat Light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2" name="Group 2"/>
          <p:cNvGrpSpPr/>
          <p:nvPr/>
        </p:nvGrpSpPr>
        <p:grpSpPr>
          <a:xfrm>
            <a:off x="9059581" y="8915572"/>
            <a:ext cx="9804721" cy="795126"/>
            <a:chOff x="0" y="0"/>
            <a:chExt cx="13072962" cy="1060168"/>
          </a:xfrm>
        </p:grpSpPr>
        <p:sp>
          <p:nvSpPr>
            <p:cNvPr id="3" name="AutoShape 3"/>
            <p:cNvSpPr/>
            <p:nvPr/>
          </p:nvSpPr>
          <p:spPr>
            <a:xfrm>
              <a:off x="0" y="0"/>
              <a:ext cx="13072962" cy="1060168"/>
            </a:xfrm>
            <a:prstGeom prst="rect">
              <a:avLst/>
            </a:prstGeom>
            <a:solidFill>
              <a:srgbClr val="925520"/>
            </a:solidFill>
          </p:spPr>
        </p:sp>
        <p:sp>
          <p:nvSpPr>
            <p:cNvPr id="4" name="TextBox 4"/>
            <p:cNvSpPr txBox="1"/>
            <p:nvPr/>
          </p:nvSpPr>
          <p:spPr>
            <a:xfrm>
              <a:off x="604782" y="339617"/>
              <a:ext cx="11095006" cy="342834"/>
            </a:xfrm>
            <a:prstGeom prst="rect">
              <a:avLst/>
            </a:prstGeom>
          </p:spPr>
          <p:txBody>
            <a:bodyPr lIns="0" tIns="0" rIns="0" bIns="0" rtlCol="0" anchor="t">
              <a:spAutoFit/>
            </a:bodyPr>
            <a:lstStyle/>
            <a:p>
              <a:pPr algn="r">
                <a:lnSpc>
                  <a:spcPts val="2100"/>
                </a:lnSpc>
              </a:pPr>
              <a:endParaRPr/>
            </a:p>
          </p:txBody>
        </p:sp>
      </p:grpSp>
      <p:sp>
        <p:nvSpPr>
          <p:cNvPr id="5" name="Freeform 5"/>
          <p:cNvSpPr/>
          <p:nvPr/>
        </p:nvSpPr>
        <p:spPr>
          <a:xfrm>
            <a:off x="-533328" y="0"/>
            <a:ext cx="6686550" cy="10287000"/>
          </a:xfrm>
          <a:custGeom>
            <a:avLst/>
            <a:gdLst/>
            <a:ahLst/>
            <a:cxnLst/>
            <a:rect l="l" t="t" r="r" b="b"/>
            <a:pathLst>
              <a:path w="6686550" h="10287000">
                <a:moveTo>
                  <a:pt x="0" y="0"/>
                </a:moveTo>
                <a:lnTo>
                  <a:pt x="6686550" y="0"/>
                </a:lnTo>
                <a:lnTo>
                  <a:pt x="6686550" y="10287000"/>
                </a:lnTo>
                <a:lnTo>
                  <a:pt x="0" y="10287000"/>
                </a:lnTo>
                <a:lnTo>
                  <a:pt x="0" y="0"/>
                </a:lnTo>
                <a:close/>
              </a:path>
            </a:pathLst>
          </a:custGeom>
          <a:blipFill>
            <a:blip r:embed="rId2"/>
            <a:stretch>
              <a:fillRect l="-12500" r="-12500"/>
            </a:stretch>
          </a:blipFill>
        </p:spPr>
      </p:sp>
      <p:sp>
        <p:nvSpPr>
          <p:cNvPr id="6" name="TextBox 6"/>
          <p:cNvSpPr txBox="1"/>
          <p:nvPr/>
        </p:nvSpPr>
        <p:spPr>
          <a:xfrm>
            <a:off x="7629379" y="3123246"/>
            <a:ext cx="9914623" cy="3834765"/>
          </a:xfrm>
          <a:prstGeom prst="rect">
            <a:avLst/>
          </a:prstGeom>
        </p:spPr>
        <p:txBody>
          <a:bodyPr lIns="0" tIns="0" rIns="0" bIns="0" rtlCol="0" anchor="t">
            <a:spAutoFit/>
          </a:bodyPr>
          <a:lstStyle/>
          <a:p>
            <a:pPr algn="l">
              <a:lnSpc>
                <a:spcPts val="3359"/>
              </a:lnSpc>
            </a:pPr>
            <a:r>
              <a:rPr lang="en-US" sz="2399">
                <a:solidFill>
                  <a:srgbClr val="43270E"/>
                </a:solidFill>
                <a:latin typeface="Montserrat Light Bold"/>
                <a:ea typeface="Montserrat Light Bold"/>
                <a:cs typeface="Montserrat Light Bold"/>
                <a:sym typeface="Montserrat Light Bold"/>
              </a:rPr>
              <a:t>Entonces, se considera la negociación como un proceso de toma de decisiones que incluye estos tres elementos. </a:t>
            </a:r>
          </a:p>
          <a:p>
            <a:pPr algn="l">
              <a:lnSpc>
                <a:spcPts val="3359"/>
              </a:lnSpc>
            </a:pPr>
            <a:endParaRPr lang="en-US" sz="2399">
              <a:solidFill>
                <a:srgbClr val="43270E"/>
              </a:solidFill>
              <a:latin typeface="Montserrat Light Bold"/>
              <a:ea typeface="Montserrat Light Bold"/>
              <a:cs typeface="Montserrat Light Bold"/>
              <a:sym typeface="Montserrat Light Bold"/>
            </a:endParaRPr>
          </a:p>
          <a:p>
            <a:pPr algn="l">
              <a:lnSpc>
                <a:spcPts val="3359"/>
              </a:lnSpc>
            </a:pPr>
            <a:r>
              <a:rPr lang="en-US" sz="2399">
                <a:solidFill>
                  <a:srgbClr val="43270E"/>
                </a:solidFill>
                <a:latin typeface="Montserrat Light Bold"/>
                <a:ea typeface="Montserrat Light Bold"/>
                <a:cs typeface="Montserrat Light Bold"/>
                <a:sym typeface="Montserrat Light Bold"/>
              </a:rPr>
              <a:t>Tener en cuenta las personas, el proceso y el problema, permitirá que el negociador se maneje adecuadamente dentro del proceso de negociación, diferenciando campos de acción y explorando desarrollos posibles en cada uno de ellos.</a:t>
            </a:r>
          </a:p>
          <a:p>
            <a:pPr algn="l">
              <a:lnSpc>
                <a:spcPts val="3359"/>
              </a:lnSpc>
            </a:pPr>
            <a:endParaRPr lang="en-US" sz="2399">
              <a:solidFill>
                <a:srgbClr val="43270E"/>
              </a:solidFill>
              <a:latin typeface="Montserrat Light Bold"/>
              <a:ea typeface="Montserrat Light Bold"/>
              <a:cs typeface="Montserrat Light Bold"/>
              <a:sym typeface="Montserrat Light Bold"/>
            </a:endParaRPr>
          </a:p>
          <a:p>
            <a:pPr algn="l">
              <a:lnSpc>
                <a:spcPts val="3359"/>
              </a:lnSpc>
            </a:pPr>
            <a:endParaRPr lang="en-US" sz="2399">
              <a:solidFill>
                <a:srgbClr val="43270E"/>
              </a:solidFill>
              <a:latin typeface="Montserrat Light Bold"/>
              <a:ea typeface="Montserrat Light Bold"/>
              <a:cs typeface="Montserrat Light Bold"/>
              <a:sym typeface="Montserrat Light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1615393" y="8860737"/>
            <a:ext cx="9804721" cy="795126"/>
          </a:xfrm>
          <a:prstGeom prst="rect">
            <a:avLst/>
          </a:prstGeom>
          <a:solidFill>
            <a:srgbClr val="925520"/>
          </a:solidFill>
        </p:spPr>
      </p:sp>
      <p:sp>
        <p:nvSpPr>
          <p:cNvPr id="4" name="TextBox 4"/>
          <p:cNvSpPr txBox="1"/>
          <p:nvPr/>
        </p:nvSpPr>
        <p:spPr>
          <a:xfrm>
            <a:off x="787154" y="1109230"/>
            <a:ext cx="6784566" cy="1219200"/>
          </a:xfrm>
          <a:prstGeom prst="rect">
            <a:avLst/>
          </a:prstGeom>
        </p:spPr>
        <p:txBody>
          <a:bodyPr lIns="0" tIns="0" rIns="0" bIns="0" rtlCol="0" anchor="t">
            <a:spAutoFit/>
          </a:bodyPr>
          <a:lstStyle/>
          <a:p>
            <a:pPr algn="ctr">
              <a:lnSpc>
                <a:spcPts val="8400"/>
              </a:lnSpc>
            </a:pPr>
            <a:r>
              <a:rPr lang="en-US" sz="7000" spc="-539">
                <a:solidFill>
                  <a:srgbClr val="925520"/>
                </a:solidFill>
                <a:latin typeface="Old Standard"/>
                <a:ea typeface="Old Standard"/>
                <a:cs typeface="Old Standard"/>
                <a:sym typeface="Old Standard"/>
              </a:rPr>
              <a:t> TENSIÓN</a:t>
            </a:r>
          </a:p>
        </p:txBody>
      </p:sp>
      <p:grpSp>
        <p:nvGrpSpPr>
          <p:cNvPr id="5" name="Group 5"/>
          <p:cNvGrpSpPr/>
          <p:nvPr/>
        </p:nvGrpSpPr>
        <p:grpSpPr>
          <a:xfrm>
            <a:off x="8402992" y="-317800"/>
            <a:ext cx="9156907" cy="9973663"/>
            <a:chOff x="0" y="0"/>
            <a:chExt cx="12209209" cy="13298217"/>
          </a:xfrm>
        </p:grpSpPr>
        <p:sp>
          <p:nvSpPr>
            <p:cNvPr id="6" name="TextBox 6"/>
            <p:cNvSpPr txBox="1"/>
            <p:nvPr/>
          </p:nvSpPr>
          <p:spPr>
            <a:xfrm>
              <a:off x="0" y="0"/>
              <a:ext cx="12209209" cy="1612801"/>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7" name="TextBox 7"/>
            <p:cNvSpPr txBox="1"/>
            <p:nvPr/>
          </p:nvSpPr>
          <p:spPr>
            <a:xfrm>
              <a:off x="0" y="2131953"/>
              <a:ext cx="12209209" cy="11166264"/>
            </a:xfrm>
            <a:prstGeom prst="rect">
              <a:avLst/>
            </a:prstGeom>
          </p:spPr>
          <p:txBody>
            <a:bodyPr lIns="0" tIns="0" rIns="0" bIns="0" rtlCol="0" anchor="t">
              <a:spAutoFit/>
            </a:bodyPr>
            <a:lstStyle/>
            <a:p>
              <a:pPr algn="l">
                <a:lnSpc>
                  <a:spcPts val="4339"/>
                </a:lnSpc>
              </a:pPr>
              <a:r>
                <a:rPr lang="en-US" sz="3099">
                  <a:solidFill>
                    <a:srgbClr val="43270E"/>
                  </a:solidFill>
                  <a:latin typeface="Montserrat Light Bold"/>
                  <a:ea typeface="Montserrat Light Bold"/>
                  <a:cs typeface="Montserrat Light Bold"/>
                  <a:sym typeface="Montserrat Light Bold"/>
                </a:rPr>
                <a:t>En toda situación de negociación hay una tensión: por un lado, porque en el campo del proceso hay que tomar decisiones, y porque esas decisiones están vinculadas con contenidos o con temas, o con cuestiones, que son importantes para los negociadores.</a:t>
              </a:r>
            </a:p>
            <a:p>
              <a:pPr algn="l">
                <a:lnSpc>
                  <a:spcPts val="4339"/>
                </a:lnSpc>
              </a:pPr>
              <a:endParaRPr lang="en-US" sz="3099">
                <a:solidFill>
                  <a:srgbClr val="43270E"/>
                </a:solidFill>
                <a:latin typeface="Montserrat Light Bold"/>
                <a:ea typeface="Montserrat Light Bold"/>
                <a:cs typeface="Montserrat Light Bold"/>
                <a:sym typeface="Montserrat Light Bold"/>
              </a:endParaRPr>
            </a:p>
            <a:p>
              <a:pPr algn="l">
                <a:lnSpc>
                  <a:spcPts val="4339"/>
                </a:lnSpc>
              </a:pPr>
              <a:r>
                <a:rPr lang="en-US" sz="3099">
                  <a:solidFill>
                    <a:srgbClr val="43270E"/>
                  </a:solidFill>
                  <a:latin typeface="Montserrat Light Bold"/>
                  <a:ea typeface="Montserrat Light Bold"/>
                  <a:cs typeface="Montserrat Light Bold"/>
                  <a:sym typeface="Montserrat Light Bold"/>
                </a:rPr>
                <a:t>Pero esas decisiones hay que tomarlas con otras personas. Es por eso que toda negociación hay una tensión, que es muy natural y que resulta del hecho de que al “subir” lo más posible por una línea, “contraigo” lo que se puede obtener por la otra</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1927121" y="8860737"/>
            <a:ext cx="9804721" cy="795126"/>
          </a:xfrm>
          <a:prstGeom prst="rect">
            <a:avLst/>
          </a:prstGeom>
          <a:solidFill>
            <a:srgbClr val="925520"/>
          </a:solidFill>
        </p:spPr>
      </p:sp>
      <p:sp>
        <p:nvSpPr>
          <p:cNvPr id="4" name="TextBox 4"/>
          <p:cNvSpPr txBox="1"/>
          <p:nvPr/>
        </p:nvSpPr>
        <p:spPr>
          <a:xfrm>
            <a:off x="817466" y="1143866"/>
            <a:ext cx="6784566" cy="1219200"/>
          </a:xfrm>
          <a:prstGeom prst="rect">
            <a:avLst/>
          </a:prstGeom>
        </p:spPr>
        <p:txBody>
          <a:bodyPr lIns="0" tIns="0" rIns="0" bIns="0" rtlCol="0" anchor="t">
            <a:spAutoFit/>
          </a:bodyPr>
          <a:lstStyle/>
          <a:p>
            <a:pPr algn="ctr">
              <a:lnSpc>
                <a:spcPts val="8400"/>
              </a:lnSpc>
            </a:pPr>
            <a:r>
              <a:rPr lang="en-US" sz="7000" spc="-539">
                <a:solidFill>
                  <a:srgbClr val="925520"/>
                </a:solidFill>
                <a:latin typeface="Old Standard"/>
                <a:ea typeface="Old Standard"/>
                <a:cs typeface="Old Standard"/>
                <a:sym typeface="Old Standard"/>
              </a:rPr>
              <a:t>TENSIÓN</a:t>
            </a:r>
          </a:p>
        </p:txBody>
      </p:sp>
      <p:grpSp>
        <p:nvGrpSpPr>
          <p:cNvPr id="5" name="Group 5"/>
          <p:cNvGrpSpPr/>
          <p:nvPr/>
        </p:nvGrpSpPr>
        <p:grpSpPr>
          <a:xfrm>
            <a:off x="8449148" y="-210538"/>
            <a:ext cx="9156907" cy="10497538"/>
            <a:chOff x="0" y="0"/>
            <a:chExt cx="12209209" cy="13996717"/>
          </a:xfrm>
        </p:grpSpPr>
        <p:sp>
          <p:nvSpPr>
            <p:cNvPr id="6" name="TextBox 6"/>
            <p:cNvSpPr txBox="1"/>
            <p:nvPr/>
          </p:nvSpPr>
          <p:spPr>
            <a:xfrm>
              <a:off x="0" y="0"/>
              <a:ext cx="12209209" cy="1612801"/>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7" name="TextBox 7"/>
            <p:cNvSpPr txBox="1"/>
            <p:nvPr/>
          </p:nvSpPr>
          <p:spPr>
            <a:xfrm>
              <a:off x="0" y="2131953"/>
              <a:ext cx="12209209" cy="11864764"/>
            </a:xfrm>
            <a:prstGeom prst="rect">
              <a:avLst/>
            </a:prstGeom>
          </p:spPr>
          <p:txBody>
            <a:bodyPr lIns="0" tIns="0" rIns="0" bIns="0" rtlCol="0" anchor="t">
              <a:spAutoFit/>
            </a:bodyPr>
            <a:lstStyle/>
            <a:p>
              <a:pPr algn="l">
                <a:lnSpc>
                  <a:spcPts val="4339"/>
                </a:lnSpc>
              </a:pPr>
              <a:r>
                <a:rPr lang="en-US" sz="3099">
                  <a:solidFill>
                    <a:srgbClr val="43270E"/>
                  </a:solidFill>
                  <a:latin typeface="Montserrat Light Bold"/>
                  <a:ea typeface="Montserrat Light Bold"/>
                  <a:cs typeface="Montserrat Light Bold"/>
                  <a:sym typeface="Montserrat Light Bold"/>
                </a:rPr>
                <a:t>Esta es la TENSIÓN que existe en las situaciones de negociación, y que está ejemplificada muy claramente, por aquellas situaciones de negociación en donde la relación está condicionada al resultado de la negociación. </a:t>
              </a:r>
            </a:p>
            <a:p>
              <a:pPr algn="l">
                <a:lnSpc>
                  <a:spcPts val="4339"/>
                </a:lnSpc>
              </a:pPr>
              <a:endParaRPr lang="en-US" sz="3099">
                <a:solidFill>
                  <a:srgbClr val="43270E"/>
                </a:solidFill>
                <a:latin typeface="Montserrat Light Bold"/>
                <a:ea typeface="Montserrat Light Bold"/>
                <a:cs typeface="Montserrat Light Bold"/>
                <a:sym typeface="Montserrat Light Bold"/>
              </a:endParaRPr>
            </a:p>
            <a:p>
              <a:pPr algn="l">
                <a:lnSpc>
                  <a:spcPts val="4339"/>
                </a:lnSpc>
              </a:pPr>
              <a:r>
                <a:rPr lang="en-US" sz="3099">
                  <a:solidFill>
                    <a:srgbClr val="43270E"/>
                  </a:solidFill>
                  <a:latin typeface="Montserrat Light Bold"/>
                  <a:ea typeface="Montserrat Light Bold"/>
                  <a:cs typeface="Montserrat Light Bold"/>
                  <a:sym typeface="Montserrat Light Bold"/>
                </a:rPr>
                <a:t>Es decir, se es amigo y se continua siéndolo -y por lo tanto perdura la relación- “si y sólo si” el otro satisface mis pretensiones en el plano de los contenidos. En estos casos el mensaje es: “sólo seguiremos teniendo una buena relación si haces y me das lo que yo quiero”.</a:t>
              </a:r>
            </a:p>
            <a:p>
              <a:pPr algn="l">
                <a:lnSpc>
                  <a:spcPts val="4339"/>
                </a:lnSpc>
              </a:pPr>
              <a:endParaRPr lang="en-US" sz="3099">
                <a:solidFill>
                  <a:srgbClr val="43270E"/>
                </a:solidFill>
                <a:latin typeface="Montserrat Light Bold"/>
                <a:ea typeface="Montserrat Light Bold"/>
                <a:cs typeface="Montserrat Light Bold"/>
                <a:sym typeface="Montserrat Light Bold"/>
              </a:endParaRPr>
            </a:p>
            <a:p>
              <a:pPr algn="l">
                <a:lnSpc>
                  <a:spcPts val="4339"/>
                </a:lnSpc>
              </a:pPr>
              <a:endParaRPr lang="en-US" sz="3099">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576303" y="8915572"/>
            <a:ext cx="9804721" cy="795126"/>
          </a:xfrm>
          <a:prstGeom prst="rect">
            <a:avLst/>
          </a:prstGeom>
          <a:solidFill>
            <a:srgbClr val="925520"/>
          </a:solidFill>
        </p:spPr>
      </p:sp>
      <p:sp>
        <p:nvSpPr>
          <p:cNvPr id="4" name="TextBox 4"/>
          <p:cNvSpPr txBox="1"/>
          <p:nvPr/>
        </p:nvSpPr>
        <p:spPr>
          <a:xfrm>
            <a:off x="1028700" y="1143866"/>
            <a:ext cx="6784566" cy="1219200"/>
          </a:xfrm>
          <a:prstGeom prst="rect">
            <a:avLst/>
          </a:prstGeom>
        </p:spPr>
        <p:txBody>
          <a:bodyPr lIns="0" tIns="0" rIns="0" bIns="0" rtlCol="0" anchor="t">
            <a:spAutoFit/>
          </a:bodyPr>
          <a:lstStyle/>
          <a:p>
            <a:pPr algn="ctr">
              <a:lnSpc>
                <a:spcPts val="8400"/>
              </a:lnSpc>
            </a:pPr>
            <a:r>
              <a:rPr lang="en-US" sz="7000" spc="-539">
                <a:solidFill>
                  <a:srgbClr val="925520"/>
                </a:solidFill>
                <a:latin typeface="Old Standard"/>
                <a:ea typeface="Old Standard"/>
                <a:cs typeface="Old Standard"/>
                <a:sym typeface="Old Standard"/>
              </a:rPr>
              <a:t>TENSIÓN</a:t>
            </a:r>
          </a:p>
        </p:txBody>
      </p:sp>
      <p:grpSp>
        <p:nvGrpSpPr>
          <p:cNvPr id="5" name="Group 5"/>
          <p:cNvGrpSpPr/>
          <p:nvPr/>
        </p:nvGrpSpPr>
        <p:grpSpPr>
          <a:xfrm>
            <a:off x="8541616" y="508574"/>
            <a:ext cx="9156907" cy="7144738"/>
            <a:chOff x="0" y="0"/>
            <a:chExt cx="12209209" cy="9526317"/>
          </a:xfrm>
        </p:grpSpPr>
        <p:sp>
          <p:nvSpPr>
            <p:cNvPr id="6" name="TextBox 6"/>
            <p:cNvSpPr txBox="1"/>
            <p:nvPr/>
          </p:nvSpPr>
          <p:spPr>
            <a:xfrm>
              <a:off x="0" y="0"/>
              <a:ext cx="12209209" cy="1612801"/>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7" name="TextBox 7"/>
            <p:cNvSpPr txBox="1"/>
            <p:nvPr/>
          </p:nvSpPr>
          <p:spPr>
            <a:xfrm>
              <a:off x="0" y="2131953"/>
              <a:ext cx="12209209" cy="7394364"/>
            </a:xfrm>
            <a:prstGeom prst="rect">
              <a:avLst/>
            </a:prstGeom>
          </p:spPr>
          <p:txBody>
            <a:bodyPr lIns="0" tIns="0" rIns="0" bIns="0" rtlCol="0" anchor="t">
              <a:spAutoFit/>
            </a:bodyPr>
            <a:lstStyle/>
            <a:p>
              <a:pPr algn="l">
                <a:lnSpc>
                  <a:spcPts val="4339"/>
                </a:lnSpc>
              </a:pPr>
              <a:r>
                <a:rPr lang="en-US" sz="3099">
                  <a:solidFill>
                    <a:srgbClr val="43270E"/>
                  </a:solidFill>
                  <a:latin typeface="Montserrat Light Bold"/>
                  <a:ea typeface="Montserrat Light Bold"/>
                  <a:cs typeface="Montserrat Light Bold"/>
                  <a:sym typeface="Montserrat Light Bold"/>
                </a:rPr>
                <a:t>En algunas negociaciones la relación no será muy importante, porque puede que sea una negociación de momento; en cambio en otras negociaciones la relación será muy importante. Entonces, uno de los dilemas básicos en la negociación es cómo manejar esta tensión, entre el contenido y la relación.</a:t>
              </a:r>
            </a:p>
            <a:p>
              <a:pPr algn="l">
                <a:lnSpc>
                  <a:spcPts val="4339"/>
                </a:lnSpc>
              </a:pPr>
              <a:endParaRPr lang="en-US" sz="3099">
                <a:solidFill>
                  <a:srgbClr val="43270E"/>
                </a:solidFill>
                <a:latin typeface="Montserrat Light Bold"/>
                <a:ea typeface="Montserrat Light Bold"/>
                <a:cs typeface="Montserrat Light Bold"/>
                <a:sym typeface="Montserrat Light Bold"/>
              </a:endParaRPr>
            </a:p>
            <a:p>
              <a:pPr algn="l">
                <a:lnSpc>
                  <a:spcPts val="4339"/>
                </a:lnSpc>
              </a:pPr>
              <a:endParaRPr lang="en-US" sz="3099">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368250" y="8798269"/>
            <a:ext cx="8856925" cy="795126"/>
          </a:xfrm>
          <a:prstGeom prst="rect">
            <a:avLst/>
          </a:prstGeom>
          <a:solidFill>
            <a:srgbClr val="925520"/>
          </a:solidFill>
        </p:spPr>
      </p:sp>
      <p:sp>
        <p:nvSpPr>
          <p:cNvPr id="4" name="Freeform 4"/>
          <p:cNvSpPr/>
          <p:nvPr/>
        </p:nvSpPr>
        <p:spPr>
          <a:xfrm>
            <a:off x="4431201" y="2179398"/>
            <a:ext cx="9320381" cy="5928205"/>
          </a:xfrm>
          <a:custGeom>
            <a:avLst/>
            <a:gdLst/>
            <a:ahLst/>
            <a:cxnLst/>
            <a:rect l="l" t="t" r="r" b="b"/>
            <a:pathLst>
              <a:path w="9320381" h="5928205">
                <a:moveTo>
                  <a:pt x="0" y="0"/>
                </a:moveTo>
                <a:lnTo>
                  <a:pt x="9320380" y="0"/>
                </a:lnTo>
                <a:lnTo>
                  <a:pt x="9320380" y="5928204"/>
                </a:lnTo>
                <a:lnTo>
                  <a:pt x="0" y="5928204"/>
                </a:lnTo>
                <a:lnTo>
                  <a:pt x="0" y="0"/>
                </a:lnTo>
                <a:close/>
              </a:path>
            </a:pathLst>
          </a:custGeom>
          <a:blipFill>
            <a:blip r:embed="rId3"/>
            <a:stretch>
              <a:fillRect t="-10309" b="-10309"/>
            </a:stretch>
          </a:blipFill>
        </p:spPr>
      </p:sp>
      <p:sp>
        <p:nvSpPr>
          <p:cNvPr id="5" name="TextBox 5"/>
          <p:cNvSpPr txBox="1"/>
          <p:nvPr/>
        </p:nvSpPr>
        <p:spPr>
          <a:xfrm>
            <a:off x="4431201" y="904875"/>
            <a:ext cx="9425598" cy="1781175"/>
          </a:xfrm>
          <a:prstGeom prst="rect">
            <a:avLst/>
          </a:prstGeom>
        </p:spPr>
        <p:txBody>
          <a:bodyPr lIns="0" tIns="0" rIns="0" bIns="0" rtlCol="0" anchor="t">
            <a:spAutoFit/>
          </a:bodyPr>
          <a:lstStyle/>
          <a:p>
            <a:pPr algn="ctr">
              <a:lnSpc>
                <a:spcPts val="6552"/>
              </a:lnSpc>
            </a:pPr>
            <a:r>
              <a:rPr lang="en-US" sz="5460" spc="-420">
                <a:solidFill>
                  <a:srgbClr val="925520"/>
                </a:solidFill>
                <a:latin typeface="Old Standard"/>
                <a:ea typeface="Old Standard"/>
                <a:cs typeface="Old Standard"/>
                <a:sym typeface="Old Standard"/>
              </a:rPr>
              <a:t>PERSONAS -PROBLEMAS</a:t>
            </a:r>
          </a:p>
          <a:p>
            <a:pPr algn="ctr">
              <a:lnSpc>
                <a:spcPts val="6552"/>
              </a:lnSpc>
            </a:pPr>
            <a:endParaRPr lang="en-US" sz="5460" spc="-420">
              <a:solidFill>
                <a:srgbClr val="925520"/>
              </a:solidFill>
              <a:latin typeface="Old Standard"/>
              <a:ea typeface="Old Standard"/>
              <a:cs typeface="Old Standard"/>
              <a:sym typeface="Old Standar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grpSp>
        <p:nvGrpSpPr>
          <p:cNvPr id="3" name="Group 3"/>
          <p:cNvGrpSpPr/>
          <p:nvPr/>
        </p:nvGrpSpPr>
        <p:grpSpPr>
          <a:xfrm>
            <a:off x="-368250" y="8798269"/>
            <a:ext cx="8856925" cy="795126"/>
            <a:chOff x="0" y="0"/>
            <a:chExt cx="11809234" cy="1060168"/>
          </a:xfrm>
        </p:grpSpPr>
        <p:sp>
          <p:nvSpPr>
            <p:cNvPr id="4" name="AutoShape 4"/>
            <p:cNvSpPr/>
            <p:nvPr/>
          </p:nvSpPr>
          <p:spPr>
            <a:xfrm>
              <a:off x="0" y="0"/>
              <a:ext cx="11809234" cy="1060168"/>
            </a:xfrm>
            <a:prstGeom prst="rect">
              <a:avLst/>
            </a:prstGeom>
            <a:solidFill>
              <a:srgbClr val="925520"/>
            </a:solidFill>
          </p:spPr>
        </p:sp>
        <p:sp>
          <p:nvSpPr>
            <p:cNvPr id="5" name="TextBox 5"/>
            <p:cNvSpPr txBox="1"/>
            <p:nvPr/>
          </p:nvSpPr>
          <p:spPr>
            <a:xfrm>
              <a:off x="1205737" y="339617"/>
              <a:ext cx="10022482" cy="342834"/>
            </a:xfrm>
            <a:prstGeom prst="rect">
              <a:avLst/>
            </a:prstGeom>
          </p:spPr>
          <p:txBody>
            <a:bodyPr lIns="0" tIns="0" rIns="0" bIns="0" rtlCol="0" anchor="t">
              <a:spAutoFit/>
            </a:bodyPr>
            <a:lstStyle/>
            <a:p>
              <a:pPr algn="l">
                <a:lnSpc>
                  <a:spcPts val="2100"/>
                </a:lnSpc>
              </a:pPr>
              <a:r>
                <a:rPr lang="en-US" sz="1500" spc="300">
                  <a:solidFill>
                    <a:srgbClr val="FDFEEC"/>
                  </a:solidFill>
                  <a:latin typeface="Montserrat Classic Bold"/>
                  <a:ea typeface="Montserrat Classic Bold"/>
                  <a:cs typeface="Montserrat Classic Bold"/>
                  <a:sym typeface="Montserrat Classic Bold"/>
                </a:rPr>
                <a:t>COMUNICACIÓN HUMANA </a:t>
              </a:r>
            </a:p>
          </p:txBody>
        </p:sp>
      </p:grpSp>
      <p:sp>
        <p:nvSpPr>
          <p:cNvPr id="6" name="TextBox 6"/>
          <p:cNvSpPr txBox="1"/>
          <p:nvPr/>
        </p:nvSpPr>
        <p:spPr>
          <a:xfrm>
            <a:off x="1705100" y="1085850"/>
            <a:ext cx="15293436" cy="7362825"/>
          </a:xfrm>
          <a:prstGeom prst="rect">
            <a:avLst/>
          </a:prstGeom>
        </p:spPr>
        <p:txBody>
          <a:bodyPr lIns="0" tIns="0" rIns="0" bIns="0" rtlCol="0" anchor="t">
            <a:spAutoFit/>
          </a:bodyPr>
          <a:lstStyle/>
          <a:p>
            <a:pPr algn="ctr">
              <a:lnSpc>
                <a:spcPts val="6377"/>
              </a:lnSpc>
            </a:pPr>
            <a:r>
              <a:rPr lang="en-US" sz="5314" spc="-409">
                <a:solidFill>
                  <a:srgbClr val="925520"/>
                </a:solidFill>
                <a:latin typeface="Old Standard"/>
                <a:ea typeface="Old Standard"/>
                <a:cs typeface="Old Standard"/>
                <a:sym typeface="Old Standard"/>
              </a:rPr>
              <a:t>No es mejor ser un negociador “duro” que siempre presiona a los demás y así obtiene “concesiones” del otro, aunque las relaciones queden dañadas.</a:t>
            </a:r>
          </a:p>
          <a:p>
            <a:pPr algn="ctr">
              <a:lnSpc>
                <a:spcPts val="6137"/>
              </a:lnSpc>
            </a:pPr>
            <a:endParaRPr lang="en-US" sz="5314" spc="-409">
              <a:solidFill>
                <a:srgbClr val="925520"/>
              </a:solidFill>
              <a:latin typeface="Old Standard"/>
              <a:ea typeface="Old Standard"/>
              <a:cs typeface="Old Standard"/>
              <a:sym typeface="Old Standard"/>
            </a:endParaRPr>
          </a:p>
          <a:p>
            <a:pPr algn="ctr">
              <a:lnSpc>
                <a:spcPts val="6377"/>
              </a:lnSpc>
            </a:pPr>
            <a:r>
              <a:rPr lang="en-US" sz="5314" spc="-409">
                <a:solidFill>
                  <a:srgbClr val="925520"/>
                </a:solidFill>
                <a:latin typeface="Old Standard"/>
                <a:ea typeface="Old Standard"/>
                <a:cs typeface="Old Standard"/>
                <a:sym typeface="Old Standard"/>
              </a:rPr>
              <a:t>No es mejor ser un negociador “suave” que siempre considera en primer lugar las relaciones y mantiene muy buena amistad con sus contrapartes sobre la base de conceder a las pretensiones de los otros sin cuidar sus propios intereses.</a:t>
            </a:r>
          </a:p>
          <a:p>
            <a:pPr algn="ctr">
              <a:lnSpc>
                <a:spcPts val="6377"/>
              </a:lnSpc>
            </a:pPr>
            <a:endParaRPr lang="en-US" sz="5314" spc="-409">
              <a:solidFill>
                <a:srgbClr val="925520"/>
              </a:solidFill>
              <a:latin typeface="Old Standard"/>
              <a:ea typeface="Old Standard"/>
              <a:cs typeface="Old Standard"/>
              <a:sym typeface="Old Standar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368250" y="8798269"/>
            <a:ext cx="8856925" cy="795126"/>
          </a:xfrm>
          <a:prstGeom prst="rect">
            <a:avLst/>
          </a:prstGeom>
          <a:solidFill>
            <a:srgbClr val="925520"/>
          </a:solidFill>
        </p:spPr>
      </p:sp>
      <p:sp>
        <p:nvSpPr>
          <p:cNvPr id="4" name="TextBox 4"/>
          <p:cNvSpPr txBox="1"/>
          <p:nvPr/>
        </p:nvSpPr>
        <p:spPr>
          <a:xfrm>
            <a:off x="817466" y="1395413"/>
            <a:ext cx="7385607" cy="1219200"/>
          </a:xfrm>
          <a:prstGeom prst="rect">
            <a:avLst/>
          </a:prstGeom>
        </p:spPr>
        <p:txBody>
          <a:bodyPr lIns="0" tIns="0" rIns="0" bIns="0" rtlCol="0" anchor="t">
            <a:spAutoFit/>
          </a:bodyPr>
          <a:lstStyle/>
          <a:p>
            <a:pPr algn="l">
              <a:lnSpc>
                <a:spcPts val="8400"/>
              </a:lnSpc>
            </a:pPr>
            <a:r>
              <a:rPr lang="en-US" sz="7000" spc="-539">
                <a:solidFill>
                  <a:srgbClr val="925520"/>
                </a:solidFill>
                <a:latin typeface="Old Standard"/>
                <a:ea typeface="Old Standard"/>
                <a:cs typeface="Old Standard"/>
                <a:sym typeface="Old Standard"/>
              </a:rPr>
              <a:t>Tipos de negociación </a:t>
            </a:r>
          </a:p>
        </p:txBody>
      </p:sp>
      <p:grpSp>
        <p:nvGrpSpPr>
          <p:cNvPr id="5" name="Group 5"/>
          <p:cNvGrpSpPr/>
          <p:nvPr/>
        </p:nvGrpSpPr>
        <p:grpSpPr>
          <a:xfrm>
            <a:off x="8703435" y="1557338"/>
            <a:ext cx="8555865" cy="5603853"/>
            <a:chOff x="0" y="0"/>
            <a:chExt cx="11407821" cy="7471804"/>
          </a:xfrm>
        </p:grpSpPr>
        <p:sp>
          <p:nvSpPr>
            <p:cNvPr id="6" name="TextBox 6"/>
            <p:cNvSpPr txBox="1"/>
            <p:nvPr/>
          </p:nvSpPr>
          <p:spPr>
            <a:xfrm>
              <a:off x="0" y="0"/>
              <a:ext cx="11407821" cy="1968801"/>
            </a:xfrm>
            <a:prstGeom prst="rect">
              <a:avLst/>
            </a:prstGeom>
          </p:spPr>
          <p:txBody>
            <a:bodyPr lIns="0" tIns="0" rIns="0" bIns="0" rtlCol="0" anchor="t">
              <a:spAutoFit/>
            </a:bodyPr>
            <a:lstStyle/>
            <a:p>
              <a:pPr algn="l">
                <a:lnSpc>
                  <a:spcPts val="5859"/>
                </a:lnSpc>
              </a:pPr>
              <a:endParaRPr/>
            </a:p>
            <a:p>
              <a:pPr algn="l">
                <a:lnSpc>
                  <a:spcPts val="5859"/>
                </a:lnSpc>
              </a:pPr>
              <a:endParaRPr/>
            </a:p>
          </p:txBody>
        </p:sp>
        <p:sp>
          <p:nvSpPr>
            <p:cNvPr id="7" name="TextBox 7"/>
            <p:cNvSpPr txBox="1"/>
            <p:nvPr/>
          </p:nvSpPr>
          <p:spPr>
            <a:xfrm>
              <a:off x="0" y="2605595"/>
              <a:ext cx="11407821" cy="4866209"/>
            </a:xfrm>
            <a:prstGeom prst="rect">
              <a:avLst/>
            </a:prstGeom>
          </p:spPr>
          <p:txBody>
            <a:bodyPr lIns="0" tIns="0" rIns="0" bIns="0" rtlCol="0" anchor="t">
              <a:spAutoFit/>
            </a:bodyPr>
            <a:lstStyle/>
            <a:p>
              <a:pPr algn="l">
                <a:lnSpc>
                  <a:spcPts val="4101"/>
                </a:lnSpc>
              </a:pPr>
              <a:r>
                <a:rPr lang="en-US" sz="2929">
                  <a:solidFill>
                    <a:srgbClr val="43270E"/>
                  </a:solidFill>
                  <a:latin typeface="Montserrat Light Bold"/>
                  <a:ea typeface="Montserrat Light Bold"/>
                  <a:cs typeface="Montserrat Light Bold"/>
                  <a:sym typeface="Montserrat Light Bold"/>
                </a:rPr>
                <a:t>Un buen experto en negociación puede incluso anticiparse al resultado de la misma, según cómo la tenga diseñada.</a:t>
              </a:r>
            </a:p>
            <a:p>
              <a:pPr algn="l">
                <a:lnSpc>
                  <a:spcPts val="4101"/>
                </a:lnSpc>
              </a:pPr>
              <a:endParaRPr lang="en-US" sz="2929">
                <a:solidFill>
                  <a:srgbClr val="43270E"/>
                </a:solidFill>
                <a:latin typeface="Montserrat Light Bold"/>
                <a:ea typeface="Montserrat Light Bold"/>
                <a:cs typeface="Montserrat Light Bold"/>
                <a:sym typeface="Montserrat Light Bold"/>
              </a:endParaRPr>
            </a:p>
            <a:p>
              <a:pPr algn="l">
                <a:lnSpc>
                  <a:spcPts val="4101"/>
                </a:lnSpc>
              </a:pPr>
              <a:r>
                <a:rPr lang="en-US" sz="2929">
                  <a:solidFill>
                    <a:srgbClr val="43270E"/>
                  </a:solidFill>
                  <a:latin typeface="Montserrat Light Bold"/>
                  <a:ea typeface="Montserrat Light Bold"/>
                  <a:cs typeface="Montserrat Light Bold"/>
                  <a:sym typeface="Montserrat Light Bold"/>
                </a:rPr>
                <a:t> Para ello, deberá estudiar las opciones que tiene cada parte negociadora y saber a qué se va a enfrentar</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grpSp>
        <p:nvGrpSpPr>
          <p:cNvPr id="3" name="Group 3"/>
          <p:cNvGrpSpPr/>
          <p:nvPr/>
        </p:nvGrpSpPr>
        <p:grpSpPr>
          <a:xfrm>
            <a:off x="-576303" y="8915522"/>
            <a:ext cx="9804721" cy="795175"/>
            <a:chOff x="0" y="0"/>
            <a:chExt cx="13072962" cy="1060234"/>
          </a:xfrm>
        </p:grpSpPr>
        <p:sp>
          <p:nvSpPr>
            <p:cNvPr id="4" name="AutoShape 4"/>
            <p:cNvSpPr/>
            <p:nvPr/>
          </p:nvSpPr>
          <p:spPr>
            <a:xfrm>
              <a:off x="0" y="0"/>
              <a:ext cx="13072962" cy="1060234"/>
            </a:xfrm>
            <a:prstGeom prst="rect">
              <a:avLst/>
            </a:prstGeom>
            <a:solidFill>
              <a:srgbClr val="925520"/>
            </a:solidFill>
          </p:spPr>
        </p:sp>
        <p:sp>
          <p:nvSpPr>
            <p:cNvPr id="5" name="TextBox 5"/>
            <p:cNvSpPr txBox="1"/>
            <p:nvPr/>
          </p:nvSpPr>
          <p:spPr>
            <a:xfrm>
              <a:off x="1334766" y="339617"/>
              <a:ext cx="11095006" cy="342900"/>
            </a:xfrm>
            <a:prstGeom prst="rect">
              <a:avLst/>
            </a:prstGeom>
          </p:spPr>
          <p:txBody>
            <a:bodyPr lIns="0" tIns="0" rIns="0" bIns="0" rtlCol="0" anchor="t">
              <a:spAutoFit/>
            </a:bodyPr>
            <a:lstStyle/>
            <a:p>
              <a:pPr algn="l">
                <a:lnSpc>
                  <a:spcPts val="2100"/>
                </a:lnSpc>
              </a:pPr>
              <a:r>
                <a:rPr lang="en-US" sz="1500" spc="300">
                  <a:solidFill>
                    <a:srgbClr val="FDFEEC"/>
                  </a:solidFill>
                  <a:latin typeface="Montserrat Classic Bold"/>
                  <a:ea typeface="Montserrat Classic Bold"/>
                  <a:cs typeface="Montserrat Classic Bold"/>
                  <a:sym typeface="Montserrat Classic Bold"/>
                </a:rPr>
                <a:t>NEGOCIACIÓN</a:t>
              </a:r>
            </a:p>
          </p:txBody>
        </p:sp>
      </p:grpSp>
      <p:sp>
        <p:nvSpPr>
          <p:cNvPr id="6" name="TextBox 6"/>
          <p:cNvSpPr txBox="1"/>
          <p:nvPr/>
        </p:nvSpPr>
        <p:spPr>
          <a:xfrm>
            <a:off x="1317827" y="1213139"/>
            <a:ext cx="6784566" cy="2276475"/>
          </a:xfrm>
          <a:prstGeom prst="rect">
            <a:avLst/>
          </a:prstGeom>
        </p:spPr>
        <p:txBody>
          <a:bodyPr lIns="0" tIns="0" rIns="0" bIns="0" rtlCol="0" anchor="t">
            <a:spAutoFit/>
          </a:bodyPr>
          <a:lstStyle/>
          <a:p>
            <a:pPr algn="l">
              <a:lnSpc>
                <a:spcPts val="8400"/>
              </a:lnSpc>
            </a:pPr>
            <a:r>
              <a:rPr lang="en-US" sz="7000">
                <a:solidFill>
                  <a:srgbClr val="925520"/>
                </a:solidFill>
                <a:latin typeface="Old Standard"/>
                <a:ea typeface="Old Standard"/>
                <a:cs typeface="Old Standard"/>
                <a:sym typeface="Old Standard"/>
              </a:rPr>
              <a:t>Definición Negociación </a:t>
            </a:r>
          </a:p>
        </p:txBody>
      </p:sp>
      <p:grpSp>
        <p:nvGrpSpPr>
          <p:cNvPr id="7" name="Group 7"/>
          <p:cNvGrpSpPr/>
          <p:nvPr/>
        </p:nvGrpSpPr>
        <p:grpSpPr>
          <a:xfrm>
            <a:off x="8102393" y="1775452"/>
            <a:ext cx="9156907" cy="4442813"/>
            <a:chOff x="0" y="0"/>
            <a:chExt cx="12209209" cy="5923751"/>
          </a:xfrm>
        </p:grpSpPr>
        <p:sp>
          <p:nvSpPr>
            <p:cNvPr id="8" name="TextBox 8"/>
            <p:cNvSpPr txBox="1"/>
            <p:nvPr/>
          </p:nvSpPr>
          <p:spPr>
            <a:xfrm>
              <a:off x="0" y="0"/>
              <a:ext cx="12209209" cy="1612801"/>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9" name="TextBox 9"/>
            <p:cNvSpPr txBox="1"/>
            <p:nvPr/>
          </p:nvSpPr>
          <p:spPr>
            <a:xfrm>
              <a:off x="0" y="2131953"/>
              <a:ext cx="12209209" cy="3791798"/>
            </a:xfrm>
            <a:prstGeom prst="rect">
              <a:avLst/>
            </a:prstGeom>
          </p:spPr>
          <p:txBody>
            <a:bodyPr lIns="0" tIns="0" rIns="0" bIns="0" rtlCol="0" anchor="t">
              <a:spAutoFit/>
            </a:bodyPr>
            <a:lstStyle/>
            <a:p>
              <a:pPr algn="l">
                <a:lnSpc>
                  <a:spcPts val="4339"/>
                </a:lnSpc>
              </a:pPr>
              <a:r>
                <a:rPr lang="en-US" sz="3099">
                  <a:solidFill>
                    <a:srgbClr val="43270E"/>
                  </a:solidFill>
                  <a:latin typeface="Montserrat Light Bold"/>
                  <a:ea typeface="Montserrat Light Bold"/>
                  <a:cs typeface="Montserrat Light Bold"/>
                  <a:sym typeface="Montserrat Light Bold"/>
                </a:rPr>
                <a:t>La negociación es un proceso de comunicación entre personas que tienen que tomar una decisión respecto a un tema o cuestión que los vincula.</a:t>
              </a:r>
            </a:p>
            <a:p>
              <a:pPr algn="l">
                <a:lnSpc>
                  <a:spcPts val="5039"/>
                </a:lnSpc>
              </a:pPr>
              <a:endParaRPr lang="en-US" sz="3099">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368250" y="8798269"/>
            <a:ext cx="8856925" cy="795126"/>
          </a:xfrm>
          <a:prstGeom prst="rect">
            <a:avLst/>
          </a:prstGeom>
          <a:solidFill>
            <a:srgbClr val="925520"/>
          </a:solidFill>
        </p:spPr>
      </p:sp>
      <p:sp>
        <p:nvSpPr>
          <p:cNvPr id="4" name="TextBox 4"/>
          <p:cNvSpPr txBox="1"/>
          <p:nvPr/>
        </p:nvSpPr>
        <p:spPr>
          <a:xfrm>
            <a:off x="1371648" y="866775"/>
            <a:ext cx="7385607" cy="2276475"/>
          </a:xfrm>
          <a:prstGeom prst="rect">
            <a:avLst/>
          </a:prstGeom>
        </p:spPr>
        <p:txBody>
          <a:bodyPr lIns="0" tIns="0" rIns="0" bIns="0" rtlCol="0" anchor="t">
            <a:spAutoFit/>
          </a:bodyPr>
          <a:lstStyle/>
          <a:p>
            <a:pPr algn="l">
              <a:lnSpc>
                <a:spcPts val="8400"/>
              </a:lnSpc>
            </a:pPr>
            <a:r>
              <a:rPr lang="en-US" sz="7000" spc="-539">
                <a:solidFill>
                  <a:srgbClr val="925520"/>
                </a:solidFill>
                <a:latin typeface="Old Standard"/>
                <a:ea typeface="Old Standard"/>
                <a:cs typeface="Old Standard"/>
                <a:sym typeface="Old Standard"/>
              </a:rPr>
              <a:t>La negociación distributiva </a:t>
            </a:r>
          </a:p>
        </p:txBody>
      </p:sp>
      <p:grpSp>
        <p:nvGrpSpPr>
          <p:cNvPr id="5" name="Group 5"/>
          <p:cNvGrpSpPr/>
          <p:nvPr/>
        </p:nvGrpSpPr>
        <p:grpSpPr>
          <a:xfrm>
            <a:off x="8488675" y="1028700"/>
            <a:ext cx="8948854" cy="5312128"/>
            <a:chOff x="0" y="0"/>
            <a:chExt cx="11931806" cy="7082837"/>
          </a:xfrm>
        </p:grpSpPr>
        <p:sp>
          <p:nvSpPr>
            <p:cNvPr id="6" name="TextBox 6"/>
            <p:cNvSpPr txBox="1"/>
            <p:nvPr/>
          </p:nvSpPr>
          <p:spPr>
            <a:xfrm>
              <a:off x="0" y="0"/>
              <a:ext cx="11931806" cy="1612801"/>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7" name="TextBox 7"/>
            <p:cNvSpPr txBox="1"/>
            <p:nvPr/>
          </p:nvSpPr>
          <p:spPr>
            <a:xfrm>
              <a:off x="0" y="2141478"/>
              <a:ext cx="11931806" cy="4941359"/>
            </a:xfrm>
            <a:prstGeom prst="rect">
              <a:avLst/>
            </a:prstGeom>
          </p:spPr>
          <p:txBody>
            <a:bodyPr lIns="0" tIns="0" rIns="0" bIns="0" rtlCol="0" anchor="t">
              <a:spAutoFit/>
            </a:bodyPr>
            <a:lstStyle/>
            <a:p>
              <a:pPr algn="l">
                <a:lnSpc>
                  <a:spcPts val="3639"/>
                </a:lnSpc>
              </a:pPr>
              <a:r>
                <a:rPr lang="en-US" sz="2599">
                  <a:solidFill>
                    <a:srgbClr val="43270E"/>
                  </a:solidFill>
                  <a:latin typeface="Montserrat Light Bold"/>
                  <a:ea typeface="Montserrat Light Bold"/>
                  <a:cs typeface="Montserrat Light Bold"/>
                  <a:sym typeface="Montserrat Light Bold"/>
                </a:rPr>
                <a:t>es aquella en la que las dos partes quieren la misma cosa por la misma razón. Basada en posiciones, win-lose (si uno gana, el otro pierde) y siempre existen intereses en conflicto. </a:t>
              </a:r>
            </a:p>
            <a:p>
              <a:pPr algn="l">
                <a:lnSpc>
                  <a:spcPts val="3639"/>
                </a:lnSpc>
              </a:pPr>
              <a:endParaRPr lang="en-US" sz="2599">
                <a:solidFill>
                  <a:srgbClr val="43270E"/>
                </a:solidFill>
                <a:latin typeface="Montserrat Light Bold"/>
                <a:ea typeface="Montserrat Light Bold"/>
                <a:cs typeface="Montserrat Light Bold"/>
                <a:sym typeface="Montserrat Light Bold"/>
              </a:endParaRPr>
            </a:p>
            <a:p>
              <a:pPr algn="l">
                <a:lnSpc>
                  <a:spcPts val="3639"/>
                </a:lnSpc>
              </a:pPr>
              <a:r>
                <a:rPr lang="en-US" sz="2599">
                  <a:solidFill>
                    <a:srgbClr val="43270E"/>
                  </a:solidFill>
                  <a:latin typeface="Montserrat Light Bold"/>
                  <a:ea typeface="Montserrat Light Bold"/>
                  <a:cs typeface="Montserrat Light Bold"/>
                  <a:sym typeface="Montserrat Light Bold"/>
                </a:rPr>
                <a:t>Con este tipo de negociaciones no se crea valor, solamente se distribuye. </a:t>
              </a:r>
            </a:p>
            <a:p>
              <a:pPr algn="l">
                <a:lnSpc>
                  <a:spcPts val="3359"/>
                </a:lnSpc>
              </a:pPr>
              <a:endParaRPr lang="en-US" sz="2599">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368250" y="8798269"/>
            <a:ext cx="8856925" cy="795126"/>
          </a:xfrm>
          <a:prstGeom prst="rect">
            <a:avLst/>
          </a:prstGeom>
          <a:solidFill>
            <a:srgbClr val="925520"/>
          </a:solidFill>
        </p:spPr>
      </p:sp>
      <p:sp>
        <p:nvSpPr>
          <p:cNvPr id="4" name="TextBox 4"/>
          <p:cNvSpPr txBox="1"/>
          <p:nvPr/>
        </p:nvSpPr>
        <p:spPr>
          <a:xfrm>
            <a:off x="1103068" y="866775"/>
            <a:ext cx="7385607" cy="2276475"/>
          </a:xfrm>
          <a:prstGeom prst="rect">
            <a:avLst/>
          </a:prstGeom>
        </p:spPr>
        <p:txBody>
          <a:bodyPr lIns="0" tIns="0" rIns="0" bIns="0" rtlCol="0" anchor="t">
            <a:spAutoFit/>
          </a:bodyPr>
          <a:lstStyle/>
          <a:p>
            <a:pPr algn="l">
              <a:lnSpc>
                <a:spcPts val="8400"/>
              </a:lnSpc>
            </a:pPr>
            <a:r>
              <a:rPr lang="en-US" sz="7000" spc="-539">
                <a:solidFill>
                  <a:srgbClr val="925520"/>
                </a:solidFill>
                <a:latin typeface="Old Standard"/>
                <a:ea typeface="Old Standard"/>
                <a:cs typeface="Old Standard"/>
                <a:sym typeface="Old Standard"/>
              </a:rPr>
              <a:t>La negociación integrativa</a:t>
            </a:r>
          </a:p>
        </p:txBody>
      </p:sp>
      <p:grpSp>
        <p:nvGrpSpPr>
          <p:cNvPr id="5" name="Group 5"/>
          <p:cNvGrpSpPr/>
          <p:nvPr/>
        </p:nvGrpSpPr>
        <p:grpSpPr>
          <a:xfrm>
            <a:off x="8819019" y="779760"/>
            <a:ext cx="9018706" cy="6817088"/>
            <a:chOff x="0" y="0"/>
            <a:chExt cx="12024942" cy="9089450"/>
          </a:xfrm>
        </p:grpSpPr>
        <p:sp>
          <p:nvSpPr>
            <p:cNvPr id="6" name="TextBox 6"/>
            <p:cNvSpPr txBox="1"/>
            <p:nvPr/>
          </p:nvSpPr>
          <p:spPr>
            <a:xfrm>
              <a:off x="0" y="0"/>
              <a:ext cx="12024942" cy="1872002"/>
            </a:xfrm>
            <a:prstGeom prst="rect">
              <a:avLst/>
            </a:prstGeom>
          </p:spPr>
          <p:txBody>
            <a:bodyPr lIns="0" tIns="0" rIns="0" bIns="0" rtlCol="0" anchor="t">
              <a:spAutoFit/>
            </a:bodyPr>
            <a:lstStyle/>
            <a:p>
              <a:pPr algn="l">
                <a:lnSpc>
                  <a:spcPts val="5571"/>
                </a:lnSpc>
              </a:pPr>
              <a:endParaRPr/>
            </a:p>
            <a:p>
              <a:pPr algn="l">
                <a:lnSpc>
                  <a:spcPts val="5571"/>
                </a:lnSpc>
              </a:pPr>
              <a:endParaRPr/>
            </a:p>
          </p:txBody>
        </p:sp>
        <p:sp>
          <p:nvSpPr>
            <p:cNvPr id="7" name="TextBox 7"/>
            <p:cNvSpPr txBox="1"/>
            <p:nvPr/>
          </p:nvSpPr>
          <p:spPr>
            <a:xfrm>
              <a:off x="0" y="2493258"/>
              <a:ext cx="12024942" cy="6596192"/>
            </a:xfrm>
            <a:prstGeom prst="rect">
              <a:avLst/>
            </a:prstGeom>
          </p:spPr>
          <p:txBody>
            <a:bodyPr lIns="0" tIns="0" rIns="0" bIns="0" rtlCol="0" anchor="t">
              <a:spAutoFit/>
            </a:bodyPr>
            <a:lstStyle/>
            <a:p>
              <a:pPr algn="l">
                <a:lnSpc>
                  <a:spcPts val="3899"/>
                </a:lnSpc>
              </a:pPr>
              <a:r>
                <a:rPr lang="en-US" sz="2785">
                  <a:solidFill>
                    <a:srgbClr val="43270E"/>
                  </a:solidFill>
                  <a:latin typeface="Montserrat Light Bold"/>
                  <a:ea typeface="Montserrat Light Bold"/>
                  <a:cs typeface="Montserrat Light Bold"/>
                  <a:sym typeface="Montserrat Light Bold"/>
                </a:rPr>
                <a:t>Basada en intereses, pero estos no están en conflicto. Tiene lugar cuando los intereses son comunes o complementarios. Por ejemplo, dos personas quieren la misma cosa, pero por motivos distintos. </a:t>
              </a:r>
            </a:p>
            <a:p>
              <a:pPr algn="l">
                <a:lnSpc>
                  <a:spcPts val="3899"/>
                </a:lnSpc>
              </a:pPr>
              <a:endParaRPr lang="en-US" sz="2785">
                <a:solidFill>
                  <a:srgbClr val="43270E"/>
                </a:solidFill>
                <a:latin typeface="Montserrat Light Bold"/>
                <a:ea typeface="Montserrat Light Bold"/>
                <a:cs typeface="Montserrat Light Bold"/>
                <a:sym typeface="Montserrat Light Bold"/>
              </a:endParaRPr>
            </a:p>
            <a:p>
              <a:pPr algn="l">
                <a:lnSpc>
                  <a:spcPts val="3899"/>
                </a:lnSpc>
              </a:pPr>
              <a:r>
                <a:rPr lang="en-US" sz="2785">
                  <a:solidFill>
                    <a:srgbClr val="43270E"/>
                  </a:solidFill>
                  <a:latin typeface="Montserrat Light Bold"/>
                  <a:ea typeface="Montserrat Light Bold"/>
                  <a:cs typeface="Montserrat Light Bold"/>
                  <a:sym typeface="Montserrat Light Bold"/>
                </a:rPr>
                <a:t>Este tipo de negociaciones es Win-Win (todos ganan). Es colaborativa y se crea valor. Asimismo, suelen ser más estables en el tiempo. </a:t>
              </a:r>
            </a:p>
            <a:p>
              <a:pPr algn="l">
                <a:lnSpc>
                  <a:spcPts val="3899"/>
                </a:lnSpc>
              </a:pPr>
              <a:endParaRPr lang="en-US" sz="2785">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368250" y="8798269"/>
            <a:ext cx="8856925" cy="795126"/>
          </a:xfrm>
          <a:prstGeom prst="rect">
            <a:avLst/>
          </a:prstGeom>
          <a:solidFill>
            <a:srgbClr val="925520"/>
          </a:solidFill>
        </p:spPr>
      </p:sp>
      <p:sp>
        <p:nvSpPr>
          <p:cNvPr id="4" name="TextBox 4"/>
          <p:cNvSpPr txBox="1"/>
          <p:nvPr/>
        </p:nvSpPr>
        <p:spPr>
          <a:xfrm>
            <a:off x="1028700" y="1698048"/>
            <a:ext cx="7385607" cy="1219200"/>
          </a:xfrm>
          <a:prstGeom prst="rect">
            <a:avLst/>
          </a:prstGeom>
        </p:spPr>
        <p:txBody>
          <a:bodyPr lIns="0" tIns="0" rIns="0" bIns="0" rtlCol="0" anchor="t">
            <a:spAutoFit/>
          </a:bodyPr>
          <a:lstStyle/>
          <a:p>
            <a:pPr algn="l">
              <a:lnSpc>
                <a:spcPts val="8400"/>
              </a:lnSpc>
            </a:pPr>
            <a:r>
              <a:rPr lang="en-US" sz="7000" spc="-539">
                <a:solidFill>
                  <a:srgbClr val="925520"/>
                </a:solidFill>
                <a:latin typeface="Old Standard"/>
                <a:ea typeface="Old Standard"/>
                <a:cs typeface="Old Standard"/>
                <a:sym typeface="Old Standard"/>
              </a:rPr>
              <a:t>La negociación evasiva</a:t>
            </a:r>
          </a:p>
        </p:txBody>
      </p:sp>
      <p:grpSp>
        <p:nvGrpSpPr>
          <p:cNvPr id="5" name="Group 5"/>
          <p:cNvGrpSpPr/>
          <p:nvPr/>
        </p:nvGrpSpPr>
        <p:grpSpPr>
          <a:xfrm>
            <a:off x="8819098" y="1557338"/>
            <a:ext cx="8684778" cy="5147526"/>
            <a:chOff x="0" y="0"/>
            <a:chExt cx="11579704" cy="6863368"/>
          </a:xfrm>
        </p:grpSpPr>
        <p:sp>
          <p:nvSpPr>
            <p:cNvPr id="6" name="TextBox 6"/>
            <p:cNvSpPr txBox="1"/>
            <p:nvPr/>
          </p:nvSpPr>
          <p:spPr>
            <a:xfrm>
              <a:off x="0" y="0"/>
              <a:ext cx="11579704" cy="1904361"/>
            </a:xfrm>
            <a:prstGeom prst="rect">
              <a:avLst/>
            </a:prstGeom>
          </p:spPr>
          <p:txBody>
            <a:bodyPr lIns="0" tIns="0" rIns="0" bIns="0" rtlCol="0" anchor="t">
              <a:spAutoFit/>
            </a:bodyPr>
            <a:lstStyle/>
            <a:p>
              <a:pPr algn="l">
                <a:lnSpc>
                  <a:spcPts val="5667"/>
                </a:lnSpc>
              </a:pPr>
              <a:endParaRPr/>
            </a:p>
            <a:p>
              <a:pPr algn="l">
                <a:lnSpc>
                  <a:spcPts val="5667"/>
                </a:lnSpc>
              </a:pPr>
              <a:endParaRPr/>
            </a:p>
          </p:txBody>
        </p:sp>
        <p:sp>
          <p:nvSpPr>
            <p:cNvPr id="7" name="TextBox 7"/>
            <p:cNvSpPr txBox="1"/>
            <p:nvPr/>
          </p:nvSpPr>
          <p:spPr>
            <a:xfrm>
              <a:off x="0" y="2518129"/>
              <a:ext cx="11579704" cy="4345239"/>
            </a:xfrm>
            <a:prstGeom prst="rect">
              <a:avLst/>
            </a:prstGeom>
          </p:spPr>
          <p:txBody>
            <a:bodyPr lIns="0" tIns="0" rIns="0" bIns="0" rtlCol="0" anchor="t">
              <a:spAutoFit/>
            </a:bodyPr>
            <a:lstStyle/>
            <a:p>
              <a:pPr algn="l">
                <a:lnSpc>
                  <a:spcPts val="4297"/>
                </a:lnSpc>
              </a:pPr>
              <a:r>
                <a:rPr lang="en-US" sz="3069">
                  <a:solidFill>
                    <a:srgbClr val="43270E"/>
                  </a:solidFill>
                  <a:latin typeface="Montserrat Light Bold"/>
                  <a:ea typeface="Montserrat Light Bold"/>
                  <a:cs typeface="Montserrat Light Bold"/>
                  <a:sym typeface="Montserrat Light Bold"/>
                </a:rPr>
                <a:t>En ellas, una o ambas partes evitan el conflicto y la confrontación, tratando de llegar a un acuerdo sin tener que ceder demasiado sus posiciones. </a:t>
              </a:r>
            </a:p>
            <a:p>
              <a:pPr algn="l">
                <a:lnSpc>
                  <a:spcPts val="4297"/>
                </a:lnSpc>
              </a:pPr>
              <a:endParaRPr lang="en-US" sz="3069">
                <a:solidFill>
                  <a:srgbClr val="43270E"/>
                </a:solidFill>
                <a:latin typeface="Montserrat Light Bold"/>
                <a:ea typeface="Montserrat Light Bold"/>
                <a:cs typeface="Montserrat Light Bold"/>
                <a:sym typeface="Montserrat Light Bold"/>
              </a:endParaRPr>
            </a:p>
            <a:p>
              <a:pPr algn="l">
                <a:lnSpc>
                  <a:spcPts val="3967"/>
                </a:lnSpc>
              </a:pPr>
              <a:endParaRPr lang="en-US" sz="3069">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368250" y="8798269"/>
            <a:ext cx="8856925" cy="795126"/>
          </a:xfrm>
          <a:prstGeom prst="rect">
            <a:avLst/>
          </a:prstGeom>
          <a:solidFill>
            <a:srgbClr val="925520"/>
          </a:solidFill>
        </p:spPr>
      </p:sp>
      <p:sp>
        <p:nvSpPr>
          <p:cNvPr id="4" name="TextBox 4"/>
          <p:cNvSpPr txBox="1"/>
          <p:nvPr/>
        </p:nvSpPr>
        <p:spPr>
          <a:xfrm>
            <a:off x="678921" y="866775"/>
            <a:ext cx="7385607" cy="2276475"/>
          </a:xfrm>
          <a:prstGeom prst="rect">
            <a:avLst/>
          </a:prstGeom>
        </p:spPr>
        <p:txBody>
          <a:bodyPr lIns="0" tIns="0" rIns="0" bIns="0" rtlCol="0" anchor="t">
            <a:spAutoFit/>
          </a:bodyPr>
          <a:lstStyle/>
          <a:p>
            <a:pPr algn="l">
              <a:lnSpc>
                <a:spcPts val="8400"/>
              </a:lnSpc>
            </a:pPr>
            <a:r>
              <a:rPr lang="en-US" sz="7000" spc="-539">
                <a:solidFill>
                  <a:srgbClr val="925520"/>
                </a:solidFill>
                <a:latin typeface="Old Standard"/>
                <a:ea typeface="Old Standard"/>
                <a:cs typeface="Old Standard"/>
                <a:sym typeface="Old Standard"/>
              </a:rPr>
              <a:t>Negociación basada en principios</a:t>
            </a:r>
          </a:p>
        </p:txBody>
      </p:sp>
      <p:grpSp>
        <p:nvGrpSpPr>
          <p:cNvPr id="5" name="Group 5"/>
          <p:cNvGrpSpPr/>
          <p:nvPr/>
        </p:nvGrpSpPr>
        <p:grpSpPr>
          <a:xfrm>
            <a:off x="9144000" y="688891"/>
            <a:ext cx="8370930" cy="5739991"/>
            <a:chOff x="0" y="0"/>
            <a:chExt cx="11161239" cy="7653322"/>
          </a:xfrm>
        </p:grpSpPr>
        <p:sp>
          <p:nvSpPr>
            <p:cNvPr id="6" name="TextBox 6"/>
            <p:cNvSpPr txBox="1"/>
            <p:nvPr/>
          </p:nvSpPr>
          <p:spPr>
            <a:xfrm>
              <a:off x="0" y="0"/>
              <a:ext cx="11161239" cy="2114308"/>
            </a:xfrm>
            <a:prstGeom prst="rect">
              <a:avLst/>
            </a:prstGeom>
          </p:spPr>
          <p:txBody>
            <a:bodyPr lIns="0" tIns="0" rIns="0" bIns="0" rtlCol="0" anchor="t">
              <a:spAutoFit/>
            </a:bodyPr>
            <a:lstStyle/>
            <a:p>
              <a:pPr algn="l">
                <a:lnSpc>
                  <a:spcPts val="6292"/>
                </a:lnSpc>
              </a:pPr>
              <a:endParaRPr/>
            </a:p>
            <a:p>
              <a:pPr algn="l">
                <a:lnSpc>
                  <a:spcPts val="6292"/>
                </a:lnSpc>
              </a:pPr>
              <a:endParaRPr/>
            </a:p>
          </p:txBody>
        </p:sp>
        <p:sp>
          <p:nvSpPr>
            <p:cNvPr id="7" name="TextBox 7"/>
            <p:cNvSpPr txBox="1"/>
            <p:nvPr/>
          </p:nvSpPr>
          <p:spPr>
            <a:xfrm>
              <a:off x="0" y="2803093"/>
              <a:ext cx="11161239" cy="4850229"/>
            </a:xfrm>
            <a:prstGeom prst="rect">
              <a:avLst/>
            </a:prstGeom>
          </p:spPr>
          <p:txBody>
            <a:bodyPr lIns="0" tIns="0" rIns="0" bIns="0" rtlCol="0" anchor="t">
              <a:spAutoFit/>
            </a:bodyPr>
            <a:lstStyle/>
            <a:p>
              <a:pPr algn="l">
                <a:lnSpc>
                  <a:spcPts val="4771"/>
                </a:lnSpc>
              </a:pPr>
              <a:r>
                <a:rPr lang="en-US" sz="3408">
                  <a:solidFill>
                    <a:srgbClr val="43270E"/>
                  </a:solidFill>
                  <a:latin typeface="Montserrat Light Bold"/>
                  <a:ea typeface="Montserrat Light Bold"/>
                  <a:cs typeface="Montserrat Light Bold"/>
                  <a:sym typeface="Montserrat Light Bold"/>
                </a:rPr>
                <a:t>En ellas, lo importante son los valores o principios de ambas partes, y se enfoca en encontrar una solución justa que satisfaga a ambas partes. </a:t>
              </a:r>
            </a:p>
            <a:p>
              <a:pPr algn="l">
                <a:lnSpc>
                  <a:spcPts val="4404"/>
                </a:lnSpc>
              </a:pPr>
              <a:endParaRPr lang="en-US" sz="3408">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368250" y="8798269"/>
            <a:ext cx="8856925" cy="795126"/>
          </a:xfrm>
          <a:prstGeom prst="rect">
            <a:avLst/>
          </a:prstGeom>
          <a:solidFill>
            <a:srgbClr val="925520"/>
          </a:solidFill>
        </p:spPr>
      </p:sp>
      <p:sp>
        <p:nvSpPr>
          <p:cNvPr id="4" name="TextBox 4"/>
          <p:cNvSpPr txBox="1"/>
          <p:nvPr/>
        </p:nvSpPr>
        <p:spPr>
          <a:xfrm>
            <a:off x="1028700" y="1395413"/>
            <a:ext cx="7385607" cy="1219200"/>
          </a:xfrm>
          <a:prstGeom prst="rect">
            <a:avLst/>
          </a:prstGeom>
        </p:spPr>
        <p:txBody>
          <a:bodyPr lIns="0" tIns="0" rIns="0" bIns="0" rtlCol="0" anchor="t">
            <a:spAutoFit/>
          </a:bodyPr>
          <a:lstStyle/>
          <a:p>
            <a:pPr algn="l">
              <a:lnSpc>
                <a:spcPts val="8400"/>
              </a:lnSpc>
            </a:pPr>
            <a:r>
              <a:rPr lang="en-US" sz="7000" spc="-539">
                <a:solidFill>
                  <a:srgbClr val="925520"/>
                </a:solidFill>
                <a:latin typeface="Old Standard"/>
                <a:ea typeface="Old Standard"/>
                <a:cs typeface="Old Standard"/>
                <a:sym typeface="Old Standard"/>
              </a:rPr>
              <a:t>Negociación coercitiva</a:t>
            </a:r>
          </a:p>
        </p:txBody>
      </p:sp>
      <p:grpSp>
        <p:nvGrpSpPr>
          <p:cNvPr id="5" name="Group 5"/>
          <p:cNvGrpSpPr/>
          <p:nvPr/>
        </p:nvGrpSpPr>
        <p:grpSpPr>
          <a:xfrm>
            <a:off x="8761344" y="2085975"/>
            <a:ext cx="8959386" cy="5000090"/>
            <a:chOff x="0" y="0"/>
            <a:chExt cx="11945848" cy="6666787"/>
          </a:xfrm>
        </p:grpSpPr>
        <p:sp>
          <p:nvSpPr>
            <p:cNvPr id="6" name="TextBox 6"/>
            <p:cNvSpPr txBox="1"/>
            <p:nvPr/>
          </p:nvSpPr>
          <p:spPr>
            <a:xfrm>
              <a:off x="0" y="-9525"/>
              <a:ext cx="11945848" cy="1836456"/>
            </a:xfrm>
            <a:prstGeom prst="rect">
              <a:avLst/>
            </a:prstGeom>
          </p:spPr>
          <p:txBody>
            <a:bodyPr lIns="0" tIns="0" rIns="0" bIns="0" rtlCol="0" anchor="t">
              <a:spAutoFit/>
            </a:bodyPr>
            <a:lstStyle/>
            <a:p>
              <a:pPr algn="l">
                <a:lnSpc>
                  <a:spcPts val="5436"/>
                </a:lnSpc>
              </a:pPr>
              <a:endParaRPr/>
            </a:p>
            <a:p>
              <a:pPr algn="l">
                <a:lnSpc>
                  <a:spcPts val="5436"/>
                </a:lnSpc>
              </a:pPr>
              <a:endParaRPr/>
            </a:p>
          </p:txBody>
        </p:sp>
        <p:sp>
          <p:nvSpPr>
            <p:cNvPr id="7" name="TextBox 7"/>
            <p:cNvSpPr txBox="1"/>
            <p:nvPr/>
          </p:nvSpPr>
          <p:spPr>
            <a:xfrm>
              <a:off x="0" y="2413034"/>
              <a:ext cx="11945848" cy="4253753"/>
            </a:xfrm>
            <a:prstGeom prst="rect">
              <a:avLst/>
            </a:prstGeom>
          </p:spPr>
          <p:txBody>
            <a:bodyPr lIns="0" tIns="0" rIns="0" bIns="0" rtlCol="0" anchor="t">
              <a:spAutoFit/>
            </a:bodyPr>
            <a:lstStyle/>
            <a:p>
              <a:pPr algn="l">
                <a:lnSpc>
                  <a:spcPts val="4123"/>
                </a:lnSpc>
              </a:pPr>
              <a:r>
                <a:rPr lang="en-US" sz="2945">
                  <a:solidFill>
                    <a:srgbClr val="43270E"/>
                  </a:solidFill>
                  <a:latin typeface="Montserrat Light Bold"/>
                  <a:ea typeface="Montserrat Light Bold"/>
                  <a:cs typeface="Montserrat Light Bold"/>
                  <a:sym typeface="Montserrat Light Bold"/>
                </a:rPr>
                <a:t>Una parte utiliza la fuerza o el poder para conseguir lo que quiere, a menudo a costa de la otra parte.</a:t>
              </a:r>
            </a:p>
            <a:p>
              <a:pPr algn="l">
                <a:lnSpc>
                  <a:spcPts val="4123"/>
                </a:lnSpc>
              </a:pPr>
              <a:endParaRPr lang="en-US" sz="2945">
                <a:solidFill>
                  <a:srgbClr val="43270E"/>
                </a:solidFill>
                <a:latin typeface="Montserrat Light Bold"/>
                <a:ea typeface="Montserrat Light Bold"/>
                <a:cs typeface="Montserrat Light Bold"/>
                <a:sym typeface="Montserrat Light Bold"/>
              </a:endParaRPr>
            </a:p>
            <a:p>
              <a:pPr algn="l">
                <a:lnSpc>
                  <a:spcPts val="4123"/>
                </a:lnSpc>
              </a:pPr>
              <a:r>
                <a:rPr lang="en-US" sz="2945">
                  <a:solidFill>
                    <a:srgbClr val="43270E"/>
                  </a:solidFill>
                  <a:latin typeface="Montserrat Light Bold"/>
                  <a:ea typeface="Montserrat Light Bold"/>
                  <a:cs typeface="Montserrat Light Bold"/>
                  <a:sym typeface="Montserrat Light Bold"/>
                </a:rPr>
                <a:t> La negociación se basa en la intimidación y la amenaza. </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grpSp>
        <p:nvGrpSpPr>
          <p:cNvPr id="3" name="Group 3"/>
          <p:cNvGrpSpPr/>
          <p:nvPr/>
        </p:nvGrpSpPr>
        <p:grpSpPr>
          <a:xfrm>
            <a:off x="-368250" y="8798220"/>
            <a:ext cx="8856925" cy="795175"/>
            <a:chOff x="0" y="0"/>
            <a:chExt cx="11809234" cy="1060234"/>
          </a:xfrm>
        </p:grpSpPr>
        <p:sp>
          <p:nvSpPr>
            <p:cNvPr id="4" name="AutoShape 4"/>
            <p:cNvSpPr/>
            <p:nvPr/>
          </p:nvSpPr>
          <p:spPr>
            <a:xfrm>
              <a:off x="0" y="0"/>
              <a:ext cx="11809234" cy="1060234"/>
            </a:xfrm>
            <a:prstGeom prst="rect">
              <a:avLst/>
            </a:prstGeom>
            <a:solidFill>
              <a:srgbClr val="925520"/>
            </a:solidFill>
          </p:spPr>
        </p:sp>
        <p:sp>
          <p:nvSpPr>
            <p:cNvPr id="5" name="TextBox 5"/>
            <p:cNvSpPr txBox="1"/>
            <p:nvPr/>
          </p:nvSpPr>
          <p:spPr>
            <a:xfrm>
              <a:off x="1205737" y="339617"/>
              <a:ext cx="10022482" cy="342900"/>
            </a:xfrm>
            <a:prstGeom prst="rect">
              <a:avLst/>
            </a:prstGeom>
          </p:spPr>
          <p:txBody>
            <a:bodyPr lIns="0" tIns="0" rIns="0" bIns="0" rtlCol="0" anchor="t">
              <a:spAutoFit/>
            </a:bodyPr>
            <a:lstStyle/>
            <a:p>
              <a:pPr algn="l">
                <a:lnSpc>
                  <a:spcPts val="2100"/>
                </a:lnSpc>
              </a:pPr>
              <a:r>
                <a:rPr lang="en-US" sz="1500" spc="300">
                  <a:solidFill>
                    <a:srgbClr val="FDFEEC"/>
                  </a:solidFill>
                  <a:latin typeface="Montserrat Classic Bold"/>
                  <a:ea typeface="Montserrat Classic Bold"/>
                  <a:cs typeface="Montserrat Classic Bold"/>
                  <a:sym typeface="Montserrat Classic Bold"/>
                </a:rPr>
                <a:t>ESTILO DE NEGOCIACIÓN</a:t>
              </a:r>
            </a:p>
          </p:txBody>
        </p:sp>
      </p:grpSp>
      <p:sp>
        <p:nvSpPr>
          <p:cNvPr id="6" name="TextBox 6"/>
          <p:cNvSpPr txBox="1"/>
          <p:nvPr/>
        </p:nvSpPr>
        <p:spPr>
          <a:xfrm>
            <a:off x="678921" y="876300"/>
            <a:ext cx="7385607" cy="3324225"/>
          </a:xfrm>
          <a:prstGeom prst="rect">
            <a:avLst/>
          </a:prstGeom>
        </p:spPr>
        <p:txBody>
          <a:bodyPr lIns="0" tIns="0" rIns="0" bIns="0" rtlCol="0" anchor="t">
            <a:spAutoFit/>
          </a:bodyPr>
          <a:lstStyle/>
          <a:p>
            <a:pPr algn="l">
              <a:lnSpc>
                <a:spcPts val="8399"/>
              </a:lnSpc>
            </a:pPr>
            <a:r>
              <a:rPr lang="en-US" sz="6999" spc="-538">
                <a:solidFill>
                  <a:srgbClr val="925520"/>
                </a:solidFill>
                <a:latin typeface="Old Standard"/>
                <a:ea typeface="Old Standard"/>
                <a:cs typeface="Old Standard"/>
                <a:sym typeface="Old Standard"/>
              </a:rPr>
              <a:t>Negociación por posiciones</a:t>
            </a:r>
          </a:p>
          <a:p>
            <a:pPr algn="l">
              <a:lnSpc>
                <a:spcPts val="8400"/>
              </a:lnSpc>
            </a:pPr>
            <a:endParaRPr lang="en-US" sz="6999" spc="-538">
              <a:solidFill>
                <a:srgbClr val="925520"/>
              </a:solidFill>
              <a:latin typeface="Old Standard"/>
              <a:ea typeface="Old Standard"/>
              <a:cs typeface="Old Standard"/>
              <a:sym typeface="Old Standard"/>
            </a:endParaRPr>
          </a:p>
        </p:txBody>
      </p:sp>
      <p:grpSp>
        <p:nvGrpSpPr>
          <p:cNvPr id="7" name="Group 7"/>
          <p:cNvGrpSpPr/>
          <p:nvPr/>
        </p:nvGrpSpPr>
        <p:grpSpPr>
          <a:xfrm>
            <a:off x="7538418" y="-221173"/>
            <a:ext cx="10205791" cy="9479473"/>
            <a:chOff x="0" y="0"/>
            <a:chExt cx="13607722" cy="12639298"/>
          </a:xfrm>
        </p:grpSpPr>
        <p:sp>
          <p:nvSpPr>
            <p:cNvPr id="8" name="TextBox 8"/>
            <p:cNvSpPr txBox="1"/>
            <p:nvPr/>
          </p:nvSpPr>
          <p:spPr>
            <a:xfrm>
              <a:off x="0" y="-9525"/>
              <a:ext cx="13607722" cy="1692624"/>
            </a:xfrm>
            <a:prstGeom prst="rect">
              <a:avLst/>
            </a:prstGeom>
          </p:spPr>
          <p:txBody>
            <a:bodyPr lIns="0" tIns="0" rIns="0" bIns="0" rtlCol="0" anchor="t">
              <a:spAutoFit/>
            </a:bodyPr>
            <a:lstStyle/>
            <a:p>
              <a:pPr algn="l">
                <a:lnSpc>
                  <a:spcPts val="5008"/>
                </a:lnSpc>
              </a:pPr>
              <a:endParaRPr/>
            </a:p>
            <a:p>
              <a:pPr algn="l">
                <a:lnSpc>
                  <a:spcPts val="5008"/>
                </a:lnSpc>
              </a:pPr>
              <a:endParaRPr/>
            </a:p>
          </p:txBody>
        </p:sp>
        <p:sp>
          <p:nvSpPr>
            <p:cNvPr id="9" name="TextBox 9"/>
            <p:cNvSpPr txBox="1"/>
            <p:nvPr/>
          </p:nvSpPr>
          <p:spPr>
            <a:xfrm>
              <a:off x="0" y="2236859"/>
              <a:ext cx="13607722" cy="10402439"/>
            </a:xfrm>
            <a:prstGeom prst="rect">
              <a:avLst/>
            </a:prstGeom>
          </p:spPr>
          <p:txBody>
            <a:bodyPr lIns="0" tIns="0" rIns="0" bIns="0" rtlCol="0" anchor="t">
              <a:spAutoFit/>
            </a:bodyPr>
            <a:lstStyle/>
            <a:p>
              <a:pPr marL="585769" lvl="1" indent="-292884" algn="l">
                <a:lnSpc>
                  <a:spcPts val="3798"/>
                </a:lnSpc>
                <a:buFont typeface="Arial"/>
                <a:buChar char="•"/>
              </a:pPr>
              <a:r>
                <a:rPr lang="en-US" sz="2713">
                  <a:solidFill>
                    <a:srgbClr val="43270E"/>
                  </a:solidFill>
                  <a:latin typeface="Montserrat Light Bold"/>
                  <a:ea typeface="Montserrat Light Bold"/>
                  <a:cs typeface="Montserrat Light Bold"/>
                  <a:sym typeface="Montserrat Light Bold"/>
                </a:rPr>
                <a:t>La negociación suele ser muy competitiva. Por tanto se suelen conseguir acuerdos en base exclusivamente a los objetivos de manera rápida con poca consideración hacia el otro negociador. También suelen sufrir los detalles, ya que que no existe un verdadero interés colaborador.</a:t>
              </a:r>
            </a:p>
            <a:p>
              <a:pPr algn="l">
                <a:lnSpc>
                  <a:spcPts val="3798"/>
                </a:lnSpc>
              </a:pPr>
              <a:endParaRPr lang="en-US" sz="2713">
                <a:solidFill>
                  <a:srgbClr val="43270E"/>
                </a:solidFill>
                <a:latin typeface="Montserrat Light Bold"/>
                <a:ea typeface="Montserrat Light Bold"/>
                <a:cs typeface="Montserrat Light Bold"/>
                <a:sym typeface="Montserrat Light Bold"/>
              </a:endParaRPr>
            </a:p>
            <a:p>
              <a:pPr marL="585769" lvl="1" indent="-292884" algn="l">
                <a:lnSpc>
                  <a:spcPts val="3798"/>
                </a:lnSpc>
                <a:buFont typeface="Arial"/>
                <a:buChar char="•"/>
              </a:pPr>
              <a:r>
                <a:rPr lang="en-US" sz="2713">
                  <a:solidFill>
                    <a:srgbClr val="43270E"/>
                  </a:solidFill>
                  <a:latin typeface="Montserrat Light Bold"/>
                  <a:ea typeface="Montserrat Light Bold"/>
                  <a:cs typeface="Montserrat Light Bold"/>
                  <a:sym typeface="Montserrat Light Bold"/>
                </a:rPr>
                <a:t>Al existir una verdadera postura defensiva por parte de los negociadores, los acuerdos se circunscriben exclusivamente al interés económico, no explorando otras posibilidades de crecimiento mutuo. En lugar de realizar una negociación para generar valor, se centran en el reparto del valor que estiman creado.</a:t>
              </a:r>
            </a:p>
            <a:p>
              <a:pPr algn="l">
                <a:lnSpc>
                  <a:spcPts val="3798"/>
                </a:lnSpc>
              </a:pPr>
              <a:endParaRPr lang="en-US" sz="2713">
                <a:solidFill>
                  <a:srgbClr val="43270E"/>
                </a:solidFill>
                <a:latin typeface="Montserrat Light Bold"/>
                <a:ea typeface="Montserrat Light Bold"/>
                <a:cs typeface="Montserrat Light Bold"/>
                <a:sym typeface="Montserrat Light Bold"/>
              </a:endParaRPr>
            </a:p>
            <a:p>
              <a:pPr algn="l">
                <a:lnSpc>
                  <a:spcPts val="3798"/>
                </a:lnSpc>
              </a:pPr>
              <a:endParaRPr lang="en-US" sz="2713">
                <a:solidFill>
                  <a:srgbClr val="43270E"/>
                </a:solidFill>
                <a:latin typeface="Montserrat Light Bold"/>
                <a:ea typeface="Montserrat Light Bold"/>
                <a:cs typeface="Montserrat Light Bold"/>
                <a:sym typeface="Montserrat Light Bold"/>
              </a:endParaRPr>
            </a:p>
            <a:p>
              <a:pPr algn="l">
                <a:lnSpc>
                  <a:spcPts val="3506"/>
                </a:lnSpc>
              </a:pPr>
              <a:endParaRPr lang="en-US" sz="2713">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grpSp>
        <p:nvGrpSpPr>
          <p:cNvPr id="3" name="Group 3"/>
          <p:cNvGrpSpPr/>
          <p:nvPr/>
        </p:nvGrpSpPr>
        <p:grpSpPr>
          <a:xfrm>
            <a:off x="-368250" y="8798220"/>
            <a:ext cx="8856925" cy="795175"/>
            <a:chOff x="0" y="0"/>
            <a:chExt cx="11809234" cy="1060234"/>
          </a:xfrm>
        </p:grpSpPr>
        <p:sp>
          <p:nvSpPr>
            <p:cNvPr id="4" name="AutoShape 4"/>
            <p:cNvSpPr/>
            <p:nvPr/>
          </p:nvSpPr>
          <p:spPr>
            <a:xfrm>
              <a:off x="0" y="0"/>
              <a:ext cx="11809234" cy="1060234"/>
            </a:xfrm>
            <a:prstGeom prst="rect">
              <a:avLst/>
            </a:prstGeom>
            <a:solidFill>
              <a:srgbClr val="925520"/>
            </a:solidFill>
          </p:spPr>
        </p:sp>
        <p:sp>
          <p:nvSpPr>
            <p:cNvPr id="5" name="TextBox 5"/>
            <p:cNvSpPr txBox="1"/>
            <p:nvPr/>
          </p:nvSpPr>
          <p:spPr>
            <a:xfrm>
              <a:off x="1205737" y="339617"/>
              <a:ext cx="10022482" cy="342900"/>
            </a:xfrm>
            <a:prstGeom prst="rect">
              <a:avLst/>
            </a:prstGeom>
          </p:spPr>
          <p:txBody>
            <a:bodyPr lIns="0" tIns="0" rIns="0" bIns="0" rtlCol="0" anchor="t">
              <a:spAutoFit/>
            </a:bodyPr>
            <a:lstStyle/>
            <a:p>
              <a:pPr algn="l">
                <a:lnSpc>
                  <a:spcPts val="2100"/>
                </a:lnSpc>
              </a:pPr>
              <a:r>
                <a:rPr lang="en-US" sz="1500" spc="300">
                  <a:solidFill>
                    <a:srgbClr val="FDFEEC"/>
                  </a:solidFill>
                  <a:latin typeface="Montserrat Classic Bold"/>
                  <a:ea typeface="Montserrat Classic Bold"/>
                  <a:cs typeface="Montserrat Classic Bold"/>
                  <a:sym typeface="Montserrat Classic Bold"/>
                </a:rPr>
                <a:t>ESTILO DE NEGOCIACIÓN</a:t>
              </a:r>
            </a:p>
          </p:txBody>
        </p:sp>
      </p:grpSp>
      <p:sp>
        <p:nvSpPr>
          <p:cNvPr id="6" name="TextBox 6"/>
          <p:cNvSpPr txBox="1"/>
          <p:nvPr/>
        </p:nvSpPr>
        <p:spPr>
          <a:xfrm>
            <a:off x="678921" y="876300"/>
            <a:ext cx="7385607" cy="3324225"/>
          </a:xfrm>
          <a:prstGeom prst="rect">
            <a:avLst/>
          </a:prstGeom>
        </p:spPr>
        <p:txBody>
          <a:bodyPr lIns="0" tIns="0" rIns="0" bIns="0" rtlCol="0" anchor="t">
            <a:spAutoFit/>
          </a:bodyPr>
          <a:lstStyle/>
          <a:p>
            <a:pPr algn="l">
              <a:lnSpc>
                <a:spcPts val="8399"/>
              </a:lnSpc>
            </a:pPr>
            <a:r>
              <a:rPr lang="en-US" sz="6999" spc="-538">
                <a:solidFill>
                  <a:srgbClr val="925520"/>
                </a:solidFill>
                <a:latin typeface="Old Standard"/>
                <a:ea typeface="Old Standard"/>
                <a:cs typeface="Old Standard"/>
                <a:sym typeface="Old Standard"/>
              </a:rPr>
              <a:t>Negociación por posiciones</a:t>
            </a:r>
          </a:p>
          <a:p>
            <a:pPr algn="l">
              <a:lnSpc>
                <a:spcPts val="8400"/>
              </a:lnSpc>
            </a:pPr>
            <a:endParaRPr lang="en-US" sz="6999" spc="-538">
              <a:solidFill>
                <a:srgbClr val="925520"/>
              </a:solidFill>
              <a:latin typeface="Old Standard"/>
              <a:ea typeface="Old Standard"/>
              <a:cs typeface="Old Standard"/>
              <a:sym typeface="Old Standard"/>
            </a:endParaRPr>
          </a:p>
        </p:txBody>
      </p:sp>
      <p:grpSp>
        <p:nvGrpSpPr>
          <p:cNvPr id="7" name="Group 7"/>
          <p:cNvGrpSpPr/>
          <p:nvPr/>
        </p:nvGrpSpPr>
        <p:grpSpPr>
          <a:xfrm>
            <a:off x="7399872" y="783281"/>
            <a:ext cx="10205791" cy="6020506"/>
            <a:chOff x="0" y="0"/>
            <a:chExt cx="13607722" cy="8027342"/>
          </a:xfrm>
        </p:grpSpPr>
        <p:sp>
          <p:nvSpPr>
            <p:cNvPr id="8" name="TextBox 8"/>
            <p:cNvSpPr txBox="1"/>
            <p:nvPr/>
          </p:nvSpPr>
          <p:spPr>
            <a:xfrm>
              <a:off x="0" y="-9525"/>
              <a:ext cx="13607722" cy="1692624"/>
            </a:xfrm>
            <a:prstGeom prst="rect">
              <a:avLst/>
            </a:prstGeom>
          </p:spPr>
          <p:txBody>
            <a:bodyPr lIns="0" tIns="0" rIns="0" bIns="0" rtlCol="0" anchor="t">
              <a:spAutoFit/>
            </a:bodyPr>
            <a:lstStyle/>
            <a:p>
              <a:pPr algn="l">
                <a:lnSpc>
                  <a:spcPts val="5008"/>
                </a:lnSpc>
              </a:pPr>
              <a:endParaRPr/>
            </a:p>
            <a:p>
              <a:pPr algn="l">
                <a:lnSpc>
                  <a:spcPts val="5008"/>
                </a:lnSpc>
              </a:pPr>
              <a:endParaRPr/>
            </a:p>
          </p:txBody>
        </p:sp>
        <p:sp>
          <p:nvSpPr>
            <p:cNvPr id="9" name="TextBox 9"/>
            <p:cNvSpPr txBox="1"/>
            <p:nvPr/>
          </p:nvSpPr>
          <p:spPr>
            <a:xfrm>
              <a:off x="0" y="2236859"/>
              <a:ext cx="13607722" cy="5790483"/>
            </a:xfrm>
            <a:prstGeom prst="rect">
              <a:avLst/>
            </a:prstGeom>
          </p:spPr>
          <p:txBody>
            <a:bodyPr lIns="0" tIns="0" rIns="0" bIns="0" rtlCol="0" anchor="t">
              <a:spAutoFit/>
            </a:bodyPr>
            <a:lstStyle/>
            <a:p>
              <a:pPr marL="585769" lvl="1" indent="-292884" algn="l">
                <a:lnSpc>
                  <a:spcPts val="3798"/>
                </a:lnSpc>
                <a:buFont typeface="Arial"/>
                <a:buChar char="•"/>
              </a:pPr>
              <a:r>
                <a:rPr lang="en-US" sz="2713">
                  <a:solidFill>
                    <a:srgbClr val="43270E"/>
                  </a:solidFill>
                  <a:latin typeface="Montserrat Light Bold"/>
                  <a:ea typeface="Montserrat Light Bold"/>
                  <a:cs typeface="Montserrat Light Bold"/>
                  <a:sym typeface="Montserrat Light Bold"/>
                </a:rPr>
                <a:t>Desgastan a los dos negociadores lo que dificulta futuros acuerdos productivos para ambas partes.</a:t>
              </a:r>
            </a:p>
            <a:p>
              <a:pPr algn="l">
                <a:lnSpc>
                  <a:spcPts val="3798"/>
                </a:lnSpc>
              </a:pPr>
              <a:endParaRPr lang="en-US" sz="2713">
                <a:solidFill>
                  <a:srgbClr val="43270E"/>
                </a:solidFill>
                <a:latin typeface="Montserrat Light Bold"/>
                <a:ea typeface="Montserrat Light Bold"/>
                <a:cs typeface="Montserrat Light Bold"/>
                <a:sym typeface="Montserrat Light Bold"/>
              </a:endParaRPr>
            </a:p>
            <a:p>
              <a:pPr algn="l">
                <a:lnSpc>
                  <a:spcPts val="3798"/>
                </a:lnSpc>
              </a:pPr>
              <a:endParaRPr lang="en-US" sz="2713">
                <a:solidFill>
                  <a:srgbClr val="43270E"/>
                </a:solidFill>
                <a:latin typeface="Montserrat Light Bold"/>
                <a:ea typeface="Montserrat Light Bold"/>
                <a:cs typeface="Montserrat Light Bold"/>
                <a:sym typeface="Montserrat Light Bold"/>
              </a:endParaRPr>
            </a:p>
            <a:p>
              <a:pPr marL="585769" lvl="1" indent="-292884" algn="l">
                <a:lnSpc>
                  <a:spcPts val="3798"/>
                </a:lnSpc>
                <a:buFont typeface="Arial"/>
                <a:buChar char="•"/>
              </a:pPr>
              <a:r>
                <a:rPr lang="en-US" sz="2713">
                  <a:solidFill>
                    <a:srgbClr val="43270E"/>
                  </a:solidFill>
                  <a:latin typeface="Montserrat Light Bold"/>
                  <a:ea typeface="Montserrat Light Bold"/>
                  <a:cs typeface="Montserrat Light Bold"/>
                  <a:sym typeface="Montserrat Light Bold"/>
                </a:rPr>
                <a:t>Provocan tácticas de negociación dirigidas a conseguir cesiones del otro negociador. Esto suele producir un regateo entre ambas partes donde crecerá la desconfianza entre los negociadores.</a:t>
              </a:r>
            </a:p>
            <a:p>
              <a:pPr algn="l">
                <a:lnSpc>
                  <a:spcPts val="3506"/>
                </a:lnSpc>
              </a:pPr>
              <a:endParaRPr lang="en-US" sz="2713">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grpSp>
        <p:nvGrpSpPr>
          <p:cNvPr id="3" name="Group 3"/>
          <p:cNvGrpSpPr/>
          <p:nvPr/>
        </p:nvGrpSpPr>
        <p:grpSpPr>
          <a:xfrm>
            <a:off x="-333613" y="8515528"/>
            <a:ext cx="7263652" cy="795175"/>
            <a:chOff x="0" y="0"/>
            <a:chExt cx="9684870" cy="1060234"/>
          </a:xfrm>
        </p:grpSpPr>
        <p:sp>
          <p:nvSpPr>
            <p:cNvPr id="4" name="AutoShape 4"/>
            <p:cNvSpPr/>
            <p:nvPr/>
          </p:nvSpPr>
          <p:spPr>
            <a:xfrm>
              <a:off x="0" y="0"/>
              <a:ext cx="9684870" cy="1060234"/>
            </a:xfrm>
            <a:prstGeom prst="rect">
              <a:avLst/>
            </a:prstGeom>
            <a:solidFill>
              <a:srgbClr val="925520"/>
            </a:solidFill>
          </p:spPr>
        </p:sp>
        <p:sp>
          <p:nvSpPr>
            <p:cNvPr id="5" name="TextBox 5"/>
            <p:cNvSpPr txBox="1"/>
            <p:nvPr/>
          </p:nvSpPr>
          <p:spPr>
            <a:xfrm>
              <a:off x="988837" y="339617"/>
              <a:ext cx="8219537" cy="342900"/>
            </a:xfrm>
            <a:prstGeom prst="rect">
              <a:avLst/>
            </a:prstGeom>
          </p:spPr>
          <p:txBody>
            <a:bodyPr lIns="0" tIns="0" rIns="0" bIns="0" rtlCol="0" anchor="t">
              <a:spAutoFit/>
            </a:bodyPr>
            <a:lstStyle/>
            <a:p>
              <a:pPr algn="l">
                <a:lnSpc>
                  <a:spcPts val="2100"/>
                </a:lnSpc>
              </a:pPr>
              <a:r>
                <a:rPr lang="en-US" sz="1500" spc="300">
                  <a:solidFill>
                    <a:srgbClr val="FDFEEC"/>
                  </a:solidFill>
                  <a:latin typeface="Montserrat Classic Bold"/>
                  <a:ea typeface="Montserrat Classic Bold"/>
                  <a:cs typeface="Montserrat Classic Bold"/>
                  <a:sym typeface="Montserrat Classic Bold"/>
                </a:rPr>
                <a:t>ESTILO DE NEGOCIACIÓN</a:t>
              </a:r>
            </a:p>
          </p:txBody>
        </p:sp>
      </p:grpSp>
      <p:sp>
        <p:nvSpPr>
          <p:cNvPr id="6" name="TextBox 6"/>
          <p:cNvSpPr txBox="1"/>
          <p:nvPr/>
        </p:nvSpPr>
        <p:spPr>
          <a:xfrm>
            <a:off x="678921" y="876300"/>
            <a:ext cx="7385607" cy="4381500"/>
          </a:xfrm>
          <a:prstGeom prst="rect">
            <a:avLst/>
          </a:prstGeom>
        </p:spPr>
        <p:txBody>
          <a:bodyPr lIns="0" tIns="0" rIns="0" bIns="0" rtlCol="0" anchor="t">
            <a:spAutoFit/>
          </a:bodyPr>
          <a:lstStyle/>
          <a:p>
            <a:pPr algn="l">
              <a:lnSpc>
                <a:spcPts val="8399"/>
              </a:lnSpc>
            </a:pPr>
            <a:r>
              <a:rPr lang="en-US" sz="6999" spc="-538">
                <a:solidFill>
                  <a:srgbClr val="925520"/>
                </a:solidFill>
                <a:latin typeface="Old Standard"/>
                <a:ea typeface="Old Standard"/>
                <a:cs typeface="Old Standard"/>
                <a:sym typeface="Old Standard"/>
              </a:rPr>
              <a:t>Negociación por intereses</a:t>
            </a:r>
          </a:p>
          <a:p>
            <a:pPr algn="l">
              <a:lnSpc>
                <a:spcPts val="8399"/>
              </a:lnSpc>
            </a:pPr>
            <a:endParaRPr lang="en-US" sz="6999" spc="-538">
              <a:solidFill>
                <a:srgbClr val="925520"/>
              </a:solidFill>
              <a:latin typeface="Old Standard"/>
              <a:ea typeface="Old Standard"/>
              <a:cs typeface="Old Standard"/>
              <a:sym typeface="Old Standard"/>
            </a:endParaRPr>
          </a:p>
          <a:p>
            <a:pPr algn="l">
              <a:lnSpc>
                <a:spcPts val="8400"/>
              </a:lnSpc>
            </a:pPr>
            <a:endParaRPr lang="en-US" sz="6999" spc="-538">
              <a:solidFill>
                <a:srgbClr val="925520"/>
              </a:solidFill>
              <a:latin typeface="Old Standard"/>
              <a:ea typeface="Old Standard"/>
              <a:cs typeface="Old Standard"/>
              <a:sym typeface="Old Standard"/>
            </a:endParaRPr>
          </a:p>
        </p:txBody>
      </p:sp>
      <p:grpSp>
        <p:nvGrpSpPr>
          <p:cNvPr id="7" name="Group 7"/>
          <p:cNvGrpSpPr/>
          <p:nvPr/>
        </p:nvGrpSpPr>
        <p:grpSpPr>
          <a:xfrm>
            <a:off x="7434509" y="-45460"/>
            <a:ext cx="10114366" cy="9303760"/>
            <a:chOff x="0" y="0"/>
            <a:chExt cx="13485822" cy="12405014"/>
          </a:xfrm>
        </p:grpSpPr>
        <p:sp>
          <p:nvSpPr>
            <p:cNvPr id="8" name="TextBox 8"/>
            <p:cNvSpPr txBox="1"/>
            <p:nvPr/>
          </p:nvSpPr>
          <p:spPr>
            <a:xfrm>
              <a:off x="0" y="0"/>
              <a:ext cx="13485822" cy="1569611"/>
            </a:xfrm>
            <a:prstGeom prst="rect">
              <a:avLst/>
            </a:prstGeom>
          </p:spPr>
          <p:txBody>
            <a:bodyPr lIns="0" tIns="0" rIns="0" bIns="0" rtlCol="0" anchor="t">
              <a:spAutoFit/>
            </a:bodyPr>
            <a:lstStyle/>
            <a:p>
              <a:pPr algn="l">
                <a:lnSpc>
                  <a:spcPts val="4671"/>
                </a:lnSpc>
              </a:pPr>
              <a:endParaRPr/>
            </a:p>
            <a:p>
              <a:pPr algn="l">
                <a:lnSpc>
                  <a:spcPts val="4671"/>
                </a:lnSpc>
              </a:pPr>
              <a:endParaRPr/>
            </a:p>
          </p:txBody>
        </p:sp>
        <p:sp>
          <p:nvSpPr>
            <p:cNvPr id="9" name="TextBox 9"/>
            <p:cNvSpPr txBox="1"/>
            <p:nvPr/>
          </p:nvSpPr>
          <p:spPr>
            <a:xfrm>
              <a:off x="0" y="2073296"/>
              <a:ext cx="13485822" cy="10331717"/>
            </a:xfrm>
            <a:prstGeom prst="rect">
              <a:avLst/>
            </a:prstGeom>
          </p:spPr>
          <p:txBody>
            <a:bodyPr lIns="0" tIns="0" rIns="0" bIns="0" rtlCol="0" anchor="t">
              <a:spAutoFit/>
            </a:bodyPr>
            <a:lstStyle/>
            <a:p>
              <a:pPr marL="546271" lvl="1" indent="-273136" algn="l">
                <a:lnSpc>
                  <a:spcPts val="3542"/>
                </a:lnSpc>
                <a:buFont typeface="Arial"/>
                <a:buChar char="•"/>
              </a:pPr>
              <a:r>
                <a:rPr lang="en-US" sz="2530">
                  <a:solidFill>
                    <a:srgbClr val="43270E"/>
                  </a:solidFill>
                  <a:latin typeface="Montserrat Light Bold"/>
                  <a:ea typeface="Montserrat Light Bold"/>
                  <a:cs typeface="Montserrat Light Bold"/>
                  <a:sym typeface="Montserrat Light Bold"/>
                </a:rPr>
                <a:t>Los acuerdos surgen del interés de cooperación y ayuda entre ambas partes. Por tanto suelen integrar diferentes intereses de ambas partes.</a:t>
              </a:r>
            </a:p>
            <a:p>
              <a:pPr algn="l">
                <a:lnSpc>
                  <a:spcPts val="3542"/>
                </a:lnSpc>
              </a:pPr>
              <a:endParaRPr lang="en-US" sz="2530">
                <a:solidFill>
                  <a:srgbClr val="43270E"/>
                </a:solidFill>
                <a:latin typeface="Montserrat Light Bold"/>
                <a:ea typeface="Montserrat Light Bold"/>
                <a:cs typeface="Montserrat Light Bold"/>
                <a:sym typeface="Montserrat Light Bold"/>
              </a:endParaRPr>
            </a:p>
            <a:p>
              <a:pPr marL="546271" lvl="1" indent="-273136" algn="l">
                <a:lnSpc>
                  <a:spcPts val="3542"/>
                </a:lnSpc>
                <a:buFont typeface="Arial"/>
                <a:buChar char="•"/>
              </a:pPr>
              <a:r>
                <a:rPr lang="en-US" sz="2530">
                  <a:solidFill>
                    <a:srgbClr val="43270E"/>
                  </a:solidFill>
                  <a:latin typeface="Montserrat Light Bold"/>
                  <a:ea typeface="Montserrat Light Bold"/>
                  <a:cs typeface="Montserrat Light Bold"/>
                  <a:sym typeface="Montserrat Light Bold"/>
                </a:rPr>
                <a:t>Generalmente estas negociaciones tratan de mantener la relación con el otro negociador. Esto posibilita que los negociadores en el futuro consigan mejores acuerdos estableciendo una lealtad entre ambas partes.</a:t>
              </a:r>
            </a:p>
            <a:p>
              <a:pPr algn="l">
                <a:lnSpc>
                  <a:spcPts val="3542"/>
                </a:lnSpc>
              </a:pPr>
              <a:endParaRPr lang="en-US" sz="2530">
                <a:solidFill>
                  <a:srgbClr val="43270E"/>
                </a:solidFill>
                <a:latin typeface="Montserrat Light Bold"/>
                <a:ea typeface="Montserrat Light Bold"/>
                <a:cs typeface="Montserrat Light Bold"/>
                <a:sym typeface="Montserrat Light Bold"/>
              </a:endParaRPr>
            </a:p>
            <a:p>
              <a:pPr marL="546271" lvl="1" indent="-273136" algn="l">
                <a:lnSpc>
                  <a:spcPts val="3542"/>
                </a:lnSpc>
                <a:buFont typeface="Arial"/>
                <a:buChar char="•"/>
              </a:pPr>
              <a:r>
                <a:rPr lang="en-US" sz="2530">
                  <a:solidFill>
                    <a:srgbClr val="43270E"/>
                  </a:solidFill>
                  <a:latin typeface="Montserrat Light Bold"/>
                  <a:ea typeface="Montserrat Light Bold"/>
                  <a:cs typeface="Montserrat Light Bold"/>
                  <a:sym typeface="Montserrat Light Bold"/>
                </a:rPr>
                <a:t>Los acuerdos suelen ser buenos en el corto plazo, pero también buenos en el largo plazo, analizando las necesidades de ambos negocios y viendo cómo cooperar a lo largo de todo el proceso.</a:t>
              </a:r>
            </a:p>
            <a:p>
              <a:pPr algn="l">
                <a:lnSpc>
                  <a:spcPts val="3542"/>
                </a:lnSpc>
              </a:pPr>
              <a:endParaRPr lang="en-US" sz="2530">
                <a:solidFill>
                  <a:srgbClr val="43270E"/>
                </a:solidFill>
                <a:latin typeface="Montserrat Light Bold"/>
                <a:ea typeface="Montserrat Light Bold"/>
                <a:cs typeface="Montserrat Light Bold"/>
                <a:sym typeface="Montserrat Light Bold"/>
              </a:endParaRPr>
            </a:p>
            <a:p>
              <a:pPr marL="546271" lvl="1" indent="-273136" algn="l">
                <a:lnSpc>
                  <a:spcPts val="3542"/>
                </a:lnSpc>
                <a:buFont typeface="Arial"/>
                <a:buChar char="•"/>
              </a:pPr>
              <a:r>
                <a:rPr lang="en-US" sz="2530">
                  <a:solidFill>
                    <a:srgbClr val="43270E"/>
                  </a:solidFill>
                  <a:latin typeface="Montserrat Light Bold"/>
                  <a:ea typeface="Montserrat Light Bold"/>
                  <a:cs typeface="Montserrat Light Bold"/>
                  <a:sym typeface="Montserrat Light Bold"/>
                </a:rPr>
                <a:t>Suelen ser acuerdos más justos ya que incorporan los criterios de </a:t>
              </a:r>
              <a:r>
                <a:rPr lang="en-US" sz="2530" u="sng">
                  <a:solidFill>
                    <a:srgbClr val="43270E"/>
                  </a:solidFill>
                  <a:latin typeface="Montserrat Light Bold"/>
                  <a:ea typeface="Montserrat Light Bold"/>
                  <a:cs typeface="Montserrat Light Bold"/>
                  <a:sym typeface="Montserrat Light Bold"/>
                  <a:hlinkClick r:id="rId2" tooltip="http://www.significados.com/legitimidad/"/>
                </a:rPr>
                <a:t>legitimidad</a:t>
              </a:r>
              <a:r>
                <a:rPr lang="en-US" sz="2530">
                  <a:solidFill>
                    <a:srgbClr val="43270E"/>
                  </a:solidFill>
                  <a:latin typeface="Montserrat Light Bold"/>
                  <a:ea typeface="Montserrat Light Bold"/>
                  <a:cs typeface="Montserrat Light Bold"/>
                  <a:sym typeface="Montserrat Light Bold"/>
                </a:rPr>
                <a:t> ajustados por factores externos.</a:t>
              </a:r>
            </a:p>
            <a:p>
              <a:pPr algn="l">
                <a:lnSpc>
                  <a:spcPts val="3269"/>
                </a:lnSpc>
              </a:pPr>
              <a:endParaRPr lang="en-US" sz="2530">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333613" y="8515528"/>
            <a:ext cx="7263652" cy="795175"/>
          </a:xfrm>
          <a:prstGeom prst="rect">
            <a:avLst/>
          </a:prstGeom>
          <a:solidFill>
            <a:srgbClr val="925520"/>
          </a:solidFill>
        </p:spPr>
      </p:sp>
      <p:sp>
        <p:nvSpPr>
          <p:cNvPr id="4" name="TextBox 4"/>
          <p:cNvSpPr txBox="1"/>
          <p:nvPr/>
        </p:nvSpPr>
        <p:spPr>
          <a:xfrm>
            <a:off x="801758" y="959617"/>
            <a:ext cx="6350176" cy="4424288"/>
          </a:xfrm>
          <a:prstGeom prst="rect">
            <a:avLst/>
          </a:prstGeom>
        </p:spPr>
        <p:txBody>
          <a:bodyPr wrap="square" lIns="0" tIns="0" rIns="0" bIns="0" rtlCol="0" anchor="t">
            <a:spAutoFit/>
          </a:bodyPr>
          <a:lstStyle/>
          <a:p>
            <a:pPr algn="l">
              <a:lnSpc>
                <a:spcPts val="6877"/>
              </a:lnSpc>
            </a:pPr>
            <a:r>
              <a:rPr lang="en-US" sz="5731" spc="-441" dirty="0" err="1">
                <a:solidFill>
                  <a:srgbClr val="925520"/>
                </a:solidFill>
                <a:latin typeface="Old Standard"/>
                <a:ea typeface="Old Standard"/>
                <a:cs typeface="Old Standard"/>
                <a:sym typeface="Old Standard"/>
              </a:rPr>
              <a:t>Esquema</a:t>
            </a:r>
            <a:r>
              <a:rPr lang="en-US" sz="5731" spc="-441" dirty="0">
                <a:solidFill>
                  <a:srgbClr val="925520"/>
                </a:solidFill>
                <a:latin typeface="Old Standard"/>
                <a:ea typeface="Old Standard"/>
                <a:cs typeface="Old Standard"/>
                <a:sym typeface="Old Standard"/>
              </a:rPr>
              <a:t> de </a:t>
            </a:r>
            <a:r>
              <a:rPr lang="en-US" sz="5731" spc="-441" dirty="0" err="1">
                <a:solidFill>
                  <a:srgbClr val="925520"/>
                </a:solidFill>
                <a:latin typeface="Old Standard"/>
                <a:ea typeface="Old Standard"/>
                <a:cs typeface="Old Standard"/>
                <a:sym typeface="Old Standard"/>
              </a:rPr>
              <a:t>Negociación</a:t>
            </a:r>
            <a:r>
              <a:rPr lang="en-US" sz="5731" spc="-441" dirty="0">
                <a:solidFill>
                  <a:srgbClr val="925520"/>
                </a:solidFill>
                <a:latin typeface="Old Standard"/>
                <a:ea typeface="Old Standard"/>
                <a:cs typeface="Old Standard"/>
                <a:sym typeface="Old Standard"/>
              </a:rPr>
              <a:t> </a:t>
            </a:r>
            <a:r>
              <a:rPr lang="en-US" sz="5731" spc="-441" dirty="0" err="1">
                <a:solidFill>
                  <a:srgbClr val="925520"/>
                </a:solidFill>
                <a:latin typeface="Old Standard"/>
                <a:ea typeface="Old Standard"/>
                <a:cs typeface="Old Standard"/>
                <a:sym typeface="Old Standard"/>
              </a:rPr>
              <a:t>desarrollado</a:t>
            </a:r>
            <a:r>
              <a:rPr lang="en-US" sz="5731" spc="-441" dirty="0">
                <a:solidFill>
                  <a:srgbClr val="925520"/>
                </a:solidFill>
                <a:latin typeface="Old Standard"/>
                <a:ea typeface="Old Standard"/>
                <a:cs typeface="Old Standard"/>
                <a:sym typeface="Old Standard"/>
              </a:rPr>
              <a:t> </a:t>
            </a:r>
            <a:r>
              <a:rPr lang="en-US" sz="5731" spc="-441" dirty="0" err="1">
                <a:solidFill>
                  <a:srgbClr val="925520"/>
                </a:solidFill>
                <a:latin typeface="Old Standard"/>
                <a:ea typeface="Old Standard"/>
                <a:cs typeface="Old Standard"/>
                <a:sym typeface="Old Standard"/>
              </a:rPr>
              <a:t>por</a:t>
            </a:r>
            <a:r>
              <a:rPr lang="en-US" sz="5731" spc="-441" dirty="0">
                <a:solidFill>
                  <a:srgbClr val="925520"/>
                </a:solidFill>
                <a:latin typeface="Old Standard"/>
                <a:ea typeface="Old Standard"/>
                <a:cs typeface="Old Standard"/>
                <a:sym typeface="Old Standard"/>
              </a:rPr>
              <a:t> el Proyecto de </a:t>
            </a:r>
            <a:r>
              <a:rPr lang="en-US" sz="5731" spc="-441" dirty="0" err="1">
                <a:solidFill>
                  <a:srgbClr val="925520"/>
                </a:solidFill>
                <a:latin typeface="Old Standard"/>
                <a:ea typeface="Old Standard"/>
                <a:cs typeface="Old Standard"/>
                <a:sym typeface="Old Standard"/>
              </a:rPr>
              <a:t>Negociación</a:t>
            </a:r>
            <a:r>
              <a:rPr lang="en-US" sz="5731" spc="-441" dirty="0">
                <a:solidFill>
                  <a:srgbClr val="925520"/>
                </a:solidFill>
                <a:latin typeface="Old Standard"/>
                <a:ea typeface="Old Standard"/>
                <a:cs typeface="Old Standard"/>
                <a:sym typeface="Old Standard"/>
              </a:rPr>
              <a:t> de Harvard</a:t>
            </a:r>
          </a:p>
        </p:txBody>
      </p:sp>
      <p:grpSp>
        <p:nvGrpSpPr>
          <p:cNvPr id="5" name="Group 5"/>
          <p:cNvGrpSpPr/>
          <p:nvPr/>
        </p:nvGrpSpPr>
        <p:grpSpPr>
          <a:xfrm>
            <a:off x="7746236" y="-45460"/>
            <a:ext cx="10114366" cy="9303760"/>
            <a:chOff x="0" y="0"/>
            <a:chExt cx="13485822" cy="12405014"/>
          </a:xfrm>
        </p:grpSpPr>
        <p:sp>
          <p:nvSpPr>
            <p:cNvPr id="6" name="TextBox 6"/>
            <p:cNvSpPr txBox="1"/>
            <p:nvPr/>
          </p:nvSpPr>
          <p:spPr>
            <a:xfrm>
              <a:off x="0" y="0"/>
              <a:ext cx="13485822" cy="1569611"/>
            </a:xfrm>
            <a:prstGeom prst="rect">
              <a:avLst/>
            </a:prstGeom>
          </p:spPr>
          <p:txBody>
            <a:bodyPr lIns="0" tIns="0" rIns="0" bIns="0" rtlCol="0" anchor="t">
              <a:spAutoFit/>
            </a:bodyPr>
            <a:lstStyle/>
            <a:p>
              <a:pPr algn="l">
                <a:lnSpc>
                  <a:spcPts val="4671"/>
                </a:lnSpc>
              </a:pPr>
              <a:endParaRPr/>
            </a:p>
            <a:p>
              <a:pPr algn="l">
                <a:lnSpc>
                  <a:spcPts val="4671"/>
                </a:lnSpc>
              </a:pPr>
              <a:endParaRPr/>
            </a:p>
          </p:txBody>
        </p:sp>
        <p:sp>
          <p:nvSpPr>
            <p:cNvPr id="7" name="TextBox 7"/>
            <p:cNvSpPr txBox="1"/>
            <p:nvPr/>
          </p:nvSpPr>
          <p:spPr>
            <a:xfrm>
              <a:off x="0" y="2073296"/>
              <a:ext cx="13485822" cy="10331717"/>
            </a:xfrm>
            <a:prstGeom prst="rect">
              <a:avLst/>
            </a:prstGeom>
          </p:spPr>
          <p:txBody>
            <a:bodyPr lIns="0" tIns="0" rIns="0" bIns="0" rtlCol="0" anchor="t">
              <a:spAutoFit/>
            </a:bodyPr>
            <a:lstStyle/>
            <a:p>
              <a:pPr algn="l">
                <a:lnSpc>
                  <a:spcPts val="3542"/>
                </a:lnSpc>
              </a:pPr>
              <a:r>
                <a:rPr lang="en-US" sz="2530">
                  <a:solidFill>
                    <a:srgbClr val="43270E"/>
                  </a:solidFill>
                  <a:latin typeface="Montserrat Light Bold"/>
                  <a:ea typeface="Montserrat Light Bold"/>
                  <a:cs typeface="Montserrat Light Bold"/>
                  <a:sym typeface="Montserrat Light Bold"/>
                </a:rPr>
                <a:t>Se compone por siete elementos:</a:t>
              </a:r>
            </a:p>
            <a:p>
              <a:pPr algn="l">
                <a:lnSpc>
                  <a:spcPts val="3542"/>
                </a:lnSpc>
              </a:pPr>
              <a:endParaRPr lang="en-US" sz="2530">
                <a:solidFill>
                  <a:srgbClr val="43270E"/>
                </a:solidFill>
                <a:latin typeface="Montserrat Light Bold"/>
                <a:ea typeface="Montserrat Light Bold"/>
                <a:cs typeface="Montserrat Light Bold"/>
                <a:sym typeface="Montserrat Light Bold"/>
              </a:endParaRPr>
            </a:p>
            <a:p>
              <a:pPr algn="l">
                <a:lnSpc>
                  <a:spcPts val="3542"/>
                </a:lnSpc>
              </a:pPr>
              <a:r>
                <a:rPr lang="en-US" sz="2530">
                  <a:solidFill>
                    <a:srgbClr val="43270E"/>
                  </a:solidFill>
                  <a:latin typeface="Montserrat Light Bold"/>
                  <a:ea typeface="Montserrat Light Bold"/>
                  <a:cs typeface="Montserrat Light Bold"/>
                  <a:sym typeface="Montserrat Light Bold"/>
                </a:rPr>
                <a:t>Tres elementos que se identifican con el campo de las personas: 1) cómo está funcionando la comunicación, 2) qué tipo de relación hay, y 3) a qué nivel de compromiso se puede llegar entre las personas que negocian. </a:t>
              </a:r>
            </a:p>
            <a:p>
              <a:pPr algn="l">
                <a:lnSpc>
                  <a:spcPts val="3542"/>
                </a:lnSpc>
              </a:pPr>
              <a:endParaRPr lang="en-US" sz="2530">
                <a:solidFill>
                  <a:srgbClr val="43270E"/>
                </a:solidFill>
                <a:latin typeface="Montserrat Light Bold"/>
                <a:ea typeface="Montserrat Light Bold"/>
                <a:cs typeface="Montserrat Light Bold"/>
                <a:sym typeface="Montserrat Light Bold"/>
              </a:endParaRPr>
            </a:p>
            <a:p>
              <a:pPr algn="l">
                <a:lnSpc>
                  <a:spcPts val="3542"/>
                </a:lnSpc>
              </a:pPr>
              <a:r>
                <a:rPr lang="en-US" sz="2530">
                  <a:solidFill>
                    <a:srgbClr val="43270E"/>
                  </a:solidFill>
                  <a:latin typeface="Montserrat Light Bold"/>
                  <a:ea typeface="Montserrat Light Bold"/>
                  <a:cs typeface="Montserrat Light Bold"/>
                  <a:sym typeface="Montserrat Light Bold"/>
                </a:rPr>
                <a:t>Y cuatro elementos que definen el campo del problema: 4) el concepto de intereses, 5) el concepto de opciones, 6) el de ciertos criterios objetivos o estándares, y 7) el concepto de alternativas. </a:t>
              </a:r>
            </a:p>
            <a:p>
              <a:pPr algn="l">
                <a:lnSpc>
                  <a:spcPts val="3542"/>
                </a:lnSpc>
              </a:pPr>
              <a:endParaRPr lang="en-US" sz="2530">
                <a:solidFill>
                  <a:srgbClr val="43270E"/>
                </a:solidFill>
                <a:latin typeface="Montserrat Light Bold"/>
                <a:ea typeface="Montserrat Light Bold"/>
                <a:cs typeface="Montserrat Light Bold"/>
                <a:sym typeface="Montserrat Light Bold"/>
              </a:endParaRPr>
            </a:p>
            <a:p>
              <a:pPr algn="l">
                <a:lnSpc>
                  <a:spcPts val="3542"/>
                </a:lnSpc>
              </a:pPr>
              <a:r>
                <a:rPr lang="en-US" sz="2530">
                  <a:solidFill>
                    <a:srgbClr val="43270E"/>
                  </a:solidFill>
                  <a:latin typeface="Montserrat Light Bold"/>
                  <a:ea typeface="Montserrat Light Bold"/>
                  <a:cs typeface="Montserrat Light Bold"/>
                  <a:sym typeface="Montserrat Light Bold"/>
                </a:rPr>
                <a:t>Todos estos elementos se “integran” en el proceso de negociación. </a:t>
              </a:r>
            </a:p>
            <a:p>
              <a:pPr algn="l">
                <a:lnSpc>
                  <a:spcPts val="3542"/>
                </a:lnSpc>
              </a:pPr>
              <a:r>
                <a:rPr lang="en-US" sz="2530">
                  <a:solidFill>
                    <a:srgbClr val="43270E"/>
                  </a:solidFill>
                  <a:latin typeface="Montserrat Light Bold"/>
                  <a:ea typeface="Montserrat Light Bold"/>
                  <a:cs typeface="Montserrat Light Bold"/>
                  <a:sym typeface="Montserrat Light Bold"/>
                </a:rPr>
                <a:t>De esta forma volvemos a la idea del juego permanente de “las tres P (Personas-Problemas-Proceso).</a:t>
              </a:r>
            </a:p>
            <a:p>
              <a:pPr algn="l">
                <a:lnSpc>
                  <a:spcPts val="3269"/>
                </a:lnSpc>
              </a:pPr>
              <a:endParaRPr lang="en-US" sz="2530">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437522" y="8860712"/>
            <a:ext cx="7263652" cy="795175"/>
          </a:xfrm>
          <a:prstGeom prst="rect">
            <a:avLst/>
          </a:prstGeom>
          <a:solidFill>
            <a:srgbClr val="925520"/>
          </a:solidFill>
        </p:spPr>
      </p:sp>
      <p:sp>
        <p:nvSpPr>
          <p:cNvPr id="4" name="Freeform 4"/>
          <p:cNvSpPr/>
          <p:nvPr/>
        </p:nvSpPr>
        <p:spPr>
          <a:xfrm>
            <a:off x="4287319" y="1028700"/>
            <a:ext cx="10172383" cy="7609946"/>
          </a:xfrm>
          <a:custGeom>
            <a:avLst/>
            <a:gdLst/>
            <a:ahLst/>
            <a:cxnLst/>
            <a:rect l="l" t="t" r="r" b="b"/>
            <a:pathLst>
              <a:path w="10172383" h="7609946">
                <a:moveTo>
                  <a:pt x="0" y="0"/>
                </a:moveTo>
                <a:lnTo>
                  <a:pt x="10172383" y="0"/>
                </a:lnTo>
                <a:lnTo>
                  <a:pt x="10172383" y="7609946"/>
                </a:lnTo>
                <a:lnTo>
                  <a:pt x="0" y="7609946"/>
                </a:lnTo>
                <a:lnTo>
                  <a:pt x="0" y="0"/>
                </a:lnTo>
                <a:close/>
              </a:path>
            </a:pathLst>
          </a:custGeom>
          <a:blipFill>
            <a:blip r:embed="rId2"/>
            <a:stretch>
              <a:fillRect b="-5006"/>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grpSp>
        <p:nvGrpSpPr>
          <p:cNvPr id="3" name="Group 3"/>
          <p:cNvGrpSpPr/>
          <p:nvPr/>
        </p:nvGrpSpPr>
        <p:grpSpPr>
          <a:xfrm>
            <a:off x="-576303" y="8915522"/>
            <a:ext cx="9804721" cy="795175"/>
            <a:chOff x="0" y="0"/>
            <a:chExt cx="13072962" cy="1060234"/>
          </a:xfrm>
        </p:grpSpPr>
        <p:sp>
          <p:nvSpPr>
            <p:cNvPr id="4" name="AutoShape 4"/>
            <p:cNvSpPr/>
            <p:nvPr/>
          </p:nvSpPr>
          <p:spPr>
            <a:xfrm>
              <a:off x="0" y="0"/>
              <a:ext cx="13072962" cy="1060234"/>
            </a:xfrm>
            <a:prstGeom prst="rect">
              <a:avLst/>
            </a:prstGeom>
            <a:solidFill>
              <a:srgbClr val="925520"/>
            </a:solidFill>
          </p:spPr>
        </p:sp>
        <p:sp>
          <p:nvSpPr>
            <p:cNvPr id="5" name="TextBox 5"/>
            <p:cNvSpPr txBox="1"/>
            <p:nvPr/>
          </p:nvSpPr>
          <p:spPr>
            <a:xfrm>
              <a:off x="1334766" y="339617"/>
              <a:ext cx="11095006" cy="342900"/>
            </a:xfrm>
            <a:prstGeom prst="rect">
              <a:avLst/>
            </a:prstGeom>
          </p:spPr>
          <p:txBody>
            <a:bodyPr lIns="0" tIns="0" rIns="0" bIns="0" rtlCol="0" anchor="t">
              <a:spAutoFit/>
            </a:bodyPr>
            <a:lstStyle/>
            <a:p>
              <a:pPr algn="l">
                <a:lnSpc>
                  <a:spcPts val="2100"/>
                </a:lnSpc>
              </a:pPr>
              <a:endParaRPr/>
            </a:p>
          </p:txBody>
        </p:sp>
      </p:grpSp>
      <p:sp>
        <p:nvSpPr>
          <p:cNvPr id="6" name="TextBox 6"/>
          <p:cNvSpPr txBox="1"/>
          <p:nvPr/>
        </p:nvSpPr>
        <p:spPr>
          <a:xfrm>
            <a:off x="933775" y="1143866"/>
            <a:ext cx="6784566" cy="1219200"/>
          </a:xfrm>
          <a:prstGeom prst="rect">
            <a:avLst/>
          </a:prstGeom>
        </p:spPr>
        <p:txBody>
          <a:bodyPr lIns="0" tIns="0" rIns="0" bIns="0" rtlCol="0" anchor="t">
            <a:spAutoFit/>
          </a:bodyPr>
          <a:lstStyle/>
          <a:p>
            <a:pPr algn="l">
              <a:lnSpc>
                <a:spcPts val="8400"/>
              </a:lnSpc>
            </a:pPr>
            <a:r>
              <a:rPr lang="en-US" sz="7000">
                <a:solidFill>
                  <a:srgbClr val="925520"/>
                </a:solidFill>
                <a:latin typeface="Old Standard"/>
                <a:ea typeface="Old Standard"/>
                <a:cs typeface="Old Standard"/>
                <a:sym typeface="Old Standard"/>
              </a:rPr>
              <a:t>Negociación </a:t>
            </a:r>
          </a:p>
        </p:txBody>
      </p:sp>
      <p:grpSp>
        <p:nvGrpSpPr>
          <p:cNvPr id="7" name="Group 7"/>
          <p:cNvGrpSpPr/>
          <p:nvPr/>
        </p:nvGrpSpPr>
        <p:grpSpPr>
          <a:xfrm>
            <a:off x="8102393" y="-85086"/>
            <a:ext cx="9156907" cy="7518827"/>
            <a:chOff x="0" y="0"/>
            <a:chExt cx="12209209" cy="10025103"/>
          </a:xfrm>
        </p:grpSpPr>
        <p:sp>
          <p:nvSpPr>
            <p:cNvPr id="8" name="TextBox 8"/>
            <p:cNvSpPr txBox="1"/>
            <p:nvPr/>
          </p:nvSpPr>
          <p:spPr>
            <a:xfrm>
              <a:off x="0" y="0"/>
              <a:ext cx="12209209" cy="1612900"/>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9" name="TextBox 9"/>
            <p:cNvSpPr txBox="1"/>
            <p:nvPr/>
          </p:nvSpPr>
          <p:spPr>
            <a:xfrm>
              <a:off x="0" y="2132053"/>
              <a:ext cx="12209209" cy="7893051"/>
            </a:xfrm>
            <a:prstGeom prst="rect">
              <a:avLst/>
            </a:prstGeom>
          </p:spPr>
          <p:txBody>
            <a:bodyPr lIns="0" tIns="0" rIns="0" bIns="0" rtlCol="0" anchor="t">
              <a:spAutoFit/>
            </a:bodyPr>
            <a:lstStyle/>
            <a:p>
              <a:pPr algn="l">
                <a:lnSpc>
                  <a:spcPts val="4199"/>
                </a:lnSpc>
              </a:pPr>
              <a:r>
                <a:rPr lang="en-US" sz="2999">
                  <a:solidFill>
                    <a:srgbClr val="43270E"/>
                  </a:solidFill>
                  <a:latin typeface="Montserrat Light Bold"/>
                  <a:ea typeface="Montserrat Light Bold"/>
                  <a:cs typeface="Montserrat Light Bold"/>
                  <a:sym typeface="Montserrat Light Bold"/>
                </a:rPr>
                <a:t>Tres elementos claves en la definición de “negociación”: el proceso, las personas y el problema (o el tema con el que se va a tratar). </a:t>
              </a:r>
            </a:p>
            <a:p>
              <a:pPr algn="l">
                <a:lnSpc>
                  <a:spcPts val="4199"/>
                </a:lnSpc>
              </a:pPr>
              <a:endParaRPr lang="en-US" sz="2999">
                <a:solidFill>
                  <a:srgbClr val="43270E"/>
                </a:solidFill>
                <a:latin typeface="Montserrat Light Bold"/>
                <a:ea typeface="Montserrat Light Bold"/>
                <a:cs typeface="Montserrat Light Bold"/>
                <a:sym typeface="Montserrat Light Bold"/>
              </a:endParaRPr>
            </a:p>
            <a:p>
              <a:pPr algn="l">
                <a:lnSpc>
                  <a:spcPts val="4199"/>
                </a:lnSpc>
              </a:pPr>
              <a:r>
                <a:rPr lang="en-US" sz="2999">
                  <a:solidFill>
                    <a:srgbClr val="43270E"/>
                  </a:solidFill>
                  <a:latin typeface="Montserrat Light Bold"/>
                  <a:ea typeface="Montserrat Light Bold"/>
                  <a:cs typeface="Montserrat Light Bold"/>
                  <a:sym typeface="Montserrat Light Bold"/>
                </a:rPr>
                <a:t>Estos tres elementos interactúan y se relacionan entre sí, de manera tal que cuando sucede alguna cosa importante en el campo de alguno de estos elementos –personas, procesos o problema–, toda la vinculación entre ellos y cada uno de los elementos se ve afectado por ese cambio.</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333613" y="8515528"/>
            <a:ext cx="7263652" cy="795175"/>
          </a:xfrm>
          <a:prstGeom prst="rect">
            <a:avLst/>
          </a:prstGeom>
          <a:solidFill>
            <a:srgbClr val="925520"/>
          </a:solidFill>
        </p:spPr>
      </p:sp>
      <p:sp>
        <p:nvSpPr>
          <p:cNvPr id="4" name="TextBox 4"/>
          <p:cNvSpPr txBox="1"/>
          <p:nvPr/>
        </p:nvSpPr>
        <p:spPr>
          <a:xfrm>
            <a:off x="801758" y="921814"/>
            <a:ext cx="6350176" cy="4424288"/>
          </a:xfrm>
          <a:prstGeom prst="rect">
            <a:avLst/>
          </a:prstGeom>
        </p:spPr>
        <p:txBody>
          <a:bodyPr wrap="square" lIns="0" tIns="0" rIns="0" bIns="0" rtlCol="0" anchor="t">
            <a:spAutoFit/>
          </a:bodyPr>
          <a:lstStyle/>
          <a:p>
            <a:pPr algn="l">
              <a:lnSpc>
                <a:spcPts val="6877"/>
              </a:lnSpc>
            </a:pPr>
            <a:r>
              <a:rPr lang="en-US" sz="5731" spc="-441" dirty="0" err="1">
                <a:solidFill>
                  <a:srgbClr val="925520"/>
                </a:solidFill>
                <a:latin typeface="Old Standard"/>
                <a:ea typeface="Old Standard"/>
                <a:cs typeface="Old Standard"/>
                <a:sym typeface="Old Standard"/>
              </a:rPr>
              <a:t>Esquema</a:t>
            </a:r>
            <a:r>
              <a:rPr lang="en-US" sz="5731" spc="-441" dirty="0">
                <a:solidFill>
                  <a:srgbClr val="925520"/>
                </a:solidFill>
                <a:latin typeface="Old Standard"/>
                <a:ea typeface="Old Standard"/>
                <a:cs typeface="Old Standard"/>
                <a:sym typeface="Old Standard"/>
              </a:rPr>
              <a:t> de </a:t>
            </a:r>
            <a:r>
              <a:rPr lang="en-US" sz="5731" spc="-441" dirty="0" err="1">
                <a:solidFill>
                  <a:srgbClr val="925520"/>
                </a:solidFill>
                <a:latin typeface="Old Standard"/>
                <a:ea typeface="Old Standard"/>
                <a:cs typeface="Old Standard"/>
                <a:sym typeface="Old Standard"/>
              </a:rPr>
              <a:t>Negociación</a:t>
            </a:r>
            <a:r>
              <a:rPr lang="en-US" sz="5731" spc="-441" dirty="0">
                <a:solidFill>
                  <a:srgbClr val="925520"/>
                </a:solidFill>
                <a:latin typeface="Old Standard"/>
                <a:ea typeface="Old Standard"/>
                <a:cs typeface="Old Standard"/>
                <a:sym typeface="Old Standard"/>
              </a:rPr>
              <a:t> </a:t>
            </a:r>
            <a:r>
              <a:rPr lang="en-US" sz="5731" spc="-441" dirty="0" err="1">
                <a:solidFill>
                  <a:srgbClr val="925520"/>
                </a:solidFill>
                <a:latin typeface="Old Standard"/>
                <a:ea typeface="Old Standard"/>
                <a:cs typeface="Old Standard"/>
                <a:sym typeface="Old Standard"/>
              </a:rPr>
              <a:t>desarrollado</a:t>
            </a:r>
            <a:r>
              <a:rPr lang="en-US" sz="5731" spc="-441" dirty="0">
                <a:solidFill>
                  <a:srgbClr val="925520"/>
                </a:solidFill>
                <a:latin typeface="Old Standard"/>
                <a:ea typeface="Old Standard"/>
                <a:cs typeface="Old Standard"/>
                <a:sym typeface="Old Standard"/>
              </a:rPr>
              <a:t> </a:t>
            </a:r>
            <a:r>
              <a:rPr lang="en-US" sz="5731" spc="-441" dirty="0" err="1">
                <a:solidFill>
                  <a:srgbClr val="925520"/>
                </a:solidFill>
                <a:latin typeface="Old Standard"/>
                <a:ea typeface="Old Standard"/>
                <a:cs typeface="Old Standard"/>
                <a:sym typeface="Old Standard"/>
              </a:rPr>
              <a:t>por</a:t>
            </a:r>
            <a:r>
              <a:rPr lang="en-US" sz="5731" spc="-441" dirty="0">
                <a:solidFill>
                  <a:srgbClr val="925520"/>
                </a:solidFill>
                <a:latin typeface="Old Standard"/>
                <a:ea typeface="Old Standard"/>
                <a:cs typeface="Old Standard"/>
                <a:sym typeface="Old Standard"/>
              </a:rPr>
              <a:t> el Proyecto de </a:t>
            </a:r>
            <a:r>
              <a:rPr lang="en-US" sz="5731" spc="-441" dirty="0" err="1">
                <a:solidFill>
                  <a:srgbClr val="925520"/>
                </a:solidFill>
                <a:latin typeface="Old Standard"/>
                <a:ea typeface="Old Standard"/>
                <a:cs typeface="Old Standard"/>
                <a:sym typeface="Old Standard"/>
              </a:rPr>
              <a:t>Negociación</a:t>
            </a:r>
            <a:r>
              <a:rPr lang="en-US" sz="5731" spc="-441" dirty="0">
                <a:solidFill>
                  <a:srgbClr val="925520"/>
                </a:solidFill>
                <a:latin typeface="Old Standard"/>
                <a:ea typeface="Old Standard"/>
                <a:cs typeface="Old Standard"/>
                <a:sym typeface="Old Standard"/>
              </a:rPr>
              <a:t> de Harvard</a:t>
            </a:r>
          </a:p>
        </p:txBody>
      </p:sp>
      <p:grpSp>
        <p:nvGrpSpPr>
          <p:cNvPr id="5" name="Group 5"/>
          <p:cNvGrpSpPr/>
          <p:nvPr/>
        </p:nvGrpSpPr>
        <p:grpSpPr>
          <a:xfrm>
            <a:off x="7746236" y="-633158"/>
            <a:ext cx="10114366" cy="11157632"/>
            <a:chOff x="0" y="0"/>
            <a:chExt cx="13485822" cy="14876842"/>
          </a:xfrm>
        </p:grpSpPr>
        <p:sp>
          <p:nvSpPr>
            <p:cNvPr id="6" name="TextBox 6"/>
            <p:cNvSpPr txBox="1"/>
            <p:nvPr/>
          </p:nvSpPr>
          <p:spPr>
            <a:xfrm>
              <a:off x="0" y="0"/>
              <a:ext cx="13485822" cy="1569611"/>
            </a:xfrm>
            <a:prstGeom prst="rect">
              <a:avLst/>
            </a:prstGeom>
          </p:spPr>
          <p:txBody>
            <a:bodyPr lIns="0" tIns="0" rIns="0" bIns="0" rtlCol="0" anchor="t">
              <a:spAutoFit/>
            </a:bodyPr>
            <a:lstStyle/>
            <a:p>
              <a:pPr algn="l">
                <a:lnSpc>
                  <a:spcPts val="4671"/>
                </a:lnSpc>
              </a:pPr>
              <a:endParaRPr/>
            </a:p>
            <a:p>
              <a:pPr algn="l">
                <a:lnSpc>
                  <a:spcPts val="4671"/>
                </a:lnSpc>
              </a:pPr>
              <a:endParaRPr/>
            </a:p>
          </p:txBody>
        </p:sp>
        <p:sp>
          <p:nvSpPr>
            <p:cNvPr id="7" name="TextBox 7"/>
            <p:cNvSpPr txBox="1"/>
            <p:nvPr/>
          </p:nvSpPr>
          <p:spPr>
            <a:xfrm>
              <a:off x="0" y="2073296"/>
              <a:ext cx="13485822" cy="12803546"/>
            </a:xfrm>
            <a:prstGeom prst="rect">
              <a:avLst/>
            </a:prstGeom>
          </p:spPr>
          <p:txBody>
            <a:bodyPr lIns="0" tIns="0" rIns="0" bIns="0" rtlCol="0" anchor="t">
              <a:spAutoFit/>
            </a:bodyPr>
            <a:lstStyle/>
            <a:p>
              <a:pPr algn="l">
                <a:lnSpc>
                  <a:spcPts val="3542"/>
                </a:lnSpc>
              </a:pPr>
              <a:r>
                <a:rPr lang="en-US" sz="2530">
                  <a:solidFill>
                    <a:srgbClr val="43270E"/>
                  </a:solidFill>
                  <a:latin typeface="Montserrat Light Bold"/>
                  <a:ea typeface="Montserrat Light Bold"/>
                  <a:cs typeface="Montserrat Light Bold"/>
                  <a:sym typeface="Montserrat Light Bold"/>
                </a:rPr>
                <a:t>Emociones, pujas, reproches, exigencias. Los viejos modelos de negociación donde una posición ‘gana’ y otra ‘pierde’ dejan de tener resonancia en el mundo actual de los negocios. Es que nuevas propuestas para negociar vienen de la mano de un nuevo razonamiento donde la filosofía win-win es prioritaria.</a:t>
              </a:r>
            </a:p>
            <a:p>
              <a:pPr algn="l">
                <a:lnSpc>
                  <a:spcPts val="3542"/>
                </a:lnSpc>
              </a:pPr>
              <a:endParaRPr lang="en-US" sz="2530">
                <a:solidFill>
                  <a:srgbClr val="43270E"/>
                </a:solidFill>
                <a:latin typeface="Montserrat Light Bold"/>
                <a:ea typeface="Montserrat Light Bold"/>
                <a:cs typeface="Montserrat Light Bold"/>
                <a:sym typeface="Montserrat Light Bold"/>
              </a:endParaRPr>
            </a:p>
            <a:p>
              <a:pPr algn="l">
                <a:lnSpc>
                  <a:spcPts val="3542"/>
                </a:lnSpc>
              </a:pPr>
              <a:r>
                <a:rPr lang="en-US" sz="2530">
                  <a:solidFill>
                    <a:srgbClr val="43270E"/>
                  </a:solidFill>
                  <a:latin typeface="Montserrat Light Bold"/>
                  <a:ea typeface="Montserrat Light Bold"/>
                  <a:cs typeface="Montserrat Light Bold"/>
                  <a:sym typeface="Montserrat Light Bold"/>
                </a:rPr>
                <a:t>. Este modelo de</a:t>
              </a:r>
              <a:r>
                <a:rPr lang="en-US" sz="2530" u="sng">
                  <a:solidFill>
                    <a:srgbClr val="43270E"/>
                  </a:solidFill>
                  <a:latin typeface="Montserrat Light Bold"/>
                  <a:ea typeface="Montserrat Light Bold"/>
                  <a:cs typeface="Montserrat Light Bold"/>
                  <a:sym typeface="Montserrat Light Bold"/>
                  <a:hlinkClick r:id="rId2" tooltip="https://santanderpost.com.ar/articulo/el-arte-de-negociar-inteligencia-emocional-y-metas-claras/"/>
                </a:rPr>
                <a:t> negociación integrativo</a:t>
              </a:r>
              <a:r>
                <a:rPr lang="en-US" sz="2530">
                  <a:solidFill>
                    <a:srgbClr val="43270E"/>
                  </a:solidFill>
                  <a:latin typeface="Montserrat Light Bold"/>
                  <a:ea typeface="Montserrat Light Bold"/>
                  <a:cs typeface="Montserrat Light Bold"/>
                  <a:sym typeface="Montserrat Light Bold"/>
                </a:rPr>
                <a:t> surgió en la escuela de leyes de la universidad que le da nombre y, desde hace más de 40 años, es aplicado en el mundo de la política internacional, los negocios y también en el ámbito de la justicia.</a:t>
              </a:r>
            </a:p>
            <a:p>
              <a:pPr algn="l">
                <a:lnSpc>
                  <a:spcPts val="3542"/>
                </a:lnSpc>
              </a:pPr>
              <a:endParaRPr lang="en-US" sz="2530">
                <a:solidFill>
                  <a:srgbClr val="43270E"/>
                </a:solidFill>
                <a:latin typeface="Montserrat Light Bold"/>
                <a:ea typeface="Montserrat Light Bold"/>
                <a:cs typeface="Montserrat Light Bold"/>
                <a:sym typeface="Montserrat Light Bold"/>
              </a:endParaRPr>
            </a:p>
            <a:p>
              <a:pPr algn="l">
                <a:lnSpc>
                  <a:spcPts val="3542"/>
                </a:lnSpc>
              </a:pPr>
              <a:r>
                <a:rPr lang="en-US" sz="2530">
                  <a:solidFill>
                    <a:srgbClr val="43270E"/>
                  </a:solidFill>
                  <a:latin typeface="Montserrat Light Bold"/>
                  <a:ea typeface="Montserrat Light Bold"/>
                  <a:cs typeface="Montserrat Light Bold"/>
                  <a:sym typeface="Montserrat Light Bold"/>
                </a:rPr>
                <a:t>“A diferencia de los modelos de negociación distributiva, en los que se suelen obtener resultados de suma nula (cuando lo que una parte gana es igual a lo que la otra pierde) o negativa (cuando ambas partes pierden), se busca obtener un resultado de suma positiva generando una propuesta que logre satisfacer los intereses de ambas partes”</a:t>
              </a:r>
            </a:p>
            <a:p>
              <a:pPr algn="l">
                <a:lnSpc>
                  <a:spcPts val="3542"/>
                </a:lnSpc>
              </a:pPr>
              <a:endParaRPr lang="en-US" sz="2530">
                <a:solidFill>
                  <a:srgbClr val="43270E"/>
                </a:solidFill>
                <a:latin typeface="Montserrat Light Bold"/>
                <a:ea typeface="Montserrat Light Bold"/>
                <a:cs typeface="Montserrat Light Bold"/>
                <a:sym typeface="Montserrat Light Bold"/>
              </a:endParaRPr>
            </a:p>
            <a:p>
              <a:pPr algn="l">
                <a:lnSpc>
                  <a:spcPts val="3269"/>
                </a:lnSpc>
              </a:pPr>
              <a:endParaRPr lang="en-US" sz="2530">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333613" y="8515528"/>
            <a:ext cx="7263652" cy="795175"/>
          </a:xfrm>
          <a:prstGeom prst="rect">
            <a:avLst/>
          </a:prstGeom>
          <a:solidFill>
            <a:srgbClr val="925520"/>
          </a:solidFill>
        </p:spPr>
      </p:sp>
      <p:sp>
        <p:nvSpPr>
          <p:cNvPr id="4" name="TextBox 4"/>
          <p:cNvSpPr txBox="1"/>
          <p:nvPr/>
        </p:nvSpPr>
        <p:spPr>
          <a:xfrm>
            <a:off x="1028700" y="1380259"/>
            <a:ext cx="7152742" cy="1866900"/>
          </a:xfrm>
          <a:prstGeom prst="rect">
            <a:avLst/>
          </a:prstGeom>
        </p:spPr>
        <p:txBody>
          <a:bodyPr lIns="0" tIns="0" rIns="0" bIns="0" rtlCol="0" anchor="t">
            <a:spAutoFit/>
          </a:bodyPr>
          <a:lstStyle/>
          <a:p>
            <a:pPr algn="l">
              <a:lnSpc>
                <a:spcPts val="6877"/>
              </a:lnSpc>
            </a:pPr>
            <a:r>
              <a:rPr lang="en-US" sz="5731" spc="-441">
                <a:solidFill>
                  <a:srgbClr val="925520"/>
                </a:solidFill>
                <a:latin typeface="Old Standard"/>
                <a:ea typeface="Old Standard"/>
                <a:cs typeface="Old Standard"/>
                <a:sym typeface="Old Standard"/>
              </a:rPr>
              <a:t>Cuatro premisas principales</a:t>
            </a:r>
          </a:p>
        </p:txBody>
      </p:sp>
      <p:grpSp>
        <p:nvGrpSpPr>
          <p:cNvPr id="5" name="Group 5"/>
          <p:cNvGrpSpPr/>
          <p:nvPr/>
        </p:nvGrpSpPr>
        <p:grpSpPr>
          <a:xfrm>
            <a:off x="7508165" y="1028700"/>
            <a:ext cx="10114366" cy="5308050"/>
            <a:chOff x="0" y="0"/>
            <a:chExt cx="13485822" cy="7077399"/>
          </a:xfrm>
        </p:grpSpPr>
        <p:sp>
          <p:nvSpPr>
            <p:cNvPr id="6" name="TextBox 6"/>
            <p:cNvSpPr txBox="1"/>
            <p:nvPr/>
          </p:nvSpPr>
          <p:spPr>
            <a:xfrm>
              <a:off x="0" y="0"/>
              <a:ext cx="13485822" cy="1569611"/>
            </a:xfrm>
            <a:prstGeom prst="rect">
              <a:avLst/>
            </a:prstGeom>
          </p:spPr>
          <p:txBody>
            <a:bodyPr lIns="0" tIns="0" rIns="0" bIns="0" rtlCol="0" anchor="t">
              <a:spAutoFit/>
            </a:bodyPr>
            <a:lstStyle/>
            <a:p>
              <a:pPr algn="l">
                <a:lnSpc>
                  <a:spcPts val="4671"/>
                </a:lnSpc>
              </a:pPr>
              <a:endParaRPr/>
            </a:p>
            <a:p>
              <a:pPr algn="l">
                <a:lnSpc>
                  <a:spcPts val="4671"/>
                </a:lnSpc>
              </a:pPr>
              <a:endParaRPr/>
            </a:p>
          </p:txBody>
        </p:sp>
        <p:sp>
          <p:nvSpPr>
            <p:cNvPr id="7" name="TextBox 7"/>
            <p:cNvSpPr txBox="1"/>
            <p:nvPr/>
          </p:nvSpPr>
          <p:spPr>
            <a:xfrm>
              <a:off x="0" y="2082821"/>
              <a:ext cx="13485822" cy="4994578"/>
            </a:xfrm>
            <a:prstGeom prst="rect">
              <a:avLst/>
            </a:prstGeom>
          </p:spPr>
          <p:txBody>
            <a:bodyPr lIns="0" tIns="0" rIns="0" bIns="0" rtlCol="0" anchor="t">
              <a:spAutoFit/>
            </a:bodyPr>
            <a:lstStyle/>
            <a:p>
              <a:pPr algn="l">
                <a:lnSpc>
                  <a:spcPts val="3269"/>
                </a:lnSpc>
              </a:pPr>
              <a:r>
                <a:rPr lang="en-US" sz="2335">
                  <a:solidFill>
                    <a:srgbClr val="43270E"/>
                  </a:solidFill>
                  <a:latin typeface="Montserrat Light Bold"/>
                  <a:ea typeface="Montserrat Light Bold"/>
                  <a:cs typeface="Montserrat Light Bold"/>
                  <a:sym typeface="Montserrat Light Bold"/>
                </a:rPr>
                <a:t>Separar a las personas del problema</a:t>
              </a:r>
            </a:p>
            <a:p>
              <a:pPr algn="l">
                <a:lnSpc>
                  <a:spcPts val="3269"/>
                </a:lnSpc>
              </a:pPr>
              <a:endParaRPr lang="en-US" sz="2335">
                <a:solidFill>
                  <a:srgbClr val="43270E"/>
                </a:solidFill>
                <a:latin typeface="Montserrat Light Bold"/>
                <a:ea typeface="Montserrat Light Bold"/>
                <a:cs typeface="Montserrat Light Bold"/>
                <a:sym typeface="Montserrat Light Bold"/>
              </a:endParaRPr>
            </a:p>
            <a:p>
              <a:pPr algn="l">
                <a:lnSpc>
                  <a:spcPts val="3269"/>
                </a:lnSpc>
              </a:pPr>
              <a:r>
                <a:rPr lang="en-US" sz="2335">
                  <a:solidFill>
                    <a:srgbClr val="43270E"/>
                  </a:solidFill>
                  <a:latin typeface="Montserrat Light Bold"/>
                  <a:ea typeface="Montserrat Light Bold"/>
                  <a:cs typeface="Montserrat Light Bold"/>
                  <a:sym typeface="Montserrat Light Bold"/>
                </a:rPr>
                <a:t>esta premisa se centra en tratar las diferencias entre las partes, no con las personas en sí mismas. Las emociones y los sentimientos pueden ser importantes, pero no deben ser el foco principal de la negociación. Si somos capaces de poner en claro nuestra posición negociadora -dejando a un lado los egos-, y plantear nuestros argumentos sin tener que expresarlo en términos propios, esto ayudará mucho a lograr una solución.</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333613" y="8515528"/>
            <a:ext cx="7263652" cy="795175"/>
          </a:xfrm>
          <a:prstGeom prst="rect">
            <a:avLst/>
          </a:prstGeom>
          <a:solidFill>
            <a:srgbClr val="925520"/>
          </a:solidFill>
        </p:spPr>
      </p:sp>
      <p:sp>
        <p:nvSpPr>
          <p:cNvPr id="4" name="TextBox 4"/>
          <p:cNvSpPr txBox="1"/>
          <p:nvPr/>
        </p:nvSpPr>
        <p:spPr>
          <a:xfrm>
            <a:off x="1028700" y="1380259"/>
            <a:ext cx="7152742" cy="1866900"/>
          </a:xfrm>
          <a:prstGeom prst="rect">
            <a:avLst/>
          </a:prstGeom>
        </p:spPr>
        <p:txBody>
          <a:bodyPr lIns="0" tIns="0" rIns="0" bIns="0" rtlCol="0" anchor="t">
            <a:spAutoFit/>
          </a:bodyPr>
          <a:lstStyle/>
          <a:p>
            <a:pPr algn="l">
              <a:lnSpc>
                <a:spcPts val="6877"/>
              </a:lnSpc>
            </a:pPr>
            <a:r>
              <a:rPr lang="en-US" sz="5731" spc="-441">
                <a:solidFill>
                  <a:srgbClr val="925520"/>
                </a:solidFill>
                <a:latin typeface="Old Standard"/>
                <a:ea typeface="Old Standard"/>
                <a:cs typeface="Old Standard"/>
                <a:sym typeface="Old Standard"/>
              </a:rPr>
              <a:t>Cuatro premisas principales</a:t>
            </a:r>
          </a:p>
        </p:txBody>
      </p:sp>
      <p:grpSp>
        <p:nvGrpSpPr>
          <p:cNvPr id="5" name="Group 5"/>
          <p:cNvGrpSpPr/>
          <p:nvPr/>
        </p:nvGrpSpPr>
        <p:grpSpPr>
          <a:xfrm>
            <a:off x="7508165" y="1028700"/>
            <a:ext cx="10138603" cy="5486130"/>
            <a:chOff x="0" y="0"/>
            <a:chExt cx="13518137" cy="7314841"/>
          </a:xfrm>
        </p:grpSpPr>
        <p:sp>
          <p:nvSpPr>
            <p:cNvPr id="6" name="TextBox 6"/>
            <p:cNvSpPr txBox="1"/>
            <p:nvPr/>
          </p:nvSpPr>
          <p:spPr>
            <a:xfrm>
              <a:off x="0" y="0"/>
              <a:ext cx="13518137" cy="1927442"/>
            </a:xfrm>
            <a:prstGeom prst="rect">
              <a:avLst/>
            </a:prstGeom>
          </p:spPr>
          <p:txBody>
            <a:bodyPr lIns="0" tIns="0" rIns="0" bIns="0" rtlCol="0" anchor="t">
              <a:spAutoFit/>
            </a:bodyPr>
            <a:lstStyle/>
            <a:p>
              <a:pPr algn="l">
                <a:lnSpc>
                  <a:spcPts val="5736"/>
                </a:lnSpc>
              </a:pPr>
              <a:endParaRPr/>
            </a:p>
            <a:p>
              <a:pPr algn="l">
                <a:lnSpc>
                  <a:spcPts val="5736"/>
                </a:lnSpc>
              </a:pPr>
              <a:endParaRPr/>
            </a:p>
          </p:txBody>
        </p:sp>
        <p:sp>
          <p:nvSpPr>
            <p:cNvPr id="7" name="TextBox 7"/>
            <p:cNvSpPr txBox="1"/>
            <p:nvPr/>
          </p:nvSpPr>
          <p:spPr>
            <a:xfrm>
              <a:off x="0" y="2549457"/>
              <a:ext cx="13518137" cy="4765383"/>
            </a:xfrm>
            <a:prstGeom prst="rect">
              <a:avLst/>
            </a:prstGeom>
          </p:spPr>
          <p:txBody>
            <a:bodyPr lIns="0" tIns="0" rIns="0" bIns="0" rtlCol="0" anchor="t">
              <a:spAutoFit/>
            </a:bodyPr>
            <a:lstStyle/>
            <a:p>
              <a:pPr algn="l">
                <a:lnSpc>
                  <a:spcPts val="4015"/>
                </a:lnSpc>
              </a:pPr>
              <a:r>
                <a:rPr lang="en-US" sz="2868">
                  <a:solidFill>
                    <a:srgbClr val="43270E"/>
                  </a:solidFill>
                  <a:latin typeface="Montserrat Light Bold"/>
                  <a:ea typeface="Montserrat Light Bold"/>
                  <a:cs typeface="Montserrat Light Bold"/>
                  <a:sym typeface="Montserrat Light Bold"/>
                </a:rPr>
                <a:t>Concentrarse en los intereses, no en las posiciones</a:t>
              </a:r>
            </a:p>
            <a:p>
              <a:pPr algn="l">
                <a:lnSpc>
                  <a:spcPts val="4015"/>
                </a:lnSpc>
              </a:pPr>
              <a:endParaRPr lang="en-US" sz="2868">
                <a:solidFill>
                  <a:srgbClr val="43270E"/>
                </a:solidFill>
                <a:latin typeface="Montserrat Light Bold"/>
                <a:ea typeface="Montserrat Light Bold"/>
                <a:cs typeface="Montserrat Light Bold"/>
                <a:sym typeface="Montserrat Light Bold"/>
              </a:endParaRPr>
            </a:p>
            <a:p>
              <a:pPr algn="l">
                <a:lnSpc>
                  <a:spcPts val="4015"/>
                </a:lnSpc>
              </a:pPr>
              <a:r>
                <a:rPr lang="en-US" sz="2868">
                  <a:solidFill>
                    <a:srgbClr val="43270E"/>
                  </a:solidFill>
                  <a:latin typeface="Montserrat Light Bold"/>
                  <a:ea typeface="Montserrat Light Bold"/>
                  <a:cs typeface="Montserrat Light Bold"/>
                  <a:sym typeface="Montserrat Light Bold"/>
                </a:rPr>
                <a:t>Las posiciones son lo que las partes dicen que quieren, mientras que los intereses son los motivos y necesidades detrás de las posiciones. Al centrarse en los intereses, se pueden encontrar soluciones que satisfagan a ambas partes: negociación integrativa.</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333613" y="8515528"/>
            <a:ext cx="7263652" cy="795175"/>
          </a:xfrm>
          <a:prstGeom prst="rect">
            <a:avLst/>
          </a:prstGeom>
          <a:solidFill>
            <a:srgbClr val="925520"/>
          </a:solidFill>
        </p:spPr>
      </p:sp>
      <p:sp>
        <p:nvSpPr>
          <p:cNvPr id="4" name="TextBox 4"/>
          <p:cNvSpPr txBox="1"/>
          <p:nvPr/>
        </p:nvSpPr>
        <p:spPr>
          <a:xfrm>
            <a:off x="1028700" y="1380259"/>
            <a:ext cx="7152742" cy="1866900"/>
          </a:xfrm>
          <a:prstGeom prst="rect">
            <a:avLst/>
          </a:prstGeom>
        </p:spPr>
        <p:txBody>
          <a:bodyPr lIns="0" tIns="0" rIns="0" bIns="0" rtlCol="0" anchor="t">
            <a:spAutoFit/>
          </a:bodyPr>
          <a:lstStyle/>
          <a:p>
            <a:pPr algn="l">
              <a:lnSpc>
                <a:spcPts val="6877"/>
              </a:lnSpc>
            </a:pPr>
            <a:r>
              <a:rPr lang="en-US" sz="5731" spc="-441">
                <a:solidFill>
                  <a:srgbClr val="925520"/>
                </a:solidFill>
                <a:latin typeface="Old Standard"/>
                <a:ea typeface="Old Standard"/>
                <a:cs typeface="Old Standard"/>
                <a:sym typeface="Old Standard"/>
              </a:rPr>
              <a:t>Cuatro premisas principales</a:t>
            </a:r>
          </a:p>
        </p:txBody>
      </p:sp>
      <p:grpSp>
        <p:nvGrpSpPr>
          <p:cNvPr id="5" name="Group 5"/>
          <p:cNvGrpSpPr/>
          <p:nvPr/>
        </p:nvGrpSpPr>
        <p:grpSpPr>
          <a:xfrm>
            <a:off x="7508165" y="1028700"/>
            <a:ext cx="10281161" cy="5835093"/>
            <a:chOff x="0" y="0"/>
            <a:chExt cx="13708215" cy="7780124"/>
          </a:xfrm>
        </p:grpSpPr>
        <p:sp>
          <p:nvSpPr>
            <p:cNvPr id="6" name="TextBox 6"/>
            <p:cNvSpPr txBox="1"/>
            <p:nvPr/>
          </p:nvSpPr>
          <p:spPr>
            <a:xfrm>
              <a:off x="0" y="0"/>
              <a:ext cx="13708215" cy="1878549"/>
            </a:xfrm>
            <a:prstGeom prst="rect">
              <a:avLst/>
            </a:prstGeom>
          </p:spPr>
          <p:txBody>
            <a:bodyPr lIns="0" tIns="0" rIns="0" bIns="0" rtlCol="0" anchor="t">
              <a:spAutoFit/>
            </a:bodyPr>
            <a:lstStyle/>
            <a:p>
              <a:pPr algn="l">
                <a:lnSpc>
                  <a:spcPts val="5590"/>
                </a:lnSpc>
              </a:pPr>
              <a:endParaRPr/>
            </a:p>
            <a:p>
              <a:pPr algn="l">
                <a:lnSpc>
                  <a:spcPts val="5590"/>
                </a:lnSpc>
              </a:pPr>
              <a:endParaRPr/>
            </a:p>
          </p:txBody>
        </p:sp>
        <p:sp>
          <p:nvSpPr>
            <p:cNvPr id="7" name="TextBox 7"/>
            <p:cNvSpPr txBox="1"/>
            <p:nvPr/>
          </p:nvSpPr>
          <p:spPr>
            <a:xfrm>
              <a:off x="0" y="2492620"/>
              <a:ext cx="13708215" cy="5287504"/>
            </a:xfrm>
            <a:prstGeom prst="rect">
              <a:avLst/>
            </a:prstGeom>
          </p:spPr>
          <p:txBody>
            <a:bodyPr lIns="0" tIns="0" rIns="0" bIns="0" rtlCol="0" anchor="t">
              <a:spAutoFit/>
            </a:bodyPr>
            <a:lstStyle/>
            <a:p>
              <a:pPr algn="l">
                <a:lnSpc>
                  <a:spcPts val="3913"/>
                </a:lnSpc>
              </a:pPr>
              <a:r>
                <a:rPr lang="en-US" sz="2795">
                  <a:solidFill>
                    <a:srgbClr val="43270E"/>
                  </a:solidFill>
                  <a:latin typeface="Montserrat Light Bold"/>
                  <a:ea typeface="Montserrat Light Bold"/>
                  <a:cs typeface="Montserrat Light Bold"/>
                  <a:sym typeface="Montserrat Light Bold"/>
                </a:rPr>
                <a:t>Generar opciones de beneficio mutuo</a:t>
              </a:r>
            </a:p>
            <a:p>
              <a:pPr algn="l">
                <a:lnSpc>
                  <a:spcPts val="3913"/>
                </a:lnSpc>
              </a:pPr>
              <a:endParaRPr lang="en-US" sz="2795">
                <a:solidFill>
                  <a:srgbClr val="43270E"/>
                </a:solidFill>
                <a:latin typeface="Montserrat Light Bold"/>
                <a:ea typeface="Montserrat Light Bold"/>
                <a:cs typeface="Montserrat Light Bold"/>
                <a:sym typeface="Montserrat Light Bold"/>
              </a:endParaRPr>
            </a:p>
            <a:p>
              <a:pPr algn="l">
                <a:lnSpc>
                  <a:spcPts val="3913"/>
                </a:lnSpc>
              </a:pPr>
              <a:r>
                <a:rPr lang="en-US" sz="2795">
                  <a:solidFill>
                    <a:srgbClr val="43270E"/>
                  </a:solidFill>
                  <a:latin typeface="Montserrat Light Bold"/>
                  <a:ea typeface="Montserrat Light Bold"/>
                  <a:cs typeface="Montserrat Light Bold"/>
                  <a:sym typeface="Montserrat Light Bold"/>
                </a:rPr>
                <a:t>El objetivo es encontrar soluciones que sean mutuamente beneficiosas, no soluciones que favorezcan a una parte sobre la otra. Dar permiso a la otra parte para decir no y estudiar las diferentes opciones para ambas partes. </a:t>
              </a:r>
            </a:p>
            <a:p>
              <a:pPr algn="l">
                <a:lnSpc>
                  <a:spcPts val="3913"/>
                </a:lnSpc>
              </a:pPr>
              <a:endParaRPr lang="en-US" sz="2795">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333613" y="8515528"/>
            <a:ext cx="7263652" cy="795175"/>
          </a:xfrm>
          <a:prstGeom prst="rect">
            <a:avLst/>
          </a:prstGeom>
          <a:solidFill>
            <a:srgbClr val="925520"/>
          </a:solidFill>
        </p:spPr>
      </p:sp>
      <p:sp>
        <p:nvSpPr>
          <p:cNvPr id="4" name="TextBox 4"/>
          <p:cNvSpPr txBox="1"/>
          <p:nvPr/>
        </p:nvSpPr>
        <p:spPr>
          <a:xfrm>
            <a:off x="1028700" y="1380259"/>
            <a:ext cx="7152742" cy="1866900"/>
          </a:xfrm>
          <a:prstGeom prst="rect">
            <a:avLst/>
          </a:prstGeom>
        </p:spPr>
        <p:txBody>
          <a:bodyPr lIns="0" tIns="0" rIns="0" bIns="0" rtlCol="0" anchor="t">
            <a:spAutoFit/>
          </a:bodyPr>
          <a:lstStyle/>
          <a:p>
            <a:pPr algn="l">
              <a:lnSpc>
                <a:spcPts val="6877"/>
              </a:lnSpc>
            </a:pPr>
            <a:r>
              <a:rPr lang="en-US" sz="5731" spc="-441">
                <a:solidFill>
                  <a:srgbClr val="925520"/>
                </a:solidFill>
                <a:latin typeface="Old Standard"/>
                <a:ea typeface="Old Standard"/>
                <a:cs typeface="Old Standard"/>
                <a:sym typeface="Old Standard"/>
              </a:rPr>
              <a:t>Cuatro premisas principales</a:t>
            </a:r>
          </a:p>
        </p:txBody>
      </p:sp>
      <p:grpSp>
        <p:nvGrpSpPr>
          <p:cNvPr id="5" name="Group 5"/>
          <p:cNvGrpSpPr/>
          <p:nvPr/>
        </p:nvGrpSpPr>
        <p:grpSpPr>
          <a:xfrm>
            <a:off x="7508165" y="1028700"/>
            <a:ext cx="10572379" cy="5446042"/>
            <a:chOff x="0" y="0"/>
            <a:chExt cx="14096506" cy="7261389"/>
          </a:xfrm>
        </p:grpSpPr>
        <p:sp>
          <p:nvSpPr>
            <p:cNvPr id="6" name="TextBox 6"/>
            <p:cNvSpPr txBox="1"/>
            <p:nvPr/>
          </p:nvSpPr>
          <p:spPr>
            <a:xfrm>
              <a:off x="0" y="-9525"/>
              <a:ext cx="14096506" cy="1933527"/>
            </a:xfrm>
            <a:prstGeom prst="rect">
              <a:avLst/>
            </a:prstGeom>
          </p:spPr>
          <p:txBody>
            <a:bodyPr lIns="0" tIns="0" rIns="0" bIns="0" rtlCol="0" anchor="t">
              <a:spAutoFit/>
            </a:bodyPr>
            <a:lstStyle/>
            <a:p>
              <a:pPr algn="l">
                <a:lnSpc>
                  <a:spcPts val="5725"/>
                </a:lnSpc>
              </a:pPr>
              <a:endParaRPr/>
            </a:p>
            <a:p>
              <a:pPr algn="l">
                <a:lnSpc>
                  <a:spcPts val="5725"/>
                </a:lnSpc>
              </a:pPr>
              <a:endParaRPr/>
            </a:p>
          </p:txBody>
        </p:sp>
        <p:sp>
          <p:nvSpPr>
            <p:cNvPr id="7" name="TextBox 7"/>
            <p:cNvSpPr txBox="1"/>
            <p:nvPr/>
          </p:nvSpPr>
          <p:spPr>
            <a:xfrm>
              <a:off x="0" y="2544789"/>
              <a:ext cx="14096506" cy="4716600"/>
            </a:xfrm>
            <a:prstGeom prst="rect">
              <a:avLst/>
            </a:prstGeom>
          </p:spPr>
          <p:txBody>
            <a:bodyPr lIns="0" tIns="0" rIns="0" bIns="0" rtlCol="0" anchor="t">
              <a:spAutoFit/>
            </a:bodyPr>
            <a:lstStyle/>
            <a:p>
              <a:pPr algn="l">
                <a:lnSpc>
                  <a:spcPts val="4008"/>
                </a:lnSpc>
              </a:pPr>
              <a:r>
                <a:rPr lang="en-US" sz="2862">
                  <a:solidFill>
                    <a:srgbClr val="43270E"/>
                  </a:solidFill>
                  <a:latin typeface="Montserrat Light Bold"/>
                  <a:ea typeface="Montserrat Light Bold"/>
                  <a:cs typeface="Montserrat Light Bold"/>
                  <a:sym typeface="Montserrat Light Bold"/>
                </a:rPr>
                <a:t>Insistir en el uso de criterios objetivos</a:t>
              </a:r>
            </a:p>
            <a:p>
              <a:pPr algn="l">
                <a:lnSpc>
                  <a:spcPts val="4008"/>
                </a:lnSpc>
              </a:pPr>
              <a:endParaRPr lang="en-US" sz="2862">
                <a:solidFill>
                  <a:srgbClr val="43270E"/>
                </a:solidFill>
                <a:latin typeface="Montserrat Light Bold"/>
                <a:ea typeface="Montserrat Light Bold"/>
                <a:cs typeface="Montserrat Light Bold"/>
                <a:sym typeface="Montserrat Light Bold"/>
              </a:endParaRPr>
            </a:p>
            <a:p>
              <a:pPr algn="l">
                <a:lnSpc>
                  <a:spcPts val="4008"/>
                </a:lnSpc>
              </a:pPr>
              <a:r>
                <a:rPr lang="en-US" sz="2862">
                  <a:solidFill>
                    <a:srgbClr val="43270E"/>
                  </a:solidFill>
                  <a:latin typeface="Montserrat Light Bold"/>
                  <a:ea typeface="Montserrat Light Bold"/>
                  <a:cs typeface="Montserrat Light Bold"/>
                  <a:sym typeface="Montserrat Light Bold"/>
                </a:rPr>
                <a:t>Los criterios objetivos se basan en datos concretos, y no en las opiniones subjetivas de las partes involucradas. </a:t>
              </a:r>
            </a:p>
            <a:p>
              <a:pPr algn="l">
                <a:lnSpc>
                  <a:spcPts val="4008"/>
                </a:lnSpc>
              </a:pPr>
              <a:endParaRPr lang="en-US" sz="2862">
                <a:solidFill>
                  <a:srgbClr val="43270E"/>
                </a:solidFill>
                <a:latin typeface="Montserrat Light Bold"/>
                <a:ea typeface="Montserrat Light Bold"/>
                <a:cs typeface="Montserrat Light Bold"/>
                <a:sym typeface="Montserrat Light Bold"/>
              </a:endParaRPr>
            </a:p>
            <a:p>
              <a:pPr algn="l">
                <a:lnSpc>
                  <a:spcPts val="4008"/>
                </a:lnSpc>
              </a:pPr>
              <a:endParaRPr lang="en-US" sz="2862">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576303" y="8915572"/>
            <a:ext cx="9804721" cy="795126"/>
          </a:xfrm>
          <a:prstGeom prst="rect">
            <a:avLst/>
          </a:prstGeom>
          <a:solidFill>
            <a:srgbClr val="925520"/>
          </a:solidFill>
        </p:spPr>
      </p:sp>
      <p:sp>
        <p:nvSpPr>
          <p:cNvPr id="4" name="Freeform 4"/>
          <p:cNvSpPr/>
          <p:nvPr/>
        </p:nvSpPr>
        <p:spPr>
          <a:xfrm>
            <a:off x="3152376" y="2104343"/>
            <a:ext cx="12758759" cy="6508983"/>
          </a:xfrm>
          <a:custGeom>
            <a:avLst/>
            <a:gdLst/>
            <a:ahLst/>
            <a:cxnLst/>
            <a:rect l="l" t="t" r="r" b="b"/>
            <a:pathLst>
              <a:path w="12758759" h="6508983">
                <a:moveTo>
                  <a:pt x="0" y="0"/>
                </a:moveTo>
                <a:lnTo>
                  <a:pt x="12758758" y="0"/>
                </a:lnTo>
                <a:lnTo>
                  <a:pt x="12758758" y="6508983"/>
                </a:lnTo>
                <a:lnTo>
                  <a:pt x="0" y="6508983"/>
                </a:lnTo>
                <a:lnTo>
                  <a:pt x="0" y="0"/>
                </a:lnTo>
                <a:close/>
              </a:path>
            </a:pathLst>
          </a:custGeom>
          <a:blipFill>
            <a:blip r:embed="rId3"/>
            <a:stretch>
              <a:fillRect/>
            </a:stretch>
          </a:blipFill>
        </p:spPr>
      </p:sp>
      <p:sp>
        <p:nvSpPr>
          <p:cNvPr id="5" name="TextBox 5"/>
          <p:cNvSpPr txBox="1"/>
          <p:nvPr/>
        </p:nvSpPr>
        <p:spPr>
          <a:xfrm>
            <a:off x="6091236" y="632114"/>
            <a:ext cx="6784566" cy="1219200"/>
          </a:xfrm>
          <a:prstGeom prst="rect">
            <a:avLst/>
          </a:prstGeom>
        </p:spPr>
        <p:txBody>
          <a:bodyPr lIns="0" tIns="0" rIns="0" bIns="0" rtlCol="0" anchor="t">
            <a:spAutoFit/>
          </a:bodyPr>
          <a:lstStyle/>
          <a:p>
            <a:pPr algn="ctr">
              <a:lnSpc>
                <a:spcPts val="8400"/>
              </a:lnSpc>
            </a:pPr>
            <a:r>
              <a:rPr lang="en-US" sz="7000">
                <a:solidFill>
                  <a:srgbClr val="925520"/>
                </a:solidFill>
                <a:latin typeface="Old Standard"/>
                <a:ea typeface="Old Standard"/>
                <a:cs typeface="Old Standard"/>
                <a:sym typeface="Old Standard"/>
              </a:rPr>
              <a:t>Negociación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03335" y="2181656"/>
            <a:ext cx="12319897" cy="7634883"/>
          </a:xfrm>
          <a:custGeom>
            <a:avLst/>
            <a:gdLst/>
            <a:ahLst/>
            <a:cxnLst/>
            <a:rect l="l" t="t" r="r" b="b"/>
            <a:pathLst>
              <a:path w="12319897" h="7634883">
                <a:moveTo>
                  <a:pt x="0" y="0"/>
                </a:moveTo>
                <a:lnTo>
                  <a:pt x="12319898" y="0"/>
                </a:lnTo>
                <a:lnTo>
                  <a:pt x="12319898" y="7634883"/>
                </a:lnTo>
                <a:lnTo>
                  <a:pt x="0" y="7634883"/>
                </a:lnTo>
                <a:lnTo>
                  <a:pt x="0" y="0"/>
                </a:lnTo>
                <a:close/>
              </a:path>
            </a:pathLst>
          </a:custGeom>
          <a:blipFill>
            <a:blip r:embed="rId2"/>
            <a:stretch>
              <a:fillRect t="-7799" b="-7799"/>
            </a:stretch>
          </a:blipFill>
        </p:spPr>
      </p:sp>
      <p:sp>
        <p:nvSpPr>
          <p:cNvPr id="3" name="TextBox 3"/>
          <p:cNvSpPr txBox="1"/>
          <p:nvPr/>
        </p:nvSpPr>
        <p:spPr>
          <a:xfrm>
            <a:off x="5584845" y="597477"/>
            <a:ext cx="6784566" cy="1219200"/>
          </a:xfrm>
          <a:prstGeom prst="rect">
            <a:avLst/>
          </a:prstGeom>
        </p:spPr>
        <p:txBody>
          <a:bodyPr lIns="0" tIns="0" rIns="0" bIns="0" rtlCol="0" anchor="t">
            <a:spAutoFit/>
          </a:bodyPr>
          <a:lstStyle/>
          <a:p>
            <a:pPr algn="ctr">
              <a:lnSpc>
                <a:spcPts val="8400"/>
              </a:lnSpc>
            </a:pPr>
            <a:r>
              <a:rPr lang="en-US" sz="7000">
                <a:solidFill>
                  <a:srgbClr val="925520"/>
                </a:solidFill>
                <a:latin typeface="Old Standard"/>
                <a:ea typeface="Old Standard"/>
                <a:cs typeface="Old Standard"/>
                <a:sym typeface="Old Standard"/>
              </a:rPr>
              <a:t>PROCESO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2" name="Group 2"/>
          <p:cNvGrpSpPr/>
          <p:nvPr/>
        </p:nvGrpSpPr>
        <p:grpSpPr>
          <a:xfrm>
            <a:off x="9059581" y="8915572"/>
            <a:ext cx="9804721" cy="795126"/>
            <a:chOff x="0" y="0"/>
            <a:chExt cx="13072962" cy="1060168"/>
          </a:xfrm>
        </p:grpSpPr>
        <p:sp>
          <p:nvSpPr>
            <p:cNvPr id="3" name="AutoShape 3"/>
            <p:cNvSpPr/>
            <p:nvPr/>
          </p:nvSpPr>
          <p:spPr>
            <a:xfrm>
              <a:off x="0" y="0"/>
              <a:ext cx="13072962" cy="1060168"/>
            </a:xfrm>
            <a:prstGeom prst="rect">
              <a:avLst/>
            </a:prstGeom>
            <a:solidFill>
              <a:srgbClr val="925520"/>
            </a:solidFill>
          </p:spPr>
        </p:sp>
        <p:sp>
          <p:nvSpPr>
            <p:cNvPr id="4" name="TextBox 4"/>
            <p:cNvSpPr txBox="1"/>
            <p:nvPr/>
          </p:nvSpPr>
          <p:spPr>
            <a:xfrm>
              <a:off x="604782" y="339617"/>
              <a:ext cx="11095006" cy="342834"/>
            </a:xfrm>
            <a:prstGeom prst="rect">
              <a:avLst/>
            </a:prstGeom>
          </p:spPr>
          <p:txBody>
            <a:bodyPr lIns="0" tIns="0" rIns="0" bIns="0" rtlCol="0" anchor="t">
              <a:spAutoFit/>
            </a:bodyPr>
            <a:lstStyle/>
            <a:p>
              <a:pPr algn="r">
                <a:lnSpc>
                  <a:spcPts val="2100"/>
                </a:lnSpc>
              </a:pPr>
              <a:endParaRPr/>
            </a:p>
          </p:txBody>
        </p:sp>
      </p:grpSp>
      <p:sp>
        <p:nvSpPr>
          <p:cNvPr id="5" name="Freeform 5"/>
          <p:cNvSpPr/>
          <p:nvPr/>
        </p:nvSpPr>
        <p:spPr>
          <a:xfrm>
            <a:off x="-533328" y="0"/>
            <a:ext cx="6686550" cy="10287000"/>
          </a:xfrm>
          <a:custGeom>
            <a:avLst/>
            <a:gdLst/>
            <a:ahLst/>
            <a:cxnLst/>
            <a:rect l="l" t="t" r="r" b="b"/>
            <a:pathLst>
              <a:path w="6686550" h="10287000">
                <a:moveTo>
                  <a:pt x="0" y="0"/>
                </a:moveTo>
                <a:lnTo>
                  <a:pt x="6686550" y="0"/>
                </a:lnTo>
                <a:lnTo>
                  <a:pt x="6686550" y="10287000"/>
                </a:lnTo>
                <a:lnTo>
                  <a:pt x="0" y="10287000"/>
                </a:lnTo>
                <a:lnTo>
                  <a:pt x="0" y="0"/>
                </a:lnTo>
                <a:close/>
              </a:path>
            </a:pathLst>
          </a:custGeom>
          <a:blipFill>
            <a:blip r:embed="rId2"/>
            <a:stretch>
              <a:fillRect l="-12500" r="-12500"/>
            </a:stretch>
          </a:blipFill>
        </p:spPr>
      </p:sp>
      <p:grpSp>
        <p:nvGrpSpPr>
          <p:cNvPr id="6" name="Group 6"/>
          <p:cNvGrpSpPr/>
          <p:nvPr/>
        </p:nvGrpSpPr>
        <p:grpSpPr>
          <a:xfrm>
            <a:off x="7756606" y="725752"/>
            <a:ext cx="9502694" cy="6047820"/>
            <a:chOff x="0" y="0"/>
            <a:chExt cx="12670259" cy="8063760"/>
          </a:xfrm>
        </p:grpSpPr>
        <p:sp>
          <p:nvSpPr>
            <p:cNvPr id="7" name="TextBox 7"/>
            <p:cNvSpPr txBox="1"/>
            <p:nvPr/>
          </p:nvSpPr>
          <p:spPr>
            <a:xfrm>
              <a:off x="0" y="-161925"/>
              <a:ext cx="12670259" cy="1571625"/>
            </a:xfrm>
            <a:prstGeom prst="rect">
              <a:avLst/>
            </a:prstGeom>
          </p:spPr>
          <p:txBody>
            <a:bodyPr lIns="0" tIns="0" rIns="0" bIns="0" rtlCol="0" anchor="t">
              <a:spAutoFit/>
            </a:bodyPr>
            <a:lstStyle/>
            <a:p>
              <a:pPr algn="l">
                <a:lnSpc>
                  <a:spcPts val="8400"/>
                </a:lnSpc>
              </a:pPr>
              <a:r>
                <a:rPr lang="en-US" sz="7000">
                  <a:solidFill>
                    <a:srgbClr val="925520"/>
                  </a:solidFill>
                  <a:latin typeface="Old Standard"/>
                  <a:ea typeface="Old Standard"/>
                  <a:cs typeface="Old Standard"/>
                  <a:sym typeface="Old Standard"/>
                </a:rPr>
                <a:t>Proceso</a:t>
              </a:r>
            </a:p>
          </p:txBody>
        </p:sp>
        <p:sp>
          <p:nvSpPr>
            <p:cNvPr id="8" name="TextBox 8"/>
            <p:cNvSpPr txBox="1"/>
            <p:nvPr/>
          </p:nvSpPr>
          <p:spPr>
            <a:xfrm>
              <a:off x="0" y="3508482"/>
              <a:ext cx="11709739" cy="4555279"/>
            </a:xfrm>
            <a:prstGeom prst="rect">
              <a:avLst/>
            </a:prstGeom>
          </p:spPr>
          <p:txBody>
            <a:bodyPr lIns="0" tIns="0" rIns="0" bIns="0" rtlCol="0" anchor="t">
              <a:spAutoFit/>
            </a:bodyPr>
            <a:lstStyle/>
            <a:p>
              <a:pPr algn="l">
                <a:lnSpc>
                  <a:spcPts val="3359"/>
                </a:lnSpc>
              </a:pPr>
              <a:r>
                <a:rPr lang="en-US" sz="2399">
                  <a:solidFill>
                    <a:srgbClr val="43270E"/>
                  </a:solidFill>
                  <a:latin typeface="Montserrat Light Bold"/>
                  <a:ea typeface="Montserrat Light Bold"/>
                  <a:cs typeface="Montserrat Light Bold"/>
                  <a:sym typeface="Montserrat Light Bold"/>
                </a:rPr>
                <a:t>El primer elemento sobre el que enfocaremos la atención, es el del proceso, que es lo que no estamos acostumbrados a mirar.</a:t>
              </a:r>
            </a:p>
            <a:p>
              <a:pPr algn="l">
                <a:lnSpc>
                  <a:spcPts val="3359"/>
                </a:lnSpc>
              </a:pPr>
              <a:endParaRPr lang="en-US" sz="2399">
                <a:solidFill>
                  <a:srgbClr val="43270E"/>
                </a:solidFill>
                <a:latin typeface="Montserrat Light Bold"/>
                <a:ea typeface="Montserrat Light Bold"/>
                <a:cs typeface="Montserrat Light Bold"/>
                <a:sym typeface="Montserrat Light Bold"/>
              </a:endParaRPr>
            </a:p>
            <a:p>
              <a:pPr algn="l">
                <a:lnSpc>
                  <a:spcPts val="3359"/>
                </a:lnSpc>
              </a:pPr>
              <a:r>
                <a:rPr lang="en-US" sz="2399">
                  <a:solidFill>
                    <a:srgbClr val="43270E"/>
                  </a:solidFill>
                  <a:latin typeface="Montserrat Light Bold"/>
                  <a:ea typeface="Montserrat Light Bold"/>
                  <a:cs typeface="Montserrat Light Bold"/>
                  <a:sym typeface="Montserrat Light Bold"/>
                </a:rPr>
                <a:t>En realidad, la misma experiencia personal nos enseña que sólo se aprende a mirar los procesos cuando se puede hacer un ejercicio de reflexión sobre lo que uno está haciendo.</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2" name="Group 2"/>
          <p:cNvGrpSpPr/>
          <p:nvPr/>
        </p:nvGrpSpPr>
        <p:grpSpPr>
          <a:xfrm>
            <a:off x="9059581" y="8915572"/>
            <a:ext cx="9804721" cy="795126"/>
            <a:chOff x="0" y="0"/>
            <a:chExt cx="13072962" cy="1060168"/>
          </a:xfrm>
        </p:grpSpPr>
        <p:sp>
          <p:nvSpPr>
            <p:cNvPr id="3" name="AutoShape 3"/>
            <p:cNvSpPr/>
            <p:nvPr/>
          </p:nvSpPr>
          <p:spPr>
            <a:xfrm>
              <a:off x="0" y="0"/>
              <a:ext cx="13072962" cy="1060168"/>
            </a:xfrm>
            <a:prstGeom prst="rect">
              <a:avLst/>
            </a:prstGeom>
            <a:solidFill>
              <a:srgbClr val="925520"/>
            </a:solidFill>
          </p:spPr>
        </p:sp>
        <p:sp>
          <p:nvSpPr>
            <p:cNvPr id="4" name="TextBox 4"/>
            <p:cNvSpPr txBox="1"/>
            <p:nvPr/>
          </p:nvSpPr>
          <p:spPr>
            <a:xfrm>
              <a:off x="604782" y="339617"/>
              <a:ext cx="11095006" cy="342834"/>
            </a:xfrm>
            <a:prstGeom prst="rect">
              <a:avLst/>
            </a:prstGeom>
          </p:spPr>
          <p:txBody>
            <a:bodyPr lIns="0" tIns="0" rIns="0" bIns="0" rtlCol="0" anchor="t">
              <a:spAutoFit/>
            </a:bodyPr>
            <a:lstStyle/>
            <a:p>
              <a:pPr algn="r">
                <a:lnSpc>
                  <a:spcPts val="2100"/>
                </a:lnSpc>
              </a:pPr>
              <a:endParaRPr/>
            </a:p>
          </p:txBody>
        </p:sp>
      </p:grpSp>
      <p:sp>
        <p:nvSpPr>
          <p:cNvPr id="5" name="Freeform 5"/>
          <p:cNvSpPr/>
          <p:nvPr/>
        </p:nvSpPr>
        <p:spPr>
          <a:xfrm>
            <a:off x="-533328" y="0"/>
            <a:ext cx="6686550" cy="10287000"/>
          </a:xfrm>
          <a:custGeom>
            <a:avLst/>
            <a:gdLst/>
            <a:ahLst/>
            <a:cxnLst/>
            <a:rect l="l" t="t" r="r" b="b"/>
            <a:pathLst>
              <a:path w="6686550" h="10287000">
                <a:moveTo>
                  <a:pt x="0" y="0"/>
                </a:moveTo>
                <a:lnTo>
                  <a:pt x="6686550" y="0"/>
                </a:lnTo>
                <a:lnTo>
                  <a:pt x="6686550" y="10287000"/>
                </a:lnTo>
                <a:lnTo>
                  <a:pt x="0" y="10287000"/>
                </a:lnTo>
                <a:lnTo>
                  <a:pt x="0" y="0"/>
                </a:lnTo>
                <a:close/>
              </a:path>
            </a:pathLst>
          </a:custGeom>
          <a:blipFill>
            <a:blip r:embed="rId2"/>
            <a:stretch>
              <a:fillRect l="-12500" r="-12500"/>
            </a:stretch>
          </a:blipFill>
        </p:spPr>
      </p:sp>
      <p:grpSp>
        <p:nvGrpSpPr>
          <p:cNvPr id="6" name="Group 6"/>
          <p:cNvGrpSpPr/>
          <p:nvPr/>
        </p:nvGrpSpPr>
        <p:grpSpPr>
          <a:xfrm>
            <a:off x="7756606" y="610167"/>
            <a:ext cx="9502694" cy="6444695"/>
            <a:chOff x="0" y="0"/>
            <a:chExt cx="12670259" cy="8592927"/>
          </a:xfrm>
        </p:grpSpPr>
        <p:sp>
          <p:nvSpPr>
            <p:cNvPr id="7" name="TextBox 7"/>
            <p:cNvSpPr txBox="1"/>
            <p:nvPr/>
          </p:nvSpPr>
          <p:spPr>
            <a:xfrm>
              <a:off x="0" y="-133350"/>
              <a:ext cx="12670259" cy="2647950"/>
            </a:xfrm>
            <a:prstGeom prst="rect">
              <a:avLst/>
            </a:prstGeom>
          </p:spPr>
          <p:txBody>
            <a:bodyPr lIns="0" tIns="0" rIns="0" bIns="0" rtlCol="0" anchor="t">
              <a:spAutoFit/>
            </a:bodyPr>
            <a:lstStyle/>
            <a:p>
              <a:pPr algn="l">
                <a:lnSpc>
                  <a:spcPts val="7440"/>
                </a:lnSpc>
              </a:pPr>
              <a:r>
                <a:rPr lang="en-US" sz="6200">
                  <a:solidFill>
                    <a:srgbClr val="925520"/>
                  </a:solidFill>
                  <a:latin typeface="Old Standard"/>
                  <a:ea typeface="Old Standard"/>
                  <a:cs typeface="Old Standard"/>
                  <a:sym typeface="Old Standard"/>
                </a:rPr>
                <a:t>¿Cuáles son los elementos que componen el proceso? </a:t>
              </a:r>
            </a:p>
          </p:txBody>
        </p:sp>
        <p:sp>
          <p:nvSpPr>
            <p:cNvPr id="8" name="TextBox 8"/>
            <p:cNvSpPr txBox="1"/>
            <p:nvPr/>
          </p:nvSpPr>
          <p:spPr>
            <a:xfrm>
              <a:off x="0" y="4613382"/>
              <a:ext cx="11709739" cy="3979545"/>
            </a:xfrm>
            <a:prstGeom prst="rect">
              <a:avLst/>
            </a:prstGeom>
          </p:spPr>
          <p:txBody>
            <a:bodyPr lIns="0" tIns="0" rIns="0" bIns="0" rtlCol="0" anchor="t">
              <a:spAutoFit/>
            </a:bodyPr>
            <a:lstStyle/>
            <a:p>
              <a:pPr algn="l">
                <a:lnSpc>
                  <a:spcPts val="3359"/>
                </a:lnSpc>
              </a:pPr>
              <a:r>
                <a:rPr lang="en-US" sz="2399">
                  <a:solidFill>
                    <a:srgbClr val="43270E"/>
                  </a:solidFill>
                  <a:latin typeface="Montserrat Light Bold"/>
                  <a:ea typeface="Montserrat Light Bold"/>
                  <a:cs typeface="Montserrat Light Bold"/>
                  <a:sym typeface="Montserrat Light Bold"/>
                </a:rPr>
                <a:t>Primero, todo proceso tiene un conjunto de secuencias, no es algo que sucede en un instante. Inclusive, por ejemplo, el hecho de encender la luz, apretar el interruptor y que se encienda la luz, nos muestra que allí hay un proceso, muy rápido, pero hay un proceso. </a:t>
              </a:r>
            </a:p>
            <a:p>
              <a:pPr algn="l">
                <a:lnSpc>
                  <a:spcPts val="3359"/>
                </a:lnSpc>
              </a:pPr>
              <a:endParaRPr lang="en-US" sz="2399">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2" name="Group 2"/>
          <p:cNvGrpSpPr/>
          <p:nvPr/>
        </p:nvGrpSpPr>
        <p:grpSpPr>
          <a:xfrm>
            <a:off x="9059581" y="8915572"/>
            <a:ext cx="9804721" cy="795126"/>
            <a:chOff x="0" y="0"/>
            <a:chExt cx="13072962" cy="1060168"/>
          </a:xfrm>
        </p:grpSpPr>
        <p:sp>
          <p:nvSpPr>
            <p:cNvPr id="3" name="AutoShape 3"/>
            <p:cNvSpPr/>
            <p:nvPr/>
          </p:nvSpPr>
          <p:spPr>
            <a:xfrm>
              <a:off x="0" y="0"/>
              <a:ext cx="13072962" cy="1060168"/>
            </a:xfrm>
            <a:prstGeom prst="rect">
              <a:avLst/>
            </a:prstGeom>
            <a:solidFill>
              <a:srgbClr val="925520"/>
            </a:solidFill>
          </p:spPr>
        </p:sp>
        <p:sp>
          <p:nvSpPr>
            <p:cNvPr id="4" name="TextBox 4"/>
            <p:cNvSpPr txBox="1"/>
            <p:nvPr/>
          </p:nvSpPr>
          <p:spPr>
            <a:xfrm>
              <a:off x="604782" y="339617"/>
              <a:ext cx="11095006" cy="342834"/>
            </a:xfrm>
            <a:prstGeom prst="rect">
              <a:avLst/>
            </a:prstGeom>
          </p:spPr>
          <p:txBody>
            <a:bodyPr lIns="0" tIns="0" rIns="0" bIns="0" rtlCol="0" anchor="t">
              <a:spAutoFit/>
            </a:bodyPr>
            <a:lstStyle/>
            <a:p>
              <a:pPr algn="r">
                <a:lnSpc>
                  <a:spcPts val="2100"/>
                </a:lnSpc>
              </a:pPr>
              <a:endParaRPr/>
            </a:p>
          </p:txBody>
        </p:sp>
      </p:grpSp>
      <p:sp>
        <p:nvSpPr>
          <p:cNvPr id="5" name="Freeform 5"/>
          <p:cNvSpPr/>
          <p:nvPr/>
        </p:nvSpPr>
        <p:spPr>
          <a:xfrm>
            <a:off x="-533328" y="0"/>
            <a:ext cx="6686550" cy="10287000"/>
          </a:xfrm>
          <a:custGeom>
            <a:avLst/>
            <a:gdLst/>
            <a:ahLst/>
            <a:cxnLst/>
            <a:rect l="l" t="t" r="r" b="b"/>
            <a:pathLst>
              <a:path w="6686550" h="10287000">
                <a:moveTo>
                  <a:pt x="0" y="0"/>
                </a:moveTo>
                <a:lnTo>
                  <a:pt x="6686550" y="0"/>
                </a:lnTo>
                <a:lnTo>
                  <a:pt x="6686550" y="10287000"/>
                </a:lnTo>
                <a:lnTo>
                  <a:pt x="0" y="10287000"/>
                </a:lnTo>
                <a:lnTo>
                  <a:pt x="0" y="0"/>
                </a:lnTo>
                <a:close/>
              </a:path>
            </a:pathLst>
          </a:custGeom>
          <a:blipFill>
            <a:blip r:embed="rId2"/>
            <a:stretch>
              <a:fillRect l="-12500" r="-12500"/>
            </a:stretch>
          </a:blipFill>
        </p:spPr>
      </p:sp>
      <p:grpSp>
        <p:nvGrpSpPr>
          <p:cNvPr id="6" name="Group 6"/>
          <p:cNvGrpSpPr/>
          <p:nvPr/>
        </p:nvGrpSpPr>
        <p:grpSpPr>
          <a:xfrm>
            <a:off x="7756606" y="324576"/>
            <a:ext cx="9502694" cy="8590996"/>
            <a:chOff x="0" y="0"/>
            <a:chExt cx="12670259" cy="11454661"/>
          </a:xfrm>
        </p:grpSpPr>
        <p:sp>
          <p:nvSpPr>
            <p:cNvPr id="7" name="TextBox 7"/>
            <p:cNvSpPr txBox="1"/>
            <p:nvPr/>
          </p:nvSpPr>
          <p:spPr>
            <a:xfrm>
              <a:off x="0" y="-133350"/>
              <a:ext cx="12670259" cy="2647950"/>
            </a:xfrm>
            <a:prstGeom prst="rect">
              <a:avLst/>
            </a:prstGeom>
          </p:spPr>
          <p:txBody>
            <a:bodyPr lIns="0" tIns="0" rIns="0" bIns="0" rtlCol="0" anchor="t">
              <a:spAutoFit/>
            </a:bodyPr>
            <a:lstStyle/>
            <a:p>
              <a:pPr algn="l">
                <a:lnSpc>
                  <a:spcPts val="7440"/>
                </a:lnSpc>
              </a:pPr>
              <a:r>
                <a:rPr lang="en-US" sz="6200">
                  <a:solidFill>
                    <a:srgbClr val="925520"/>
                  </a:solidFill>
                  <a:latin typeface="Old Standard"/>
                  <a:ea typeface="Old Standard"/>
                  <a:cs typeface="Old Standard"/>
                  <a:sym typeface="Old Standard"/>
                </a:rPr>
                <a:t>¿Cuáles son los elementos que componen el proceso? </a:t>
              </a:r>
            </a:p>
          </p:txBody>
        </p:sp>
        <p:sp>
          <p:nvSpPr>
            <p:cNvPr id="8" name="TextBox 8"/>
            <p:cNvSpPr txBox="1"/>
            <p:nvPr/>
          </p:nvSpPr>
          <p:spPr>
            <a:xfrm>
              <a:off x="0" y="4613382"/>
              <a:ext cx="11709739" cy="6841279"/>
            </a:xfrm>
            <a:prstGeom prst="rect">
              <a:avLst/>
            </a:prstGeom>
          </p:spPr>
          <p:txBody>
            <a:bodyPr lIns="0" tIns="0" rIns="0" bIns="0" rtlCol="0" anchor="t">
              <a:spAutoFit/>
            </a:bodyPr>
            <a:lstStyle/>
            <a:p>
              <a:pPr algn="l">
                <a:lnSpc>
                  <a:spcPts val="3359"/>
                </a:lnSpc>
              </a:pPr>
              <a:r>
                <a:rPr lang="en-US" sz="2399">
                  <a:solidFill>
                    <a:srgbClr val="43270E"/>
                  </a:solidFill>
                  <a:latin typeface="Montserrat Light Bold"/>
                  <a:ea typeface="Montserrat Light Bold"/>
                  <a:cs typeface="Montserrat Light Bold"/>
                  <a:sym typeface="Montserrat Light Bold"/>
                </a:rPr>
                <a:t>En cada negociación hay secuencias que van encadenándose unas con otras. Ese proceso en negociación, a diferencia del proceso lineal y causal, causa-efecto –encender a luz apretando la tecla-, es un proceso generalmente no estructurado. </a:t>
              </a:r>
            </a:p>
            <a:p>
              <a:pPr algn="l">
                <a:lnSpc>
                  <a:spcPts val="3359"/>
                </a:lnSpc>
              </a:pPr>
              <a:endParaRPr lang="en-US" sz="2399">
                <a:solidFill>
                  <a:srgbClr val="43270E"/>
                </a:solidFill>
                <a:latin typeface="Montserrat Light Bold"/>
                <a:ea typeface="Montserrat Light Bold"/>
                <a:cs typeface="Montserrat Light Bold"/>
                <a:sym typeface="Montserrat Light Bold"/>
              </a:endParaRPr>
            </a:p>
            <a:p>
              <a:pPr algn="l">
                <a:lnSpc>
                  <a:spcPts val="3359"/>
                </a:lnSpc>
              </a:pPr>
              <a:r>
                <a:rPr lang="en-US" sz="2399">
                  <a:solidFill>
                    <a:srgbClr val="43270E"/>
                  </a:solidFill>
                  <a:latin typeface="Montserrat Light Bold"/>
                  <a:ea typeface="Montserrat Light Bold"/>
                  <a:cs typeface="Montserrat Light Bold"/>
                  <a:sym typeface="Montserrat Light Bold"/>
                </a:rPr>
                <a:t>Generalmente las negociaciones no tienen una estructura pre-armada. La negociación es un proceso no lineal, porque generalmente va a tener marchas y contramarchas, subes y bajas, no va a ir directamente desde un punto al siguiente.</a:t>
              </a:r>
            </a:p>
            <a:p>
              <a:pPr algn="l">
                <a:lnSpc>
                  <a:spcPts val="3359"/>
                </a:lnSpc>
              </a:pPr>
              <a:endParaRPr lang="en-US" sz="2399">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2" name="Group 2"/>
          <p:cNvGrpSpPr/>
          <p:nvPr/>
        </p:nvGrpSpPr>
        <p:grpSpPr>
          <a:xfrm>
            <a:off x="9059581" y="8915572"/>
            <a:ext cx="9804721" cy="795126"/>
            <a:chOff x="0" y="0"/>
            <a:chExt cx="13072962" cy="1060168"/>
          </a:xfrm>
        </p:grpSpPr>
        <p:sp>
          <p:nvSpPr>
            <p:cNvPr id="3" name="AutoShape 3"/>
            <p:cNvSpPr/>
            <p:nvPr/>
          </p:nvSpPr>
          <p:spPr>
            <a:xfrm>
              <a:off x="0" y="0"/>
              <a:ext cx="13072962" cy="1060168"/>
            </a:xfrm>
            <a:prstGeom prst="rect">
              <a:avLst/>
            </a:prstGeom>
            <a:solidFill>
              <a:srgbClr val="925520"/>
            </a:solidFill>
          </p:spPr>
        </p:sp>
        <p:sp>
          <p:nvSpPr>
            <p:cNvPr id="4" name="TextBox 4"/>
            <p:cNvSpPr txBox="1"/>
            <p:nvPr/>
          </p:nvSpPr>
          <p:spPr>
            <a:xfrm>
              <a:off x="604782" y="339617"/>
              <a:ext cx="11095006" cy="342834"/>
            </a:xfrm>
            <a:prstGeom prst="rect">
              <a:avLst/>
            </a:prstGeom>
          </p:spPr>
          <p:txBody>
            <a:bodyPr lIns="0" tIns="0" rIns="0" bIns="0" rtlCol="0" anchor="t">
              <a:spAutoFit/>
            </a:bodyPr>
            <a:lstStyle/>
            <a:p>
              <a:pPr algn="r">
                <a:lnSpc>
                  <a:spcPts val="2100"/>
                </a:lnSpc>
              </a:pPr>
              <a:endParaRPr/>
            </a:p>
          </p:txBody>
        </p:sp>
      </p:grpSp>
      <p:sp>
        <p:nvSpPr>
          <p:cNvPr id="5" name="Freeform 5"/>
          <p:cNvSpPr/>
          <p:nvPr/>
        </p:nvSpPr>
        <p:spPr>
          <a:xfrm>
            <a:off x="-533328" y="0"/>
            <a:ext cx="6686550" cy="10287000"/>
          </a:xfrm>
          <a:custGeom>
            <a:avLst/>
            <a:gdLst/>
            <a:ahLst/>
            <a:cxnLst/>
            <a:rect l="l" t="t" r="r" b="b"/>
            <a:pathLst>
              <a:path w="6686550" h="10287000">
                <a:moveTo>
                  <a:pt x="0" y="0"/>
                </a:moveTo>
                <a:lnTo>
                  <a:pt x="6686550" y="0"/>
                </a:lnTo>
                <a:lnTo>
                  <a:pt x="6686550" y="10287000"/>
                </a:lnTo>
                <a:lnTo>
                  <a:pt x="0" y="10287000"/>
                </a:lnTo>
                <a:lnTo>
                  <a:pt x="0" y="0"/>
                </a:lnTo>
                <a:close/>
              </a:path>
            </a:pathLst>
          </a:custGeom>
          <a:blipFill>
            <a:blip r:embed="rId2"/>
            <a:stretch>
              <a:fillRect l="-12500" r="-12500"/>
            </a:stretch>
          </a:blipFill>
        </p:spPr>
      </p:sp>
      <p:grpSp>
        <p:nvGrpSpPr>
          <p:cNvPr id="6" name="Group 6"/>
          <p:cNvGrpSpPr/>
          <p:nvPr/>
        </p:nvGrpSpPr>
        <p:grpSpPr>
          <a:xfrm>
            <a:off x="7756606" y="324576"/>
            <a:ext cx="9502694" cy="8578295"/>
            <a:chOff x="0" y="0"/>
            <a:chExt cx="12670259" cy="11437727"/>
          </a:xfrm>
        </p:grpSpPr>
        <p:sp>
          <p:nvSpPr>
            <p:cNvPr id="7" name="TextBox 7"/>
            <p:cNvSpPr txBox="1"/>
            <p:nvPr/>
          </p:nvSpPr>
          <p:spPr>
            <a:xfrm>
              <a:off x="0" y="-133350"/>
              <a:ext cx="12670259" cy="2647950"/>
            </a:xfrm>
            <a:prstGeom prst="rect">
              <a:avLst/>
            </a:prstGeom>
          </p:spPr>
          <p:txBody>
            <a:bodyPr lIns="0" tIns="0" rIns="0" bIns="0" rtlCol="0" anchor="t">
              <a:spAutoFit/>
            </a:bodyPr>
            <a:lstStyle/>
            <a:p>
              <a:pPr algn="l">
                <a:lnSpc>
                  <a:spcPts val="7440"/>
                </a:lnSpc>
              </a:pPr>
              <a:r>
                <a:rPr lang="en-US" sz="6200">
                  <a:solidFill>
                    <a:srgbClr val="925520"/>
                  </a:solidFill>
                  <a:latin typeface="Old Standard"/>
                  <a:ea typeface="Old Standard"/>
                  <a:cs typeface="Old Standard"/>
                  <a:sym typeface="Old Standard"/>
                </a:rPr>
                <a:t>¿Cuáles son los elementos que componen el proceso? </a:t>
              </a:r>
            </a:p>
          </p:txBody>
        </p:sp>
        <p:sp>
          <p:nvSpPr>
            <p:cNvPr id="8" name="TextBox 8"/>
            <p:cNvSpPr txBox="1"/>
            <p:nvPr/>
          </p:nvSpPr>
          <p:spPr>
            <a:xfrm>
              <a:off x="0" y="4613382"/>
              <a:ext cx="11709739" cy="6824345"/>
            </a:xfrm>
            <a:prstGeom prst="rect">
              <a:avLst/>
            </a:prstGeom>
          </p:spPr>
          <p:txBody>
            <a:bodyPr lIns="0" tIns="0" rIns="0" bIns="0" rtlCol="0" anchor="t">
              <a:spAutoFit/>
            </a:bodyPr>
            <a:lstStyle/>
            <a:p>
              <a:pPr algn="l">
                <a:lnSpc>
                  <a:spcPts val="3359"/>
                </a:lnSpc>
              </a:pPr>
              <a:r>
                <a:rPr lang="en-US" sz="2399">
                  <a:solidFill>
                    <a:srgbClr val="43270E"/>
                  </a:solidFill>
                  <a:latin typeface="Montserrat Light Bold"/>
                  <a:ea typeface="Montserrat Light Bold"/>
                  <a:cs typeface="Montserrat Light Bold"/>
                  <a:sym typeface="Montserrat Light Bold"/>
                </a:rPr>
                <a:t>El proceso de negociación es un proceso que tiene una estructura y una dinámica circular, que va a ir siendo construido por la interacción de las personas que tienen que negociar, y por influencias recíprocas, tanto entre las personas que negocian, como por influencias que esas personas que negocian reciben de otros. </a:t>
              </a:r>
            </a:p>
            <a:p>
              <a:pPr algn="l">
                <a:lnSpc>
                  <a:spcPts val="3359"/>
                </a:lnSpc>
              </a:pPr>
              <a:endParaRPr lang="en-US" sz="2399">
                <a:solidFill>
                  <a:srgbClr val="43270E"/>
                </a:solidFill>
                <a:latin typeface="Montserrat Light Bold"/>
                <a:ea typeface="Montserrat Light Bold"/>
                <a:cs typeface="Montserrat Light Bold"/>
                <a:sym typeface="Montserrat Light Bold"/>
              </a:endParaRPr>
            </a:p>
            <a:p>
              <a:pPr algn="l">
                <a:lnSpc>
                  <a:spcPts val="3359"/>
                </a:lnSpc>
              </a:pPr>
              <a:r>
                <a:rPr lang="en-US" sz="2399">
                  <a:solidFill>
                    <a:srgbClr val="43270E"/>
                  </a:solidFill>
                  <a:latin typeface="Montserrat Light Bold"/>
                  <a:ea typeface="Montserrat Light Bold"/>
                  <a:cs typeface="Montserrat Light Bold"/>
                  <a:sym typeface="Montserrat Light Bold"/>
                </a:rPr>
                <a:t>Entonces, es un proceso que se construye a medida que se va dando.</a:t>
              </a:r>
            </a:p>
            <a:p>
              <a:pPr algn="l">
                <a:lnSpc>
                  <a:spcPts val="3359"/>
                </a:lnSpc>
              </a:pPr>
              <a:endParaRPr lang="en-US" sz="2399">
                <a:solidFill>
                  <a:srgbClr val="43270E"/>
                </a:solidFill>
                <a:latin typeface="Montserrat Light Bold"/>
                <a:ea typeface="Montserrat Light Bold"/>
                <a:cs typeface="Montserrat Light Bold"/>
                <a:sym typeface="Montserrat Light Bold"/>
              </a:endParaRPr>
            </a:p>
            <a:p>
              <a:pPr algn="l">
                <a:lnSpc>
                  <a:spcPts val="3359"/>
                </a:lnSpc>
              </a:pPr>
              <a:endParaRPr lang="en-US" sz="2399">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2197</Words>
  <Application>Microsoft Office PowerPoint</Application>
  <PresentationFormat>Personalizado</PresentationFormat>
  <Paragraphs>131</Paragraphs>
  <Slides>34</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34</vt:i4>
      </vt:variant>
    </vt:vector>
  </HeadingPairs>
  <TitlesOfParts>
    <vt:vector size="42" baseType="lpstr">
      <vt:lpstr>Montserrat Classic Bold</vt:lpstr>
      <vt:lpstr>Old Standard Italics</vt:lpstr>
      <vt:lpstr>Calibri</vt:lpstr>
      <vt:lpstr>Old Standard</vt:lpstr>
      <vt:lpstr>Montserrat Light Bold</vt:lpstr>
      <vt:lpstr>Montserrat Light</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Brown Illustrated Architecture Ancient History Presentation</dc:title>
  <cp:lastModifiedBy>YANEL GUASTALLA</cp:lastModifiedBy>
  <cp:revision>3</cp:revision>
  <dcterms:created xsi:type="dcterms:W3CDTF">2006-08-16T00:00:00Z</dcterms:created>
  <dcterms:modified xsi:type="dcterms:W3CDTF">2024-08-28T23:17:45Z</dcterms:modified>
  <dc:identifier>DAGNNpBe4tE</dc:identifier>
</cp:coreProperties>
</file>