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93" r:id="rId3"/>
    <p:sldId id="294" r:id="rId4"/>
    <p:sldId id="296" r:id="rId5"/>
    <p:sldId id="276" r:id="rId6"/>
    <p:sldId id="305" r:id="rId7"/>
    <p:sldId id="261" r:id="rId8"/>
    <p:sldId id="292" r:id="rId9"/>
    <p:sldId id="267" r:id="rId10"/>
    <p:sldId id="268" r:id="rId11"/>
    <p:sldId id="269" r:id="rId12"/>
    <p:sldId id="299" r:id="rId13"/>
    <p:sldId id="295" r:id="rId14"/>
    <p:sldId id="298" r:id="rId15"/>
    <p:sldId id="297" r:id="rId16"/>
    <p:sldId id="304" r:id="rId17"/>
    <p:sldId id="306" r:id="rId18"/>
    <p:sldId id="280" r:id="rId19"/>
    <p:sldId id="307" r:id="rId20"/>
    <p:sldId id="308" r:id="rId21"/>
    <p:sldId id="309" r:id="rId22"/>
    <p:sldId id="310" r:id="rId23"/>
    <p:sldId id="281" r:id="rId24"/>
    <p:sldId id="283" r:id="rId25"/>
    <p:sldId id="286" r:id="rId26"/>
    <p:sldId id="288" r:id="rId27"/>
    <p:sldId id="311" r:id="rId28"/>
    <p:sldId id="289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78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69B98-F29A-4AD9-A8A2-6F9B9D78546C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D636-49BF-4BDB-A990-5896B0D6DFB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688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BD636-49BF-4BDB-A990-5896B0D6DFB0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0285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0F2D566-B174-4A26-A705-2F640132286A}" type="datetimeFigureOut">
              <a:rPr lang="es-ES" smtClean="0"/>
              <a:pPr/>
              <a:t>06/08/2024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338869-9E8C-4BBB-A1BB-E8E7BFF2823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208912" cy="2016224"/>
          </a:xfrm>
        </p:spPr>
        <p:txBody>
          <a:bodyPr/>
          <a:lstStyle/>
          <a:p>
            <a:r>
              <a:rPr lang="es-ES" b="1" dirty="0" smtClean="0"/>
              <a:t>PREMATUREZ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4953000" cy="17526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8" name="Picture 4" descr="C:\Users\Usuario\Documents\UCSF\Estimulacion temprana\prematuro p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4061495" cy="2398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729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712968" cy="4483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800" b="1" i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 DISCAPACIDADES MAYORES SE IDENTIFICAN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sz="2800" b="1" i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TEMPRANAMENTE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dirty="0" smtClean="0"/>
              <a:t>BUENA PREDICCIÓN  A PARTIR DE DIVERSOS FACTORES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dirty="0" smtClean="0"/>
              <a:t>(Examen neurológico, </a:t>
            </a:r>
            <a:r>
              <a:rPr lang="es-ES" sz="2400" dirty="0" err="1" smtClean="0"/>
              <a:t>neuroimágenes</a:t>
            </a:r>
            <a:r>
              <a:rPr lang="es-ES" sz="2400" dirty="0" smtClean="0"/>
              <a:t>, electrofisiología)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000" dirty="0" err="1" smtClean="0"/>
              <a:t>Aylward</a:t>
            </a:r>
            <a:r>
              <a:rPr lang="es-ES" sz="2000" dirty="0" smtClean="0"/>
              <a:t>, 2002</a:t>
            </a:r>
          </a:p>
        </p:txBody>
      </p:sp>
    </p:spTree>
    <p:extLst>
      <p:ext uri="{BB962C8B-B14F-4D97-AF65-F5344CB8AC3E}">
        <p14:creationId xmlns="" xmlns:p14="http://schemas.microsoft.com/office/powerpoint/2010/main" val="23601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692696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sz="2800" b="1" dirty="0" smtClean="0">
                <a:solidFill>
                  <a:schemeClr val="accent2">
                    <a:lumMod val="75000"/>
                  </a:schemeClr>
                </a:solidFill>
              </a:rPr>
              <a:t>DISFUNCIONES DE ALTA PREVALENCIA y BAJA MORBILIDAD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229600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Trastornos de aprendizaje (escrito, lectura, matemática)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Déficit de atención con hiperactividad (TDHA)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Déficits neuropsicológicos  específicos (integración </a:t>
            </a:r>
            <a:r>
              <a:rPr lang="es-ES_tradnl" sz="2400" dirty="0" err="1" smtClean="0"/>
              <a:t>visomotoriz</a:t>
            </a:r>
            <a:r>
              <a:rPr lang="es-ES_tradnl" sz="2400" dirty="0" smtClean="0"/>
              <a:t>,  funciones ejecutivas)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Trastorno del desarrollo de la coordinación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2400" dirty="0" smtClean="0"/>
              <a:t>Problemas de conducta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400" dirty="0" smtClean="0"/>
              <a:t>50 - 70% de niños MBPN</a:t>
            </a:r>
          </a:p>
          <a:p>
            <a:pPr>
              <a:lnSpc>
                <a:spcPct val="90000"/>
              </a:lnSpc>
              <a:buNone/>
            </a:pPr>
            <a:r>
              <a:rPr lang="es-ES" sz="2400" dirty="0" smtClean="0">
                <a:ea typeface="ＭＳ Ｐゴシック" charset="-128"/>
              </a:rPr>
              <a:t>Microcefalia a los 2 años: asociada con discapacidad motriz y </a:t>
            </a:r>
          </a:p>
          <a:p>
            <a:pPr>
              <a:lnSpc>
                <a:spcPct val="90000"/>
              </a:lnSpc>
              <a:buNone/>
            </a:pPr>
            <a:r>
              <a:rPr lang="es-ES" sz="2400" dirty="0" smtClean="0">
                <a:ea typeface="ＭＳ Ｐゴシック" charset="-128"/>
              </a:rPr>
              <a:t>cognitiva ( menores de 28 </a:t>
            </a:r>
            <a:r>
              <a:rPr lang="es-ES" sz="2400" dirty="0" err="1" smtClean="0">
                <a:ea typeface="ＭＳ Ｐゴシック" charset="-128"/>
              </a:rPr>
              <a:t>sem</a:t>
            </a:r>
            <a:r>
              <a:rPr lang="es-ES" sz="2400" dirty="0" smtClean="0">
                <a:ea typeface="ＭＳ Ｐゴシック" charset="-128"/>
              </a:rPr>
              <a:t> EG)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0569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66800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DISFUNCIONES DE ALTA PREVALENCIA y BAJA MORBILIDAD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SE </a:t>
            </a:r>
            <a:r>
              <a:rPr lang="es-ES" sz="2400" dirty="0"/>
              <a:t>HACEN EVIDENTES  A MEDIDA QUE EL NIÑO CRECE</a:t>
            </a:r>
          </a:p>
          <a:p>
            <a:pPr>
              <a:lnSpc>
                <a:spcPct val="90000"/>
              </a:lnSpc>
              <a:defRPr/>
            </a:pPr>
            <a:endParaRPr lang="es-ES" sz="2400" dirty="0"/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FACTORES EDUCATIVOS,  </a:t>
            </a:r>
            <a:r>
              <a:rPr lang="es-ES" sz="2400" dirty="0"/>
              <a:t>SOCIALES </a:t>
            </a:r>
            <a:r>
              <a:rPr lang="es-ES" sz="2400" dirty="0" smtClean="0"/>
              <a:t>y  GENETICOS </a:t>
            </a:r>
            <a:r>
              <a:rPr lang="es-ES" sz="2400" dirty="0"/>
              <a:t>PUEDEN INFLUIR SU  PREVALENCIA</a:t>
            </a:r>
          </a:p>
          <a:p>
            <a:pPr>
              <a:lnSpc>
                <a:spcPct val="90000"/>
              </a:lnSpc>
              <a:defRPr/>
            </a:pPr>
            <a:endParaRPr lang="es-ES" sz="2400" dirty="0"/>
          </a:p>
          <a:p>
            <a:pPr>
              <a:lnSpc>
                <a:spcPct val="90000"/>
              </a:lnSpc>
              <a:defRPr/>
            </a:pPr>
            <a:r>
              <a:rPr lang="es-ES" sz="2400" dirty="0" smtClean="0"/>
              <a:t>NO </a:t>
            </a:r>
            <a:r>
              <a:rPr lang="es-ES" sz="2400" dirty="0"/>
              <a:t>SE HAN PODIDO IDENTIFICAR BUENOS  PREDICTORES EN </a:t>
            </a:r>
            <a:r>
              <a:rPr lang="es-ES" sz="2400" dirty="0" smtClean="0"/>
              <a:t>LOS </a:t>
            </a:r>
            <a:r>
              <a:rPr lang="es-ES" sz="2400" dirty="0"/>
              <a:t>PRIMEROS AÑOS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933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14809"/>
            <a:ext cx="8229600" cy="1066800"/>
          </a:xfrm>
        </p:spPr>
        <p:txBody>
          <a:bodyPr>
            <a:normAutofit/>
          </a:bodyPr>
          <a:lstStyle/>
          <a:p>
            <a:r>
              <a:rPr lang="es-AR" sz="4400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s-AR" sz="4400" dirty="0" smtClean="0">
                <a:solidFill>
                  <a:schemeClr val="accent2">
                    <a:lumMod val="75000"/>
                  </a:schemeClr>
                </a:solidFill>
              </a:rPr>
              <a:t>igilancia</a:t>
            </a:r>
            <a:endParaRPr lang="es-A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Integrar la observación del desarrollo, la conducta y el </a:t>
            </a:r>
          </a:p>
          <a:p>
            <a:pPr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examen neurológico  </a:t>
            </a:r>
          </a:p>
          <a:p>
            <a:pPr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Si no aparecen signos en los primeros años, el riesgo de </a:t>
            </a:r>
          </a:p>
          <a:p>
            <a:pPr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PC o RM severo es más bajo, pero hay que estar atentos a </a:t>
            </a:r>
          </a:p>
          <a:p>
            <a:pPr>
              <a:lnSpc>
                <a:spcPct val="80000"/>
              </a:lnSpc>
              <a:buNone/>
            </a:pPr>
            <a:r>
              <a:rPr lang="es-ES" dirty="0">
                <a:solidFill>
                  <a:schemeClr val="accent1"/>
                </a:solidFill>
              </a:rPr>
              <a:t>la aparición de signos precoces de problemas de </a:t>
            </a:r>
          </a:p>
          <a:p>
            <a:pPr>
              <a:lnSpc>
                <a:spcPct val="80000"/>
              </a:lnSpc>
              <a:buNone/>
            </a:pPr>
            <a:r>
              <a:rPr lang="es-ES" b="1" u="sng" dirty="0">
                <a:solidFill>
                  <a:schemeClr val="accent1"/>
                </a:solidFill>
              </a:rPr>
              <a:t>conducta, coordinación motriz, atención, lenguaje</a:t>
            </a:r>
            <a:r>
              <a:rPr lang="es-ES" dirty="0">
                <a:solidFill>
                  <a:schemeClr val="accent1"/>
                </a:solidFill>
              </a:rPr>
              <a:t>, para </a:t>
            </a:r>
            <a:r>
              <a:rPr lang="es-ES" dirty="0" smtClean="0">
                <a:solidFill>
                  <a:schemeClr val="accent1"/>
                </a:solidFill>
              </a:rPr>
              <a:t> abordarlos </a:t>
            </a:r>
            <a:r>
              <a:rPr lang="es-ES" dirty="0">
                <a:solidFill>
                  <a:schemeClr val="accent1"/>
                </a:solidFill>
              </a:rPr>
              <a:t>tempranamente. </a:t>
            </a:r>
          </a:p>
          <a:p>
            <a:pPr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altLang="ja-JP" dirty="0">
                <a:solidFill>
                  <a:schemeClr val="accent1"/>
                </a:solidFill>
                <a:ea typeface="ＭＳ Ｐゴシック" charset="-128"/>
              </a:rPr>
              <a:t>A medida que pasan los controles de seguimiento, es </a:t>
            </a:r>
          </a:p>
          <a:p>
            <a:pPr>
              <a:lnSpc>
                <a:spcPct val="80000"/>
              </a:lnSpc>
              <a:buNone/>
            </a:pPr>
            <a:r>
              <a:rPr lang="es-ES" altLang="ja-JP" dirty="0">
                <a:solidFill>
                  <a:schemeClr val="accent1"/>
                </a:solidFill>
                <a:ea typeface="ＭＳ Ｐゴシック" charset="-128"/>
              </a:rPr>
              <a:t>importante brindar alivio a los padres comentando con </a:t>
            </a:r>
          </a:p>
          <a:p>
            <a:pPr>
              <a:lnSpc>
                <a:spcPct val="80000"/>
              </a:lnSpc>
              <a:buNone/>
            </a:pPr>
            <a:r>
              <a:rPr lang="es-ES" altLang="ja-JP" dirty="0">
                <a:solidFill>
                  <a:schemeClr val="accent1"/>
                </a:solidFill>
                <a:ea typeface="ＭＳ Ｐゴシック" charset="-128"/>
              </a:rPr>
              <a:t>ellos lo que ya no es riesgo para el niño </a:t>
            </a:r>
            <a:endParaRPr lang="es-ES" altLang="ja-JP" dirty="0" smtClean="0">
              <a:solidFill>
                <a:schemeClr val="accent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endParaRPr lang="es-ES" altLang="ja-JP" sz="2400" i="1" dirty="0">
              <a:solidFill>
                <a:schemeClr val="accent1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pt-BR" altLang="ja-JP" sz="2400" i="1" dirty="0" err="1" smtClean="0">
                <a:solidFill>
                  <a:schemeClr val="accent1"/>
                </a:solidFill>
                <a:ea typeface="ＭＳ Ｐゴシック" charset="-128"/>
              </a:rPr>
              <a:t>Rosenbaum</a:t>
            </a:r>
            <a:r>
              <a:rPr lang="es-ES" altLang="ja-JP" sz="2400" i="1" dirty="0" smtClean="0">
                <a:solidFill>
                  <a:schemeClr val="accent1"/>
                </a:solidFill>
                <a:ea typeface="ＭＳ Ｐゴシック" charset="-128"/>
              </a:rPr>
              <a:t>  </a:t>
            </a:r>
            <a:r>
              <a:rPr lang="es-ES" altLang="ja-JP" sz="2400" i="1" dirty="0">
                <a:solidFill>
                  <a:schemeClr val="accent1"/>
                </a:solidFill>
                <a:ea typeface="ＭＳ Ｐゴシック" charset="-128"/>
              </a:rPr>
              <a:t>2006</a:t>
            </a:r>
            <a:endParaRPr lang="es-ES" sz="2400" i="1" dirty="0">
              <a:solidFill>
                <a:schemeClr val="accent1"/>
              </a:solidFill>
            </a:endParaRPr>
          </a:p>
          <a:p>
            <a:endParaRPr lang="es-AR" dirty="0"/>
          </a:p>
        </p:txBody>
      </p:sp>
      <p:pic>
        <p:nvPicPr>
          <p:cNvPr id="2050" name="Picture 2" descr="C:\Users\Usuario\Documents\UCSF\Estimulacion temprana\vigilancia i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769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La </a:t>
            </a:r>
            <a:r>
              <a:rPr lang="es-ES" b="1" u="sng" dirty="0">
                <a:solidFill>
                  <a:schemeClr val="accent1"/>
                </a:solidFill>
              </a:rPr>
              <a:t>vigilancia continua </a:t>
            </a:r>
            <a:r>
              <a:rPr lang="es-ES" dirty="0">
                <a:solidFill>
                  <a:schemeClr val="accent1"/>
                </a:solidFill>
              </a:rPr>
              <a:t>en observación y </a:t>
            </a:r>
            <a:r>
              <a:rPr lang="es-ES" dirty="0" smtClean="0">
                <a:solidFill>
                  <a:schemeClr val="accent1"/>
                </a:solidFill>
              </a:rPr>
              <a:t>evaluación de </a:t>
            </a:r>
            <a:r>
              <a:rPr lang="es-ES" dirty="0">
                <a:solidFill>
                  <a:schemeClr val="accent1"/>
                </a:solidFill>
              </a:rPr>
              <a:t>la salud y el bienestar del </a:t>
            </a:r>
            <a:r>
              <a:rPr lang="es-ES" dirty="0" smtClean="0">
                <a:solidFill>
                  <a:schemeClr val="accent1"/>
                </a:solidFill>
              </a:rPr>
              <a:t>bebe/niño prematuro </a:t>
            </a:r>
            <a:r>
              <a:rPr lang="es-ES" dirty="0">
                <a:solidFill>
                  <a:schemeClr val="accent1"/>
                </a:solidFill>
              </a:rPr>
              <a:t>es importante </a:t>
            </a:r>
          </a:p>
          <a:p>
            <a:pPr marL="109728" indent="0"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s-ES" dirty="0">
                <a:solidFill>
                  <a:schemeClr val="accent1"/>
                </a:solidFill>
              </a:rPr>
              <a:t>Nuestra </a:t>
            </a:r>
            <a:r>
              <a:rPr lang="es-ES" b="1" u="sng" dirty="0">
                <a:solidFill>
                  <a:schemeClr val="accent1"/>
                </a:solidFill>
              </a:rPr>
              <a:t>capacidad predictiva </a:t>
            </a:r>
            <a:r>
              <a:rPr lang="es-ES" dirty="0">
                <a:solidFill>
                  <a:schemeClr val="accent1"/>
                </a:solidFill>
              </a:rPr>
              <a:t>sobre los resultados </a:t>
            </a:r>
            <a:r>
              <a:rPr lang="es-ES" dirty="0" smtClean="0">
                <a:solidFill>
                  <a:schemeClr val="accent1"/>
                </a:solidFill>
              </a:rPr>
              <a:t> para </a:t>
            </a:r>
            <a:r>
              <a:rPr lang="es-ES" dirty="0">
                <a:solidFill>
                  <a:schemeClr val="accent1"/>
                </a:solidFill>
              </a:rPr>
              <a:t>un niño dado, </a:t>
            </a:r>
            <a:r>
              <a:rPr lang="es-ES" b="1" dirty="0">
                <a:solidFill>
                  <a:schemeClr val="accent1"/>
                </a:solidFill>
              </a:rPr>
              <a:t>es </a:t>
            </a:r>
            <a:r>
              <a:rPr lang="es-ES" b="1" dirty="0" smtClean="0">
                <a:solidFill>
                  <a:schemeClr val="accent1"/>
                </a:solidFill>
              </a:rPr>
              <a:t>limitada</a:t>
            </a:r>
          </a:p>
          <a:p>
            <a:pPr>
              <a:lnSpc>
                <a:spcPct val="80000"/>
              </a:lnSpc>
              <a:buNone/>
            </a:pPr>
            <a:r>
              <a:rPr lang="es-ES" dirty="0" smtClean="0">
                <a:solidFill>
                  <a:schemeClr val="accent1"/>
                </a:solidFill>
              </a:rPr>
              <a:t>Los </a:t>
            </a:r>
            <a:r>
              <a:rPr lang="es-ES" dirty="0">
                <a:solidFill>
                  <a:schemeClr val="accent1"/>
                </a:solidFill>
              </a:rPr>
              <a:t>padres deben </a:t>
            </a:r>
            <a:r>
              <a:rPr lang="es-ES" dirty="0" smtClean="0">
                <a:solidFill>
                  <a:schemeClr val="accent1"/>
                </a:solidFill>
              </a:rPr>
              <a:t> saber que hay cuestiones que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smtClean="0">
                <a:solidFill>
                  <a:schemeClr val="accent1"/>
                </a:solidFill>
              </a:rPr>
              <a:t>pueden </a:t>
            </a:r>
            <a:r>
              <a:rPr lang="es-ES" dirty="0">
                <a:solidFill>
                  <a:schemeClr val="accent1"/>
                </a:solidFill>
              </a:rPr>
              <a:t>emerger </a:t>
            </a:r>
            <a:r>
              <a:rPr lang="es-ES" dirty="0" smtClean="0">
                <a:solidFill>
                  <a:schemeClr val="accent1"/>
                </a:solidFill>
              </a:rPr>
              <a:t>en </a:t>
            </a:r>
            <a:r>
              <a:rPr lang="es-ES" dirty="0">
                <a:solidFill>
                  <a:schemeClr val="accent1"/>
                </a:solidFill>
              </a:rPr>
              <a:t>edades </a:t>
            </a:r>
            <a:r>
              <a:rPr lang="es-ES" dirty="0" smtClean="0">
                <a:solidFill>
                  <a:schemeClr val="accent1"/>
                </a:solidFill>
              </a:rPr>
              <a:t>más tardías.</a:t>
            </a: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s-ES" sz="2400" dirty="0">
                <a:solidFill>
                  <a:schemeClr val="accent1"/>
                </a:solidFill>
              </a:rPr>
              <a:t>Watson A, 2010 </a:t>
            </a:r>
            <a:r>
              <a:rPr lang="es-ES" sz="2000" dirty="0" err="1">
                <a:solidFill>
                  <a:schemeClr val="accent1"/>
                </a:solidFill>
              </a:rPr>
              <a:t>Understanding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Neurodevelopmental</a:t>
            </a:r>
            <a:r>
              <a:rPr lang="es-ES" sz="2000" dirty="0">
                <a:solidFill>
                  <a:schemeClr val="accent1"/>
                </a:solidFill>
              </a:rPr>
              <a:t> </a:t>
            </a:r>
            <a:r>
              <a:rPr lang="es-ES" sz="2000" dirty="0" err="1">
                <a:solidFill>
                  <a:schemeClr val="accent1"/>
                </a:solidFill>
              </a:rPr>
              <a:t>Outcomes</a:t>
            </a:r>
            <a:r>
              <a:rPr lang="es-ES" sz="2000" dirty="0">
                <a:solidFill>
                  <a:schemeClr val="accent1"/>
                </a:solidFill>
              </a:rPr>
              <a:t> of </a:t>
            </a:r>
            <a:r>
              <a:rPr lang="es-ES" sz="2000" dirty="0" err="1">
                <a:solidFill>
                  <a:schemeClr val="accent1"/>
                </a:solidFill>
              </a:rPr>
              <a:t>Prematurity</a:t>
            </a:r>
            <a:endParaRPr lang="es-ES" sz="24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s-ES" sz="3200" dirty="0">
                <a:solidFill>
                  <a:schemeClr val="accent1"/>
                </a:solidFill>
              </a:rPr>
              <a:t>    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27739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5" y="1052736"/>
            <a:ext cx="8229600" cy="1066800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solidFill>
                  <a:schemeClr val="accent2">
                    <a:lumMod val="75000"/>
                  </a:schemeClr>
                </a:solidFill>
              </a:rPr>
              <a:t>Áreas en las que requiere seguimiento</a:t>
            </a:r>
            <a:endParaRPr lang="es-A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Crecimiento</a:t>
            </a:r>
          </a:p>
          <a:p>
            <a:r>
              <a:rPr lang="es-AR" dirty="0" smtClean="0"/>
              <a:t>Maduración psicomotriz</a:t>
            </a:r>
          </a:p>
          <a:p>
            <a:r>
              <a:rPr lang="es-AR" dirty="0" smtClean="0"/>
              <a:t>Visión</a:t>
            </a:r>
          </a:p>
          <a:p>
            <a:r>
              <a:rPr lang="es-AR" dirty="0" smtClean="0"/>
              <a:t>Audición</a:t>
            </a:r>
          </a:p>
          <a:p>
            <a:r>
              <a:rPr lang="es-AR" dirty="0" smtClean="0"/>
              <a:t>Lenguaje </a:t>
            </a:r>
          </a:p>
          <a:p>
            <a:r>
              <a:rPr lang="es-AR" dirty="0" smtClean="0"/>
              <a:t>SNC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215176"/>
            <a:ext cx="4392488" cy="34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782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Crecimiento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dirty="0" smtClean="0"/>
              <a:t>Descenso del 10 % la primer semana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Peso estacionario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Seguimiento de peso, talla y perímetro cefálico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Se corrige edad hasta los 2 años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09599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Maduración Psicomotriz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Hay mayor riesgo  en prematuros con </a:t>
            </a:r>
            <a:r>
              <a:rPr lang="es-AR" dirty="0" err="1" smtClean="0"/>
              <a:t>leucomalacia</a:t>
            </a:r>
            <a:r>
              <a:rPr lang="es-AR" dirty="0" smtClean="0"/>
              <a:t>, convulsiones, lesiones en SNC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Observar desarrollo de pautas madurativas </a:t>
            </a:r>
          </a:p>
          <a:p>
            <a:pPr marL="109728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42696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DESARROLLO COGNITIVO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291264" cy="377728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Algunos niños presentan retrasos cognitivos leves con posterior catch up.</a:t>
            </a:r>
          </a:p>
          <a:p>
            <a:pPr eaLnBrk="1" hangingPunct="1">
              <a:lnSpc>
                <a:spcPct val="12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Otros presentan retrasos temporarios que significan problemas persistentes.</a:t>
            </a:r>
          </a:p>
          <a:p>
            <a:pPr eaLnBrk="1" hangingPunct="1">
              <a:lnSpc>
                <a:spcPct val="8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La discapacidad severa que se observa con mayor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    frecuencia en los niños de </a:t>
            </a:r>
            <a:r>
              <a:rPr lang="es-ES" sz="2400" dirty="0" smtClean="0">
                <a:solidFill>
                  <a:schemeClr val="accent1"/>
                </a:solidFill>
              </a:rPr>
              <a:t>MBPN y EBPN a los 18 y 30 meses es la discapacidad cognitiva (- 2DS por debajo de la media).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s-ES" sz="2000" i="1" dirty="0" err="1" smtClean="0">
                <a:solidFill>
                  <a:schemeClr val="accent1"/>
                </a:solidFill>
              </a:rPr>
              <a:t>Aylward</a:t>
            </a:r>
            <a:r>
              <a:rPr lang="es-ES" sz="2000" i="1" dirty="0" smtClean="0">
                <a:solidFill>
                  <a:schemeClr val="accent1"/>
                </a:solidFill>
              </a:rPr>
              <a:t> 2002. Stephens 2009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1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Visión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Retinopatía </a:t>
            </a:r>
            <a:r>
              <a:rPr lang="es-AR" dirty="0" err="1" smtClean="0"/>
              <a:t>cicatrizal</a:t>
            </a:r>
            <a:r>
              <a:rPr lang="es-AR" dirty="0" smtClean="0"/>
              <a:t> del prematuro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Control con fondo de ojo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Prematuros ( - de 32 </a:t>
            </a:r>
            <a:r>
              <a:rPr lang="es-AR" dirty="0" err="1" smtClean="0"/>
              <a:t>sem</a:t>
            </a:r>
            <a:r>
              <a:rPr lang="es-AR" dirty="0" smtClean="0"/>
              <a:t> y/o 1500 gr) y niños que han recibido oxigeno por mas de 72 </a:t>
            </a:r>
            <a:r>
              <a:rPr lang="es-AR" dirty="0" err="1" smtClean="0"/>
              <a:t>hs</a:t>
            </a:r>
            <a:r>
              <a:rPr lang="es-AR" dirty="0" smtClean="0"/>
              <a:t>, con ARM, sepsis, o maniobras de reanimación.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93356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 smtClean="0"/>
              <a:t>Quien es un bebé prematuro?</a:t>
            </a:r>
            <a:endParaRPr lang="es-E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71" y="2265685"/>
            <a:ext cx="6572058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379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Audición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4168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Evaluar tempranamente: Emisiones otacústicas, potenciales evocados.</a:t>
            </a:r>
          </a:p>
          <a:p>
            <a:endParaRPr lang="es-AR" dirty="0"/>
          </a:p>
          <a:p>
            <a:pPr marL="109728" indent="0">
              <a:buNone/>
            </a:pPr>
            <a:r>
              <a:rPr lang="es-AR" dirty="0" smtClean="0"/>
              <a:t>Mayor riesgo de hipoacusia:</a:t>
            </a:r>
          </a:p>
          <a:p>
            <a:r>
              <a:rPr lang="es-AR" dirty="0" smtClean="0"/>
              <a:t>Historia familiar de sordera</a:t>
            </a:r>
          </a:p>
          <a:p>
            <a:r>
              <a:rPr lang="es-AR" dirty="0" smtClean="0"/>
              <a:t>Infecciones intrauterinas (toxoplasmosis, rubeola, </a:t>
            </a:r>
            <a:r>
              <a:rPr lang="es-AR" dirty="0" err="1" smtClean="0"/>
              <a:t>citomegalovirus</a:t>
            </a:r>
            <a:r>
              <a:rPr lang="es-AR" dirty="0" smtClean="0"/>
              <a:t>, herpes)</a:t>
            </a:r>
          </a:p>
          <a:p>
            <a:r>
              <a:rPr lang="es-AR" dirty="0" smtClean="0"/>
              <a:t>Medicación </a:t>
            </a:r>
            <a:r>
              <a:rPr lang="es-AR" dirty="0" err="1" smtClean="0"/>
              <a:t>ototoxica</a:t>
            </a:r>
            <a:endParaRPr lang="es-AR" dirty="0" smtClean="0"/>
          </a:p>
          <a:p>
            <a:r>
              <a:rPr lang="es-AR" dirty="0" smtClean="0"/>
              <a:t>Meningitis bacteriana</a:t>
            </a:r>
          </a:p>
          <a:p>
            <a:r>
              <a:rPr lang="es-AR" dirty="0" err="1" smtClean="0"/>
              <a:t>Apgar</a:t>
            </a:r>
            <a:r>
              <a:rPr lang="es-AR" dirty="0" smtClean="0"/>
              <a:t> 0-4 al minuto o 0-6 a los 5 min</a:t>
            </a:r>
          </a:p>
          <a:p>
            <a:r>
              <a:rPr lang="es-AR" dirty="0" smtClean="0"/>
              <a:t>ARM </a:t>
            </a:r>
          </a:p>
          <a:p>
            <a:r>
              <a:rPr lang="es-AR" dirty="0" err="1" smtClean="0"/>
              <a:t>Hiperbilirrubemia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20865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Lenguaje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Alteraciones en el habla y articulación de la palabra</a:t>
            </a:r>
          </a:p>
          <a:p>
            <a:endParaRPr lang="es-AR" dirty="0" smtClean="0"/>
          </a:p>
          <a:p>
            <a:r>
              <a:rPr lang="es-AR" dirty="0" smtClean="0"/>
              <a:t>Trastornos de lenguaje expresivo y receptivo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4157554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SNC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AR" dirty="0" smtClean="0"/>
              <a:t>Evaluación y seguimiento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Evaluar tono pasivo  y activo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Reflejos arcaicos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Reacciones posturales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Adquisiciones psicomotoras.</a:t>
            </a:r>
          </a:p>
        </p:txBody>
      </p:sp>
    </p:spTree>
    <p:extLst>
      <p:ext uri="{BB962C8B-B14F-4D97-AF65-F5344CB8AC3E}">
        <p14:creationId xmlns="" xmlns:p14="http://schemas.microsoft.com/office/powerpoint/2010/main" val="2551592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DESARROLLO CONDUCTUAL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Problemas en la auto regulación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ja-JP" sz="24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La falta de  habilidades de auto regulación puede traer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    problemas en el manejo de la atención, labilidad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2400" dirty="0" smtClean="0">
                <a:solidFill>
                  <a:schemeClr val="accent1"/>
                </a:solidFill>
                <a:ea typeface="ＭＳ Ｐゴシック" pitchFamily="34" charset="-128"/>
              </a:rPr>
              <a:t>    emocional, pobre control conductual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ja-JP" sz="2400" dirty="0" smtClean="0">
              <a:solidFill>
                <a:schemeClr val="accent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400" dirty="0" smtClean="0">
                <a:solidFill>
                  <a:schemeClr val="accent1"/>
                </a:solidFill>
              </a:rPr>
              <a:t>Los déficits tempranos en la autorregulación se han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relacionado con TDAH, trastorno oposicionista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desafiante, trastornos del aprendizaje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i="1" dirty="0" err="1" smtClean="0">
                <a:solidFill>
                  <a:schemeClr val="accent1"/>
                </a:solidFill>
              </a:rPr>
              <a:t>Kmita</a:t>
            </a:r>
            <a:r>
              <a:rPr lang="es-ES" sz="2000" i="1" dirty="0" smtClean="0">
                <a:solidFill>
                  <a:schemeClr val="accent1"/>
                </a:solidFill>
              </a:rPr>
              <a:t>  2009,  Clark 2008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6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accent1"/>
                </a:solidFill>
              </a:rPr>
              <a:t>INFLUENCIA DEL AMBIENTE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249424"/>
            <a:ext cx="8401080" cy="43251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ES" sz="2400" dirty="0" smtClean="0">
                <a:solidFill>
                  <a:schemeClr val="accent1"/>
                </a:solidFill>
              </a:rPr>
              <a:t>Influencia de las variables</a:t>
            </a:r>
          </a:p>
          <a:p>
            <a:pPr eaLnBrk="1" hangingPunct="1"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  - Distales (nivel socio económico, trabajo, escolaridad)</a:t>
            </a:r>
          </a:p>
          <a:p>
            <a:pPr eaLnBrk="1" hangingPunct="1"/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      - Proximales (relación padres/niño, expectativas, disciplina)</a:t>
            </a:r>
          </a:p>
          <a:p>
            <a:pPr eaLnBrk="1" hangingPunct="1"/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s-ES" sz="2400" dirty="0" smtClean="0">
                <a:solidFill>
                  <a:schemeClr val="accent1"/>
                </a:solidFill>
              </a:rPr>
              <a:t>Niños en </a:t>
            </a:r>
            <a:r>
              <a:rPr lang="es-ES" altLang="es-ES" sz="2400" dirty="0" smtClean="0">
                <a:solidFill>
                  <a:schemeClr val="accent1"/>
                </a:solidFill>
              </a:rPr>
              <a:t>“</a:t>
            </a:r>
            <a:r>
              <a:rPr lang="es-ES" sz="2400" dirty="0" smtClean="0">
                <a:solidFill>
                  <a:schemeClr val="accent1"/>
                </a:solidFill>
              </a:rPr>
              <a:t>doble riesgo</a:t>
            </a:r>
            <a:r>
              <a:rPr lang="es-ES" altLang="es-ES" sz="2400" dirty="0" smtClean="0">
                <a:solidFill>
                  <a:schemeClr val="accent1"/>
                </a:solidFill>
              </a:rPr>
              <a:t>”</a:t>
            </a:r>
            <a:r>
              <a:rPr lang="es-ES" sz="2400" dirty="0" smtClean="0">
                <a:solidFill>
                  <a:schemeClr val="accent1"/>
                </a:solidFill>
              </a:rPr>
              <a:t> biológico y social</a:t>
            </a:r>
          </a:p>
          <a:p>
            <a:pPr eaLnBrk="1" hangingPunct="1"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s-ES" sz="2000" i="1" dirty="0" smtClean="0">
                <a:solidFill>
                  <a:schemeClr val="accent1"/>
                </a:solidFill>
              </a:rPr>
              <a:t>Escalona 1982, Lynn 2011, </a:t>
            </a:r>
            <a:r>
              <a:rPr lang="es-ES" sz="2000" i="1" dirty="0" err="1" smtClean="0">
                <a:solidFill>
                  <a:schemeClr val="accent1"/>
                </a:solidFill>
              </a:rPr>
              <a:t>Aylward</a:t>
            </a:r>
            <a:r>
              <a:rPr lang="es-ES" sz="2000" i="1" dirty="0" smtClean="0">
                <a:solidFill>
                  <a:schemeClr val="accent1"/>
                </a:solidFill>
              </a:rPr>
              <a:t> 2002</a:t>
            </a:r>
          </a:p>
          <a:p>
            <a:pPr eaLnBrk="1" hangingPunct="1"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149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dirty="0" smtClean="0"/>
              <a:t>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FACTORES DE RIESGO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Cualquier característica o cualidad de una persona,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comunidad o del entorno, que se sabe  va unida a una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elevada probabilidad de dañar la salud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FACTORES PROTECTORES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Aspectos del entorno o competencias de las personas  que favorecen el desarrollo integral de  individuos o grupos y  pueden, en muchos casos, ayudar a transitar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circunstancias desfavorables</a:t>
            </a:r>
            <a:r>
              <a:rPr lang="es-ES" sz="29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7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Plasticidad neuronal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579296" cy="3705275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Capacidad del cerebro de: </a:t>
            </a:r>
          </a:p>
          <a:p>
            <a:r>
              <a:rPr lang="es-AR" dirty="0" smtClean="0"/>
              <a:t>moldearse de la experiencia, </a:t>
            </a:r>
          </a:p>
          <a:p>
            <a:r>
              <a:rPr lang="es-AR" dirty="0" smtClean="0"/>
              <a:t>aprender, recordar y olvidar</a:t>
            </a:r>
          </a:p>
          <a:p>
            <a:r>
              <a:rPr lang="es-AR" dirty="0" smtClean="0"/>
              <a:t>reorganizarse y recuperarse frente a la injuria</a:t>
            </a:r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endParaRPr lang="es-AR" b="1" i="1" dirty="0" smtClean="0"/>
          </a:p>
          <a:p>
            <a:pPr marL="0" indent="0" algn="ctr">
              <a:buNone/>
            </a:pPr>
            <a:r>
              <a:rPr lang="es-AR" b="1" i="1" dirty="0" smtClean="0"/>
              <a:t>NEURORESILIENCIA</a:t>
            </a:r>
            <a:endParaRPr lang="es-AR" b="1" i="1" dirty="0"/>
          </a:p>
        </p:txBody>
      </p:sp>
      <p:sp>
        <p:nvSpPr>
          <p:cNvPr id="4" name="3 Flecha abajo"/>
          <p:cNvSpPr/>
          <p:nvPr/>
        </p:nvSpPr>
        <p:spPr>
          <a:xfrm>
            <a:off x="4283968" y="4365104"/>
            <a:ext cx="216024" cy="720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84628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</a:rPr>
              <a:t>INTERVENCION DE ESTIMULACION TEMPRANA </a:t>
            </a:r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MOMENTOS…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/>
          <a:lstStyle/>
          <a:p>
            <a:pPr marL="109728" indent="0">
              <a:buNone/>
            </a:pPr>
            <a:endParaRPr lang="es-AR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s-AR" dirty="0" smtClean="0"/>
              <a:t>CUANDO EL BEBE ESTA INTERNADO</a:t>
            </a:r>
            <a:endParaRPr lang="es-AR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s-AR" dirty="0" smtClean="0"/>
              <a:t>CUANDO EL BEBE ESTA EN SU HOGAR.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2701366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415" y="908720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Intervención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r>
              <a:rPr lang="es-AR" dirty="0" smtClean="0"/>
              <a:t>Tener en cuenta el contexto.</a:t>
            </a:r>
          </a:p>
          <a:p>
            <a:r>
              <a:rPr lang="es-AR" dirty="0" smtClean="0"/>
              <a:t>Reajuste por edad.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7" name="Picture 2" descr="C:\Users\Usuario\Documents\UCSF\Estimulacion temprana\alim prematu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2448272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uario\Documents\UCSF\Estimulacion temprana\oct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286124"/>
            <a:ext cx="2426719" cy="34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uario\Documents\UCSF\Estimulacion temprana\IMG-20171122-WA0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124" y="2571744"/>
            <a:ext cx="2789322" cy="371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865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Autofit/>
          </a:bodyPr>
          <a:lstStyle/>
          <a:p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Desde </a:t>
            </a:r>
            <a:r>
              <a:rPr lang="es-AR" sz="2800" dirty="0"/>
              <a:t>el año 2010, </a:t>
            </a:r>
            <a:r>
              <a:rPr lang="es-AR" sz="2800" b="1" dirty="0"/>
              <a:t>UNICEF </a:t>
            </a:r>
            <a:r>
              <a:rPr lang="es-AR" sz="2800" dirty="0"/>
              <a:t>viene implementando la campaña </a:t>
            </a:r>
            <a:br>
              <a:rPr lang="es-AR" sz="2800" dirty="0"/>
            </a:br>
            <a:r>
              <a:rPr lang="es-AR" sz="2800" dirty="0">
                <a:solidFill>
                  <a:srgbClr val="0070C0"/>
                </a:solidFill>
              </a:rPr>
              <a:t>“</a:t>
            </a:r>
            <a:r>
              <a:rPr lang="es-AR" sz="2800" b="1" dirty="0">
                <a:solidFill>
                  <a:srgbClr val="0070C0"/>
                </a:solidFill>
              </a:rPr>
              <a:t>SEMANA DEL </a:t>
            </a:r>
            <a:r>
              <a:rPr lang="es-AR" sz="2800" b="1" dirty="0" smtClean="0">
                <a:solidFill>
                  <a:srgbClr val="0070C0"/>
                </a:solidFill>
              </a:rPr>
              <a:t>PREMATURO”</a:t>
            </a:r>
            <a:endParaRPr lang="es-AR" sz="28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869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AR" sz="7400" dirty="0"/>
              <a:t>P</a:t>
            </a:r>
            <a:r>
              <a:rPr lang="es-AR" sz="7400" dirty="0" smtClean="0"/>
              <a:t>articipan maternidades de todo el país, familias de niños y niñas que nacieron  prematuramente, sociedades científicas, ministerios de salud  provinciales y el Ministerio de Salud de la Nación.</a:t>
            </a:r>
            <a:r>
              <a:rPr lang="es-AR" sz="6000" dirty="0" smtClean="0"/>
              <a:t>  </a:t>
            </a:r>
          </a:p>
          <a:p>
            <a:pPr>
              <a:buNone/>
            </a:pPr>
            <a:endParaRPr lang="es-AR" sz="6000" dirty="0" smtClean="0"/>
          </a:p>
          <a:p>
            <a:pPr>
              <a:buNone/>
            </a:pPr>
            <a:r>
              <a:rPr lang="es-AR" sz="7400" dirty="0" smtClean="0"/>
              <a:t>Esta iniciativa no  sólo pretende </a:t>
            </a:r>
            <a:r>
              <a:rPr lang="es-AR" sz="7400" b="1" dirty="0" smtClean="0"/>
              <a:t>crear conciencia </a:t>
            </a:r>
            <a:r>
              <a:rPr lang="es-AR" sz="7400" dirty="0" smtClean="0"/>
              <a:t>sobre los derechos de  los niños y niñas que nacen prematuramente, sino también movilizar a  los miembros de  los equipos de salud, y de la sociedad  en general, para garantizar su protección y cumplimiento efectivo. </a:t>
            </a:r>
          </a:p>
          <a:p>
            <a:pPr>
              <a:buNone/>
            </a:pPr>
            <a:endParaRPr lang="es-AR" sz="7400" dirty="0" smtClean="0"/>
          </a:p>
          <a:p>
            <a:pPr>
              <a:buNone/>
            </a:pPr>
            <a:r>
              <a:rPr lang="es-AR" sz="7400" dirty="0" smtClean="0"/>
              <a:t>En </a:t>
            </a:r>
            <a:r>
              <a:rPr lang="es-AR" sz="7400" b="1" dirty="0" smtClean="0"/>
              <a:t>2010 se identificaron y definieron diez derechos esenciales, </a:t>
            </a:r>
            <a:r>
              <a:rPr lang="es-AR" sz="7400" dirty="0" smtClean="0"/>
              <a:t>que </a:t>
            </a:r>
          </a:p>
          <a:p>
            <a:pPr>
              <a:buNone/>
            </a:pPr>
            <a:r>
              <a:rPr lang="es-AR" sz="7400" dirty="0" smtClean="0"/>
              <a:t>constituyen el decálogo de los derechos de los recién nacidos </a:t>
            </a:r>
          </a:p>
          <a:p>
            <a:pPr>
              <a:buNone/>
            </a:pPr>
            <a:r>
              <a:rPr lang="es-AR" sz="7400" dirty="0" smtClean="0"/>
              <a:t>prematuros y han dado forma a los temas centrales de cada </a:t>
            </a:r>
          </a:p>
          <a:p>
            <a:pPr>
              <a:buNone/>
            </a:pPr>
            <a:r>
              <a:rPr lang="es-AR" sz="7400" dirty="0" smtClean="0"/>
              <a:t>campaña anual.</a:t>
            </a:r>
          </a:p>
          <a:p>
            <a:endParaRPr lang="es-AR" sz="7400" dirty="0"/>
          </a:p>
        </p:txBody>
      </p:sp>
    </p:spTree>
    <p:extLst>
      <p:ext uri="{BB962C8B-B14F-4D97-AF65-F5344CB8AC3E}">
        <p14:creationId xmlns="" xmlns:p14="http://schemas.microsoft.com/office/powerpoint/2010/main" val="4465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Como se lo considera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916832"/>
            <a:ext cx="8643998" cy="47983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AR" b="1" dirty="0" smtClean="0"/>
              <a:t>Según </a:t>
            </a:r>
            <a:r>
              <a:rPr lang="es-AR" b="1" dirty="0"/>
              <a:t>la edad gestacional:</a:t>
            </a:r>
          </a:p>
          <a:p>
            <a:r>
              <a:rPr lang="es-AR" dirty="0"/>
              <a:t>Pre termino: &lt; 37 </a:t>
            </a:r>
            <a:r>
              <a:rPr lang="es-AR" dirty="0" err="1"/>
              <a:t>sem</a:t>
            </a:r>
            <a:endParaRPr lang="es-AR" dirty="0"/>
          </a:p>
          <a:p>
            <a:r>
              <a:rPr lang="es-AR" dirty="0"/>
              <a:t>Muy prematuros: </a:t>
            </a:r>
            <a:r>
              <a:rPr lang="en-US" dirty="0"/>
              <a:t>&lt; 32 </a:t>
            </a:r>
            <a:r>
              <a:rPr lang="en-US" dirty="0" err="1"/>
              <a:t>sem</a:t>
            </a:r>
            <a:endParaRPr lang="es-AR" dirty="0"/>
          </a:p>
          <a:p>
            <a:r>
              <a:rPr lang="es-AR" dirty="0"/>
              <a:t>Extremadamente prematuros: </a:t>
            </a:r>
            <a:r>
              <a:rPr lang="en-US" dirty="0"/>
              <a:t>&lt; 28 </a:t>
            </a:r>
            <a:r>
              <a:rPr lang="en-US" dirty="0" err="1"/>
              <a:t>sem</a:t>
            </a:r>
            <a:endParaRPr lang="en-US" dirty="0"/>
          </a:p>
          <a:p>
            <a:pPr>
              <a:buFontTx/>
              <a:buNone/>
            </a:pPr>
            <a:endParaRPr lang="es-ES" dirty="0"/>
          </a:p>
          <a:p>
            <a:pPr>
              <a:buFontTx/>
              <a:buNone/>
            </a:pPr>
            <a:r>
              <a:rPr lang="es-AR" b="1" dirty="0"/>
              <a:t>Según el peso al nacer</a:t>
            </a:r>
          </a:p>
          <a:p>
            <a:r>
              <a:rPr lang="es-AR" dirty="0"/>
              <a:t>Bajo peso de nacimiento </a:t>
            </a:r>
            <a:r>
              <a:rPr lang="es-AR" dirty="0" smtClean="0"/>
              <a:t>: </a:t>
            </a:r>
            <a:r>
              <a:rPr lang="en-US" dirty="0"/>
              <a:t>&lt; 2.500g</a:t>
            </a:r>
          </a:p>
          <a:p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peso de </a:t>
            </a:r>
            <a:r>
              <a:rPr lang="en-US" dirty="0" err="1"/>
              <a:t>nacimiento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/>
              <a:t>&lt; 1.500g</a:t>
            </a:r>
          </a:p>
          <a:p>
            <a:r>
              <a:rPr lang="en-US" dirty="0" err="1"/>
              <a:t>Extremado</a:t>
            </a:r>
            <a:r>
              <a:rPr lang="en-US" dirty="0"/>
              <a:t> </a:t>
            </a:r>
            <a:r>
              <a:rPr lang="en-US" dirty="0" err="1"/>
              <a:t>bajo</a:t>
            </a:r>
            <a:r>
              <a:rPr lang="en-US" dirty="0"/>
              <a:t> peso de </a:t>
            </a:r>
            <a:r>
              <a:rPr lang="en-US" dirty="0" err="1" smtClean="0"/>
              <a:t>nacimiento</a:t>
            </a:r>
            <a:r>
              <a:rPr lang="en-US" dirty="0" smtClean="0"/>
              <a:t>: &lt; </a:t>
            </a:r>
            <a:r>
              <a:rPr lang="en-US" dirty="0"/>
              <a:t>1.000</a:t>
            </a:r>
            <a:r>
              <a:rPr lang="en-US" sz="2400" dirty="0"/>
              <a:t>g</a:t>
            </a:r>
          </a:p>
          <a:p>
            <a:pPr>
              <a:buFontTx/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743273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s-AR" sz="3200" b="1" dirty="0" smtClean="0"/>
              <a:t>DECALOGO DE LOS DERECHOS DEL  PREMATURO</a:t>
            </a:r>
            <a:endParaRPr lang="es-A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500174"/>
            <a:ext cx="8715436" cy="48577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400" dirty="0" smtClean="0"/>
              <a:t>1-    La </a:t>
            </a:r>
            <a:r>
              <a:rPr lang="es-AR" sz="2400" dirty="0" err="1" smtClean="0"/>
              <a:t>prematurez</a:t>
            </a:r>
            <a:r>
              <a:rPr lang="es-AR" sz="2400" dirty="0" smtClean="0"/>
              <a:t> </a:t>
            </a:r>
            <a:r>
              <a:rPr lang="es-AR" sz="2400" b="1" dirty="0" smtClean="0"/>
              <a:t>se puede prevenir </a:t>
            </a:r>
            <a:r>
              <a:rPr lang="es-AR" sz="2400" dirty="0" smtClean="0"/>
              <a:t>en muchos casos, por medio </a:t>
            </a:r>
          </a:p>
          <a:p>
            <a:pPr>
              <a:buNone/>
            </a:pPr>
            <a:r>
              <a:rPr lang="es-AR" sz="2400" dirty="0" smtClean="0"/>
              <a:t>del  control del embarazo al que tienen derecho todas las mujeres.</a:t>
            </a:r>
          </a:p>
          <a:p>
            <a:pPr>
              <a:buNone/>
            </a:pPr>
            <a:r>
              <a:rPr lang="es-AR" sz="2400" dirty="0" smtClean="0"/>
              <a:t>2-    Los recién nacidos prematuros tienen derecho a </a:t>
            </a:r>
            <a:r>
              <a:rPr lang="es-AR" sz="2400" b="1" dirty="0" smtClean="0"/>
              <a:t>nacer y a ser </a:t>
            </a:r>
          </a:p>
          <a:p>
            <a:pPr>
              <a:buNone/>
            </a:pPr>
            <a:r>
              <a:rPr lang="es-AR" sz="2400" b="1" dirty="0" smtClean="0"/>
              <a:t>atendidos</a:t>
            </a:r>
            <a:r>
              <a:rPr lang="es-AR" sz="2400" dirty="0" smtClean="0"/>
              <a:t> en lugares adecuados. (2013, derechos 1 y 2)</a:t>
            </a:r>
          </a:p>
          <a:p>
            <a:pPr>
              <a:buNone/>
            </a:pPr>
            <a:r>
              <a:rPr lang="es-AR" sz="2400" dirty="0" smtClean="0"/>
              <a:t>3-    El recién nacido prematuro tiene derecho a recibir </a:t>
            </a:r>
            <a:r>
              <a:rPr lang="es-AR" sz="2400" b="1" dirty="0" smtClean="0"/>
              <a:t>atención </a:t>
            </a:r>
          </a:p>
          <a:p>
            <a:pPr>
              <a:buNone/>
            </a:pPr>
            <a:r>
              <a:rPr lang="es-AR" sz="2400" b="1" dirty="0" smtClean="0"/>
              <a:t>adecuada a sus necesidades</a:t>
            </a:r>
            <a:r>
              <a:rPr lang="es-AR" sz="2400" dirty="0" smtClean="0"/>
              <a:t>, considerando sus semanas de </a:t>
            </a:r>
          </a:p>
          <a:p>
            <a:pPr>
              <a:buNone/>
            </a:pPr>
            <a:r>
              <a:rPr lang="es-AR" sz="2400" dirty="0" smtClean="0"/>
              <a:t>gestación,  su peso al nacer y sus características individuales.  Cada </a:t>
            </a:r>
          </a:p>
          <a:p>
            <a:pPr>
              <a:buNone/>
            </a:pPr>
            <a:r>
              <a:rPr lang="es-AR" sz="2400" dirty="0" smtClean="0"/>
              <a:t>paso en su tratamiento debe ser dado con visión de futuro.</a:t>
            </a:r>
          </a:p>
          <a:p>
            <a:pPr>
              <a:buNone/>
            </a:pPr>
            <a:r>
              <a:rPr lang="es-AR" sz="2400" dirty="0" smtClean="0"/>
              <a:t>4-    Los recién nacidos prematuros tienen derecho a recibir </a:t>
            </a:r>
          </a:p>
          <a:p>
            <a:pPr>
              <a:buNone/>
            </a:pPr>
            <a:r>
              <a:rPr lang="es-AR" sz="2400" b="1" dirty="0" smtClean="0"/>
              <a:t>cuidados de enfermería de alta calidad</a:t>
            </a:r>
            <a:r>
              <a:rPr lang="es-AR" sz="2400" dirty="0" smtClean="0"/>
              <a:t>, orientados a proteger su </a:t>
            </a:r>
          </a:p>
          <a:p>
            <a:pPr>
              <a:buNone/>
            </a:pPr>
            <a:r>
              <a:rPr lang="es-AR" sz="2400" dirty="0" smtClean="0"/>
              <a:t>desarrollo y centrados en la familia. (2016)</a:t>
            </a:r>
          </a:p>
          <a:p>
            <a:pPr>
              <a:buNone/>
            </a:pPr>
            <a:endParaRPr lang="es-AR" sz="2400" dirty="0" smtClean="0"/>
          </a:p>
          <a:p>
            <a:pPr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="" xmlns:p14="http://schemas.microsoft.com/office/powerpoint/2010/main" val="37212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DECALOGO DEL PREMATURO</a:t>
            </a:r>
            <a:endParaRPr lang="es-AR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50869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AR" sz="4000" dirty="0" smtClean="0"/>
              <a:t>5-    Los bebés nacidos de parto prematuro tienen derecho a ser </a:t>
            </a:r>
          </a:p>
          <a:p>
            <a:pPr>
              <a:buNone/>
            </a:pPr>
            <a:r>
              <a:rPr lang="es-AR" sz="4000" dirty="0" smtClean="0"/>
              <a:t>alimentados con </a:t>
            </a:r>
            <a:r>
              <a:rPr lang="es-AR" sz="4000" b="1" dirty="0" smtClean="0"/>
              <a:t>leche materna  </a:t>
            </a:r>
            <a:r>
              <a:rPr lang="es-AR" sz="4000" dirty="0" smtClean="0"/>
              <a:t>(2015)</a:t>
            </a:r>
          </a:p>
          <a:p>
            <a:pPr>
              <a:buNone/>
            </a:pPr>
            <a:r>
              <a:rPr lang="es-AR" sz="3800" dirty="0" smtClean="0"/>
              <a:t>6- Todo prematuro tiene derecho a la </a:t>
            </a:r>
            <a:r>
              <a:rPr lang="es-AR" sz="3800" b="1" dirty="0" smtClean="0"/>
              <a:t>prevención de la ceguera por </a:t>
            </a:r>
          </a:p>
          <a:p>
            <a:pPr>
              <a:buNone/>
            </a:pPr>
            <a:r>
              <a:rPr lang="es-AR" sz="3800" b="1" dirty="0" smtClean="0"/>
              <a:t>retinopatía del prematuro (ROP</a:t>
            </a:r>
            <a:r>
              <a:rPr lang="es-AR" sz="3800" dirty="0" smtClean="0"/>
              <a:t>). (2014)</a:t>
            </a:r>
          </a:p>
          <a:p>
            <a:pPr>
              <a:buNone/>
            </a:pPr>
            <a:r>
              <a:rPr lang="es-AR" sz="3800" dirty="0" smtClean="0"/>
              <a:t>7-    Un niño que fue recién nacido prematuro de alto riesgo debe </a:t>
            </a:r>
          </a:p>
          <a:p>
            <a:pPr>
              <a:buNone/>
            </a:pPr>
            <a:r>
              <a:rPr lang="es-AR" sz="3800" dirty="0" smtClean="0"/>
              <a:t>acceder cuando sale del hospital a </a:t>
            </a:r>
            <a:r>
              <a:rPr lang="es-AR" sz="3800" b="1" dirty="0" smtClean="0"/>
              <a:t>programas especiales de </a:t>
            </a:r>
          </a:p>
          <a:p>
            <a:pPr>
              <a:buNone/>
            </a:pPr>
            <a:r>
              <a:rPr lang="es-AR" sz="3800" b="1" dirty="0" smtClean="0"/>
              <a:t>seguimiento. (2012)</a:t>
            </a:r>
          </a:p>
          <a:p>
            <a:pPr>
              <a:buNone/>
            </a:pPr>
            <a:r>
              <a:rPr lang="es-AR" sz="3800" dirty="0" smtClean="0"/>
              <a:t>8-    La familia de un recién nacido prematuro tiene pleno derecho a </a:t>
            </a:r>
          </a:p>
          <a:p>
            <a:pPr>
              <a:buNone/>
            </a:pPr>
            <a:r>
              <a:rPr lang="es-AR" sz="3800" dirty="0" smtClean="0"/>
              <a:t>la </a:t>
            </a:r>
            <a:r>
              <a:rPr lang="es-AR" sz="3800" b="1" dirty="0" smtClean="0"/>
              <a:t>información  y a la participación </a:t>
            </a:r>
            <a:r>
              <a:rPr lang="es-AR" sz="3800" dirty="0" smtClean="0"/>
              <a:t>en la toma de decisiones sobre su </a:t>
            </a:r>
          </a:p>
          <a:p>
            <a:pPr>
              <a:buNone/>
            </a:pPr>
            <a:r>
              <a:rPr lang="es-AR" sz="3800" dirty="0" smtClean="0"/>
              <a:t>salud a lo largo de toda su atención neonatal y pediátrica.</a:t>
            </a:r>
          </a:p>
          <a:p>
            <a:pPr>
              <a:buNone/>
            </a:pPr>
            <a:r>
              <a:rPr lang="es-AR" sz="3800" dirty="0" smtClean="0"/>
              <a:t>9-    El recién nacido prematuro tiene derecho a ser </a:t>
            </a:r>
            <a:r>
              <a:rPr lang="es-AR" sz="3800" b="1" dirty="0" smtClean="0"/>
              <a:t>acompañado por </a:t>
            </a:r>
          </a:p>
          <a:p>
            <a:pPr>
              <a:buNone/>
            </a:pPr>
            <a:r>
              <a:rPr lang="es-AR" sz="3800" b="1" dirty="0" smtClean="0"/>
              <a:t>su familia todo el tiempo.</a:t>
            </a:r>
            <a:r>
              <a:rPr lang="es-AR" sz="3800" dirty="0" smtClean="0"/>
              <a:t> (2011)</a:t>
            </a:r>
          </a:p>
          <a:p>
            <a:pPr>
              <a:buNone/>
            </a:pPr>
            <a:r>
              <a:rPr lang="es-AR" sz="3800" dirty="0" smtClean="0"/>
              <a:t>10- Las personas que nacen de parto prematuro tienen el mismo </a:t>
            </a:r>
          </a:p>
          <a:p>
            <a:pPr>
              <a:buNone/>
            </a:pPr>
            <a:r>
              <a:rPr lang="es-AR" sz="3800" dirty="0" smtClean="0"/>
              <a:t>derecho a la </a:t>
            </a:r>
            <a:r>
              <a:rPr lang="es-AR" sz="3800" b="1" dirty="0" smtClean="0"/>
              <a:t>integración social </a:t>
            </a:r>
            <a:r>
              <a:rPr lang="es-AR" sz="3800" dirty="0" smtClean="0"/>
              <a:t>que las que nacen a término.</a:t>
            </a:r>
          </a:p>
          <a:p>
            <a:pPr>
              <a:buNone/>
            </a:pP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20538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Causas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472518" cy="4801720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0070C0"/>
                </a:solidFill>
              </a:rPr>
              <a:t>Alteraciones en el útero.</a:t>
            </a:r>
          </a:p>
          <a:p>
            <a:r>
              <a:rPr lang="es-AR" sz="2400" dirty="0" smtClean="0">
                <a:solidFill>
                  <a:srgbClr val="0070C0"/>
                </a:solidFill>
              </a:rPr>
              <a:t>Complicaciones </a:t>
            </a:r>
            <a:r>
              <a:rPr lang="es-AR" sz="2400" dirty="0">
                <a:solidFill>
                  <a:srgbClr val="0070C0"/>
                </a:solidFill>
              </a:rPr>
              <a:t>de la gestación actual</a:t>
            </a:r>
            <a:r>
              <a:rPr lang="es-AR" sz="2400" b="1" dirty="0"/>
              <a:t>.</a:t>
            </a:r>
            <a:r>
              <a:rPr lang="es-AR" b="1" dirty="0"/>
              <a:t> </a:t>
            </a:r>
            <a:r>
              <a:rPr lang="es-AR" sz="1800" dirty="0" smtClean="0"/>
              <a:t>Gestación múltiple;</a:t>
            </a:r>
          </a:p>
          <a:p>
            <a:pPr marL="109728" indent="0">
              <a:buNone/>
            </a:pPr>
            <a:r>
              <a:rPr lang="es-AR" sz="1800" b="1" dirty="0"/>
              <a:t> </a:t>
            </a:r>
            <a:r>
              <a:rPr lang="es-AR" sz="1800" dirty="0" smtClean="0"/>
              <a:t>sangrado;</a:t>
            </a:r>
            <a:r>
              <a:rPr lang="es-AR" sz="1800" b="1" dirty="0"/>
              <a:t> </a:t>
            </a:r>
            <a:r>
              <a:rPr lang="es-AR" sz="1800" dirty="0"/>
              <a:t>alteraciones del volumen del líquido </a:t>
            </a:r>
            <a:r>
              <a:rPr lang="es-AR" sz="1800" dirty="0" smtClean="0"/>
              <a:t>amniótico;</a:t>
            </a:r>
            <a:r>
              <a:rPr lang="es-AR" sz="1800" b="1" dirty="0"/>
              <a:t> </a:t>
            </a:r>
            <a:r>
              <a:rPr lang="es-AR" sz="1800" dirty="0"/>
              <a:t>rotura prematura de membranas;</a:t>
            </a:r>
            <a:r>
              <a:rPr lang="es-AR" sz="1800" b="1" dirty="0"/>
              <a:t> </a:t>
            </a:r>
            <a:r>
              <a:rPr lang="es-AR" sz="1800" dirty="0" smtClean="0"/>
              <a:t>infecciones. </a:t>
            </a:r>
          </a:p>
          <a:p>
            <a:r>
              <a:rPr lang="es-AR" sz="2400" dirty="0" smtClean="0">
                <a:solidFill>
                  <a:srgbClr val="0070C0"/>
                </a:solidFill>
              </a:rPr>
              <a:t>Bajo o elevado </a:t>
            </a:r>
            <a:r>
              <a:rPr lang="es-AR" sz="2000" dirty="0" smtClean="0"/>
              <a:t>peso materno</a:t>
            </a:r>
          </a:p>
          <a:p>
            <a:r>
              <a:rPr lang="es-AR" sz="2400" dirty="0" smtClean="0">
                <a:solidFill>
                  <a:srgbClr val="0070C0"/>
                </a:solidFill>
              </a:rPr>
              <a:t>Baja edad o edad avanzada </a:t>
            </a:r>
            <a:r>
              <a:rPr lang="es-AR" sz="2000" dirty="0" smtClean="0"/>
              <a:t>de la madre</a:t>
            </a:r>
          </a:p>
          <a:p>
            <a:r>
              <a:rPr lang="es-AR" sz="2400" dirty="0" smtClean="0">
                <a:solidFill>
                  <a:srgbClr val="0070C0"/>
                </a:solidFill>
              </a:rPr>
              <a:t>Afectaciones de la madre</a:t>
            </a:r>
            <a:r>
              <a:rPr lang="es-AR" sz="2000" dirty="0" smtClean="0"/>
              <a:t>: hipertensión, diabetes, enfermedades autoinmunes</a:t>
            </a:r>
            <a:r>
              <a:rPr lang="es-AR" dirty="0" smtClean="0"/>
              <a:t>.</a:t>
            </a:r>
          </a:p>
          <a:p>
            <a:r>
              <a:rPr lang="es-AR" sz="2400" dirty="0" smtClean="0">
                <a:solidFill>
                  <a:srgbClr val="0070C0"/>
                </a:solidFill>
              </a:rPr>
              <a:t>Consumo </a:t>
            </a:r>
            <a:r>
              <a:rPr lang="es-AR" sz="2000" dirty="0" smtClean="0"/>
              <a:t>de alcohol, tabaco, otras </a:t>
            </a:r>
            <a:r>
              <a:rPr lang="es-AR" sz="2000" dirty="0" err="1" smtClean="0"/>
              <a:t>sust</a:t>
            </a:r>
            <a:r>
              <a:rPr lang="es-AR" sz="2000" dirty="0" smtClean="0"/>
              <a:t> toxicas</a:t>
            </a:r>
          </a:p>
          <a:p>
            <a:r>
              <a:rPr lang="es-AR" sz="2400" dirty="0" smtClean="0">
                <a:solidFill>
                  <a:srgbClr val="0070C0"/>
                </a:solidFill>
              </a:rPr>
              <a:t>Factores socio-emocionales</a:t>
            </a:r>
            <a:r>
              <a:rPr lang="es-AR" dirty="0" smtClean="0"/>
              <a:t>: </a:t>
            </a:r>
            <a:r>
              <a:rPr lang="es-AR" sz="2000" dirty="0" err="1" smtClean="0"/>
              <a:t>estres</a:t>
            </a:r>
            <a:r>
              <a:rPr lang="es-AR" sz="2000" dirty="0" smtClean="0"/>
              <a:t>, depresión, </a:t>
            </a:r>
            <a:r>
              <a:rPr lang="es-AR" sz="2000" dirty="0" err="1" smtClean="0"/>
              <a:t>etc</a:t>
            </a:r>
            <a:endParaRPr lang="es-AR" sz="20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50383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AUMENTO EN LA SOBREVIDA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808"/>
            <a:ext cx="8229600" cy="4166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s-ES_tradnl" sz="2400" dirty="0" smtClean="0"/>
              <a:t>Adelantos en la medicina pre y neonatal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Reanimación más agresiva en sala de partos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Uso de surfactante 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Utilización de corticoide prenatal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Mejores técnicas de ventilación</a:t>
            </a:r>
          </a:p>
          <a:p>
            <a:pPr>
              <a:lnSpc>
                <a:spcPct val="80000"/>
              </a:lnSpc>
            </a:pPr>
            <a:endParaRPr lang="es-ES_tradnl" sz="2400" dirty="0" smtClean="0"/>
          </a:p>
          <a:p>
            <a:pPr>
              <a:lnSpc>
                <a:spcPct val="80000"/>
              </a:lnSpc>
            </a:pPr>
            <a:r>
              <a:rPr lang="es-ES_tradnl" sz="2400" dirty="0" smtClean="0"/>
              <a:t>Mejor manejo nutricional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sz="24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2400" i="1" dirty="0" smtClean="0">
                <a:solidFill>
                  <a:schemeClr val="bg1"/>
                </a:solidFill>
              </a:rPr>
              <a:t>acompañado de reducción en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sz="2400" i="1" dirty="0" smtClean="0">
                <a:solidFill>
                  <a:schemeClr val="bg1"/>
                </a:solidFill>
              </a:rPr>
              <a:t> la incidencia de discapacidad</a:t>
            </a:r>
          </a:p>
        </p:txBody>
      </p:sp>
    </p:spTree>
    <p:extLst>
      <p:ext uri="{BB962C8B-B14F-4D97-AF65-F5344CB8AC3E}">
        <p14:creationId xmlns="" xmlns:p14="http://schemas.microsoft.com/office/powerpoint/2010/main" val="17768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Aspectos mas importantes</a:t>
            </a:r>
            <a:b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Control de la temperatura</a:t>
            </a:r>
          </a:p>
          <a:p>
            <a:r>
              <a:rPr lang="es-AR" dirty="0" smtClean="0"/>
              <a:t>Sueño – vigilia – </a:t>
            </a:r>
          </a:p>
          <a:p>
            <a:r>
              <a:rPr lang="es-AR" dirty="0" smtClean="0"/>
              <a:t>Llanto débil.</a:t>
            </a:r>
          </a:p>
          <a:p>
            <a:r>
              <a:rPr lang="es-AR" dirty="0" smtClean="0"/>
              <a:t>Succión (32 </a:t>
            </a:r>
            <a:r>
              <a:rPr lang="es-AR" dirty="0" err="1" smtClean="0"/>
              <a:t>sem</a:t>
            </a:r>
            <a:r>
              <a:rPr lang="es-AR" dirty="0" smtClean="0"/>
              <a:t>)</a:t>
            </a:r>
          </a:p>
          <a:p>
            <a:r>
              <a:rPr lang="es-AR" dirty="0" smtClean="0"/>
              <a:t>Tono muscular, postura</a:t>
            </a:r>
          </a:p>
          <a:p>
            <a:r>
              <a:rPr lang="es-AR" dirty="0" smtClean="0"/>
              <a:t>Estrés por sonidos y luz.</a:t>
            </a:r>
            <a:endParaRPr lang="es-AR" dirty="0"/>
          </a:p>
        </p:txBody>
      </p:sp>
      <p:pic>
        <p:nvPicPr>
          <p:cNvPr id="3074" name="Picture 2" descr="C:\Users\Usuario\Documents\UCSF\Estimulacion temprana\prematuto inc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680825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515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4399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17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2">
                    <a:lumMod val="75000"/>
                  </a:schemeClr>
                </a:solidFill>
              </a:rPr>
              <a:t>Método canguro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972" y="1628800"/>
            <a:ext cx="7006300" cy="511256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s-AR" b="1" dirty="0" smtClean="0"/>
              <a:t>Favorece la  </a:t>
            </a:r>
            <a:r>
              <a:rPr lang="es-AR" b="1" dirty="0"/>
              <a:t>lactancia </a:t>
            </a:r>
            <a:r>
              <a:rPr lang="es-AR" b="1" dirty="0" smtClean="0"/>
              <a:t>materna</a:t>
            </a:r>
          </a:p>
          <a:p>
            <a:pPr fontAlgn="base"/>
            <a:r>
              <a:rPr lang="es-AR" dirty="0"/>
              <a:t> </a:t>
            </a:r>
            <a:r>
              <a:rPr lang="es-AR" b="1" dirty="0"/>
              <a:t>I</a:t>
            </a:r>
            <a:r>
              <a:rPr lang="es-AR" b="1" dirty="0" smtClean="0"/>
              <a:t>ncremento </a:t>
            </a:r>
            <a:r>
              <a:rPr lang="es-AR" b="1" dirty="0"/>
              <a:t>en el peso del recién nacido y mejora </a:t>
            </a:r>
            <a:r>
              <a:rPr lang="es-AR" b="1" dirty="0" smtClean="0"/>
              <a:t>digestiva</a:t>
            </a:r>
            <a:r>
              <a:rPr lang="es-AR" dirty="0"/>
              <a:t>.</a:t>
            </a:r>
            <a:endParaRPr lang="es-AR" dirty="0" smtClean="0"/>
          </a:p>
          <a:p>
            <a:pPr fontAlgn="base"/>
            <a:r>
              <a:rPr lang="es-AR" dirty="0" smtClean="0"/>
              <a:t>Facilita </a:t>
            </a:r>
            <a:r>
              <a:rPr lang="es-AR" dirty="0"/>
              <a:t>el </a:t>
            </a:r>
            <a:r>
              <a:rPr lang="es-AR" b="1" dirty="0"/>
              <a:t>control de la estabilidad térmica</a:t>
            </a:r>
            <a:r>
              <a:rPr lang="es-AR" dirty="0"/>
              <a:t> </a:t>
            </a:r>
            <a:endParaRPr lang="es-AR" dirty="0" smtClean="0"/>
          </a:p>
          <a:p>
            <a:pPr fontAlgn="base"/>
            <a:r>
              <a:rPr lang="es-AR" b="1" dirty="0" smtClean="0"/>
              <a:t>Mejora </a:t>
            </a:r>
            <a:r>
              <a:rPr lang="es-AR" b="1" dirty="0"/>
              <a:t>los parámetros de los signos vitales</a:t>
            </a:r>
            <a:r>
              <a:rPr lang="es-AR" dirty="0"/>
              <a:t>: </a:t>
            </a:r>
            <a:r>
              <a:rPr lang="es-AR" dirty="0" smtClean="0"/>
              <a:t>FR, RC, O2 </a:t>
            </a:r>
          </a:p>
          <a:p>
            <a:pPr fontAlgn="base"/>
            <a:r>
              <a:rPr lang="es-AR" b="1" dirty="0" smtClean="0"/>
              <a:t>Regula </a:t>
            </a:r>
            <a:r>
              <a:rPr lang="es-AR" b="1" dirty="0"/>
              <a:t>los patrones conductuales</a:t>
            </a:r>
            <a:r>
              <a:rPr lang="es-AR" dirty="0"/>
              <a:t>: </a:t>
            </a:r>
            <a:r>
              <a:rPr lang="es-AR" dirty="0" smtClean="0"/>
              <a:t>menos </a:t>
            </a:r>
            <a:r>
              <a:rPr lang="es-AR" dirty="0"/>
              <a:t>tiempo de llanto y, </a:t>
            </a:r>
            <a:r>
              <a:rPr lang="es-AR" dirty="0" smtClean="0"/>
              <a:t>reduce </a:t>
            </a:r>
            <a:r>
              <a:rPr lang="es-AR" dirty="0"/>
              <a:t>el cortisol </a:t>
            </a:r>
            <a:r>
              <a:rPr lang="es-AR" dirty="0" err="1"/>
              <a:t>salvial</a:t>
            </a:r>
            <a:r>
              <a:rPr lang="es-AR" dirty="0"/>
              <a:t> lo que indica </a:t>
            </a:r>
            <a:r>
              <a:rPr lang="es-AR" b="1" dirty="0"/>
              <a:t>que el neonato está sometido a menor estrés</a:t>
            </a:r>
            <a:endParaRPr lang="es-AR" dirty="0"/>
          </a:p>
          <a:p>
            <a:pPr fontAlgn="base"/>
            <a:r>
              <a:rPr lang="es-AR" dirty="0"/>
              <a:t>Aumenta, estabiliza y </a:t>
            </a:r>
            <a:r>
              <a:rPr lang="es-AR" b="1" dirty="0"/>
              <a:t>optimiza el período del sueño</a:t>
            </a:r>
            <a:endParaRPr lang="es-AR" dirty="0"/>
          </a:p>
          <a:p>
            <a:pPr fontAlgn="base"/>
            <a:r>
              <a:rPr lang="es-AR" b="1" dirty="0"/>
              <a:t>Favorece el desarrollo cognitivo y la </a:t>
            </a:r>
            <a:endParaRPr lang="es-AR" b="1" dirty="0" smtClean="0"/>
          </a:p>
          <a:p>
            <a:pPr marL="109728" indent="0" fontAlgn="base">
              <a:buNone/>
            </a:pPr>
            <a:r>
              <a:rPr lang="es-AR" b="1" dirty="0" smtClean="0"/>
              <a:t>estimulación </a:t>
            </a:r>
            <a:r>
              <a:rPr lang="es-AR" b="1" dirty="0" err="1"/>
              <a:t>multisensorial</a:t>
            </a:r>
            <a:endParaRPr lang="es-AR" dirty="0"/>
          </a:p>
          <a:p>
            <a:pPr fontAlgn="base"/>
            <a:r>
              <a:rPr lang="es-AR" dirty="0"/>
              <a:t>Promociona el </a:t>
            </a:r>
            <a:r>
              <a:rPr lang="es-AR" b="1" dirty="0"/>
              <a:t>vínculo temprano</a:t>
            </a:r>
            <a:r>
              <a:rPr lang="es-AR" dirty="0"/>
              <a:t> </a:t>
            </a:r>
            <a:r>
              <a:rPr lang="es-AR" b="1" dirty="0"/>
              <a:t>y estrecho</a:t>
            </a:r>
            <a:r>
              <a:rPr lang="es-AR" dirty="0"/>
              <a:t> </a:t>
            </a:r>
            <a:endParaRPr lang="es-AR" dirty="0" smtClean="0"/>
          </a:p>
          <a:p>
            <a:pPr marL="109728" indent="0" fontAlgn="base">
              <a:buNone/>
            </a:pPr>
            <a:r>
              <a:rPr lang="es-AR" dirty="0" smtClean="0"/>
              <a:t>entre </a:t>
            </a:r>
            <a:r>
              <a:rPr lang="es-AR" dirty="0"/>
              <a:t>padres e hijos</a:t>
            </a:r>
          </a:p>
          <a:p>
            <a:pPr fontAlgn="base"/>
            <a:r>
              <a:rPr lang="es-AR" b="1" dirty="0"/>
              <a:t>Humaniza la atención del</a:t>
            </a:r>
            <a:r>
              <a:rPr lang="es-AR" dirty="0"/>
              <a:t> neonato</a:t>
            </a:r>
          </a:p>
          <a:p>
            <a:pPr fontAlgn="base"/>
            <a:r>
              <a:rPr lang="es-AR" b="1" dirty="0"/>
              <a:t>Fomenta la participación de la </a:t>
            </a:r>
            <a:r>
              <a:rPr lang="es-AR" b="1" dirty="0" smtClean="0"/>
              <a:t>familia y disminuye niveles de ansiedad en los padres</a:t>
            </a:r>
          </a:p>
        </p:txBody>
      </p:sp>
      <p:pic>
        <p:nvPicPr>
          <p:cNvPr id="1026" name="Picture 2" descr="C:\Users\Usuario\Documents\UCSF\Estimulacion temprana\cangu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97" y="3972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ocuments\UCSF\Estimulacion temprana\cangu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30" y="42210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703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DISCAPACIDADES MAYORES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229600" cy="403900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3600" dirty="0" smtClean="0"/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Retardo mental moderado/severo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Parálisis cerebral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Epilepsia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Ceguera</a:t>
            </a:r>
          </a:p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s-ES_tradnl" sz="9600" dirty="0" smtClean="0"/>
              <a:t>Hipoacusia  </a:t>
            </a:r>
            <a:r>
              <a:rPr lang="es-ES_tradnl" sz="9600" dirty="0" err="1" smtClean="0"/>
              <a:t>neurosensorial</a:t>
            </a:r>
            <a:endParaRPr lang="es-ES_tradnl" sz="9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9600" dirty="0" smtClean="0"/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6/8  % de niños BPN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15/17 % de niños de MBPN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6/20 % de niños menos de 26 </a:t>
            </a:r>
            <a:r>
              <a:rPr lang="es-ES_tradnl" sz="8000" dirty="0" err="1" smtClean="0"/>
              <a:t>sem</a:t>
            </a:r>
            <a:r>
              <a:rPr lang="es-ES_tradnl" sz="8000" dirty="0" smtClean="0"/>
              <a:t> EG (EBPN)</a:t>
            </a:r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Hasta 25 % en menores de 25 </a:t>
            </a:r>
            <a:r>
              <a:rPr lang="es-ES_tradnl" sz="8000" dirty="0" err="1" smtClean="0"/>
              <a:t>sem</a:t>
            </a:r>
            <a:endParaRPr lang="es-ES_tradnl" sz="8000" dirty="0" smtClean="0"/>
          </a:p>
          <a:p>
            <a:pPr>
              <a:buFont typeface="Wingdings" pitchFamily="2" charset="2"/>
              <a:buNone/>
              <a:defRPr/>
            </a:pPr>
            <a:r>
              <a:rPr lang="es-ES_tradnl" sz="8000" dirty="0" smtClean="0"/>
              <a:t>(</a:t>
            </a:r>
            <a:r>
              <a:rPr lang="es-ES_tradnl" sz="8000" dirty="0" err="1" smtClean="0"/>
              <a:t>Aylward</a:t>
            </a:r>
            <a:r>
              <a:rPr lang="es-ES_tradnl" sz="8000" dirty="0" smtClean="0"/>
              <a:t>, 2002; </a:t>
            </a:r>
            <a:r>
              <a:rPr lang="es-ES_tradnl" sz="8000" dirty="0" err="1" smtClean="0"/>
              <a:t>Gopagondanahalli</a:t>
            </a:r>
            <a:r>
              <a:rPr lang="es-ES_tradnl" sz="8000" dirty="0" smtClean="0"/>
              <a:t>, 2016)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6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6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6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400" dirty="0" smtClean="0">
                <a:latin typeface="Bookman Old Style" pitchFamily="18" charset="0"/>
              </a:rPr>
              <a:t> </a:t>
            </a:r>
            <a:endParaRPr lang="es-ES_tradnl" sz="20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396</TotalTime>
  <Words>985</Words>
  <Application>Microsoft Office PowerPoint</Application>
  <PresentationFormat>Presentación en pantalla (4:3)</PresentationFormat>
  <Paragraphs>255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Urbano</vt:lpstr>
      <vt:lpstr>PREMATUREZ</vt:lpstr>
      <vt:lpstr>Quien es un bebé prematuro?</vt:lpstr>
      <vt:lpstr>Como se lo considera</vt:lpstr>
      <vt:lpstr>Causas</vt:lpstr>
      <vt:lpstr>AUMENTO EN LA SOBREVIDA</vt:lpstr>
      <vt:lpstr>Aspectos mas importantes </vt:lpstr>
      <vt:lpstr>Diapositiva 7</vt:lpstr>
      <vt:lpstr>Método canguro</vt:lpstr>
      <vt:lpstr>DISCAPACIDADES MAYORES</vt:lpstr>
      <vt:lpstr>Diapositiva 10</vt:lpstr>
      <vt:lpstr>DISFUNCIONES DE ALTA PREVALENCIA y BAJA MORBILIDAD</vt:lpstr>
      <vt:lpstr>DISFUNCIONES DE ALTA PREVALENCIA y BAJA MORBILIDAD</vt:lpstr>
      <vt:lpstr>Vigilancia</vt:lpstr>
      <vt:lpstr>Diapositiva 14</vt:lpstr>
      <vt:lpstr>Áreas en las que requiere seguimiento</vt:lpstr>
      <vt:lpstr>Crecimiento</vt:lpstr>
      <vt:lpstr>Maduración Psicomotriz</vt:lpstr>
      <vt:lpstr>DESARROLLO COGNITIVO</vt:lpstr>
      <vt:lpstr>Visión</vt:lpstr>
      <vt:lpstr>Audición</vt:lpstr>
      <vt:lpstr>Lenguaje</vt:lpstr>
      <vt:lpstr>SNC</vt:lpstr>
      <vt:lpstr>DESARROLLO CONDUCTUAL</vt:lpstr>
      <vt:lpstr>INFLUENCIA DEL AMBIENTE</vt:lpstr>
      <vt:lpstr>Diapositiva 25</vt:lpstr>
      <vt:lpstr>Plasticidad neuronal</vt:lpstr>
      <vt:lpstr>INTERVENCION DE ESTIMULACION TEMPRANA   MOMENTOS…</vt:lpstr>
      <vt:lpstr>Intervención</vt:lpstr>
      <vt:lpstr> Desde el año 2010, UNICEF viene implementando la campaña  “SEMANA DEL PREMATURO”</vt:lpstr>
      <vt:lpstr>DECALOGO DE LOS DERECHOS DEL  PREMATURO</vt:lpstr>
      <vt:lpstr>DECALOGO DEL PREMATURO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PREMATURIDAD</dc:title>
  <dc:creator>aesquiaga31@hotmail.es</dc:creator>
  <cp:lastModifiedBy>laspower@outlook.com</cp:lastModifiedBy>
  <cp:revision>30</cp:revision>
  <dcterms:created xsi:type="dcterms:W3CDTF">2020-09-19T21:02:33Z</dcterms:created>
  <dcterms:modified xsi:type="dcterms:W3CDTF">2024-08-06T11:06:29Z</dcterms:modified>
</cp:coreProperties>
</file>