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86" r:id="rId11"/>
    <p:sldId id="288" r:id="rId12"/>
    <p:sldId id="265" r:id="rId13"/>
    <p:sldId id="266" r:id="rId14"/>
    <p:sldId id="267" r:id="rId15"/>
    <p:sldId id="268" r:id="rId16"/>
    <p:sldId id="280" r:id="rId17"/>
    <p:sldId id="269" r:id="rId18"/>
    <p:sldId id="279" r:id="rId19"/>
    <p:sldId id="281" r:id="rId20"/>
    <p:sldId id="270" r:id="rId21"/>
    <p:sldId id="271" r:id="rId22"/>
    <p:sldId id="273" r:id="rId23"/>
    <p:sldId id="272" r:id="rId24"/>
    <p:sldId id="274" r:id="rId25"/>
    <p:sldId id="282" r:id="rId26"/>
    <p:sldId id="283" r:id="rId27"/>
    <p:sldId id="285" r:id="rId28"/>
    <p:sldId id="289" r:id="rId29"/>
    <p:sldId id="290" r:id="rId30"/>
    <p:sldId id="291" r:id="rId31"/>
    <p:sldId id="292" r:id="rId32"/>
    <p:sldId id="284" r:id="rId33"/>
    <p:sldId id="275" r:id="rId34"/>
    <p:sldId id="276" r:id="rId35"/>
    <p:sldId id="27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2"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8/18/2024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8/18/2024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8/18/2024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8/18/2024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8/18/2024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8/18/2024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8/18/2024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8/18/2024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8/18/2024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ites.google.com/site/tecnicaydinamicadegrupos/clase-6/cuado%202.png?attredirects=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ites.google.com/site/tecnicaydinamicadegrupos/clase-6/cuadro%203.png?attredirects=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ites.google.com/site/tecnicaydinamicadegrupos/clase-7/cuadro%204.png?attredirects=0"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ites.google.com/site/tecnicaydinamicadegrupos/clase-7/cuadro%205.png?attredirects=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ites.google.com/site/tecnicaydinamicadegrupos/clase-5/cuadro.png?attredirects=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5973FD-7E9D-9240-3460-2B387D36C2AF}"/>
              </a:ext>
            </a:extLst>
          </p:cNvPr>
          <p:cNvSpPr>
            <a:spLocks noGrp="1"/>
          </p:cNvSpPr>
          <p:nvPr>
            <p:ph type="ctrTitle"/>
          </p:nvPr>
        </p:nvSpPr>
        <p:spPr>
          <a:xfrm>
            <a:off x="1078523" y="1098388"/>
            <a:ext cx="10439026" cy="4271280"/>
          </a:xfrm>
        </p:spPr>
        <p:txBody>
          <a:bodyPr/>
          <a:lstStyle/>
          <a:p>
            <a:r>
              <a:rPr lang="es-MX" sz="7200" dirty="0">
                <a:solidFill>
                  <a:schemeClr val="accent2">
                    <a:lumMod val="50000"/>
                  </a:schemeClr>
                </a:solidFill>
              </a:rPr>
              <a:t>Psicología social</a:t>
            </a:r>
            <a:br>
              <a:rPr lang="es-MX" sz="7200" dirty="0">
                <a:solidFill>
                  <a:schemeClr val="accent2">
                    <a:lumMod val="50000"/>
                  </a:schemeClr>
                </a:solidFill>
              </a:rPr>
            </a:br>
            <a:r>
              <a:rPr lang="es-MX" sz="7200" dirty="0">
                <a:solidFill>
                  <a:schemeClr val="accent2">
                    <a:lumMod val="50000"/>
                  </a:schemeClr>
                </a:solidFill>
              </a:rPr>
              <a:t>“teoría de los grupos</a:t>
            </a:r>
            <a:r>
              <a:rPr lang="es-MX" sz="7200" dirty="0"/>
              <a:t>”</a:t>
            </a:r>
            <a:endParaRPr lang="es-AR" sz="7200" dirty="0"/>
          </a:p>
        </p:txBody>
      </p:sp>
      <p:sp>
        <p:nvSpPr>
          <p:cNvPr id="3" name="Subtítulo 2">
            <a:extLst>
              <a:ext uri="{FF2B5EF4-FFF2-40B4-BE49-F238E27FC236}">
                <a16:creationId xmlns:a16="http://schemas.microsoft.com/office/drawing/2014/main" id="{C956335F-8987-8B86-A41F-39E663E6E239}"/>
              </a:ext>
            </a:extLst>
          </p:cNvPr>
          <p:cNvSpPr>
            <a:spLocks noGrp="1"/>
          </p:cNvSpPr>
          <p:nvPr>
            <p:ph type="subTitle" idx="1"/>
          </p:nvPr>
        </p:nvSpPr>
        <p:spPr>
          <a:xfrm>
            <a:off x="2215045" y="5897216"/>
            <a:ext cx="8045373" cy="824259"/>
          </a:xfrm>
        </p:spPr>
        <p:txBody>
          <a:bodyPr>
            <a:normAutofit fontScale="70000" lnSpcReduction="20000"/>
          </a:bodyPr>
          <a:lstStyle/>
          <a:p>
            <a:r>
              <a:rPr lang="es-MX" dirty="0"/>
              <a:t>E. </a:t>
            </a:r>
            <a:r>
              <a:rPr lang="es-MX" dirty="0" err="1"/>
              <a:t>Pichon</a:t>
            </a:r>
            <a:r>
              <a:rPr lang="es-MX" dirty="0"/>
              <a:t> </a:t>
            </a:r>
            <a:r>
              <a:rPr lang="es-MX" dirty="0" err="1"/>
              <a:t>riviere</a:t>
            </a:r>
            <a:endParaRPr lang="es-MX" dirty="0"/>
          </a:p>
          <a:p>
            <a:r>
              <a:rPr lang="es-MX" dirty="0" err="1"/>
              <a:t>w.Bion</a:t>
            </a:r>
            <a:endParaRPr lang="es-MX" dirty="0"/>
          </a:p>
          <a:p>
            <a:r>
              <a:rPr lang="es-MX" dirty="0"/>
              <a:t>Melanie </a:t>
            </a:r>
            <a:r>
              <a:rPr lang="es-MX" dirty="0" err="1"/>
              <a:t>klein</a:t>
            </a:r>
            <a:endParaRPr lang="es-AR" dirty="0"/>
          </a:p>
        </p:txBody>
      </p:sp>
    </p:spTree>
    <p:extLst>
      <p:ext uri="{BB962C8B-B14F-4D97-AF65-F5344CB8AC3E}">
        <p14:creationId xmlns:p14="http://schemas.microsoft.com/office/powerpoint/2010/main" val="1471058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4907E5B8-3EA3-27EC-11A1-C1D4663D058A}"/>
              </a:ext>
            </a:extLst>
          </p:cNvPr>
          <p:cNvGraphicFramePr>
            <a:graphicFrameLocks noGrp="1"/>
          </p:cNvGraphicFramePr>
          <p:nvPr>
            <p:ph idx="1"/>
            <p:extLst>
              <p:ext uri="{D42A27DB-BD31-4B8C-83A1-F6EECF244321}">
                <p14:modId xmlns:p14="http://schemas.microsoft.com/office/powerpoint/2010/main" val="698093846"/>
              </p:ext>
            </p:extLst>
          </p:nvPr>
        </p:nvGraphicFramePr>
        <p:xfrm>
          <a:off x="1250950" y="1550504"/>
          <a:ext cx="10179050" cy="4227444"/>
        </p:xfrm>
        <a:graphic>
          <a:graphicData uri="http://schemas.openxmlformats.org/drawingml/2006/table">
            <a:tbl>
              <a:tblPr>
                <a:tableStyleId>{5C22544A-7EE6-4342-B048-85BDC9FD1C3A}</a:tableStyleId>
              </a:tblPr>
              <a:tblGrid>
                <a:gridCol w="10179050">
                  <a:extLst>
                    <a:ext uri="{9D8B030D-6E8A-4147-A177-3AD203B41FA5}">
                      <a16:colId xmlns:a16="http://schemas.microsoft.com/office/drawing/2014/main" val="1387878742"/>
                    </a:ext>
                  </a:extLst>
                </a:gridCol>
              </a:tblGrid>
              <a:tr h="4227444">
                <a:tc>
                  <a:txBody>
                    <a:bodyPr/>
                    <a:lstStyle/>
                    <a:p>
                      <a:pPr marL="107950" marR="71755" algn="just">
                        <a:lnSpc>
                          <a:spcPct val="100000"/>
                        </a:lnSpc>
                        <a:spcAft>
                          <a:spcPts val="800"/>
                        </a:spcAft>
                      </a:pPr>
                      <a:r>
                        <a:rPr lang="es-ES_tradnl" sz="2400" dirty="0">
                          <a:effectLst/>
                        </a:rPr>
                        <a:t>Las estructuras de supuesto básico son tres. En todas ellas hay una instancia que es depositaria del objeto bueno -pecho bueno, gratificador- y del objeto malo -pecho malo, privador-; en todas ellas, asimismo, encontramos una determinada instancia que encarna la figura del líder.</a:t>
                      </a:r>
                    </a:p>
                    <a:p>
                      <a:pPr marL="107950" marR="71755" algn="just">
                        <a:lnSpc>
                          <a:spcPct val="100000"/>
                        </a:lnSpc>
                        <a:spcAft>
                          <a:spcPts val="800"/>
                        </a:spcAft>
                      </a:pPr>
                      <a:endParaRPr lang="es-ES_tradnl" sz="2400" dirty="0">
                        <a:effectLst/>
                      </a:endParaRPr>
                    </a:p>
                    <a:p>
                      <a:pPr marL="107950" marR="71755" algn="just">
                        <a:lnSpc>
                          <a:spcPct val="100000"/>
                        </a:lnSpc>
                        <a:spcAft>
                          <a:spcPts val="800"/>
                        </a:spcAft>
                      </a:pPr>
                      <a:r>
                        <a:rPr lang="es-ES_tradnl" sz="2400" kern="1200" dirty="0">
                          <a:solidFill>
                            <a:schemeClr val="dk1"/>
                          </a:solidFill>
                          <a:effectLst/>
                          <a:latin typeface="+mn-lt"/>
                          <a:ea typeface="+mn-ea"/>
                          <a:cs typeface="+mn-cs"/>
                        </a:rPr>
                        <a:t>Las estructuras de supuesto básico </a:t>
                      </a:r>
                      <a:r>
                        <a:rPr lang="es-ES_tradnl" sz="2400" b="1" kern="1200" dirty="0">
                          <a:solidFill>
                            <a:schemeClr val="dk1"/>
                          </a:solidFill>
                          <a:effectLst/>
                          <a:latin typeface="+mn-lt"/>
                          <a:ea typeface="+mn-ea"/>
                          <a:cs typeface="+mn-cs"/>
                        </a:rPr>
                        <a:t>no se relacionan entre sí por medio de una secuencia lógica o cronológica, sino que pueden alternarse mutuamente</a:t>
                      </a:r>
                      <a:r>
                        <a:rPr lang="es-ES_tradnl" sz="2400" kern="1200" dirty="0">
                          <a:solidFill>
                            <a:schemeClr val="dk1"/>
                          </a:solidFill>
                          <a:effectLst/>
                          <a:latin typeface="+mn-lt"/>
                          <a:ea typeface="+mn-ea"/>
                          <a:cs typeface="+mn-cs"/>
                        </a:rPr>
                        <a:t>, y es muy probable que lo hagan en la medida en que el grupo no elabore las ansiedades que lo desbordan.</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2472473350"/>
                  </a:ext>
                </a:extLst>
              </a:tr>
            </a:tbl>
          </a:graphicData>
        </a:graphic>
      </p:graphicFrame>
    </p:spTree>
    <p:extLst>
      <p:ext uri="{BB962C8B-B14F-4D97-AF65-F5344CB8AC3E}">
        <p14:creationId xmlns:p14="http://schemas.microsoft.com/office/powerpoint/2010/main" val="2503921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19C7399-506F-909E-5F6C-B928A7BF5144}"/>
              </a:ext>
            </a:extLst>
          </p:cNvPr>
          <p:cNvSpPr>
            <a:spLocks noGrp="1" noChangeArrowheads="1"/>
          </p:cNvSpPr>
          <p:nvPr>
            <p:ph idx="1"/>
          </p:nvPr>
        </p:nvSpPr>
        <p:spPr bwMode="auto">
          <a:xfrm>
            <a:off x="1528549" y="2161503"/>
            <a:ext cx="9744502" cy="33239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endParaRPr kumimoji="0" lang="es-AR" altLang="es-AR" b="0" i="0" u="none" strike="noStrike" cap="none" normalizeH="0" baseline="0" dirty="0">
              <a:ln>
                <a:noFill/>
              </a:ln>
              <a:effectLst/>
              <a:latin typeface="Open Sans" panose="020B0606030504020204" pitchFamily="34" charset="0"/>
            </a:endParaRPr>
          </a:p>
          <a:p>
            <a:pPr marL="0" marR="0" lvl="0" indent="0" defTabSz="914400" rtl="0" eaLnBrk="0" fontAlgn="base" latinLnBrk="0" hangingPunct="0">
              <a:lnSpc>
                <a:spcPct val="150000"/>
              </a:lnSpc>
              <a:spcBef>
                <a:spcPct val="0"/>
              </a:spcBef>
              <a:spcAft>
                <a:spcPct val="0"/>
              </a:spcAft>
              <a:buClrTx/>
              <a:buSzTx/>
              <a:buFontTx/>
              <a:buNone/>
              <a:tabLst/>
            </a:pPr>
            <a:r>
              <a:rPr kumimoji="0" lang="es-AR" altLang="es-AR" b="0" i="0" u="none" strike="noStrike" cap="none" normalizeH="0" baseline="0" dirty="0">
                <a:ln>
                  <a:noFill/>
                </a:ln>
                <a:effectLst/>
                <a:latin typeface="Open Sans" panose="020B0606030504020204" pitchFamily="34" charset="0"/>
              </a:rPr>
              <a:t>Características del grupo que funciona con un supuesto básico:</a:t>
            </a:r>
            <a:endParaRPr kumimoji="0" lang="es-AR" altLang="es-AR" sz="2800" b="0" i="0" u="none" strike="noStrike" cap="none" normalizeH="0" baseline="0" dirty="0">
              <a:ln>
                <a:noFill/>
              </a:ln>
              <a:effectLst/>
            </a:endParaRPr>
          </a:p>
          <a:p>
            <a:pPr marL="0" marR="0" lvl="0" indent="0" defTabSz="914400" rtl="0" eaLnBrk="0" fontAlgn="base" latinLnBrk="0" hangingPunct="0">
              <a:lnSpc>
                <a:spcPct val="150000"/>
              </a:lnSpc>
              <a:spcBef>
                <a:spcPct val="0"/>
              </a:spcBef>
              <a:spcAft>
                <a:spcPct val="0"/>
              </a:spcAft>
              <a:buClrTx/>
              <a:buSzTx/>
              <a:buFontTx/>
              <a:buNone/>
              <a:tabLst/>
            </a:pPr>
            <a:r>
              <a:rPr kumimoji="0" lang="es-AR" altLang="es-AR" b="0" i="0" u="none" strike="noStrike" cap="none" normalizeH="0" baseline="0" dirty="0">
                <a:ln>
                  <a:noFill/>
                </a:ln>
                <a:effectLst/>
                <a:latin typeface="Symbol" panose="05050102010706020507" pitchFamily="18" charset="2"/>
              </a:rPr>
              <a:t>·</a:t>
            </a:r>
            <a:r>
              <a:rPr kumimoji="0" lang="es-AR" altLang="es-AR" sz="14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s-AR" altLang="es-AR" b="0" i="0" u="none" strike="noStrike" cap="none" normalizeH="0" baseline="0" dirty="0">
                <a:ln>
                  <a:noFill/>
                </a:ln>
                <a:effectLst/>
                <a:latin typeface="Open Sans" panose="020B0606030504020204" pitchFamily="34" charset="0"/>
              </a:rPr>
              <a:t>Lo realizan de forma</a:t>
            </a:r>
            <a:r>
              <a:rPr kumimoji="0" lang="es-AR" altLang="es-AR" b="1" i="0" u="none" strike="noStrike" cap="none" normalizeH="0" baseline="0" dirty="0">
                <a:ln>
                  <a:noFill/>
                </a:ln>
                <a:effectLst/>
                <a:latin typeface="Open Sans" panose="020B0606030504020204" pitchFamily="34" charset="0"/>
              </a:rPr>
              <a:t> automática e inevitable</a:t>
            </a:r>
            <a:endParaRPr kumimoji="0" lang="es-AR" altLang="es-AR" sz="2800" b="0" i="0" u="none" strike="noStrike" cap="none" normalizeH="0" baseline="0" dirty="0">
              <a:ln>
                <a:noFill/>
              </a:ln>
              <a:effectLst/>
            </a:endParaRPr>
          </a:p>
          <a:p>
            <a:pPr marL="0" marR="0" lvl="0" indent="0" defTabSz="914400" rtl="0" eaLnBrk="0" fontAlgn="base" latinLnBrk="0" hangingPunct="0">
              <a:lnSpc>
                <a:spcPct val="150000"/>
              </a:lnSpc>
              <a:spcBef>
                <a:spcPct val="0"/>
              </a:spcBef>
              <a:spcAft>
                <a:spcPct val="0"/>
              </a:spcAft>
              <a:buClrTx/>
              <a:buSzTx/>
              <a:buFontTx/>
              <a:buNone/>
              <a:tabLst/>
            </a:pPr>
            <a:r>
              <a:rPr kumimoji="0" lang="es-AR" altLang="es-AR" b="0" i="0" u="none" strike="noStrike" cap="none" normalizeH="0" baseline="0" dirty="0">
                <a:ln>
                  <a:noFill/>
                </a:ln>
                <a:effectLst/>
                <a:latin typeface="Symbol" panose="05050102010706020507" pitchFamily="18" charset="2"/>
              </a:rPr>
              <a:t>·</a:t>
            </a:r>
            <a:r>
              <a:rPr kumimoji="0" lang="es-AR" altLang="es-AR" sz="14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s-AR" altLang="es-AR" b="0" i="0" u="none" strike="noStrike" cap="none" normalizeH="0" baseline="0" dirty="0">
                <a:ln>
                  <a:noFill/>
                </a:ln>
                <a:effectLst/>
                <a:latin typeface="Open Sans" panose="020B0606030504020204" pitchFamily="34" charset="0"/>
              </a:rPr>
              <a:t>En todos los casos, </a:t>
            </a:r>
            <a:r>
              <a:rPr kumimoji="0" lang="es-AR" altLang="es-AR" b="1" i="0" u="none" strike="noStrike" cap="none" normalizeH="0" baseline="0" dirty="0">
                <a:ln>
                  <a:noFill/>
                </a:ln>
                <a:effectLst/>
                <a:latin typeface="Open Sans" panose="020B0606030504020204" pitchFamily="34" charset="0"/>
              </a:rPr>
              <a:t>un grupo puede cambiar de un supuesto básico a otro</a:t>
            </a:r>
            <a:r>
              <a:rPr kumimoji="0" lang="es-AR" altLang="es-AR" b="0" i="0" u="none" strike="noStrike" cap="none" normalizeH="0" baseline="0" dirty="0">
                <a:ln>
                  <a:noFill/>
                </a:ln>
                <a:effectLst/>
                <a:latin typeface="Open Sans" panose="020B0606030504020204" pitchFamily="34" charset="0"/>
              </a:rPr>
              <a:t> dependiendo de factores internos y externos.</a:t>
            </a:r>
            <a:endParaRPr kumimoji="0" lang="es-AR" altLang="es-AR" sz="2800" b="0" i="0" u="none" strike="noStrike" cap="none" normalizeH="0" baseline="0" dirty="0">
              <a:ln>
                <a:noFill/>
              </a:ln>
              <a:effectLst/>
            </a:endParaRPr>
          </a:p>
          <a:p>
            <a:pPr marL="0" marR="0" lvl="0" indent="0" defTabSz="914400" rtl="0" eaLnBrk="0" fontAlgn="base" latinLnBrk="0" hangingPunct="0">
              <a:lnSpc>
                <a:spcPct val="150000"/>
              </a:lnSpc>
              <a:spcBef>
                <a:spcPct val="0"/>
              </a:spcBef>
              <a:spcAft>
                <a:spcPct val="0"/>
              </a:spcAft>
              <a:buClrTx/>
              <a:buSzTx/>
              <a:buFontTx/>
              <a:buNone/>
              <a:tabLst/>
            </a:pPr>
            <a:r>
              <a:rPr kumimoji="0" lang="es-AR" altLang="es-AR" b="0" i="0" u="none" strike="noStrike" cap="none" normalizeH="0" baseline="0" dirty="0">
                <a:ln>
                  <a:noFill/>
                </a:ln>
                <a:effectLst/>
                <a:latin typeface="Symbol" panose="05050102010706020507" pitchFamily="18" charset="2"/>
              </a:rPr>
              <a:t>·</a:t>
            </a:r>
            <a:r>
              <a:rPr kumimoji="0" lang="es-AR" altLang="es-AR" sz="14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s-AR" altLang="es-AR" b="0" i="0" u="none" strike="noStrike" cap="none" normalizeH="0" baseline="0" dirty="0">
                <a:ln>
                  <a:noFill/>
                </a:ln>
                <a:effectLst/>
                <a:latin typeface="Open Sans" panose="020B0606030504020204" pitchFamily="34" charset="0"/>
              </a:rPr>
              <a:t>Los supuestos básicos </a:t>
            </a:r>
            <a:r>
              <a:rPr kumimoji="0" lang="es-AR" altLang="es-AR" b="1" i="0" u="none" strike="noStrike" cap="none" normalizeH="0" baseline="0" dirty="0">
                <a:ln>
                  <a:noFill/>
                </a:ln>
                <a:effectLst/>
                <a:latin typeface="Open Sans" panose="020B0606030504020204" pitchFamily="34" charset="0"/>
              </a:rPr>
              <a:t>se oponen al desarrollo y crecimiento grupal.</a:t>
            </a:r>
            <a:endParaRPr kumimoji="0" lang="es-AR" altLang="es-AR" sz="28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s-AR" altLang="es-AR" sz="1800" b="0" i="0" u="none" strike="noStrike" cap="none" normalizeH="0" baseline="0" dirty="0">
                <a:ln>
                  <a:noFill/>
                </a:ln>
                <a:solidFill>
                  <a:schemeClr val="tx1"/>
                </a:solidFill>
                <a:effectLst/>
                <a:latin typeface="Arial" panose="020B0604020202020204" pitchFamily="34" charset="0"/>
              </a:rPr>
            </a:br>
            <a:endParaRPr kumimoji="0" lang="es-AR"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1158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01F3CF-267E-5EB5-8F08-91E2DB9750AF}"/>
              </a:ext>
            </a:extLst>
          </p:cNvPr>
          <p:cNvSpPr>
            <a:spLocks noGrp="1"/>
          </p:cNvSpPr>
          <p:nvPr>
            <p:ph type="title"/>
          </p:nvPr>
        </p:nvSpPr>
        <p:spPr/>
        <p:txBody>
          <a:bodyPr/>
          <a:lstStyle/>
          <a:p>
            <a:r>
              <a:rPr lang="es-MX" dirty="0"/>
              <a:t>Estructuras del grupo supuesto básico</a:t>
            </a:r>
            <a:endParaRPr lang="es-AR" dirty="0"/>
          </a:p>
        </p:txBody>
      </p:sp>
      <p:sp>
        <p:nvSpPr>
          <p:cNvPr id="3" name="Marcador de contenido 2">
            <a:extLst>
              <a:ext uri="{FF2B5EF4-FFF2-40B4-BE49-F238E27FC236}">
                <a16:creationId xmlns:a16="http://schemas.microsoft.com/office/drawing/2014/main" id="{51FC974C-87B0-DCB0-3C59-007D17FD92CB}"/>
              </a:ext>
            </a:extLst>
          </p:cNvPr>
          <p:cNvSpPr>
            <a:spLocks noGrp="1"/>
          </p:cNvSpPr>
          <p:nvPr>
            <p:ph idx="1"/>
          </p:nvPr>
        </p:nvSpPr>
        <p:spPr>
          <a:xfrm>
            <a:off x="1251678" y="2286001"/>
            <a:ext cx="10178322" cy="4071937"/>
          </a:xfrm>
        </p:spPr>
        <p:txBody>
          <a:bodyPr>
            <a:normAutofit/>
          </a:bodyPr>
          <a:lstStyle/>
          <a:p>
            <a:pPr marL="0" indent="0">
              <a:buNone/>
            </a:pPr>
            <a:r>
              <a:rPr lang="es-ES_tradnl" sz="2400" b="1" u="sng" dirty="0">
                <a:solidFill>
                  <a:schemeClr val="tx1"/>
                </a:solidFill>
                <a:latin typeface="Arial" panose="020B0604020202020204" pitchFamily="34" charset="0"/>
                <a:ea typeface="Times New Roman" panose="02020603050405020304" pitchFamily="18" charset="0"/>
              </a:rPr>
              <a:t>S</a:t>
            </a:r>
            <a:r>
              <a:rPr lang="es-ES_tradnl" sz="2400" b="1" u="sng" dirty="0">
                <a:solidFill>
                  <a:schemeClr val="tx1"/>
                </a:solidFill>
                <a:effectLst/>
                <a:latin typeface="Arial" panose="020B0604020202020204" pitchFamily="34" charset="0"/>
                <a:ea typeface="Times New Roman" panose="02020603050405020304" pitchFamily="18" charset="0"/>
              </a:rPr>
              <a:t>upuesto básico de dependencia: </a:t>
            </a:r>
          </a:p>
          <a:p>
            <a:pPr marL="0" indent="0">
              <a:buNone/>
            </a:pPr>
            <a:endParaRPr lang="es-ES_tradnl" sz="2400" u="sng" dirty="0">
              <a:solidFill>
                <a:schemeClr val="tx1"/>
              </a:solidFill>
              <a:effectLst/>
              <a:latin typeface="Arial" panose="020B0604020202020204" pitchFamily="34" charset="0"/>
              <a:ea typeface="Times New Roman" panose="02020603050405020304" pitchFamily="18" charset="0"/>
            </a:endParaRPr>
          </a:p>
          <a:p>
            <a:pPr marL="0" indent="0">
              <a:buNone/>
            </a:pPr>
            <a:r>
              <a:rPr lang="es-ES_tradnl" sz="2400" dirty="0">
                <a:solidFill>
                  <a:schemeClr val="tx1"/>
                </a:solidFill>
                <a:latin typeface="Arial" panose="020B0604020202020204" pitchFamily="34" charset="0"/>
                <a:ea typeface="Times New Roman" panose="02020603050405020304" pitchFamily="18" charset="0"/>
              </a:rPr>
              <a:t>L</a:t>
            </a:r>
            <a:r>
              <a:rPr lang="es-ES_tradnl" sz="2400" dirty="0">
                <a:solidFill>
                  <a:schemeClr val="tx1"/>
                </a:solidFill>
                <a:effectLst/>
                <a:latin typeface="Arial" panose="020B0604020202020204" pitchFamily="34" charset="0"/>
                <a:ea typeface="Times New Roman" panose="02020603050405020304" pitchFamily="18" charset="0"/>
              </a:rPr>
              <a:t>os sujetos asumen una actitud pasiva, que en ocasiones llega a una inmovilidad total. Se espera que todo provenga del líder, del cual se supone que lo tiene todo para dar. El líder es la única y gran fuente de gratificación para los miembros del grupo, que no hacen otra cosa que esperarlo todo de él. El objeto bueno, por lo tanto, es depositado en el líder, y el objeto malo, en los demás miembros del grupo, que sin el líder se sentirían desvalidos.</a:t>
            </a:r>
          </a:p>
          <a:p>
            <a:pPr marL="0" indent="0">
              <a:buNone/>
            </a:pPr>
            <a:endParaRPr lang="es-AR" dirty="0"/>
          </a:p>
        </p:txBody>
      </p:sp>
    </p:spTree>
    <p:extLst>
      <p:ext uri="{BB962C8B-B14F-4D97-AF65-F5344CB8AC3E}">
        <p14:creationId xmlns:p14="http://schemas.microsoft.com/office/powerpoint/2010/main" val="142986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54DA34-C94E-52AA-907C-82EB0C313E53}"/>
              </a:ext>
            </a:extLst>
          </p:cNvPr>
          <p:cNvSpPr>
            <a:spLocks noGrp="1"/>
          </p:cNvSpPr>
          <p:nvPr>
            <p:ph type="title"/>
          </p:nvPr>
        </p:nvSpPr>
        <p:spPr/>
        <p:txBody>
          <a:bodyPr/>
          <a:lstStyle/>
          <a:p>
            <a:r>
              <a:rPr lang="es-MX" dirty="0"/>
              <a:t>Estructuras del grupo supuesto básico</a:t>
            </a:r>
            <a:endParaRPr lang="es-AR" dirty="0"/>
          </a:p>
        </p:txBody>
      </p:sp>
      <p:sp>
        <p:nvSpPr>
          <p:cNvPr id="3" name="Marcador de contenido 2">
            <a:extLst>
              <a:ext uri="{FF2B5EF4-FFF2-40B4-BE49-F238E27FC236}">
                <a16:creationId xmlns:a16="http://schemas.microsoft.com/office/drawing/2014/main" id="{0EA11675-43C7-74F9-9339-2E4C41601F26}"/>
              </a:ext>
            </a:extLst>
          </p:cNvPr>
          <p:cNvSpPr>
            <a:spLocks noGrp="1"/>
          </p:cNvSpPr>
          <p:nvPr>
            <p:ph idx="1"/>
          </p:nvPr>
        </p:nvSpPr>
        <p:spPr>
          <a:xfrm>
            <a:off x="1251678" y="2286001"/>
            <a:ext cx="10178322" cy="3957637"/>
          </a:xfrm>
        </p:spPr>
        <p:txBody>
          <a:bodyPr>
            <a:normAutofit fontScale="92500"/>
          </a:bodyPr>
          <a:lstStyle/>
          <a:p>
            <a:r>
              <a:rPr lang="es-ES_tradnl" sz="2400" b="1" u="sng" dirty="0">
                <a:solidFill>
                  <a:schemeClr val="tx1"/>
                </a:solidFill>
                <a:latin typeface="Arial" panose="020B0604020202020204" pitchFamily="34" charset="0"/>
                <a:ea typeface="Times New Roman" panose="02020603050405020304" pitchFamily="18" charset="0"/>
              </a:rPr>
              <a:t>S</a:t>
            </a:r>
            <a:r>
              <a:rPr lang="es-ES_tradnl" sz="2400" b="1" u="sng" dirty="0">
                <a:solidFill>
                  <a:schemeClr val="tx1"/>
                </a:solidFill>
                <a:effectLst/>
                <a:latin typeface="Arial" panose="020B0604020202020204" pitchFamily="34" charset="0"/>
                <a:ea typeface="Times New Roman" panose="02020603050405020304" pitchFamily="18" charset="0"/>
              </a:rPr>
              <a:t>upuesto básico de ataque-fuga:</a:t>
            </a:r>
          </a:p>
          <a:p>
            <a:endParaRPr lang="es-ES_tradnl" sz="2400" b="1" u="sng" dirty="0">
              <a:solidFill>
                <a:schemeClr val="tx1"/>
              </a:solidFill>
              <a:effectLst/>
              <a:latin typeface="Arial" panose="020B0604020202020204" pitchFamily="34" charset="0"/>
              <a:ea typeface="Times New Roman" panose="02020603050405020304" pitchFamily="18" charset="0"/>
            </a:endParaRPr>
          </a:p>
          <a:p>
            <a:pPr marL="0" indent="0">
              <a:buNone/>
            </a:pPr>
            <a:r>
              <a:rPr lang="es-ES_tradnl" sz="2400" dirty="0">
                <a:solidFill>
                  <a:schemeClr val="tx1"/>
                </a:solidFill>
                <a:latin typeface="Arial" panose="020B0604020202020204" pitchFamily="34" charset="0"/>
                <a:ea typeface="Times New Roman" panose="02020603050405020304" pitchFamily="18" charset="0"/>
              </a:rPr>
              <a:t>Cuando </a:t>
            </a:r>
            <a:r>
              <a:rPr lang="es-ES_tradnl" sz="2400" dirty="0">
                <a:solidFill>
                  <a:schemeClr val="tx1"/>
                </a:solidFill>
                <a:effectLst/>
                <a:latin typeface="Arial" panose="020B0604020202020204" pitchFamily="34" charset="0"/>
                <a:ea typeface="Times New Roman" panose="02020603050405020304" pitchFamily="18" charset="0"/>
              </a:rPr>
              <a:t>el líder no responde a las demandas patológicas de los demás miembros del grupo, entonces estos sujetos pueden tornarse hostiles a él, y </a:t>
            </a:r>
            <a:r>
              <a:rPr lang="es-ES_tradnl" sz="2400" dirty="0">
                <a:solidFill>
                  <a:schemeClr val="tx1"/>
                </a:solidFill>
                <a:latin typeface="Arial" panose="020B0604020202020204" pitchFamily="34" charset="0"/>
                <a:ea typeface="Times New Roman" panose="02020603050405020304" pitchFamily="18" charset="0"/>
              </a:rPr>
              <a:t>u</a:t>
            </a:r>
            <a:r>
              <a:rPr lang="es-ES_tradnl" sz="2400" dirty="0">
                <a:solidFill>
                  <a:schemeClr val="tx1"/>
                </a:solidFill>
                <a:effectLst/>
                <a:latin typeface="Arial" panose="020B0604020202020204" pitchFamily="34" charset="0"/>
                <a:ea typeface="Times New Roman" panose="02020603050405020304" pitchFamily="18" charset="0"/>
              </a:rPr>
              <a:t>no de entre ellos puede surgir como nuevo líder, que dirige las acciones de los demás miembros del grupo en términos de ataque o de fuga. Aquello a lo que se ataca o de lo que se huye es algo vivido y sentido como externo al grupo y, por ello mismo, altamente peligroso y hostil. </a:t>
            </a:r>
            <a:r>
              <a:rPr lang="es-ES_tradnl" sz="2400" dirty="0">
                <a:solidFill>
                  <a:schemeClr val="tx1"/>
                </a:solidFill>
                <a:latin typeface="Arial" panose="020B0604020202020204" pitchFamily="34" charset="0"/>
                <a:ea typeface="Times New Roman" panose="02020603050405020304" pitchFamily="18" charset="0"/>
              </a:rPr>
              <a:t>E</a:t>
            </a:r>
            <a:r>
              <a:rPr lang="es-ES_tradnl" sz="2400" dirty="0">
                <a:solidFill>
                  <a:schemeClr val="tx1"/>
                </a:solidFill>
                <a:effectLst/>
                <a:latin typeface="Arial" panose="020B0604020202020204" pitchFamily="34" charset="0"/>
                <a:ea typeface="Times New Roman" panose="02020603050405020304" pitchFamily="18" charset="0"/>
              </a:rPr>
              <a:t>l objeto bueno es depositado en el grupo, y el objeto malo, en alguna instancia externa al grupo, o en el exterior en cuanto tal, al que se siente como devenido hostil</a:t>
            </a:r>
            <a:endParaRPr lang="es-ES_tradnl" sz="3200" dirty="0">
              <a:solidFill>
                <a:schemeClr val="tx1"/>
              </a:solidFill>
              <a:effectLst/>
              <a:latin typeface="Arial" panose="020B0604020202020204" pitchFamily="34" charset="0"/>
              <a:ea typeface="Times New Roman" panose="02020603050405020304" pitchFamily="18" charset="0"/>
            </a:endParaRPr>
          </a:p>
          <a:p>
            <a:pPr marL="0" indent="0">
              <a:buNone/>
            </a:pPr>
            <a:endParaRPr lang="es-AR" sz="2800" b="1" u="sng" dirty="0">
              <a:solidFill>
                <a:schemeClr val="tx1"/>
              </a:solidFill>
            </a:endParaRPr>
          </a:p>
        </p:txBody>
      </p:sp>
    </p:spTree>
    <p:extLst>
      <p:ext uri="{BB962C8B-B14F-4D97-AF65-F5344CB8AC3E}">
        <p14:creationId xmlns:p14="http://schemas.microsoft.com/office/powerpoint/2010/main" val="3779326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855D0A-9FB4-B983-73A7-FC25C79F3008}"/>
              </a:ext>
            </a:extLst>
          </p:cNvPr>
          <p:cNvSpPr>
            <a:spLocks noGrp="1"/>
          </p:cNvSpPr>
          <p:nvPr>
            <p:ph type="title"/>
          </p:nvPr>
        </p:nvSpPr>
        <p:spPr/>
        <p:txBody>
          <a:bodyPr/>
          <a:lstStyle/>
          <a:p>
            <a:r>
              <a:rPr lang="es-MX" dirty="0"/>
              <a:t>Estructuras del grupo supuesto básico</a:t>
            </a:r>
            <a:endParaRPr lang="es-AR" dirty="0"/>
          </a:p>
        </p:txBody>
      </p:sp>
      <p:sp>
        <p:nvSpPr>
          <p:cNvPr id="3" name="Marcador de contenido 2">
            <a:extLst>
              <a:ext uri="{FF2B5EF4-FFF2-40B4-BE49-F238E27FC236}">
                <a16:creationId xmlns:a16="http://schemas.microsoft.com/office/drawing/2014/main" id="{68BE7487-161C-8EBE-ACF8-38B88E8C436F}"/>
              </a:ext>
            </a:extLst>
          </p:cNvPr>
          <p:cNvSpPr>
            <a:spLocks noGrp="1"/>
          </p:cNvSpPr>
          <p:nvPr>
            <p:ph idx="1"/>
          </p:nvPr>
        </p:nvSpPr>
        <p:spPr>
          <a:xfrm>
            <a:off x="1251678" y="2286001"/>
            <a:ext cx="10178322" cy="4000499"/>
          </a:xfrm>
        </p:spPr>
        <p:txBody>
          <a:bodyPr>
            <a:normAutofit fontScale="92500" lnSpcReduction="20000"/>
          </a:bodyPr>
          <a:lstStyle/>
          <a:p>
            <a:r>
              <a:rPr lang="es-MX" sz="2800" b="1" u="sng" dirty="0">
                <a:solidFill>
                  <a:schemeClr val="tx1"/>
                </a:solidFill>
              </a:rPr>
              <a:t>S</a:t>
            </a:r>
            <a:r>
              <a:rPr lang="es-AR" sz="2800" b="1" u="sng" dirty="0" err="1">
                <a:solidFill>
                  <a:schemeClr val="tx1"/>
                </a:solidFill>
              </a:rPr>
              <a:t>upuesto</a:t>
            </a:r>
            <a:r>
              <a:rPr lang="es-AR" sz="2800" b="1" u="sng" dirty="0">
                <a:solidFill>
                  <a:schemeClr val="tx1"/>
                </a:solidFill>
              </a:rPr>
              <a:t> básico de emparejamiento</a:t>
            </a:r>
          </a:p>
          <a:p>
            <a:endParaRPr lang="es-AR" sz="2800" b="1" u="sng" dirty="0">
              <a:solidFill>
                <a:schemeClr val="tx1"/>
              </a:solidFill>
            </a:endParaRPr>
          </a:p>
          <a:p>
            <a:pPr marL="0" indent="0">
              <a:buNone/>
            </a:pPr>
            <a:r>
              <a:rPr lang="es-ES_tradnl" sz="2400" dirty="0">
                <a:solidFill>
                  <a:schemeClr val="tx1"/>
                </a:solidFill>
                <a:effectLst/>
                <a:latin typeface="Arial" panose="020B0604020202020204" pitchFamily="34" charset="0"/>
                <a:ea typeface="Times New Roman" panose="02020603050405020304" pitchFamily="18" charset="0"/>
              </a:rPr>
              <a:t>Cuando la empresa patológica combativa no tiene éxito, deviene una nueva crisis, que solo es sobrellevada por la relación entre dos miembros del grupo que aparentan prometer algo, y el grupo se </a:t>
            </a:r>
            <a:r>
              <a:rPr lang="es-ES_tradnl" sz="2400" dirty="0" err="1">
                <a:solidFill>
                  <a:schemeClr val="tx1"/>
                </a:solidFill>
                <a:effectLst/>
                <a:latin typeface="Arial" panose="020B0604020202020204" pitchFamily="34" charset="0"/>
                <a:ea typeface="Times New Roman" panose="02020603050405020304" pitchFamily="18" charset="0"/>
              </a:rPr>
              <a:t>tranquliza</a:t>
            </a:r>
            <a:r>
              <a:rPr lang="es-ES_tradnl" sz="2400" dirty="0">
                <a:solidFill>
                  <a:schemeClr val="tx1"/>
                </a:solidFill>
                <a:effectLst/>
                <a:latin typeface="Arial" panose="020B0604020202020204" pitchFamily="34" charset="0"/>
                <a:ea typeface="Times New Roman" panose="02020603050405020304" pitchFamily="18" charset="0"/>
              </a:rPr>
              <a:t>. Se espera que de la unión de esos dos miembros, de la relación entre ellos, surja alguien que salve al grupo de su inminente fin.</a:t>
            </a:r>
          </a:p>
          <a:p>
            <a:pPr marL="0" indent="0">
              <a:buNone/>
            </a:pPr>
            <a:r>
              <a:rPr lang="es-ES_tradnl" sz="2600" dirty="0">
                <a:solidFill>
                  <a:schemeClr val="tx1"/>
                </a:solidFill>
                <a:effectLst/>
                <a:latin typeface="Arial" panose="020B0604020202020204" pitchFamily="34" charset="0"/>
                <a:ea typeface="Times New Roman" panose="02020603050405020304" pitchFamily="18" charset="0"/>
              </a:rPr>
              <a:t>El depositario del objeto bueno es el líder por venir, este líder de características mesiánicas que salvará al grupo de su propia destrucción. El depositario del objeto malo, son nuevamente los miembros del grupo, ya que sin este salvador futuro no pueden hacer nada.</a:t>
            </a:r>
          </a:p>
        </p:txBody>
      </p:sp>
    </p:spTree>
    <p:extLst>
      <p:ext uri="{BB962C8B-B14F-4D97-AF65-F5344CB8AC3E}">
        <p14:creationId xmlns:p14="http://schemas.microsoft.com/office/powerpoint/2010/main" val="2136151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85E121-6A33-9D2A-61EE-A0B0E4B747EC}"/>
              </a:ext>
            </a:extLst>
          </p:cNvPr>
          <p:cNvSpPr>
            <a:spLocks noGrp="1"/>
          </p:cNvSpPr>
          <p:nvPr>
            <p:ph idx="1"/>
          </p:nvPr>
        </p:nvSpPr>
        <p:spPr>
          <a:xfrm>
            <a:off x="1251678" y="442913"/>
            <a:ext cx="10178322" cy="5436679"/>
          </a:xfrm>
        </p:spPr>
        <p:txBody>
          <a:bodyPr/>
          <a:lstStyle/>
          <a:p>
            <a:pPr marL="0" indent="0">
              <a:buNone/>
            </a:pPr>
            <a:r>
              <a:rPr lang="es-ES_tradnl" dirty="0">
                <a:solidFill>
                  <a:schemeClr val="tx1"/>
                </a:solidFill>
              </a:rPr>
              <a:t>Cabe destacar, por último, que Bion explica que, a veces, los supuestos básicos no sólo son configuraciones que determinados grupos pueden asumir en determinados momentos: también puede tratarse de estructuraciones sólidas, estables y perdurables en el tiempo.</a:t>
            </a:r>
          </a:p>
          <a:p>
            <a:pPr marL="0" indent="0">
              <a:lnSpc>
                <a:spcPct val="107000"/>
              </a:lnSpc>
              <a:spcAft>
                <a:spcPts val="800"/>
              </a:spcAft>
              <a:buNone/>
            </a:pPr>
            <a:r>
              <a:rPr lang="es-ES_tradnl" dirty="0">
                <a:solidFill>
                  <a:schemeClr val="tx1"/>
                </a:solidFill>
              </a:rPr>
              <a:t>Es el caso de los grupos especializados de trabajo. Lo que hacen es trabajar al modo de un grupo de trabajo, pero para perpetuar a través del tiempo, a nivel social, una determinada estructura de supuesto básico.</a:t>
            </a:r>
          </a:p>
          <a:p>
            <a:pPr marL="0" indent="0">
              <a:lnSpc>
                <a:spcPct val="107000"/>
              </a:lnSpc>
              <a:spcAft>
                <a:spcPts val="800"/>
              </a:spcAft>
              <a:buNone/>
            </a:pPr>
            <a:r>
              <a:rPr lang="es-ES_tradnl" dirty="0">
                <a:solidFill>
                  <a:schemeClr val="tx1"/>
                </a:solidFill>
              </a:rPr>
              <a:t>Existe, para cada uno de estos grupos especializados de trabajo, un caso paradigmático: </a:t>
            </a:r>
          </a:p>
          <a:p>
            <a:pPr marL="0" indent="0">
              <a:lnSpc>
                <a:spcPct val="107000"/>
              </a:lnSpc>
              <a:spcAft>
                <a:spcPts val="800"/>
              </a:spcAft>
              <a:buNone/>
            </a:pPr>
            <a:endParaRPr lang="es-AR" dirty="0">
              <a:solidFill>
                <a:schemeClr val="tx1"/>
              </a:solidFill>
            </a:endParaRPr>
          </a:p>
          <a:p>
            <a:pPr marL="0" indent="0">
              <a:buNone/>
            </a:pPr>
            <a:endParaRPr lang="es-AR" dirty="0"/>
          </a:p>
        </p:txBody>
      </p:sp>
      <p:graphicFrame>
        <p:nvGraphicFramePr>
          <p:cNvPr id="10" name="Tabla 9">
            <a:extLst>
              <a:ext uri="{FF2B5EF4-FFF2-40B4-BE49-F238E27FC236}">
                <a16:creationId xmlns:a16="http://schemas.microsoft.com/office/drawing/2014/main" id="{7DD6FD29-14FA-C328-9127-0EF1FB4D886A}"/>
              </a:ext>
            </a:extLst>
          </p:cNvPr>
          <p:cNvGraphicFramePr>
            <a:graphicFrameLocks noGrp="1"/>
          </p:cNvGraphicFramePr>
          <p:nvPr>
            <p:extLst>
              <p:ext uri="{D42A27DB-BD31-4B8C-83A1-F6EECF244321}">
                <p14:modId xmlns:p14="http://schemas.microsoft.com/office/powerpoint/2010/main" val="2952913162"/>
              </p:ext>
            </p:extLst>
          </p:nvPr>
        </p:nvGraphicFramePr>
        <p:xfrm>
          <a:off x="1250950" y="3514724"/>
          <a:ext cx="10179050" cy="3343275"/>
        </p:xfrm>
        <a:graphic>
          <a:graphicData uri="http://schemas.openxmlformats.org/drawingml/2006/table">
            <a:tbl>
              <a:tblPr>
                <a:tableStyleId>{5C22544A-7EE6-4342-B048-85BDC9FD1C3A}</a:tableStyleId>
              </a:tblPr>
              <a:tblGrid>
                <a:gridCol w="10179050">
                  <a:extLst>
                    <a:ext uri="{9D8B030D-6E8A-4147-A177-3AD203B41FA5}">
                      <a16:colId xmlns:a16="http://schemas.microsoft.com/office/drawing/2014/main" val="101277505"/>
                    </a:ext>
                  </a:extLst>
                </a:gridCol>
              </a:tblGrid>
              <a:tr h="3343275">
                <a:tc>
                  <a:txBody>
                    <a:bodyPr/>
                    <a:lstStyle/>
                    <a:p>
                      <a:pPr marL="107950" marR="71755" algn="just">
                        <a:lnSpc>
                          <a:spcPct val="100000"/>
                        </a:lnSpc>
                        <a:spcAft>
                          <a:spcPts val="800"/>
                        </a:spcAft>
                      </a:pPr>
                      <a:r>
                        <a:rPr lang="es-ES_tradnl" sz="2000" dirty="0"/>
                        <a:t>La Iglesia sería, el ejemplo más claro del grupo especializado de trabajo orientado a la preservación del supuesto básico de dependencia, ya que en ella se espera que todo venga de la divinidad.</a:t>
                      </a:r>
                      <a:endParaRPr lang="es-AR" sz="2000" dirty="0"/>
                    </a:p>
                  </a:txBody>
                  <a:tcPr marL="89535" marR="89535" marT="0" marB="0"/>
                </a:tc>
                <a:extLst>
                  <a:ext uri="{0D108BD9-81ED-4DB2-BD59-A6C34878D82A}">
                    <a16:rowId xmlns:a16="http://schemas.microsoft.com/office/drawing/2014/main" val="349933226"/>
                  </a:ext>
                </a:extLst>
              </a:tr>
            </a:tbl>
          </a:graphicData>
        </a:graphic>
      </p:graphicFrame>
      <p:sp>
        <p:nvSpPr>
          <p:cNvPr id="11" name="Rectangle 4">
            <a:extLst>
              <a:ext uri="{FF2B5EF4-FFF2-40B4-BE49-F238E27FC236}">
                <a16:creationId xmlns:a16="http://schemas.microsoft.com/office/drawing/2014/main" id="{C93126B9-36D7-1177-61F4-E23F99338F66}"/>
              </a:ext>
            </a:extLst>
          </p:cNvPr>
          <p:cNvSpPr>
            <a:spLocks noChangeArrowheads="1"/>
          </p:cNvSpPr>
          <p:nvPr/>
        </p:nvSpPr>
        <p:spPr bwMode="auto">
          <a:xfrm>
            <a:off x="1300163" y="4460654"/>
            <a:ext cx="980911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AR"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s-ES_tradnl" altLang="es-AR" sz="2000" dirty="0"/>
              <a:t>El ejército, por su parte, constituye el caso paradigmático con respecto al supuesto básico </a:t>
            </a:r>
          </a:p>
          <a:p>
            <a:pPr marL="0" marR="0" lvl="0" indent="0" algn="l" defTabSz="914400" rtl="0" eaLnBrk="0" fontAlgn="base" latinLnBrk="0" hangingPunct="0">
              <a:lnSpc>
                <a:spcPct val="100000"/>
              </a:lnSpc>
              <a:spcBef>
                <a:spcPct val="0"/>
              </a:spcBef>
              <a:spcAft>
                <a:spcPct val="0"/>
              </a:spcAft>
              <a:buClrTx/>
              <a:buSzTx/>
              <a:buFontTx/>
              <a:buNone/>
              <a:tabLst/>
            </a:pPr>
            <a:r>
              <a:rPr lang="es-ES_tradnl" altLang="es-AR" sz="2000" dirty="0"/>
              <a:t>de ataque-fuga, ya que éstos son sus únicos propósitos</a:t>
            </a:r>
            <a:r>
              <a:rPr lang="es-AR" altLang="es-AR" sz="2000" dirty="0"/>
              <a:t> </a:t>
            </a:r>
          </a:p>
        </p:txBody>
      </p:sp>
      <p:sp>
        <p:nvSpPr>
          <p:cNvPr id="13" name="CuadroTexto 12">
            <a:extLst>
              <a:ext uri="{FF2B5EF4-FFF2-40B4-BE49-F238E27FC236}">
                <a16:creationId xmlns:a16="http://schemas.microsoft.com/office/drawing/2014/main" id="{8FBFE9E9-DB7D-C2B0-476F-EBAECE506D37}"/>
              </a:ext>
            </a:extLst>
          </p:cNvPr>
          <p:cNvSpPr txBox="1"/>
          <p:nvPr/>
        </p:nvSpPr>
        <p:spPr>
          <a:xfrm>
            <a:off x="1443037" y="5319117"/>
            <a:ext cx="10086975" cy="1631216"/>
          </a:xfrm>
          <a:prstGeom prst="rect">
            <a:avLst/>
          </a:prstGeom>
          <a:noFill/>
        </p:spPr>
        <p:txBody>
          <a:bodyPr wrap="square">
            <a:spAutoFit/>
          </a:bodyPr>
          <a:lstStyle/>
          <a:p>
            <a:r>
              <a:rPr lang="es-ES_tradnl" sz="2000" dirty="0"/>
              <a:t>El caso por excelencia de grupo especializado de trabajo orientado a la preservación del supuesto básico de apareamiento, es el de la aristocracia</a:t>
            </a:r>
            <a:r>
              <a:rPr lang="es-ES_tradnl" sz="1800" dirty="0">
                <a:effectLst/>
                <a:latin typeface="Arial" panose="020B0604020202020204" pitchFamily="34" charset="0"/>
                <a:ea typeface="Times New Roman" panose="02020603050405020304" pitchFamily="18" charset="0"/>
              </a:rPr>
              <a:t>. </a:t>
            </a:r>
            <a:r>
              <a:rPr lang="es-ES_tradnl" sz="2000" dirty="0"/>
              <a:t>Como forma de gobierno, se comparte el supuesto básico de que toda posibilidad de salvación y bienestar sólo puede venir de la preservación intacta de una determinada estirpe, a la que se considera superior y más pura que cualquier otra</a:t>
            </a:r>
            <a:endParaRPr lang="es-AR" dirty="0"/>
          </a:p>
        </p:txBody>
      </p:sp>
    </p:spTree>
    <p:extLst>
      <p:ext uri="{BB962C8B-B14F-4D97-AF65-F5344CB8AC3E}">
        <p14:creationId xmlns:p14="http://schemas.microsoft.com/office/powerpoint/2010/main" val="1738602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704F8A9-1BF0-D2C8-25F3-5B37D64E513B}"/>
              </a:ext>
            </a:extLst>
          </p:cNvPr>
          <p:cNvSpPr>
            <a:spLocks noGrp="1"/>
          </p:cNvSpPr>
          <p:nvPr>
            <p:ph idx="1"/>
          </p:nvPr>
        </p:nvSpPr>
        <p:spPr/>
        <p:txBody>
          <a:bodyPr/>
          <a:lstStyle/>
          <a:p>
            <a:pPr marL="0" indent="0">
              <a:buNone/>
            </a:pPr>
            <a:r>
              <a:rPr lang="es-AR" sz="2400" dirty="0">
                <a:effectLst/>
                <a:latin typeface="Calibri" panose="020F0502020204030204" pitchFamily="34" charset="0"/>
                <a:ea typeface="Calibri" panose="020F0502020204030204" pitchFamily="34" charset="0"/>
                <a:cs typeface="Calibri" panose="020F0502020204030204" pitchFamily="34" charset="0"/>
              </a:rPr>
              <a:t>La tarea más o menos explícita que se propone el psicólogo social al planificar y realizar cada indagación puede definirse como el intento de descubrir, entre otras cosas, cierto tipo de </a:t>
            </a:r>
            <a:r>
              <a:rPr lang="es-AR" sz="2400" b="1" dirty="0">
                <a:effectLst/>
                <a:latin typeface="Calibri" panose="020F0502020204030204" pitchFamily="34" charset="0"/>
                <a:ea typeface="Calibri" panose="020F0502020204030204" pitchFamily="34" charset="0"/>
                <a:cs typeface="Calibri" panose="020F0502020204030204" pitchFamily="34" charset="0"/>
              </a:rPr>
              <a:t>interacciones que entorpecen</a:t>
            </a:r>
            <a:r>
              <a:rPr lang="es-AR" sz="2400" dirty="0">
                <a:effectLst/>
                <a:latin typeface="Calibri" panose="020F0502020204030204" pitchFamily="34" charset="0"/>
                <a:ea typeface="Calibri" panose="020F0502020204030204" pitchFamily="34" charset="0"/>
                <a:cs typeface="Calibri" panose="020F0502020204030204" pitchFamily="34" charset="0"/>
              </a:rPr>
              <a:t> el desarrollo pleno de la existencia humana. Pero esto representa solo un aspecto de los propósitos, ya que toma también como objeto de indagación el descubrimiento de los </a:t>
            </a:r>
            <a:r>
              <a:rPr lang="es-AR" sz="2400" b="1" dirty="0">
                <a:effectLst/>
                <a:latin typeface="Calibri" panose="020F0502020204030204" pitchFamily="34" charset="0"/>
                <a:ea typeface="Calibri" panose="020F0502020204030204" pitchFamily="34" charset="0"/>
                <a:cs typeface="Calibri" panose="020F0502020204030204" pitchFamily="34" charset="0"/>
              </a:rPr>
              <a:t>factores que favorecen</a:t>
            </a:r>
            <a:r>
              <a:rPr lang="es-AR" sz="2400" dirty="0">
                <a:effectLst/>
                <a:latin typeface="Calibri" panose="020F0502020204030204" pitchFamily="34" charset="0"/>
                <a:ea typeface="Calibri" panose="020F0502020204030204" pitchFamily="34" charset="0"/>
                <a:cs typeface="Calibri" panose="020F0502020204030204" pitchFamily="34" charset="0"/>
              </a:rPr>
              <a:t> aquel desarrollo aludido.</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AR" dirty="0"/>
          </a:p>
        </p:txBody>
      </p:sp>
      <p:sp>
        <p:nvSpPr>
          <p:cNvPr id="4" name="Título 1">
            <a:extLst>
              <a:ext uri="{FF2B5EF4-FFF2-40B4-BE49-F238E27FC236}">
                <a16:creationId xmlns:a16="http://schemas.microsoft.com/office/drawing/2014/main" id="{55966248-28FF-98AA-72CC-2808EFF6958B}"/>
              </a:ext>
            </a:extLst>
          </p:cNvPr>
          <p:cNvSpPr>
            <a:spLocks noGrp="1"/>
          </p:cNvSpPr>
          <p:nvPr>
            <p:ph type="title"/>
          </p:nvPr>
        </p:nvSpPr>
        <p:spPr>
          <a:xfrm>
            <a:off x="1251678" y="382385"/>
            <a:ext cx="10178322" cy="1492132"/>
          </a:xfrm>
        </p:spPr>
        <p:txBody>
          <a:bodyPr/>
          <a:lstStyle/>
          <a:p>
            <a:r>
              <a:rPr lang="es-MX" dirty="0">
                <a:highlight>
                  <a:srgbClr val="FFFF00"/>
                </a:highlight>
              </a:rPr>
              <a:t>PICHON RIVIERE: GRUPO OPERATIVO</a:t>
            </a:r>
            <a:endParaRPr lang="es-AR" dirty="0">
              <a:highlight>
                <a:srgbClr val="FFFF00"/>
              </a:highlight>
            </a:endParaRPr>
          </a:p>
        </p:txBody>
      </p:sp>
    </p:spTree>
    <p:extLst>
      <p:ext uri="{BB962C8B-B14F-4D97-AF65-F5344CB8AC3E}">
        <p14:creationId xmlns:p14="http://schemas.microsoft.com/office/powerpoint/2010/main" val="695495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D87508-4EAF-64D4-9C77-7BA56BFDA29E}"/>
              </a:ext>
            </a:extLst>
          </p:cNvPr>
          <p:cNvSpPr>
            <a:spLocks noGrp="1"/>
          </p:cNvSpPr>
          <p:nvPr>
            <p:ph idx="1"/>
          </p:nvPr>
        </p:nvSpPr>
        <p:spPr>
          <a:xfrm>
            <a:off x="1251677" y="1328739"/>
            <a:ext cx="10735535" cy="4550854"/>
          </a:xfrm>
        </p:spPr>
        <p:txBody>
          <a:bodyPr/>
          <a:lstStyle/>
          <a:p>
            <a:pPr marL="0" indent="0">
              <a:buNone/>
            </a:pPr>
            <a:r>
              <a:rPr lang="es-ES_tradnl" sz="2400" dirty="0">
                <a:solidFill>
                  <a:schemeClr val="tx1"/>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Concepto de Grupo: </a:t>
            </a:r>
          </a:p>
          <a:p>
            <a:pPr marL="0" indent="0">
              <a:buNone/>
            </a:pP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"Todo conjunto de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personas ligadas entre sí </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por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constantes de tiempo y espacio </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y articuladas por su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mutua representación interna </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(dimensión ecológica) configura una situación grupal. Dicha situación está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sustentada por una red de motivaciones </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y en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ella interaccionan entre sí </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por medio de un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complejo mecanismo de asunción y adjudicación de roles.</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indent="0">
              <a:buNone/>
            </a:pP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Todo grupo se plantea </a:t>
            </a:r>
            <a:r>
              <a:rPr lang="es-ES_tradnl" sz="24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explícita o implícitamente una tarea</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la que constituye su objetivo o finalidad." (</a:t>
            </a:r>
            <a:r>
              <a:rPr lang="es-ES_tradnl" sz="24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Pichon</a:t>
            </a:r>
            <a:r>
              <a:rPr lang="es-ES_tradnl"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-Rivière, 1985, pp. 142-143)</a:t>
            </a: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A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4286431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49DE80-94AA-1698-B3DC-43CE243D21E8}"/>
              </a:ext>
            </a:extLst>
          </p:cNvPr>
          <p:cNvSpPr>
            <a:spLocks noGrp="1"/>
          </p:cNvSpPr>
          <p:nvPr>
            <p:ph idx="1"/>
          </p:nvPr>
        </p:nvSpPr>
        <p:spPr>
          <a:xfrm>
            <a:off x="1251678" y="757239"/>
            <a:ext cx="10178322" cy="5800724"/>
          </a:xfrm>
        </p:spPr>
        <p:txBody>
          <a:bodyPr>
            <a:normAutofit/>
          </a:bodyPr>
          <a:lstStyle/>
          <a:p>
            <a:pPr marL="0" indent="0">
              <a:buNone/>
            </a:pPr>
            <a:r>
              <a:rPr lang="es-AR" sz="2600" b="1" dirty="0">
                <a:solidFill>
                  <a:schemeClr val="tx1"/>
                </a:solidFill>
                <a:highlight>
                  <a:srgbClr val="FFFF00"/>
                </a:highlight>
                <a:latin typeface="Arial" panose="020B0604020202020204" pitchFamily="34" charset="0"/>
                <a:cs typeface="Arial" panose="020B0604020202020204" pitchFamily="34" charset="0"/>
              </a:rPr>
              <a:t>Grupo operativo</a:t>
            </a:r>
            <a:r>
              <a:rPr lang="es-AR" sz="2600" b="1" dirty="0">
                <a:solidFill>
                  <a:schemeClr val="tx1"/>
                </a:solidFill>
                <a:latin typeface="Arial" panose="020B0604020202020204" pitchFamily="34" charset="0"/>
                <a:cs typeface="Arial" panose="020B0604020202020204" pitchFamily="34" charset="0"/>
              </a:rPr>
              <a:t>:</a:t>
            </a:r>
          </a:p>
          <a:p>
            <a:pPr marL="0" indent="0">
              <a:buNone/>
            </a:pPr>
            <a:r>
              <a:rPr lang="es-AR" sz="2600" b="1" dirty="0">
                <a:solidFill>
                  <a:schemeClr val="tx1"/>
                </a:solidFill>
                <a:latin typeface="Arial" panose="020B0604020202020204" pitchFamily="34" charset="0"/>
                <a:cs typeface="Arial" panose="020B0604020202020204" pitchFamily="34" charset="0"/>
              </a:rPr>
              <a:t> (</a:t>
            </a:r>
            <a:r>
              <a:rPr lang="es-AR" sz="2600" dirty="0">
                <a:solidFill>
                  <a:schemeClr val="tx1"/>
                </a:solidFill>
                <a:latin typeface="Arial" panose="020B0604020202020204" pitchFamily="34" charset="0"/>
                <a:cs typeface="Arial" panose="020B0604020202020204" pitchFamily="34" charset="0"/>
              </a:rPr>
              <a:t>instrumento básico de trabajo) su finalidad es la resolución de una tarea, que posee una vertiente </a:t>
            </a:r>
            <a:r>
              <a:rPr lang="es-AR" sz="2600" dirty="0">
                <a:solidFill>
                  <a:schemeClr val="tx1"/>
                </a:solidFill>
                <a:highlight>
                  <a:srgbClr val="C0C0C0"/>
                </a:highlight>
                <a:latin typeface="Arial" panose="020B0604020202020204" pitchFamily="34" charset="0"/>
                <a:cs typeface="Arial" panose="020B0604020202020204" pitchFamily="34" charset="0"/>
              </a:rPr>
              <a:t>explicita</a:t>
            </a:r>
            <a:r>
              <a:rPr lang="es-AR" sz="2600" dirty="0">
                <a:solidFill>
                  <a:schemeClr val="tx1"/>
                </a:solidFill>
                <a:latin typeface="Arial" panose="020B0604020202020204" pitchFamily="34" charset="0"/>
                <a:cs typeface="Arial" panose="020B0604020202020204" pitchFamily="34" charset="0"/>
              </a:rPr>
              <a:t> (lo concreto, lo enunciado) y una </a:t>
            </a:r>
            <a:r>
              <a:rPr lang="es-AR" sz="2600" dirty="0">
                <a:solidFill>
                  <a:schemeClr val="tx1"/>
                </a:solidFill>
                <a:highlight>
                  <a:srgbClr val="C0C0C0"/>
                </a:highlight>
                <a:latin typeface="Arial" panose="020B0604020202020204" pitchFamily="34" charset="0"/>
                <a:cs typeface="Arial" panose="020B0604020202020204" pitchFamily="34" charset="0"/>
              </a:rPr>
              <a:t>implícita</a:t>
            </a:r>
            <a:r>
              <a:rPr lang="es-AR" sz="2600" dirty="0">
                <a:solidFill>
                  <a:schemeClr val="tx1"/>
                </a:solidFill>
                <a:latin typeface="Arial" panose="020B0604020202020204" pitchFamily="34" charset="0"/>
                <a:cs typeface="Arial" panose="020B0604020202020204" pitchFamily="34" charset="0"/>
              </a:rPr>
              <a:t> (ansiedades básicas de persecución y perdida).</a:t>
            </a:r>
          </a:p>
          <a:p>
            <a:pPr marL="0" indent="0">
              <a:buNone/>
            </a:pPr>
            <a:r>
              <a:rPr lang="es-AR" sz="2600" dirty="0">
                <a:solidFill>
                  <a:schemeClr val="tx1"/>
                </a:solidFill>
                <a:latin typeface="Arial" panose="020B0604020202020204" pitchFamily="34" charset="0"/>
                <a:cs typeface="Arial" panose="020B0604020202020204" pitchFamily="34" charset="0"/>
              </a:rPr>
              <a:t>En este grupo se reproducen los modelos internos de vinculación, y el objetivo es la superación de las contradicciones que se gestan entre los miembros, produciendo su estancamiento. </a:t>
            </a:r>
          </a:p>
          <a:p>
            <a:pPr marL="0" indent="0">
              <a:buNone/>
            </a:pPr>
            <a:r>
              <a:rPr lang="es-AR" sz="2600" dirty="0">
                <a:solidFill>
                  <a:schemeClr val="tx1"/>
                </a:solidFill>
                <a:latin typeface="Arial" panose="020B0604020202020204" pitchFamily="34" charset="0"/>
                <a:cs typeface="Arial" panose="020B0604020202020204" pitchFamily="34" charset="0"/>
              </a:rPr>
              <a:t>    El fin es generar un cambio, un movimiento dialectico, hacia la consolidación de un ECRO grupal (esquema conceptual, referencial y operativo).</a:t>
            </a:r>
          </a:p>
          <a:p>
            <a:pPr marL="0" indent="0">
              <a:buNone/>
            </a:pPr>
            <a:r>
              <a:rPr lang="es-AR" sz="2600" dirty="0">
                <a:solidFill>
                  <a:schemeClr val="tx1"/>
                </a:solidFill>
                <a:latin typeface="Arial" panose="020B0604020202020204" pitchFamily="34" charset="0"/>
                <a:cs typeface="Arial" panose="020B0604020202020204" pitchFamily="34" charset="0"/>
              </a:rPr>
              <a:t>Aplicable en grupos reducidos y comunidades, en el aprendizaje y en la curación. </a:t>
            </a:r>
            <a:endParaRPr lang="en-US" sz="2600" dirty="0">
              <a:solidFill>
                <a:schemeClr val="tx1"/>
              </a:solidFill>
              <a:latin typeface="Arial" panose="020B0604020202020204" pitchFamily="34" charset="0"/>
              <a:cs typeface="Arial" panose="020B0604020202020204" pitchFamily="34" charset="0"/>
            </a:endParaRPr>
          </a:p>
          <a:p>
            <a:endParaRPr lang="es-AR" dirty="0"/>
          </a:p>
        </p:txBody>
      </p:sp>
      <p:sp>
        <p:nvSpPr>
          <p:cNvPr id="2" name="Flecha: a la derecha 1">
            <a:extLst>
              <a:ext uri="{FF2B5EF4-FFF2-40B4-BE49-F238E27FC236}">
                <a16:creationId xmlns:a16="http://schemas.microsoft.com/office/drawing/2014/main" id="{FE125E72-FB68-3B94-A3C4-9058A3AEDF07}"/>
              </a:ext>
            </a:extLst>
          </p:cNvPr>
          <p:cNvSpPr/>
          <p:nvPr/>
        </p:nvSpPr>
        <p:spPr>
          <a:xfrm>
            <a:off x="1351722" y="4240696"/>
            <a:ext cx="318052" cy="26504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425421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393A66-289C-32DC-9585-4568823E2595}"/>
              </a:ext>
            </a:extLst>
          </p:cNvPr>
          <p:cNvSpPr>
            <a:spLocks noGrp="1"/>
          </p:cNvSpPr>
          <p:nvPr>
            <p:ph idx="1"/>
          </p:nvPr>
        </p:nvSpPr>
        <p:spPr>
          <a:xfrm>
            <a:off x="1251678" y="942975"/>
            <a:ext cx="10178322" cy="4936617"/>
          </a:xfrm>
        </p:spPr>
        <p:txBody>
          <a:bodyPr>
            <a:normAutofit/>
          </a:bodyPr>
          <a:lstStyle/>
          <a:p>
            <a:pPr marL="0" indent="0">
              <a:buNone/>
            </a:pPr>
            <a:r>
              <a:rPr lang="es-AR" sz="2400" b="1" dirty="0">
                <a:effectLst/>
                <a:latin typeface="Arial" panose="020B0604020202020204" pitchFamily="34" charset="0"/>
                <a:ea typeface="Calibri" panose="020F0502020204030204" pitchFamily="34" charset="0"/>
                <a:cs typeface="Arial" panose="020B0604020202020204" pitchFamily="34" charset="0"/>
              </a:rPr>
              <a:t>El grupo operativo es un grupo </a:t>
            </a:r>
            <a:r>
              <a:rPr lang="es-AR" sz="2400" b="1" dirty="0">
                <a:effectLst/>
                <a:highlight>
                  <a:srgbClr val="FFFF00"/>
                </a:highlight>
                <a:latin typeface="Arial" panose="020B0604020202020204" pitchFamily="34" charset="0"/>
                <a:ea typeface="Calibri" panose="020F0502020204030204" pitchFamily="34" charset="0"/>
                <a:cs typeface="Arial" panose="020B0604020202020204" pitchFamily="34" charset="0"/>
              </a:rPr>
              <a:t>centrado en la tarea </a:t>
            </a:r>
            <a:r>
              <a:rPr lang="es-AR" sz="2400" b="1" dirty="0">
                <a:effectLst/>
                <a:latin typeface="Arial" panose="020B0604020202020204" pitchFamily="34" charset="0"/>
                <a:ea typeface="Calibri" panose="020F0502020204030204" pitchFamily="34" charset="0"/>
                <a:cs typeface="Arial" panose="020B0604020202020204" pitchFamily="34" charset="0"/>
              </a:rPr>
              <a:t>y que tiene por finalidad aprender a pensar en términos de resolución de las dificultades creadas y manifestadas en el campo grupal y no en el de cada uno de sus integrantes. </a:t>
            </a:r>
            <a:endParaRPr lang="es-AR" sz="24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s-AR" sz="2800" b="1" dirty="0">
              <a:latin typeface="Calibri" panose="020F0502020204030204" pitchFamily="34" charset="0"/>
              <a:ea typeface="Calibri" panose="020F0502020204030204" pitchFamily="34" charset="0"/>
            </a:endParaRPr>
          </a:p>
          <a:p>
            <a:pPr marL="0" indent="0">
              <a:buNone/>
            </a:pPr>
            <a:r>
              <a:rPr lang="es-AR" sz="2800" b="1" dirty="0">
                <a:effectLst/>
                <a:latin typeface="Calibri" panose="020F0502020204030204" pitchFamily="34" charset="0"/>
                <a:ea typeface="Calibri" panose="020F0502020204030204" pitchFamily="34" charset="0"/>
              </a:rPr>
              <a:t>El proceso terapéutico del que el grupo operativo es instrumento consiste en última instancia en la disminución de los miedos básicos: miedo al ataque al yo (ansiedad paranoide) y miedo a la pérdida del objeto (ansiedad depresiva) que son cooperantes y coexistentes en el tiempo y en el espacio</a:t>
            </a:r>
            <a:endParaRPr lang="es-AR" sz="3200" dirty="0"/>
          </a:p>
        </p:txBody>
      </p:sp>
    </p:spTree>
    <p:extLst>
      <p:ext uri="{BB962C8B-B14F-4D97-AF65-F5344CB8AC3E}">
        <p14:creationId xmlns:p14="http://schemas.microsoft.com/office/powerpoint/2010/main" val="1774722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4FE009-6B6D-0C57-F44F-F53689E477D3}"/>
              </a:ext>
            </a:extLst>
          </p:cNvPr>
          <p:cNvSpPr>
            <a:spLocks noGrp="1"/>
          </p:cNvSpPr>
          <p:nvPr>
            <p:ph type="title"/>
          </p:nvPr>
        </p:nvSpPr>
        <p:spPr/>
        <p:txBody>
          <a:bodyPr/>
          <a:lstStyle/>
          <a:p>
            <a:r>
              <a:rPr lang="es-ES_tradnl" dirty="0">
                <a:highlight>
                  <a:srgbClr val="FFFF00"/>
                </a:highlight>
              </a:rPr>
              <a:t>LA TEORÍA DE W. R. BION SOBRE LOS SUPUESTOS BÁSICOS</a:t>
            </a:r>
            <a:endParaRPr lang="es-AR" dirty="0">
              <a:highlight>
                <a:srgbClr val="FFFF00"/>
              </a:highlight>
            </a:endParaRPr>
          </a:p>
        </p:txBody>
      </p:sp>
      <p:sp>
        <p:nvSpPr>
          <p:cNvPr id="3" name="Marcador de contenido 2">
            <a:extLst>
              <a:ext uri="{FF2B5EF4-FFF2-40B4-BE49-F238E27FC236}">
                <a16:creationId xmlns:a16="http://schemas.microsoft.com/office/drawing/2014/main" id="{6BA88138-3FE3-CD58-F0AD-7FBEFF271229}"/>
              </a:ext>
            </a:extLst>
          </p:cNvPr>
          <p:cNvSpPr>
            <a:spLocks noGrp="1"/>
          </p:cNvSpPr>
          <p:nvPr>
            <p:ph idx="1"/>
          </p:nvPr>
        </p:nvSpPr>
        <p:spPr>
          <a:xfrm>
            <a:off x="1251678" y="2286001"/>
            <a:ext cx="10178322" cy="4329112"/>
          </a:xfrm>
        </p:spPr>
        <p:txBody>
          <a:bodyPr>
            <a:normAutofit/>
          </a:bodyPr>
          <a:lstStyle/>
          <a:p>
            <a:r>
              <a:rPr lang="es-MX" sz="2400" dirty="0"/>
              <a:t>Su teoría parte de los aportes de Melanie Klein con su conceptualización de las </a:t>
            </a:r>
            <a:r>
              <a:rPr lang="es-MX" sz="2400" b="1" u="sng" dirty="0"/>
              <a:t>ansiedades</a:t>
            </a:r>
            <a:r>
              <a:rPr lang="es-MX" sz="2400" b="1" dirty="0"/>
              <a:t> </a:t>
            </a:r>
            <a:r>
              <a:rPr lang="es-MX" sz="2400" dirty="0"/>
              <a:t>prototípicas  </a:t>
            </a:r>
          </a:p>
          <a:p>
            <a:pPr marL="0" indent="0">
              <a:buNone/>
            </a:pPr>
            <a:r>
              <a:rPr lang="es-MX" sz="2400" dirty="0"/>
              <a:t>                                                     </a:t>
            </a:r>
          </a:p>
          <a:p>
            <a:pPr marL="0" indent="0">
              <a:buNone/>
            </a:pPr>
            <a:r>
              <a:rPr lang="es-MX" sz="2400" dirty="0"/>
              <a:t> </a:t>
            </a:r>
            <a:r>
              <a:rPr lang="es-ES_tradnl" sz="2400" dirty="0"/>
              <a:t>En la teoría </a:t>
            </a:r>
            <a:r>
              <a:rPr lang="es-ES_tradnl" sz="2400" dirty="0" err="1"/>
              <a:t>kleiniana</a:t>
            </a:r>
            <a:r>
              <a:rPr lang="es-ES_tradnl" sz="2400" dirty="0"/>
              <a:t>, la primera y principal relación del sujeto es aquella que guarda con el pecho de la madre, y es en esta relación donde debe buscarse la estructuración misma del aparato psíquico, las predisposiciones y tendencias que en la vida ulterior puedan ocupar la escena central, el prototipo de las ansiedades y emociones, de las actitudes y defensas, que estarán presentes en el sujeto durante su vida ulterior</a:t>
            </a:r>
            <a:endParaRPr lang="es-AR" sz="2400" dirty="0"/>
          </a:p>
        </p:txBody>
      </p:sp>
      <p:cxnSp>
        <p:nvCxnSpPr>
          <p:cNvPr id="5" name="Conector: angular 4">
            <a:extLst>
              <a:ext uri="{FF2B5EF4-FFF2-40B4-BE49-F238E27FC236}">
                <a16:creationId xmlns:a16="http://schemas.microsoft.com/office/drawing/2014/main" id="{DC44FFAD-BD0E-E1A6-AF57-53C60B46064D}"/>
              </a:ext>
            </a:extLst>
          </p:cNvPr>
          <p:cNvCxnSpPr>
            <a:cxnSpLocks/>
          </p:cNvCxnSpPr>
          <p:nvPr/>
        </p:nvCxnSpPr>
        <p:spPr>
          <a:xfrm rot="16200000" flipH="1">
            <a:off x="5129214" y="3200401"/>
            <a:ext cx="628650" cy="31432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960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D2F9A4-58AC-5798-2617-20C1B0DC1EFC}"/>
              </a:ext>
            </a:extLst>
          </p:cNvPr>
          <p:cNvSpPr>
            <a:spLocks noGrp="1"/>
          </p:cNvSpPr>
          <p:nvPr>
            <p:ph type="title"/>
          </p:nvPr>
        </p:nvSpPr>
        <p:spPr>
          <a:xfrm>
            <a:off x="1251678" y="382385"/>
            <a:ext cx="10078310" cy="789190"/>
          </a:xfrm>
        </p:spPr>
        <p:txBody>
          <a:bodyPr>
            <a:normAutofit/>
          </a:bodyPr>
          <a:lstStyle/>
          <a:p>
            <a:pPr algn="ctr"/>
            <a:r>
              <a:rPr lang="es-MX" sz="4400" i="1" dirty="0">
                <a:latin typeface="Arial" panose="020B0604020202020204" pitchFamily="34" charset="0"/>
                <a:cs typeface="Arial" panose="020B0604020202020204" pitchFamily="34" charset="0"/>
              </a:rPr>
              <a:t>Las ansiedades básicas</a:t>
            </a:r>
            <a:endParaRPr lang="es-AR" sz="4400" i="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ADD07CC-BF9E-5640-3464-586732B9BB23}"/>
              </a:ext>
            </a:extLst>
          </p:cNvPr>
          <p:cNvSpPr>
            <a:spLocks noGrp="1"/>
          </p:cNvSpPr>
          <p:nvPr>
            <p:ph idx="1"/>
          </p:nvPr>
        </p:nvSpPr>
        <p:spPr>
          <a:xfrm>
            <a:off x="1251677" y="1457325"/>
            <a:ext cx="10506935" cy="5214938"/>
          </a:xfrm>
        </p:spPr>
        <p:txBody>
          <a:bodyPr>
            <a:normAutofit/>
          </a:bodyPr>
          <a:lstStyle/>
          <a:p>
            <a:pPr marL="0" indent="0">
              <a:buNone/>
            </a:pPr>
            <a:r>
              <a:rPr lang="es-ES_tradnl" sz="1800" dirty="0">
                <a:solidFill>
                  <a:srgbClr val="2B1E1B"/>
                </a:solidFill>
                <a:latin typeface="Arial" panose="020B0604020202020204" pitchFamily="34" charset="0"/>
                <a:ea typeface="Times New Roman" panose="02020603050405020304" pitchFamily="18" charset="0"/>
                <a:cs typeface="Times New Roman" panose="02020603050405020304" pitchFamily="18" charset="0"/>
              </a:rPr>
              <a:t>A</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las ansiedades descriptas por Klein y Bion como </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tempranas </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o </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psicóticas</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Pichón las denominará </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“básicas”, </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haciendo alusión a la </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ansiedad paranoide</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como </a:t>
            </a:r>
            <a:r>
              <a:rPr lang="es-ES_tradnl" sz="1800" i="1" dirty="0">
                <a:solidFill>
                  <a:srgbClr val="2B1E1B"/>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miedo al ataque</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y a la </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ansiedad depresiva</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como </a:t>
            </a:r>
            <a:r>
              <a:rPr lang="es-ES_tradnl" sz="1800" i="1" dirty="0">
                <a:solidFill>
                  <a:srgbClr val="2B1E1B"/>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miedo a la pérdida</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a:t>
            </a:r>
          </a:p>
          <a:p>
            <a:pPr marL="0" indent="0">
              <a:buNone/>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"La tarea consiste entonces en la elaboración de dos ansiedades básicas, </a:t>
            </a:r>
            <a:r>
              <a:rPr lang="es-ES_tradnl" sz="1600" i="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miedo a la pérdida</a:t>
            </a: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de las estructuras existentes (ansiedad depresiva) y </a:t>
            </a:r>
            <a:r>
              <a:rPr lang="es-ES_tradnl" sz="1600" i="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miedo al ataque</a:t>
            </a: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de</a:t>
            </a: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la nueva situación (ansiedad paranoide) , proviniendo esta última de nuevas estructuras en las que el sujeto se siente inseguro por carencia de instrumentación." (</a:t>
            </a:r>
            <a:r>
              <a:rPr lang="es-ES_tradnl" sz="16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Pichon</a:t>
            </a:r>
            <a:r>
              <a:rPr lang="es-ES_tradnl"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-Rivière, 1985, p. 153)</a:t>
            </a:r>
            <a:endParaRPr lang="es-A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AR" dirty="0"/>
          </a:p>
        </p:txBody>
      </p:sp>
      <p:pic>
        <p:nvPicPr>
          <p:cNvPr id="4" name="Imagen 3" descr="Diagrama&#10;&#10;Descripción generada automáticamente">
            <a:hlinkClick r:id="rId2"/>
            <a:extLst>
              <a:ext uri="{FF2B5EF4-FFF2-40B4-BE49-F238E27FC236}">
                <a16:creationId xmlns:a16="http://schemas.microsoft.com/office/drawing/2014/main" id="{57DB065F-D597-16FA-636D-46BE3910CF3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83015" y="2389187"/>
            <a:ext cx="6221614" cy="2782887"/>
          </a:xfrm>
          <a:prstGeom prst="rect">
            <a:avLst/>
          </a:prstGeom>
          <a:noFill/>
          <a:ln>
            <a:noFill/>
          </a:ln>
        </p:spPr>
      </p:pic>
    </p:spTree>
    <p:extLst>
      <p:ext uri="{BB962C8B-B14F-4D97-AF65-F5344CB8AC3E}">
        <p14:creationId xmlns:p14="http://schemas.microsoft.com/office/powerpoint/2010/main" val="2743369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D2B34-B385-489A-2407-601836F1351D}"/>
              </a:ext>
            </a:extLst>
          </p:cNvPr>
          <p:cNvSpPr>
            <a:spLocks noGrp="1"/>
          </p:cNvSpPr>
          <p:nvPr>
            <p:ph type="title"/>
          </p:nvPr>
        </p:nvSpPr>
        <p:spPr/>
        <p:txBody>
          <a:bodyPr/>
          <a:lstStyle/>
          <a:p>
            <a:r>
              <a:rPr lang="es-MX" b="1" dirty="0">
                <a:latin typeface="Arial" panose="020B0604020202020204" pitchFamily="34" charset="0"/>
                <a:cs typeface="Arial" panose="020B0604020202020204" pitchFamily="34" charset="0"/>
              </a:rPr>
              <a:t>La “estereotipia”</a:t>
            </a:r>
            <a:endParaRPr lang="es-AR"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2EEB01C8-770B-4D91-C0C3-78731293553A}"/>
              </a:ext>
            </a:extLst>
          </p:cNvPr>
          <p:cNvSpPr>
            <a:spLocks noGrp="1"/>
          </p:cNvSpPr>
          <p:nvPr>
            <p:ph idx="1"/>
          </p:nvPr>
        </p:nvSpPr>
        <p:spPr/>
        <p:txBody>
          <a:bodyPr>
            <a:normAutofit/>
          </a:bodyPr>
          <a:lstStyle/>
          <a:p>
            <a:pPr marL="0" indent="0">
              <a:lnSpc>
                <a:spcPct val="107000"/>
              </a:lnSpc>
              <a:spcAft>
                <a:spcPts val="800"/>
              </a:spcAft>
              <a:buNone/>
            </a:pPr>
            <a:r>
              <a:rPr lang="es-ES_tradn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Para </a:t>
            </a:r>
            <a:r>
              <a:rPr lang="es-ES_tradnl" sz="1800" dirty="0" err="1">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Pichon</a:t>
            </a:r>
            <a:r>
              <a:rPr lang="es-ES_tradn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-Rivière, la coexistencia y cooperación de estas ansiedades es lo que configura la resistencia al cambio.</a:t>
            </a:r>
          </a:p>
          <a:p>
            <a:pPr marL="0" indent="0">
              <a:lnSpc>
                <a:spcPct val="107000"/>
              </a:lnSpc>
              <a:spcAft>
                <a:spcPts val="800"/>
              </a:spcAft>
              <a:buNone/>
            </a:pPr>
            <a:r>
              <a:rPr lang="es-ES_tradn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La </a:t>
            </a:r>
            <a:r>
              <a:rPr lang="es-ES_tradnl" sz="1800" dirty="0">
                <a:solidFill>
                  <a:schemeClr val="tx1"/>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“estereotipia” </a:t>
            </a:r>
            <a:r>
              <a:rPr lang="es-ES_tradnl" sz="1800"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s</a:t>
            </a:r>
            <a:r>
              <a:rPr lang="es-ES_tradnl"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upone la repetición constante de lo mismo, donde no hay cambio ni avance. Esta estereotipia es efecto de la no elaboración de las ansiedades básicas, y es esta estereotipia lo que hay que romper a fin de que el grupo encauce sus acciones en dirección al logro de sus objetivos.</a:t>
            </a:r>
          </a:p>
          <a:p>
            <a:pPr marL="0" indent="0">
              <a:lnSpc>
                <a:spcPct val="107000"/>
              </a:lnSpc>
              <a:spcAft>
                <a:spcPts val="800"/>
              </a:spcAft>
              <a:buNone/>
            </a:pP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La </a:t>
            </a:r>
            <a:r>
              <a:rPr lang="es-ES_tradnl" sz="1800" b="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interpretación y señalamiento </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de dichas ansiedades es lo que posibilita vencer la estereotipia. Cuando ocurre esto se ha producido un salto de lo repetitivo -propio de la estereotipia o resistencia al cambio- a lo operativo, es decir, a la puesta en funcionamiento de las fuerzas del grupo para operar sobre la realidad en aras de lograr sus objetivos.</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s-A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2467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6713C17-A6E5-24E9-E445-44B9C530FCBA}"/>
              </a:ext>
            </a:extLst>
          </p:cNvPr>
          <p:cNvSpPr>
            <a:spLocks noGrp="1"/>
          </p:cNvSpPr>
          <p:nvPr>
            <p:ph idx="1"/>
          </p:nvPr>
        </p:nvSpPr>
        <p:spPr>
          <a:xfrm>
            <a:off x="1251678" y="2243138"/>
            <a:ext cx="10178322" cy="3636454"/>
          </a:xfrm>
        </p:spPr>
        <p:txBody>
          <a:bodyPr/>
          <a:lstStyle/>
          <a:p>
            <a:pPr marL="0" indent="0" algn="ctr">
              <a:buNone/>
            </a:pPr>
            <a:r>
              <a:rPr lang="es-ES_tradnl" sz="2400" b="1" dirty="0">
                <a:solidFill>
                  <a:srgbClr val="2B1E1B"/>
                </a:solidFill>
                <a:effectLst/>
                <a:latin typeface="Arial" panose="020B0604020202020204" pitchFamily="34" charset="0"/>
                <a:ea typeface="Times New Roman" panose="02020603050405020304" pitchFamily="18" charset="0"/>
              </a:rPr>
              <a:t>La Técnica de los Grupos Operativos implica la movilización de las ansiedades básicas que se producen al interior del grupo a través de su interpretación, generando en éste la capacidad de hacerles frente para elaborarlas e impedir que representen un obstáculo, superando así la estereotipia y avanzando de este modo hacia el logro de sus objetivos.</a:t>
            </a:r>
          </a:p>
          <a:p>
            <a:pPr marL="0" indent="0">
              <a:buNone/>
            </a:pPr>
            <a:r>
              <a:rPr lang="es-AR" sz="1800" dirty="0">
                <a:effectLst/>
                <a:latin typeface="Calibri" panose="020F0502020204030204" pitchFamily="34" charset="0"/>
                <a:ea typeface="Calibri" panose="020F0502020204030204" pitchFamily="34" charset="0"/>
                <a:cs typeface="Calibri" panose="020F0502020204030204" pitchFamily="34" charset="0"/>
              </a:rPr>
              <a:t>.</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AR" dirty="0"/>
          </a:p>
        </p:txBody>
      </p:sp>
    </p:spTree>
    <p:extLst>
      <p:ext uri="{BB962C8B-B14F-4D97-AF65-F5344CB8AC3E}">
        <p14:creationId xmlns:p14="http://schemas.microsoft.com/office/powerpoint/2010/main" val="2305428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Carta&#10;&#10;Descripción generada automáticamente con confianza baja">
            <a:hlinkClick r:id="rId2"/>
            <a:extLst>
              <a:ext uri="{FF2B5EF4-FFF2-40B4-BE49-F238E27FC236}">
                <a16:creationId xmlns:a16="http://schemas.microsoft.com/office/drawing/2014/main" id="{CB32C19B-40F8-C966-14F7-68ABCEDC0C0D}"/>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5849" r="16352" b="38274"/>
          <a:stretch/>
        </p:blipFill>
        <p:spPr bwMode="auto">
          <a:xfrm>
            <a:off x="2085975" y="2160019"/>
            <a:ext cx="8516224" cy="2497705"/>
          </a:xfrm>
          <a:prstGeom prst="rect">
            <a:avLst/>
          </a:prstGeom>
          <a:noFill/>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C5D201E9-7ACF-692F-0962-78E435432B59}"/>
              </a:ext>
            </a:extLst>
          </p:cNvPr>
          <p:cNvSpPr txBox="1"/>
          <p:nvPr/>
        </p:nvSpPr>
        <p:spPr>
          <a:xfrm>
            <a:off x="2043113" y="570250"/>
            <a:ext cx="9486899" cy="1477328"/>
          </a:xfrm>
          <a:prstGeom prst="rect">
            <a:avLst/>
          </a:prstGeom>
          <a:noFill/>
        </p:spPr>
        <p:txBody>
          <a:bodyPr wrap="square">
            <a:spAutoFit/>
          </a:bodyPr>
          <a:lstStyle/>
          <a:p>
            <a:r>
              <a:rPr lang="es-ES_tradnl" dirty="0">
                <a:solidFill>
                  <a:srgbClr val="2B1E1B"/>
                </a:solidFill>
                <a:latin typeface="Arial" panose="020B0604020202020204" pitchFamily="34" charset="0"/>
                <a:ea typeface="Times New Roman" panose="02020603050405020304" pitchFamily="18" charset="0"/>
              </a:rPr>
              <a:t>S</a:t>
            </a:r>
            <a:r>
              <a:rPr lang="es-ES_tradnl" sz="1800" dirty="0">
                <a:solidFill>
                  <a:srgbClr val="2B1E1B"/>
                </a:solidFill>
                <a:effectLst/>
                <a:latin typeface="Arial" panose="020B0604020202020204" pitchFamily="34" charset="0"/>
                <a:ea typeface="Times New Roman" panose="02020603050405020304" pitchFamily="18" charset="0"/>
              </a:rPr>
              <a:t>i consideramos el grado en que un grupo vuelca su mirada hacia su propio acontecer manifiesto o hacia su propio acontecer latente, tendríamos, en el extremo manifiesto, a los </a:t>
            </a:r>
            <a:r>
              <a:rPr lang="es-ES_tradnl" sz="1800" b="1" i="1" dirty="0">
                <a:solidFill>
                  <a:srgbClr val="2B1E1B"/>
                </a:solidFill>
                <a:effectLst/>
                <a:latin typeface="Arial" panose="020B0604020202020204" pitchFamily="34" charset="0"/>
                <a:ea typeface="Times New Roman" panose="02020603050405020304" pitchFamily="18" charset="0"/>
              </a:rPr>
              <a:t>grupos de discusión </a:t>
            </a:r>
            <a:r>
              <a:rPr lang="es-ES_tradnl" sz="1800" dirty="0">
                <a:solidFill>
                  <a:srgbClr val="2B1E1B"/>
                </a:solidFill>
                <a:effectLst/>
                <a:latin typeface="Arial" panose="020B0604020202020204" pitchFamily="34" charset="0"/>
                <a:ea typeface="Times New Roman" panose="02020603050405020304" pitchFamily="18" charset="0"/>
              </a:rPr>
              <a:t>-por ejemplo, el equipo de marketing de una empresa-; en el extremo latente, a un </a:t>
            </a:r>
            <a:r>
              <a:rPr lang="es-ES_tradnl" sz="1800" b="1" i="1" dirty="0">
                <a:solidFill>
                  <a:srgbClr val="2B1E1B"/>
                </a:solidFill>
                <a:effectLst/>
                <a:latin typeface="Arial" panose="020B0604020202020204" pitchFamily="34" charset="0"/>
                <a:ea typeface="Times New Roman" panose="02020603050405020304" pitchFamily="18" charset="0"/>
              </a:rPr>
              <a:t>grupo de psicoterapia</a:t>
            </a:r>
            <a:r>
              <a:rPr lang="es-ES_tradnl" sz="1800" dirty="0">
                <a:solidFill>
                  <a:srgbClr val="2B1E1B"/>
                </a:solidFill>
                <a:effectLst/>
                <a:latin typeface="Arial" panose="020B0604020202020204" pitchFamily="34" charset="0"/>
                <a:ea typeface="Times New Roman" panose="02020603050405020304" pitchFamily="18" charset="0"/>
              </a:rPr>
              <a:t>; y en el medio, en un punto equidistante de ambos, a los grupos operativos</a:t>
            </a:r>
            <a:endParaRPr lang="es-AR" dirty="0"/>
          </a:p>
        </p:txBody>
      </p:sp>
      <p:sp>
        <p:nvSpPr>
          <p:cNvPr id="8" name="CuadroTexto 7">
            <a:extLst>
              <a:ext uri="{FF2B5EF4-FFF2-40B4-BE49-F238E27FC236}">
                <a16:creationId xmlns:a16="http://schemas.microsoft.com/office/drawing/2014/main" id="{5C6028FD-2296-0A78-F26E-C95727780426}"/>
              </a:ext>
            </a:extLst>
          </p:cNvPr>
          <p:cNvSpPr txBox="1"/>
          <p:nvPr/>
        </p:nvSpPr>
        <p:spPr>
          <a:xfrm>
            <a:off x="2014538" y="4944377"/>
            <a:ext cx="9258300" cy="1262846"/>
          </a:xfrm>
          <a:prstGeom prst="rect">
            <a:avLst/>
          </a:prstGeom>
          <a:noFill/>
        </p:spPr>
        <p:txBody>
          <a:bodyPr wrap="square">
            <a:spAutoFit/>
          </a:bodyPr>
          <a:lstStyle/>
          <a:p>
            <a:pPr algn="just">
              <a:lnSpc>
                <a:spcPct val="107000"/>
              </a:lnSpc>
              <a:spcAft>
                <a:spcPts val="800"/>
              </a:spcAft>
            </a:pP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En un </a:t>
            </a:r>
            <a:r>
              <a:rPr lang="es-ES_tradnl" sz="1800" b="1"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grupo operativo</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se plantean objetivos claros, y se instrumentan los recursos disponibles en función de tales objetivos; pero, cuando algo del orden de la estereotipia, de la ansiedad, de lo inconsciente, se presentifica, es, a su tiempo, atendido e interpretado, para que no ejerza un efecto obstaculizador en las acciones del grupo.</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8172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F886E-42BA-5784-AD37-EC3ACA12DF37}"/>
              </a:ext>
            </a:extLst>
          </p:cNvPr>
          <p:cNvSpPr>
            <a:spLocks noGrp="1"/>
          </p:cNvSpPr>
          <p:nvPr>
            <p:ph type="title"/>
          </p:nvPr>
        </p:nvSpPr>
        <p:spPr/>
        <p:txBody>
          <a:bodyPr/>
          <a:lstStyle/>
          <a:p>
            <a:r>
              <a:rPr lang="es-MX" b="1" dirty="0">
                <a:latin typeface="Arial" panose="020B0604020202020204" pitchFamily="34" charset="0"/>
                <a:cs typeface="Arial" panose="020B0604020202020204" pitchFamily="34" charset="0"/>
              </a:rPr>
              <a:t>Tarea y </a:t>
            </a:r>
            <a:r>
              <a:rPr lang="es-MX" b="1" dirty="0" err="1">
                <a:latin typeface="Arial" panose="020B0604020202020204" pitchFamily="34" charset="0"/>
                <a:cs typeface="Arial" panose="020B0604020202020204" pitchFamily="34" charset="0"/>
              </a:rPr>
              <a:t>pre-tarea</a:t>
            </a:r>
            <a:endParaRPr lang="es-AR"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D0D89CC4-32A5-15AF-01C4-8DDFB1715F80}"/>
              </a:ext>
            </a:extLst>
          </p:cNvPr>
          <p:cNvSpPr>
            <a:spLocks noGrp="1"/>
          </p:cNvSpPr>
          <p:nvPr>
            <p:ph idx="1"/>
          </p:nvPr>
        </p:nvSpPr>
        <p:spPr/>
        <p:txBody>
          <a:bodyPr/>
          <a:lstStyle/>
          <a:p>
            <a:r>
              <a:rPr lang="es-MX" dirty="0">
                <a:solidFill>
                  <a:schemeClr val="tx1"/>
                </a:solidFill>
              </a:rPr>
              <a:t>No suponen un orden secuencial o cronológico.</a:t>
            </a:r>
          </a:p>
          <a:p>
            <a:r>
              <a:rPr lang="es-MX" dirty="0">
                <a:solidFill>
                  <a:schemeClr val="tx1"/>
                </a:solidFill>
              </a:rPr>
              <a:t>Se relacionan con el atravesamiento o no de las ansiedades básicas.</a:t>
            </a:r>
          </a:p>
          <a:p>
            <a:r>
              <a:rPr lang="es-ES_tradnl" dirty="0">
                <a:solidFill>
                  <a:schemeClr val="tx1"/>
                </a:solidFill>
              </a:rPr>
              <a:t>Cuando un grupo está avasallado por sus ansiedades básicas, y por ello no avanza en el logro de sus objetivos, se encuentra en estado de </a:t>
            </a:r>
            <a:r>
              <a:rPr lang="es-ES_tradnl" b="1" dirty="0" err="1">
                <a:solidFill>
                  <a:schemeClr val="tx1"/>
                </a:solidFill>
              </a:rPr>
              <a:t>pre-tarea</a:t>
            </a:r>
            <a:r>
              <a:rPr lang="es-ES_tradnl" dirty="0">
                <a:solidFill>
                  <a:schemeClr val="tx1"/>
                </a:solidFill>
              </a:rPr>
              <a:t>. Cuando, en cambio, se ha logrado superar este estado de cosas por medio de la interpretación, pasando de lo repetitivo a lo operativo, el grupo se encuentra ahora en estado de </a:t>
            </a:r>
            <a:r>
              <a:rPr lang="es-ES_tradnl" b="1" dirty="0">
                <a:solidFill>
                  <a:schemeClr val="tx1"/>
                </a:solidFill>
              </a:rPr>
              <a:t>tarea</a:t>
            </a:r>
            <a:endParaRPr lang="es-MX" b="1" dirty="0">
              <a:solidFill>
                <a:schemeClr val="tx1"/>
              </a:solidFill>
            </a:endParaRPr>
          </a:p>
          <a:p>
            <a:endParaRPr lang="es-AR" dirty="0"/>
          </a:p>
        </p:txBody>
      </p:sp>
    </p:spTree>
    <p:extLst>
      <p:ext uri="{BB962C8B-B14F-4D97-AF65-F5344CB8AC3E}">
        <p14:creationId xmlns:p14="http://schemas.microsoft.com/office/powerpoint/2010/main" val="1558161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BCA91D-17DB-9E74-AC83-4EBF418F37D2}"/>
              </a:ext>
            </a:extLst>
          </p:cNvPr>
          <p:cNvSpPr>
            <a:spLocks noGrp="1"/>
          </p:cNvSpPr>
          <p:nvPr>
            <p:ph idx="1"/>
          </p:nvPr>
        </p:nvSpPr>
        <p:spPr>
          <a:xfrm>
            <a:off x="1251678" y="2157413"/>
            <a:ext cx="10178322" cy="3722179"/>
          </a:xfrm>
        </p:spPr>
        <p:txBody>
          <a:bodyPr>
            <a:normAutofit/>
          </a:bodyPr>
          <a:lstStyle/>
          <a:p>
            <a:pPr marL="0" indent="0">
              <a:buNone/>
            </a:pPr>
            <a:r>
              <a:rPr lang="es-AR"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 </a:t>
            </a:r>
            <a:r>
              <a:rPr lang="es-AR" sz="2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tarea </a:t>
            </a:r>
            <a:r>
              <a:rPr lang="es-AR"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que adquiere prioridad en un grupo es la elaboración de un </a:t>
            </a:r>
            <a:r>
              <a:rPr lang="es-AR" sz="28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esquema referencial común</a:t>
            </a:r>
            <a:r>
              <a:rPr lang="es-AR"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condición básica para el establecimiento de la comunicación, la que se dará en la medida en que los mensajes puedan ser decodificados por una afinidad o coincidencia de los esquemas referenciales del emisor y el receptor.  </a:t>
            </a:r>
          </a:p>
        </p:txBody>
      </p:sp>
    </p:spTree>
    <p:extLst>
      <p:ext uri="{BB962C8B-B14F-4D97-AF65-F5344CB8AC3E}">
        <p14:creationId xmlns:p14="http://schemas.microsoft.com/office/powerpoint/2010/main" val="1307807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3A042-A53C-8E81-9BB9-49887996623C}"/>
              </a:ext>
            </a:extLst>
          </p:cNvPr>
          <p:cNvSpPr>
            <a:spLocks noGrp="1"/>
          </p:cNvSpPr>
          <p:nvPr>
            <p:ph type="title"/>
          </p:nvPr>
        </p:nvSpPr>
        <p:spPr/>
        <p:txBody>
          <a:bodyPr/>
          <a:lstStyle/>
          <a:p>
            <a:r>
              <a:rPr lang="es-MX" dirty="0"/>
              <a:t>“</a:t>
            </a:r>
            <a:r>
              <a:rPr lang="es-MX" dirty="0" err="1"/>
              <a:t>ecro</a:t>
            </a:r>
            <a:r>
              <a:rPr lang="es-MX" dirty="0"/>
              <a:t>”: esquema conceptual, referencial y operativo</a:t>
            </a:r>
            <a:endParaRPr lang="es-AR" dirty="0"/>
          </a:p>
        </p:txBody>
      </p:sp>
      <p:sp>
        <p:nvSpPr>
          <p:cNvPr id="3" name="Marcador de contenido 2">
            <a:extLst>
              <a:ext uri="{FF2B5EF4-FFF2-40B4-BE49-F238E27FC236}">
                <a16:creationId xmlns:a16="http://schemas.microsoft.com/office/drawing/2014/main" id="{2DB94AAE-7504-1B22-41DA-F9508F8C14E1}"/>
              </a:ext>
            </a:extLst>
          </p:cNvPr>
          <p:cNvSpPr>
            <a:spLocks noGrp="1"/>
          </p:cNvSpPr>
          <p:nvPr>
            <p:ph idx="1"/>
          </p:nvPr>
        </p:nvSpPr>
        <p:spPr>
          <a:xfrm>
            <a:off x="1251678" y="2286001"/>
            <a:ext cx="10178322" cy="4271962"/>
          </a:xfrm>
        </p:spPr>
        <p:txBody>
          <a:bodyPr>
            <a:normAutofit/>
          </a:bodyPr>
          <a:lstStyle/>
          <a:p>
            <a:r>
              <a:rPr lang="es-MX" sz="2400" b="0" i="0" dirty="0">
                <a:solidFill>
                  <a:schemeClr val="tx1"/>
                </a:solidFill>
                <a:effectLst/>
                <a:latin typeface="NeoSansPro"/>
              </a:rPr>
              <a:t>Define al ECRO como un conjunto organizado de conceptos generales, teóricos, referidos a un sector de lo real, a un determinado universo de discurso, que permiten una aproximación instrumental al objeto particular (concreto). El método dialéctico fundamenta este ECRO y su particular dialéctica.</a:t>
            </a:r>
          </a:p>
          <a:p>
            <a:r>
              <a:rPr lang="es-MX" sz="2400" dirty="0">
                <a:solidFill>
                  <a:schemeClr val="tx1"/>
                </a:solidFill>
                <a:latin typeface="NeoSansPro"/>
              </a:rPr>
              <a:t>Esquema: conjunto articulado</a:t>
            </a:r>
          </a:p>
          <a:p>
            <a:r>
              <a:rPr lang="es-MX" sz="2400" dirty="0">
                <a:solidFill>
                  <a:schemeClr val="tx1"/>
                </a:solidFill>
                <a:latin typeface="NeoSansPro"/>
              </a:rPr>
              <a:t>Conceptual: sistema de ideas, creencias, que ordenan la realidad</a:t>
            </a:r>
          </a:p>
          <a:p>
            <a:r>
              <a:rPr lang="es-MX" sz="2400" dirty="0">
                <a:solidFill>
                  <a:schemeClr val="tx1"/>
                </a:solidFill>
                <a:latin typeface="NeoSansPro"/>
              </a:rPr>
              <a:t>Referencial: refiere a un segmento de lo real sobre el que se piensa y opera</a:t>
            </a:r>
          </a:p>
          <a:p>
            <a:r>
              <a:rPr lang="es-MX" sz="2400" dirty="0">
                <a:solidFill>
                  <a:schemeClr val="tx1"/>
                </a:solidFill>
                <a:latin typeface="NeoSansPro"/>
              </a:rPr>
              <a:t>Operativo: no interesan solo las interpretaciones, sino la actuación creativa y transformadora de esa realidad</a:t>
            </a:r>
            <a:r>
              <a:rPr lang="es-MX" sz="2400" dirty="0">
                <a:solidFill>
                  <a:srgbClr val="474747"/>
                </a:solidFill>
                <a:latin typeface="NeoSansPro"/>
              </a:rPr>
              <a:t>.</a:t>
            </a:r>
            <a:endParaRPr lang="es-AR" sz="2400" dirty="0"/>
          </a:p>
        </p:txBody>
      </p:sp>
    </p:spTree>
    <p:extLst>
      <p:ext uri="{BB962C8B-B14F-4D97-AF65-F5344CB8AC3E}">
        <p14:creationId xmlns:p14="http://schemas.microsoft.com/office/powerpoint/2010/main" val="365999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BB8F78-9802-4951-4E53-42BBF7EF0370}"/>
              </a:ext>
            </a:extLst>
          </p:cNvPr>
          <p:cNvSpPr>
            <a:spLocks noGrp="1"/>
          </p:cNvSpPr>
          <p:nvPr>
            <p:ph type="title"/>
          </p:nvPr>
        </p:nvSpPr>
        <p:spPr/>
        <p:txBody>
          <a:bodyPr/>
          <a:lstStyle/>
          <a:p>
            <a:r>
              <a:rPr lang="es-MX" b="1" dirty="0">
                <a:latin typeface="Arial" panose="020B0604020202020204" pitchFamily="34" charset="0"/>
                <a:cs typeface="Arial" panose="020B0604020202020204" pitchFamily="34" charset="0"/>
              </a:rPr>
              <a:t>el “coordinador”</a:t>
            </a:r>
            <a:endParaRPr lang="es-AR" b="1" i="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6AC1A4E-34F1-CEB7-FFFB-C29DDAB9E2C4}"/>
              </a:ext>
            </a:extLst>
          </p:cNvPr>
          <p:cNvSpPr>
            <a:spLocks noGrp="1"/>
          </p:cNvSpPr>
          <p:nvPr>
            <p:ph idx="1"/>
          </p:nvPr>
        </p:nvSpPr>
        <p:spPr>
          <a:xfrm>
            <a:off x="1529974" y="2007705"/>
            <a:ext cx="10178322" cy="4571999"/>
          </a:xfrm>
        </p:spPr>
        <p:txBody>
          <a:bodyPr>
            <a:normAutofit/>
          </a:bodyPr>
          <a:lstStyle/>
          <a:p>
            <a:pPr marL="0" indent="0">
              <a:buNone/>
            </a:pPr>
            <a:r>
              <a:rPr lang="es-AR" sz="2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 Coordinador</a:t>
            </a:r>
            <a:r>
              <a:rPr lang="es-AR"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Su finalidad es lograr una comunicación dentro del grupo que se mantenga activa, es decir, creadora.</a:t>
            </a:r>
          </a:p>
          <a:p>
            <a:pPr marL="0" indent="0">
              <a:buNone/>
            </a:pPr>
            <a:r>
              <a:rPr lang="es-AR"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En estas técnicas grupales la </a:t>
            </a:r>
            <a:r>
              <a:rPr lang="es-AR"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función del coordinador consiste esencialmente en crear, mantener, y fomentar la comunicación,</a:t>
            </a:r>
            <a:r>
              <a:rPr lang="es-AR"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llegando esta, a través de un desarrollo progresivo, a tomar forma de un espiral, en la cual coinciden didáctica, aprendizaje, comunicación, y operatividad</a:t>
            </a:r>
          </a:p>
          <a:p>
            <a:pPr marL="0" indent="0">
              <a:buNone/>
            </a:pPr>
            <a:endParaRPr lang="es-AR" sz="2400" dirty="0">
              <a:effectLst/>
              <a:latin typeface="Arial" panose="020B0604020202020204" pitchFamily="34" charset="0"/>
              <a:ea typeface="Calibri" panose="020F050202020403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2993583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C2B2E5B-F69C-D371-6BF7-0BC0725C0B1C}"/>
              </a:ext>
            </a:extLst>
          </p:cNvPr>
          <p:cNvSpPr>
            <a:spLocks noGrp="1"/>
          </p:cNvSpPr>
          <p:nvPr>
            <p:ph idx="1"/>
          </p:nvPr>
        </p:nvSpPr>
        <p:spPr>
          <a:xfrm>
            <a:off x="1317939" y="1596888"/>
            <a:ext cx="10178322" cy="3593591"/>
          </a:xfrm>
        </p:spPr>
        <p:txBody>
          <a:bodyPr>
            <a:normAutofit/>
          </a:bodyPr>
          <a:lstStyle/>
          <a:p>
            <a:pPr marL="0" indent="0">
              <a:buNone/>
            </a:pPr>
            <a:r>
              <a:rPr lang="es-AR" sz="2400" b="1" dirty="0">
                <a:solidFill>
                  <a:schemeClr val="tx1"/>
                </a:solidFill>
                <a:effectLst/>
                <a:latin typeface="Calibri" panose="020F0502020204030204" pitchFamily="34" charset="0"/>
                <a:ea typeface="Calibri" panose="020F0502020204030204" pitchFamily="34" charset="0"/>
              </a:rPr>
              <a:t>La tarea del COORDINADOR será la interpretación…</a:t>
            </a:r>
          </a:p>
          <a:p>
            <a:pPr marL="0" indent="0">
              <a:buNone/>
            </a:pPr>
            <a:r>
              <a:rPr lang="es-AR" sz="2400" b="1" dirty="0">
                <a:solidFill>
                  <a:schemeClr val="tx1"/>
                </a:solidFill>
                <a:effectLst/>
                <a:latin typeface="Calibri" panose="020F0502020204030204" pitchFamily="34" charset="0"/>
                <a:ea typeface="Calibri" panose="020F0502020204030204" pitchFamily="34" charset="0"/>
              </a:rPr>
              <a:t>La </a:t>
            </a:r>
            <a:r>
              <a:rPr lang="es-AR" sz="2400" b="1" u="sng" dirty="0">
                <a:solidFill>
                  <a:schemeClr val="tx1"/>
                </a:solidFill>
                <a:effectLst/>
                <a:latin typeface="Calibri" panose="020F0502020204030204" pitchFamily="34" charset="0"/>
                <a:ea typeface="Calibri" panose="020F0502020204030204" pitchFamily="34" charset="0"/>
              </a:rPr>
              <a:t>interpretación</a:t>
            </a:r>
            <a:r>
              <a:rPr lang="es-AR" sz="2400" b="1" dirty="0">
                <a:solidFill>
                  <a:schemeClr val="tx1"/>
                </a:solidFill>
                <a:effectLst/>
                <a:latin typeface="Calibri" panose="020F0502020204030204" pitchFamily="34" charset="0"/>
                <a:ea typeface="Calibri" panose="020F0502020204030204" pitchFamily="34" charset="0"/>
              </a:rPr>
              <a:t> debe abarcar las dos dimensiones, la vertical o individual, ya que el portavoz enuncia el problema y puede hacerlo en la medida en que, por su historia personal, se encuentre cerca de ese contenido. Una vez señalados los aspectos individuales, motivacionales del portavoz, la interpretación tendera a </a:t>
            </a:r>
            <a:r>
              <a:rPr lang="es-AR" sz="2400" b="1" dirty="0" err="1">
                <a:solidFill>
                  <a:schemeClr val="tx1"/>
                </a:solidFill>
                <a:effectLst/>
                <a:latin typeface="Calibri" panose="020F0502020204030204" pitchFamily="34" charset="0"/>
                <a:ea typeface="Calibri" panose="020F0502020204030204" pitchFamily="34" charset="0"/>
              </a:rPr>
              <a:t>desocultar</a:t>
            </a:r>
            <a:r>
              <a:rPr lang="es-AR" sz="2400" b="1" dirty="0">
                <a:solidFill>
                  <a:schemeClr val="tx1"/>
                </a:solidFill>
                <a:effectLst/>
                <a:latin typeface="Calibri" panose="020F0502020204030204" pitchFamily="34" charset="0"/>
                <a:ea typeface="Calibri" panose="020F0502020204030204" pitchFamily="34" charset="0"/>
              </a:rPr>
              <a:t> el acontecer implícito grupal</a:t>
            </a:r>
            <a:endParaRPr lang="es-AR" sz="2800" dirty="0">
              <a:solidFill>
                <a:schemeClr val="tx1"/>
              </a:solidFill>
            </a:endParaRPr>
          </a:p>
        </p:txBody>
      </p:sp>
    </p:spTree>
    <p:extLst>
      <p:ext uri="{BB962C8B-B14F-4D97-AF65-F5344CB8AC3E}">
        <p14:creationId xmlns:p14="http://schemas.microsoft.com/office/powerpoint/2010/main" val="2283388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1608D-DBE5-E2E6-2B96-289BEE83DA55}"/>
              </a:ext>
            </a:extLst>
          </p:cNvPr>
          <p:cNvSpPr>
            <a:spLocks noGrp="1"/>
          </p:cNvSpPr>
          <p:nvPr>
            <p:ph type="title"/>
          </p:nvPr>
        </p:nvSpPr>
        <p:spPr/>
        <p:txBody>
          <a:bodyPr/>
          <a:lstStyle/>
          <a:p>
            <a:r>
              <a:rPr lang="es-MX" dirty="0"/>
              <a:t>EL INTERJUEGO DE ROLES</a:t>
            </a:r>
            <a:endParaRPr lang="es-AR" dirty="0"/>
          </a:p>
        </p:txBody>
      </p:sp>
      <p:sp>
        <p:nvSpPr>
          <p:cNvPr id="3" name="Marcador de contenido 2">
            <a:extLst>
              <a:ext uri="{FF2B5EF4-FFF2-40B4-BE49-F238E27FC236}">
                <a16:creationId xmlns:a16="http://schemas.microsoft.com/office/drawing/2014/main" id="{C42FEBE2-DD8F-7FDA-42B1-41C1CFA222B5}"/>
              </a:ext>
            </a:extLst>
          </p:cNvPr>
          <p:cNvSpPr>
            <a:spLocks noGrp="1"/>
          </p:cNvSpPr>
          <p:nvPr>
            <p:ph idx="1"/>
          </p:nvPr>
        </p:nvSpPr>
        <p:spPr/>
        <p:txBody>
          <a:bodyPr/>
          <a:lstStyle/>
          <a:p>
            <a:pPr marL="0" indent="0">
              <a:buNone/>
            </a:pPr>
            <a:r>
              <a:rPr lang="es-MX" dirty="0">
                <a:solidFill>
                  <a:schemeClr val="tx1"/>
                </a:solidFill>
              </a:rPr>
              <a:t>Por “rol” se comprende el desempeño real de una persona en una situación dada, es decir, el modo en que una persona debe desempeñarse acorde a los requerimientos de su posición. A su vez, rol es un de estatus social. Con este término se refiere a una especie de marca, de identificación social, que posiciona a los individuos en relación con otros individuos.</a:t>
            </a:r>
          </a:p>
          <a:p>
            <a:pPr marL="0" indent="0">
              <a:buNone/>
            </a:pPr>
            <a:endParaRPr lang="es-MX" dirty="0">
              <a:solidFill>
                <a:schemeClr val="tx1"/>
              </a:solidFill>
            </a:endParaRPr>
          </a:p>
          <a:p>
            <a:pPr marL="0" indent="0">
              <a:buNone/>
            </a:pPr>
            <a:r>
              <a:rPr lang="es-MX" dirty="0">
                <a:solidFill>
                  <a:schemeClr val="tx1"/>
                </a:solidFill>
              </a:rPr>
              <a:t>Para Pichón Rivière, rol </a:t>
            </a:r>
            <a:r>
              <a:rPr lang="es-MX" i="1" dirty="0">
                <a:solidFill>
                  <a:schemeClr val="tx1"/>
                </a:solidFill>
              </a:rPr>
              <a:t>"es un modelo organizado de conducta relativo a una, cierta posición del individuo en una, red de interacción ligado a expectativas propias de los otros".</a:t>
            </a:r>
          </a:p>
        </p:txBody>
      </p:sp>
    </p:spTree>
    <p:extLst>
      <p:ext uri="{BB962C8B-B14F-4D97-AF65-F5344CB8AC3E}">
        <p14:creationId xmlns:p14="http://schemas.microsoft.com/office/powerpoint/2010/main" val="3895980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246281-BCC8-E134-896D-39E8E5B7F958}"/>
              </a:ext>
            </a:extLst>
          </p:cNvPr>
          <p:cNvSpPr>
            <a:spLocks noGrp="1"/>
          </p:cNvSpPr>
          <p:nvPr>
            <p:ph idx="1"/>
          </p:nvPr>
        </p:nvSpPr>
        <p:spPr>
          <a:xfrm>
            <a:off x="1251678" y="1214438"/>
            <a:ext cx="10178322" cy="4957762"/>
          </a:xfrm>
        </p:spPr>
        <p:txBody>
          <a:bodyPr>
            <a:normAutofit/>
          </a:bodyPr>
          <a:lstStyle/>
          <a:p>
            <a:r>
              <a:rPr lang="es-ES_tradnl" sz="2400" dirty="0"/>
              <a:t>La </a:t>
            </a:r>
            <a:r>
              <a:rPr lang="es-ES_tradnl" sz="2400" dirty="0">
                <a:highlight>
                  <a:srgbClr val="FFFF00"/>
                </a:highlight>
              </a:rPr>
              <a:t>ansiedad paranoide </a:t>
            </a:r>
            <a:r>
              <a:rPr lang="es-ES_tradnl" sz="2400" dirty="0"/>
              <a:t>es la primera que padece el bebé, y corresponde a la llamada </a:t>
            </a:r>
            <a:r>
              <a:rPr lang="es-ES_tradnl" sz="2400" b="1" u="sng" dirty="0"/>
              <a:t>posición </a:t>
            </a:r>
            <a:r>
              <a:rPr lang="es-ES_tradnl" sz="2400" b="1" u="sng" dirty="0" err="1"/>
              <a:t>esquizo</a:t>
            </a:r>
            <a:r>
              <a:rPr lang="es-ES_tradnl" sz="2400" b="1" u="sng" dirty="0"/>
              <a:t>-paranoide</a:t>
            </a:r>
            <a:r>
              <a:rPr lang="es-ES_tradnl" sz="2400" dirty="0"/>
              <a:t>. Su contenido ideacional gira en torno al miedo a ser aniquilado por el pecho malo, al que se vive como omnipotente.</a:t>
            </a:r>
          </a:p>
          <a:p>
            <a:endParaRPr lang="es-ES_tradnl" sz="2400" dirty="0"/>
          </a:p>
          <a:p>
            <a:pPr marL="0" indent="0">
              <a:buNone/>
            </a:pPr>
            <a:endParaRPr lang="es-ES_tradnl" sz="2400" dirty="0"/>
          </a:p>
          <a:p>
            <a:r>
              <a:rPr lang="es-ES_tradnl" sz="2400" dirty="0"/>
              <a:t>la </a:t>
            </a:r>
            <a:r>
              <a:rPr lang="es-ES_tradnl" sz="2400" dirty="0">
                <a:highlight>
                  <a:srgbClr val="FFFF00"/>
                </a:highlight>
              </a:rPr>
              <a:t>ansiedad depresiva</a:t>
            </a:r>
            <a:r>
              <a:rPr lang="es-ES_tradnl" sz="2400" dirty="0"/>
              <a:t>, esta vinculada a la </a:t>
            </a:r>
            <a:r>
              <a:rPr lang="es-ES_tradnl" sz="2400" b="1" u="sng" dirty="0"/>
              <a:t>posición depresiva</a:t>
            </a:r>
            <a:r>
              <a:rPr lang="es-ES_tradnl" sz="2400" dirty="0"/>
              <a:t>. Implica un nivel mayor de maduración en la evolución del psiquismo: se produce una integración de ambos pechos “bueno” y “malo”, por lo cual el bebé teme ahora a la pérdida de este pecho total . Ahora el temor es a perder al pecho, en vez del anterior miedo a ser atacado por él. En consecuencia, surge la tendencia a la reparación</a:t>
            </a:r>
            <a:endParaRPr lang="es-AR" sz="2400" dirty="0"/>
          </a:p>
        </p:txBody>
      </p:sp>
    </p:spTree>
    <p:extLst>
      <p:ext uri="{BB962C8B-B14F-4D97-AF65-F5344CB8AC3E}">
        <p14:creationId xmlns:p14="http://schemas.microsoft.com/office/powerpoint/2010/main" val="2386033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C25F6FB-8A18-1B12-FF34-2FE8E8442C75}"/>
              </a:ext>
            </a:extLst>
          </p:cNvPr>
          <p:cNvSpPr>
            <a:spLocks noGrp="1"/>
          </p:cNvSpPr>
          <p:nvPr>
            <p:ph idx="1"/>
          </p:nvPr>
        </p:nvSpPr>
        <p:spPr>
          <a:xfrm>
            <a:off x="1251678" y="768627"/>
            <a:ext cx="10178322" cy="5565912"/>
          </a:xfrm>
        </p:spPr>
        <p:txBody>
          <a:bodyPr>
            <a:normAutofit fontScale="92500" lnSpcReduction="10000"/>
          </a:bodyPr>
          <a:lstStyle/>
          <a:p>
            <a:pPr marL="0" indent="0">
              <a:buNone/>
            </a:pPr>
            <a:r>
              <a:rPr lang="es-MX" dirty="0">
                <a:solidFill>
                  <a:schemeClr val="tx1"/>
                </a:solidFill>
              </a:rPr>
              <a:t>Se distinguirán entre roles formales o prescriptos, y roles informales.</a:t>
            </a:r>
          </a:p>
          <a:p>
            <a:pPr marL="0" indent="0">
              <a:buNone/>
            </a:pPr>
            <a:r>
              <a:rPr lang="es-MX" dirty="0">
                <a:solidFill>
                  <a:schemeClr val="tx1"/>
                </a:solidFill>
              </a:rPr>
              <a:t>Los roles formales son aquellos que están explicitados, manifiestos, en el grupo u organización en la que se encuentre el individuo.</a:t>
            </a:r>
          </a:p>
          <a:p>
            <a:pPr marL="0" indent="0">
              <a:buNone/>
            </a:pPr>
            <a:r>
              <a:rPr lang="es-MX" dirty="0">
                <a:solidFill>
                  <a:schemeClr val="tx1"/>
                </a:solidFill>
              </a:rPr>
              <a:t>Los roles informales son aquellos que se desprenden del acontecer grupal y en relación a un papel que desempeñan en lo latente, vinculado a la red de interacción grupal.</a:t>
            </a:r>
          </a:p>
          <a:p>
            <a:pPr marL="0" indent="0">
              <a:buNone/>
            </a:pPr>
            <a:endParaRPr lang="es-MX" dirty="0">
              <a:solidFill>
                <a:schemeClr val="tx1"/>
              </a:solidFill>
            </a:endParaRPr>
          </a:p>
          <a:p>
            <a:pPr marL="0" indent="0">
              <a:buNone/>
            </a:pPr>
            <a:r>
              <a:rPr lang="es-MX" dirty="0">
                <a:solidFill>
                  <a:schemeClr val="tx1"/>
                </a:solidFill>
              </a:rPr>
              <a:t>Para Pichón </a:t>
            </a:r>
            <a:r>
              <a:rPr lang="es-MX" dirty="0" err="1">
                <a:solidFill>
                  <a:schemeClr val="tx1"/>
                </a:solidFill>
              </a:rPr>
              <a:t>Riviere</a:t>
            </a:r>
            <a:r>
              <a:rPr lang="es-MX" dirty="0">
                <a:solidFill>
                  <a:schemeClr val="tx1"/>
                </a:solidFill>
              </a:rPr>
              <a:t> existirán cuatro roles fundamentales: </a:t>
            </a:r>
          </a:p>
          <a:p>
            <a:r>
              <a:rPr lang="es-MX" dirty="0">
                <a:solidFill>
                  <a:schemeClr val="tx1"/>
                </a:solidFill>
              </a:rPr>
              <a:t>El portavoz</a:t>
            </a:r>
          </a:p>
          <a:p>
            <a:r>
              <a:rPr lang="es-MX" dirty="0">
                <a:solidFill>
                  <a:schemeClr val="tx1"/>
                </a:solidFill>
              </a:rPr>
              <a:t>El chivo emisario </a:t>
            </a:r>
          </a:p>
          <a:p>
            <a:r>
              <a:rPr lang="es-MX" dirty="0">
                <a:solidFill>
                  <a:schemeClr val="tx1"/>
                </a:solidFill>
              </a:rPr>
              <a:t>El líder</a:t>
            </a:r>
          </a:p>
          <a:p>
            <a:r>
              <a:rPr lang="es-MX" dirty="0">
                <a:solidFill>
                  <a:schemeClr val="tx1"/>
                </a:solidFill>
              </a:rPr>
              <a:t>El saboteador</a:t>
            </a:r>
            <a:endParaRPr lang="es-AR" dirty="0">
              <a:solidFill>
                <a:schemeClr val="tx1"/>
              </a:solidFill>
            </a:endParaRPr>
          </a:p>
          <a:p>
            <a:pPr marL="0" indent="0">
              <a:buNone/>
            </a:pPr>
            <a:endParaRPr lang="es-MX" dirty="0">
              <a:solidFill>
                <a:schemeClr val="tx1"/>
              </a:solidFill>
            </a:endParaRPr>
          </a:p>
          <a:p>
            <a:pPr marL="0" indent="0">
              <a:buNone/>
            </a:pPr>
            <a:r>
              <a:rPr lang="es-MX" dirty="0">
                <a:solidFill>
                  <a:schemeClr val="tx1"/>
                </a:solidFill>
              </a:rPr>
              <a:t>Estos roles no son fijos o estereotipados sino funcionales y rotativos: en función de cada situación grupal e individual, un individuo podrá tomar tal o cual rol. Son adjudicados y asumidos, produciendo una articulación, un encaje</a:t>
            </a:r>
          </a:p>
        </p:txBody>
      </p:sp>
    </p:spTree>
    <p:extLst>
      <p:ext uri="{BB962C8B-B14F-4D97-AF65-F5344CB8AC3E}">
        <p14:creationId xmlns:p14="http://schemas.microsoft.com/office/powerpoint/2010/main" val="18257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19CF96E-6F65-5FDF-9043-031EA0727079}"/>
              </a:ext>
            </a:extLst>
          </p:cNvPr>
          <p:cNvSpPr>
            <a:spLocks noGrp="1"/>
          </p:cNvSpPr>
          <p:nvPr>
            <p:ph idx="1"/>
          </p:nvPr>
        </p:nvSpPr>
        <p:spPr>
          <a:xfrm>
            <a:off x="1251678" y="583096"/>
            <a:ext cx="10178322" cy="5791199"/>
          </a:xfrm>
        </p:spPr>
        <p:txBody>
          <a:bodyPr>
            <a:normAutofit fontScale="92500" lnSpcReduction="10000"/>
          </a:bodyPr>
          <a:lstStyle/>
          <a:p>
            <a:r>
              <a:rPr lang="es-MX" b="1" u="sng" dirty="0">
                <a:solidFill>
                  <a:schemeClr val="tx1"/>
                </a:solidFill>
              </a:rPr>
              <a:t>Chivo emisario: </a:t>
            </a:r>
            <a:r>
              <a:rPr lang="es-MX" dirty="0">
                <a:solidFill>
                  <a:schemeClr val="tx1"/>
                </a:solidFill>
              </a:rPr>
              <a:t>es aquél sobre el cual se depositan todos los aspectos negativos o atemorizantes del grupo o de la tarea, apareciendo mecanismos de segregación respecto a dicho integrante. Es el depositario de los problemas del grupo</a:t>
            </a:r>
          </a:p>
          <a:p>
            <a:pPr marL="0" indent="0">
              <a:buNone/>
            </a:pPr>
            <a:endParaRPr lang="es-MX" dirty="0">
              <a:solidFill>
                <a:schemeClr val="tx1"/>
              </a:solidFill>
            </a:endParaRPr>
          </a:p>
          <a:p>
            <a:r>
              <a:rPr lang="es-MX" b="1" u="sng" dirty="0">
                <a:solidFill>
                  <a:schemeClr val="tx1"/>
                </a:solidFill>
              </a:rPr>
              <a:t>Líder</a:t>
            </a:r>
            <a:r>
              <a:rPr lang="es-MX" dirty="0">
                <a:solidFill>
                  <a:schemeClr val="tx1"/>
                </a:solidFill>
              </a:rPr>
              <a:t>: es aquél sobre el cual se depositan los aspectos positivos del grupo, asumiendo la guía del grupo en la consecución de la tarea. Puede haber mas de un líder en un mismo grupo. Favorece la unión del grupo a través de la identificación masiva de sus miembros a él como ideal. Pichón- </a:t>
            </a:r>
            <a:r>
              <a:rPr lang="es-MX" dirty="0" err="1">
                <a:solidFill>
                  <a:schemeClr val="tx1"/>
                </a:solidFill>
              </a:rPr>
              <a:t>Riviere</a:t>
            </a:r>
            <a:r>
              <a:rPr lang="es-MX" dirty="0">
                <a:solidFill>
                  <a:schemeClr val="tx1"/>
                </a:solidFill>
              </a:rPr>
              <a:t> identifica cuatro liderazgos: Autoritario/autocrático, democrático, laissez-faire, demagógico.</a:t>
            </a:r>
          </a:p>
          <a:p>
            <a:pPr marL="0" indent="0">
              <a:buNone/>
            </a:pPr>
            <a:endParaRPr lang="es-MX" dirty="0">
              <a:solidFill>
                <a:schemeClr val="tx1"/>
              </a:solidFill>
            </a:endParaRPr>
          </a:p>
          <a:p>
            <a:r>
              <a:rPr lang="es-MX" b="1" u="sng" dirty="0">
                <a:solidFill>
                  <a:schemeClr val="tx1"/>
                </a:solidFill>
              </a:rPr>
              <a:t>Saboteador: </a:t>
            </a:r>
            <a:r>
              <a:rPr lang="es-MX" dirty="0">
                <a:solidFill>
                  <a:schemeClr val="tx1"/>
                </a:solidFill>
              </a:rPr>
              <a:t>es aquel integrante que, en un determinado momento, asume el liderazgo de la resistencia al cambio. Obstruye la tarea, es el portador del miedo al ataque.</a:t>
            </a:r>
          </a:p>
          <a:p>
            <a:pPr marL="0" indent="0">
              <a:buNone/>
            </a:pPr>
            <a:endParaRPr lang="es-MX" dirty="0">
              <a:solidFill>
                <a:schemeClr val="tx1"/>
              </a:solidFill>
            </a:endParaRPr>
          </a:p>
          <a:p>
            <a:r>
              <a:rPr lang="es-ES_tradnl" sz="2000" b="1" u="sng" dirty="0">
                <a:solidFill>
                  <a:schemeClr val="tx1"/>
                </a:solidFill>
                <a:ea typeface="Times New Roman" panose="02020603050405020304" pitchFamily="18" charset="0"/>
              </a:rPr>
              <a:t>P</a:t>
            </a:r>
            <a:r>
              <a:rPr lang="es-ES_tradnl" sz="2000" b="1" u="sng" dirty="0">
                <a:solidFill>
                  <a:schemeClr val="tx1"/>
                </a:solidFill>
                <a:effectLst/>
                <a:ea typeface="Times New Roman" panose="02020603050405020304" pitchFamily="18" charset="0"/>
              </a:rPr>
              <a:t>ortavoz: </a:t>
            </a:r>
            <a:r>
              <a:rPr lang="es-ES_tradnl" sz="2000" dirty="0">
                <a:solidFill>
                  <a:schemeClr val="tx1"/>
                </a:solidFill>
                <a:effectLst/>
                <a:ea typeface="Times New Roman" panose="02020603050405020304" pitchFamily="18" charset="0"/>
              </a:rPr>
              <a:t>es aquel que "en el grupo, en un determinado momento dice algo, enuncia algo, y ese algo es el signo de un proceso grupal que hasta ese momento ha permanecido latente o implícito, como escondido dentro de la totalidad del grupo“. Es quien pone en evidencia las ansiedades que están circulando en el grupo, y sus necesidades, conjugando su verticalidad y la horizontalidad del grupo, en el aquí y ahora.</a:t>
            </a:r>
            <a:endParaRPr lang="es-MX" dirty="0"/>
          </a:p>
          <a:p>
            <a:endParaRPr lang="es-AR" dirty="0"/>
          </a:p>
        </p:txBody>
      </p:sp>
    </p:spTree>
    <p:extLst>
      <p:ext uri="{BB962C8B-B14F-4D97-AF65-F5344CB8AC3E}">
        <p14:creationId xmlns:p14="http://schemas.microsoft.com/office/powerpoint/2010/main" val="3826228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6A7433D-F833-01DA-E200-EE1EF402C38B}"/>
              </a:ext>
            </a:extLst>
          </p:cNvPr>
          <p:cNvSpPr>
            <a:spLocks noGrp="1"/>
          </p:cNvSpPr>
          <p:nvPr>
            <p:ph idx="1"/>
          </p:nvPr>
        </p:nvSpPr>
        <p:spPr>
          <a:xfrm>
            <a:off x="1251678" y="1814513"/>
            <a:ext cx="10178322" cy="4065079"/>
          </a:xfrm>
        </p:spPr>
        <p:txBody>
          <a:bodyPr/>
          <a:lstStyle/>
          <a:p>
            <a:pPr marL="0" indent="0">
              <a:buNone/>
            </a:pPr>
            <a:r>
              <a:rPr lang="es-MX" b="1" i="0" dirty="0">
                <a:solidFill>
                  <a:schemeClr val="tx1"/>
                </a:solidFill>
                <a:effectLst/>
                <a:latin typeface="Arial" panose="020B0604020202020204" pitchFamily="34" charset="0"/>
                <a:cs typeface="Arial" panose="020B0604020202020204" pitchFamily="34" charset="0"/>
              </a:rPr>
              <a:t>El coordinador debe de tomar en cuenta el ECRO de cada persona. Es decir el esquema referencial, el cual constituye una integración unitaria del mundo y del cuerpo, para así poder construir un ECRO grupal.</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s-AR"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Cada integrante lleva al grupo un esquema de referencia y sobre la base del común denominador de estos sistemas, se configurara, en sucesivas ‘vueltas de espiral’, un ECRO GRUPAL. </a:t>
            </a:r>
            <a:r>
              <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rPr>
              <a:t>Logrando esto, los roles pasan de ser de fijos y estereotipados, a funcionales, con una dinámica que sigue las leyes de la complementariedad y </a:t>
            </a:r>
            <a:r>
              <a:rPr lang="es-AR" sz="20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suplementariedad</a:t>
            </a:r>
            <a:endParaRPr lang="es-AR" dirty="0">
              <a:solidFill>
                <a:schemeClr val="tx1"/>
              </a:solidFill>
              <a:latin typeface="Arial" panose="020B0604020202020204" pitchFamily="34" charset="0"/>
              <a:cs typeface="Arial" panose="020B0604020202020204" pitchFamily="34" charset="0"/>
            </a:endParaRPr>
          </a:p>
          <a:p>
            <a:endParaRPr lang="es-AR" dirty="0"/>
          </a:p>
        </p:txBody>
      </p:sp>
    </p:spTree>
    <p:extLst>
      <p:ext uri="{BB962C8B-B14F-4D97-AF65-F5344CB8AC3E}">
        <p14:creationId xmlns:p14="http://schemas.microsoft.com/office/powerpoint/2010/main" val="16637726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C64298-D21B-99D6-62DA-80074B96CD49}"/>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Esquema de “cono invertido”</a:t>
            </a:r>
            <a:endParaRPr lang="es-AR" dirty="0">
              <a:latin typeface="Arial" panose="020B0604020202020204" pitchFamily="34" charset="0"/>
              <a:cs typeface="Arial" panose="020B0604020202020204" pitchFamily="34" charset="0"/>
            </a:endParaRPr>
          </a:p>
        </p:txBody>
      </p:sp>
      <p:pic>
        <p:nvPicPr>
          <p:cNvPr id="4" name="Marcador de contenido 3" descr="Diagrama&#10;&#10;Descripción generada automáticamente">
            <a:hlinkClick r:id="rId2"/>
            <a:extLst>
              <a:ext uri="{FF2B5EF4-FFF2-40B4-BE49-F238E27FC236}">
                <a16:creationId xmlns:a16="http://schemas.microsoft.com/office/drawing/2014/main" id="{E7D33671-855C-0D11-1D14-17ECDC235ECF}"/>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00500" y="2139949"/>
            <a:ext cx="4443412" cy="3312604"/>
          </a:xfrm>
          <a:prstGeom prst="rect">
            <a:avLst/>
          </a:prstGeom>
          <a:noFill/>
          <a:ln>
            <a:noFill/>
          </a:ln>
        </p:spPr>
      </p:pic>
      <p:sp>
        <p:nvSpPr>
          <p:cNvPr id="6" name="CuadroTexto 5">
            <a:extLst>
              <a:ext uri="{FF2B5EF4-FFF2-40B4-BE49-F238E27FC236}">
                <a16:creationId xmlns:a16="http://schemas.microsoft.com/office/drawing/2014/main" id="{1B2E98E9-4834-BFC8-2A0B-69B21AB6656A}"/>
              </a:ext>
            </a:extLst>
          </p:cNvPr>
          <p:cNvSpPr txBox="1"/>
          <p:nvPr/>
        </p:nvSpPr>
        <p:spPr>
          <a:xfrm>
            <a:off x="1471613" y="5830372"/>
            <a:ext cx="10058400" cy="646331"/>
          </a:xfrm>
          <a:prstGeom prst="rect">
            <a:avLst/>
          </a:prstGeom>
          <a:noFill/>
        </p:spPr>
        <p:txBody>
          <a:bodyPr wrap="square">
            <a:spAutoFit/>
          </a:bodyPr>
          <a:lstStyle/>
          <a:p>
            <a:r>
              <a:rPr lang="es-ES_tradnl" sz="1800" dirty="0">
                <a:solidFill>
                  <a:srgbClr val="2B1E1B"/>
                </a:solidFill>
                <a:effectLst/>
                <a:latin typeface="Arial" panose="020B0604020202020204" pitchFamily="34" charset="0"/>
                <a:ea typeface="Times New Roman" panose="02020603050405020304" pitchFamily="18" charset="0"/>
              </a:rPr>
              <a:t>Es </a:t>
            </a:r>
            <a:r>
              <a:rPr lang="es-ES_tradnl" sz="1800" i="1" dirty="0">
                <a:solidFill>
                  <a:srgbClr val="2B1E1B"/>
                </a:solidFill>
                <a:effectLst/>
                <a:latin typeface="Arial" panose="020B0604020202020204" pitchFamily="34" charset="0"/>
                <a:ea typeface="Times New Roman" panose="02020603050405020304" pitchFamily="18" charset="0"/>
              </a:rPr>
              <a:t>la espiral dialéctica de la interpretación</a:t>
            </a:r>
            <a:r>
              <a:rPr lang="es-ES_tradnl" i="1" dirty="0">
                <a:solidFill>
                  <a:srgbClr val="2B1E1B"/>
                </a:solidFill>
                <a:latin typeface="Arial" panose="020B0604020202020204" pitchFamily="34" charset="0"/>
                <a:ea typeface="Times New Roman" panose="02020603050405020304" pitchFamily="18" charset="0"/>
              </a:rPr>
              <a:t>, que favorece el esclarecimiento del contenido latente de las ansiedades de forma dialéctica (no lineal)</a:t>
            </a:r>
            <a:endParaRPr lang="es-AR" dirty="0"/>
          </a:p>
        </p:txBody>
      </p:sp>
    </p:spTree>
    <p:extLst>
      <p:ext uri="{BB962C8B-B14F-4D97-AF65-F5344CB8AC3E}">
        <p14:creationId xmlns:p14="http://schemas.microsoft.com/office/powerpoint/2010/main" val="1969112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Diagrama&#10;&#10;Descripción generada automáticamente">
            <a:hlinkClick r:id="rId2"/>
            <a:extLst>
              <a:ext uri="{FF2B5EF4-FFF2-40B4-BE49-F238E27FC236}">
                <a16:creationId xmlns:a16="http://schemas.microsoft.com/office/drawing/2014/main" id="{C2A70943-1389-2534-88F9-C5D61E6E7CC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70967" y="1077642"/>
            <a:ext cx="6273058" cy="4080146"/>
          </a:xfrm>
          <a:prstGeom prst="rect">
            <a:avLst/>
          </a:prstGeom>
          <a:noFill/>
          <a:ln>
            <a:noFill/>
          </a:ln>
        </p:spPr>
      </p:pic>
    </p:spTree>
    <p:extLst>
      <p:ext uri="{BB962C8B-B14F-4D97-AF65-F5344CB8AC3E}">
        <p14:creationId xmlns:p14="http://schemas.microsoft.com/office/powerpoint/2010/main" val="481912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5952DD-3BAD-0F1F-FBD4-95BD8C18E490}"/>
              </a:ext>
            </a:extLst>
          </p:cNvPr>
          <p:cNvSpPr>
            <a:spLocks noGrp="1"/>
          </p:cNvSpPr>
          <p:nvPr>
            <p:ph type="title"/>
          </p:nvPr>
        </p:nvSpPr>
        <p:spPr>
          <a:xfrm>
            <a:off x="1251678" y="382385"/>
            <a:ext cx="10178322" cy="874915"/>
          </a:xfrm>
        </p:spPr>
        <p:txBody>
          <a:bodyPr>
            <a:normAutofit/>
          </a:bodyPr>
          <a:lstStyle/>
          <a:p>
            <a:r>
              <a:rPr lang="es-MX" sz="4400" dirty="0">
                <a:latin typeface="Arial" panose="020B0604020202020204" pitchFamily="34" charset="0"/>
                <a:cs typeface="Arial" panose="020B0604020202020204" pitchFamily="34" charset="0"/>
              </a:rPr>
              <a:t>vectores</a:t>
            </a:r>
            <a:endParaRPr lang="es-AR" sz="44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07069828-8F0F-2667-5533-3A34093DCBDD}"/>
              </a:ext>
            </a:extLst>
          </p:cNvPr>
          <p:cNvSpPr>
            <a:spLocks noGrp="1"/>
          </p:cNvSpPr>
          <p:nvPr>
            <p:ph idx="1"/>
          </p:nvPr>
        </p:nvSpPr>
        <p:spPr>
          <a:xfrm>
            <a:off x="1251678" y="1085850"/>
            <a:ext cx="10178322" cy="5772149"/>
          </a:xfrm>
        </p:spPr>
        <p:txBody>
          <a:bodyPr>
            <a:normAutofit fontScale="92500" lnSpcReduction="10000"/>
          </a:bodyPr>
          <a:lstStyle/>
          <a:p>
            <a:pPr>
              <a:lnSpc>
                <a:spcPct val="100000"/>
              </a:lnSpc>
              <a:buFont typeface="Wingdings" panose="05000000000000000000" pitchFamily="2" charset="2"/>
              <a:buChar char="Ø"/>
            </a:pPr>
            <a:r>
              <a:rPr lang="es-ES_tradnl" sz="1800" i="1" dirty="0">
                <a:solidFill>
                  <a:srgbClr val="2B1E1B"/>
                </a:solidFill>
                <a:effectLst/>
                <a:latin typeface="Arial" panose="020B0604020202020204" pitchFamily="34" charset="0"/>
                <a:ea typeface="Times New Roman" panose="02020603050405020304" pitchFamily="18" charset="0"/>
              </a:rPr>
              <a:t>Afiliación-Pertenencia.</a:t>
            </a:r>
            <a:r>
              <a:rPr lang="es-ES_tradnl" sz="1800" dirty="0">
                <a:solidFill>
                  <a:srgbClr val="2B1E1B"/>
                </a:solidFill>
                <a:effectLst/>
                <a:latin typeface="Arial" panose="020B0604020202020204" pitchFamily="34" charset="0"/>
                <a:ea typeface="Times New Roman" panose="02020603050405020304" pitchFamily="18" charset="0"/>
              </a:rPr>
              <a:t> La afiliación hace referencia a ligazón a un grupo sin exactamente pertenecer a él. En cambio la pertenencia ya consiste en "el sentimiento de pertenecer a un grupo determinado, a un equipo determinado, donde se ve como una afiliación más intensa”.</a:t>
            </a:r>
          </a:p>
          <a:p>
            <a:pPr>
              <a:lnSpc>
                <a:spcPct val="100000"/>
              </a:lnSpc>
              <a:buFont typeface="Wingdings" panose="05000000000000000000" pitchFamily="2" charset="2"/>
              <a:buChar char="Ø"/>
            </a:pPr>
            <a:endParaRPr lang="es-ES_tradnl" sz="1800" dirty="0">
              <a:solidFill>
                <a:srgbClr val="2B1E1B"/>
              </a:solidFill>
              <a:effectLst/>
              <a:latin typeface="Arial" panose="020B0604020202020204" pitchFamily="34" charset="0"/>
              <a:ea typeface="Times New Roman" panose="02020603050405020304" pitchFamily="18" charset="0"/>
            </a:endParaRPr>
          </a:p>
          <a:p>
            <a:pPr>
              <a:lnSpc>
                <a:spcPct val="100000"/>
              </a:lnSpc>
              <a:buFont typeface="Wingdings" panose="05000000000000000000" pitchFamily="2" charset="2"/>
              <a:buChar char="Ø"/>
            </a:pPr>
            <a:r>
              <a:rPr lang="es-ES_tradnl" sz="1800" i="1" dirty="0">
                <a:solidFill>
                  <a:srgbClr val="2B1E1B"/>
                </a:solidFill>
                <a:effectLst/>
                <a:latin typeface="Arial" panose="020B0604020202020204" pitchFamily="34" charset="0"/>
                <a:ea typeface="Times New Roman" panose="02020603050405020304" pitchFamily="18" charset="0"/>
              </a:rPr>
              <a:t>Cooperación.</a:t>
            </a:r>
            <a:r>
              <a:rPr lang="es-ES_tradnl" sz="1800" dirty="0">
                <a:solidFill>
                  <a:srgbClr val="2B1E1B"/>
                </a:solidFill>
                <a:effectLst/>
                <a:latin typeface="Arial" panose="020B0604020202020204" pitchFamily="34" charset="0"/>
                <a:ea typeface="Times New Roman" panose="02020603050405020304" pitchFamily="18" charset="0"/>
              </a:rPr>
              <a:t> Para que haya cooperación es preciso, como condición, que los miembros del grupo hayan desarrollado ya un sentimiento de pertenencia. La </a:t>
            </a:r>
            <a:r>
              <a:rPr lang="es-ES_tradnl" sz="1800" dirty="0" err="1">
                <a:solidFill>
                  <a:srgbClr val="2B1E1B"/>
                </a:solidFill>
                <a:effectLst/>
                <a:latin typeface="Arial" panose="020B0604020202020204" pitchFamily="34" charset="0"/>
                <a:ea typeface="Times New Roman" panose="02020603050405020304" pitchFamily="18" charset="0"/>
              </a:rPr>
              <a:t>co-operación</a:t>
            </a:r>
            <a:r>
              <a:rPr lang="es-ES_tradnl" sz="1800" dirty="0">
                <a:solidFill>
                  <a:srgbClr val="2B1E1B"/>
                </a:solidFill>
                <a:effectLst/>
                <a:latin typeface="Arial" panose="020B0604020202020204" pitchFamily="34" charset="0"/>
                <a:ea typeface="Times New Roman" panose="02020603050405020304" pitchFamily="18" charset="0"/>
              </a:rPr>
              <a:t> significa que los miembros operan en un mismo grupo y lo hacen en conjunto, otorgando a sus esfuerzos una misma dirección, integrándolos en una misma tarea, persiguiendo los mismos objetivos.</a:t>
            </a:r>
          </a:p>
          <a:p>
            <a:pPr>
              <a:lnSpc>
                <a:spcPct val="100000"/>
              </a:lnSpc>
              <a:buFont typeface="Wingdings" panose="05000000000000000000" pitchFamily="2" charset="2"/>
              <a:buChar char="Ø"/>
            </a:pPr>
            <a:endParaRPr lang="es-ES_tradnl" sz="1800" dirty="0">
              <a:solidFill>
                <a:srgbClr val="2B1E1B"/>
              </a:solidFill>
              <a:effectLst/>
              <a:latin typeface="Arial" panose="020B0604020202020204" pitchFamily="34" charset="0"/>
              <a:ea typeface="Times New Roman" panose="02020603050405020304" pitchFamily="18" charset="0"/>
            </a:endParaRPr>
          </a:p>
          <a:p>
            <a:pPr algn="just">
              <a:lnSpc>
                <a:spcPct val="100000"/>
              </a:lnSpc>
              <a:spcAft>
                <a:spcPts val="800"/>
              </a:spcAft>
              <a:buFont typeface="Wingdings" panose="05000000000000000000" pitchFamily="2" charset="2"/>
              <a:buChar char="Ø"/>
            </a:pP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Pertinencia.</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Entendemos por pertinencia "el centrarse del grupo en la tarea prescripta, y en el esclarecimiento de la misma" (</a:t>
            </a:r>
            <a:r>
              <a:rPr lang="es-ES_tradnl" sz="1800" dirty="0" err="1">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Pichon</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-Rivière, 1985, p. 154).</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800"/>
              </a:spcAft>
              <a:buFont typeface="Wingdings" panose="05000000000000000000" pitchFamily="2" charset="2"/>
              <a:buChar char="Ø"/>
            </a:pP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Comunicación.</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Se refiere a todos los elementos que, a grandes rasgos, encontramos en la teoría de la comunicación: emisor, receptor, mensaje, canal, ruido, etc.</a:t>
            </a:r>
          </a:p>
          <a:p>
            <a:pPr algn="just">
              <a:lnSpc>
                <a:spcPct val="100000"/>
              </a:lnSpc>
              <a:spcAft>
                <a:spcPts val="800"/>
              </a:spcAft>
              <a:buFont typeface="Wingdings" panose="05000000000000000000" pitchFamily="2" charset="2"/>
              <a:buChar char="Ø"/>
            </a:pPr>
            <a:r>
              <a:rPr lang="es-ES_tradnl" sz="1800" i="1" dirty="0">
                <a:solidFill>
                  <a:srgbClr val="2B1E1B"/>
                </a:solidFill>
                <a:latin typeface="Arial" panose="020B0604020202020204" pitchFamily="34" charset="0"/>
                <a:ea typeface="Calibri" panose="020F0502020204030204" pitchFamily="34" charset="0"/>
                <a:cs typeface="Times New Roman" panose="02020603050405020304" pitchFamily="18" charset="0"/>
              </a:rPr>
              <a:t>Aprendizaje</a:t>
            </a:r>
            <a:r>
              <a:rPr lang="es-ES_tradnl" sz="1800" dirty="0">
                <a:solidFill>
                  <a:srgbClr val="2B1E1B"/>
                </a:solidFill>
                <a:latin typeface="Arial" panose="020B0604020202020204" pitchFamily="34" charset="0"/>
                <a:ea typeface="Calibri" panose="020F0502020204030204" pitchFamily="34" charset="0"/>
                <a:cs typeface="Times New Roman" panose="02020603050405020304" pitchFamily="18" charset="0"/>
              </a:rPr>
              <a:t>: L</a:t>
            </a:r>
            <a:r>
              <a:rPr lang="es-ES_tradnl" sz="1800" dirty="0">
                <a:solidFill>
                  <a:srgbClr val="2B1E1B"/>
                </a:solidFill>
                <a:effectLst/>
                <a:latin typeface="Arial" panose="020B0604020202020204" pitchFamily="34" charset="0"/>
                <a:ea typeface="Times New Roman" panose="02020603050405020304" pitchFamily="18" charset="0"/>
              </a:rPr>
              <a:t>a posibilidad de abordar un objeto, apoderarse instrumentalmente de un conocimiento para poder operar con él, lograr una incorporación. Es un paso “cualitativo” en términos de resolución de las ansiedades, adaptación activa a la realidad, creatividad, proyectos, etcétera.  </a:t>
            </a:r>
          </a:p>
          <a:p>
            <a:pPr algn="just">
              <a:lnSpc>
                <a:spcPct val="100000"/>
              </a:lnSpc>
              <a:spcAft>
                <a:spcPts val="800"/>
              </a:spcAft>
              <a:buFont typeface="Wingdings" panose="05000000000000000000" pitchFamily="2" charset="2"/>
              <a:buChar char="Ø"/>
            </a:pP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_tradnl" sz="1800" i="1" dirty="0" err="1">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Telé</a:t>
            </a:r>
            <a:r>
              <a:rPr lang="es-ES_tradnl" sz="1800" i="1"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Es la buena o mala disposición de un sujeto para con otro u otros sujetos determinados. Si esta disposición es favorable, se trata de </a:t>
            </a:r>
            <a:r>
              <a:rPr lang="es-ES_tradnl" sz="1800" dirty="0" err="1">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telé</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positiva; si, en cambio, es adversa, se trata de </a:t>
            </a:r>
            <a:r>
              <a:rPr lang="es-ES_tradnl" sz="1800" dirty="0" err="1">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telé</a:t>
            </a:r>
            <a:r>
              <a:rPr lang="es-ES_tradnl" sz="1800" dirty="0">
                <a:solidFill>
                  <a:srgbClr val="2B1E1B"/>
                </a:solidFill>
                <a:effectLst/>
                <a:latin typeface="Arial" panose="020B0604020202020204" pitchFamily="34" charset="0"/>
                <a:ea typeface="Times New Roman" panose="02020603050405020304" pitchFamily="18" charset="0"/>
                <a:cs typeface="Times New Roman" panose="02020603050405020304" pitchFamily="18" charset="0"/>
              </a:rPr>
              <a:t> negativa.</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800"/>
              </a:spcAft>
              <a:buFont typeface="Wingdings" panose="05000000000000000000" pitchFamily="2" charset="2"/>
              <a:buChar char="Ø"/>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s-ES_tradnl" sz="1800" dirty="0">
              <a:solidFill>
                <a:srgbClr val="2B1E1B"/>
              </a:solidFill>
              <a:effectLst/>
              <a:latin typeface="Arial" panose="020B0604020202020204" pitchFamily="34" charset="0"/>
              <a:ea typeface="Times New Roman" panose="02020603050405020304" pitchFamily="18" charset="0"/>
            </a:endParaRPr>
          </a:p>
          <a:p>
            <a:pPr marL="0" indent="0">
              <a:buNone/>
            </a:pPr>
            <a:endParaRPr lang="es-AR" dirty="0"/>
          </a:p>
        </p:txBody>
      </p:sp>
    </p:spTree>
    <p:extLst>
      <p:ext uri="{BB962C8B-B14F-4D97-AF65-F5344CB8AC3E}">
        <p14:creationId xmlns:p14="http://schemas.microsoft.com/office/powerpoint/2010/main" val="211769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61DEEE-44F6-9FB5-DFAA-2D647718FFA2}"/>
              </a:ext>
            </a:extLst>
          </p:cNvPr>
          <p:cNvSpPr>
            <a:spLocks noGrp="1"/>
          </p:cNvSpPr>
          <p:nvPr>
            <p:ph idx="1"/>
          </p:nvPr>
        </p:nvSpPr>
        <p:spPr>
          <a:xfrm>
            <a:off x="1251678" y="885825"/>
            <a:ext cx="10178322" cy="4993767"/>
          </a:xfrm>
        </p:spPr>
        <p:txBody>
          <a:bodyPr>
            <a:normAutofit/>
          </a:bodyPr>
          <a:lstStyle/>
          <a:p>
            <a:pPr marL="0" indent="0">
              <a:buNone/>
            </a:pPr>
            <a:r>
              <a:rPr lang="es-ES_tradnl" sz="3200" dirty="0"/>
              <a:t>Estas ansiedades serán reeditadas por él durante el resto de su vida y en todos los vínculos humanos que pueda establecer, pero, sobre todo, </a:t>
            </a:r>
            <a:r>
              <a:rPr lang="es-ES_tradnl" sz="3200" b="1" dirty="0"/>
              <a:t>en su relación con los grupos de los que forma parte</a:t>
            </a:r>
            <a:r>
              <a:rPr lang="es-ES_tradnl" sz="3200" dirty="0"/>
              <a:t>, en tanto la situación grupal supone una oportunidad única y privilegiada para la puesta en escena de estas ansiedades; ya que, en el psiquismo inconsciente, el grupo se erige en “</a:t>
            </a:r>
            <a:r>
              <a:rPr lang="es-ES_tradnl" sz="3200" b="1" dirty="0"/>
              <a:t>subrogado imaginario del pecho materno”.</a:t>
            </a:r>
            <a:endParaRPr lang="es-AR" sz="3200" b="1" dirty="0"/>
          </a:p>
        </p:txBody>
      </p:sp>
    </p:spTree>
    <p:extLst>
      <p:ext uri="{BB962C8B-B14F-4D97-AF65-F5344CB8AC3E}">
        <p14:creationId xmlns:p14="http://schemas.microsoft.com/office/powerpoint/2010/main" val="367929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6037868-346E-B493-F1BE-F9614B302718}"/>
              </a:ext>
            </a:extLst>
          </p:cNvPr>
          <p:cNvSpPr>
            <a:spLocks noGrp="1"/>
          </p:cNvSpPr>
          <p:nvPr>
            <p:ph idx="1"/>
          </p:nvPr>
        </p:nvSpPr>
        <p:spPr>
          <a:xfrm>
            <a:off x="1251678" y="400051"/>
            <a:ext cx="10178322" cy="5479542"/>
          </a:xfrm>
        </p:spPr>
        <p:txBody>
          <a:bodyPr/>
          <a:lstStyle/>
          <a:p>
            <a:pPr marL="0" indent="0">
              <a:buNone/>
            </a:pPr>
            <a:endParaRPr lang="es-MX" sz="1800" dirty="0">
              <a:effectLst/>
              <a:highlight>
                <a:srgbClr val="FFFF00"/>
              </a:highlight>
              <a:latin typeface="Arial" panose="020B0604020202020204" pitchFamily="34" charset="0"/>
              <a:ea typeface="Times New Roman" panose="02020603050405020304" pitchFamily="18" charset="0"/>
            </a:endParaRPr>
          </a:p>
          <a:p>
            <a:pPr marL="0" indent="0">
              <a:buNone/>
            </a:pPr>
            <a:r>
              <a:rPr lang="es-ES_tradnl" sz="2800" dirty="0"/>
              <a:t>¿Cómo resuelve el grupo la tensión generada por la presencia de estas ansiedades?</a:t>
            </a:r>
            <a:endParaRPr lang="es-MX" sz="2800" dirty="0"/>
          </a:p>
          <a:p>
            <a:pPr marL="0" indent="0">
              <a:buNone/>
            </a:pPr>
            <a:r>
              <a:rPr lang="es-ES_tradnl" sz="2800" dirty="0"/>
              <a:t>Nos dice al respecto Bion: </a:t>
            </a:r>
            <a:r>
              <a:rPr lang="es-ES_tradnl" sz="2800" i="1" dirty="0"/>
              <a:t>"he sugerido que suponer la existencia de una </a:t>
            </a:r>
            <a:r>
              <a:rPr lang="es-ES_tradnl" sz="2800" i="1" dirty="0">
                <a:highlight>
                  <a:srgbClr val="FFFF00"/>
                </a:highlight>
              </a:rPr>
              <a:t>mentalidad grupal </a:t>
            </a:r>
            <a:r>
              <a:rPr lang="es-ES_tradnl" sz="2800" i="1" dirty="0"/>
              <a:t>ayuda a dilucidar las tensiones del grupo. Uso este término, mentalidad grupal, para describir lo que creo que es la </a:t>
            </a:r>
            <a:r>
              <a:rPr lang="es-ES_tradnl" sz="2800" b="1" i="1" dirty="0"/>
              <a:t>expresión unánime de la voluntad del grupo</a:t>
            </a:r>
            <a:r>
              <a:rPr lang="es-ES_tradnl" sz="2800" i="1" dirty="0"/>
              <a:t>, una expresión de voluntad a la que cada individuo contribuye anónimamente”</a:t>
            </a:r>
          </a:p>
        </p:txBody>
      </p:sp>
    </p:spTree>
    <p:extLst>
      <p:ext uri="{BB962C8B-B14F-4D97-AF65-F5344CB8AC3E}">
        <p14:creationId xmlns:p14="http://schemas.microsoft.com/office/powerpoint/2010/main" val="3312421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7F6CBD-4F77-90DE-6508-F271AA885C0A}"/>
              </a:ext>
            </a:extLst>
          </p:cNvPr>
          <p:cNvSpPr>
            <a:spLocks noGrp="1"/>
          </p:cNvSpPr>
          <p:nvPr>
            <p:ph idx="1"/>
          </p:nvPr>
        </p:nvSpPr>
        <p:spPr>
          <a:xfrm>
            <a:off x="1251678" y="685801"/>
            <a:ext cx="10178322" cy="5193792"/>
          </a:xfrm>
        </p:spPr>
        <p:txBody>
          <a:bodyPr/>
          <a:lstStyle/>
          <a:p>
            <a:pPr marL="0" indent="0">
              <a:buNone/>
            </a:pPr>
            <a:endParaRPr lang="es-ES_tradnl" sz="1800" dirty="0">
              <a:effectLst/>
              <a:highlight>
                <a:srgbClr val="00FFFF"/>
              </a:highlight>
              <a:latin typeface="Arial" panose="020B0604020202020204" pitchFamily="34" charset="0"/>
              <a:ea typeface="Times New Roman" panose="02020603050405020304" pitchFamily="18" charset="0"/>
            </a:endParaRPr>
          </a:p>
          <a:p>
            <a:pPr marL="0" indent="0">
              <a:buNone/>
            </a:pPr>
            <a:r>
              <a:rPr lang="es-ES_tradnl" sz="2800" dirty="0"/>
              <a:t>Ahora bien, el grupo no siempre resuelve satisfactoriamente las necesidades individuales de los miembros que componen al grupo</a:t>
            </a:r>
          </a:p>
          <a:p>
            <a:pPr marL="0" indent="0">
              <a:buNone/>
            </a:pPr>
            <a:endParaRPr lang="es-ES_tradnl" sz="2800" dirty="0"/>
          </a:p>
          <a:p>
            <a:pPr marL="0" indent="0">
              <a:buNone/>
            </a:pPr>
            <a:r>
              <a:rPr lang="es-ES_tradnl" sz="2800" dirty="0">
                <a:highlight>
                  <a:srgbClr val="FFFF00"/>
                </a:highlight>
              </a:rPr>
              <a:t>“Cultura de grupo</a:t>
            </a:r>
            <a:r>
              <a:rPr lang="es-ES_tradnl" sz="2800" dirty="0"/>
              <a:t>”, al que Bion utiliza para "describir aquellos aspectos del comportamiento que parecían surgir del conflicto entre la mentalidad grupal y los deseos del individuo" (Bion, 2001, p. 53).</a:t>
            </a:r>
            <a:r>
              <a:rPr lang="es-ES_tradnl" sz="2400" dirty="0">
                <a:effectLst/>
                <a:highlight>
                  <a:srgbClr val="FFFF00"/>
                </a:highlight>
                <a:latin typeface="Arial" panose="020B0604020202020204" pitchFamily="34" charset="0"/>
                <a:ea typeface="Times New Roman" panose="02020603050405020304" pitchFamily="18" charset="0"/>
              </a:rPr>
              <a:t> </a:t>
            </a:r>
          </a:p>
          <a:p>
            <a:pPr marL="0" indent="0">
              <a:buNone/>
            </a:pPr>
            <a:r>
              <a:rPr lang="es-ES_tradnl" sz="2800" dirty="0"/>
              <a:t>En otras palabras, es una </a:t>
            </a:r>
            <a:r>
              <a:rPr lang="es-ES_tradnl" sz="2800" i="1" dirty="0"/>
              <a:t>forma particular de mediación </a:t>
            </a:r>
            <a:r>
              <a:rPr lang="es-ES_tradnl" sz="2800" dirty="0"/>
              <a:t>entre las necesidades individuales y la mentalidad grupal</a:t>
            </a:r>
            <a:endParaRPr lang="es-AR" sz="2800" dirty="0"/>
          </a:p>
        </p:txBody>
      </p:sp>
      <p:cxnSp>
        <p:nvCxnSpPr>
          <p:cNvPr id="5" name="Conector: angular 4">
            <a:extLst>
              <a:ext uri="{FF2B5EF4-FFF2-40B4-BE49-F238E27FC236}">
                <a16:creationId xmlns:a16="http://schemas.microsoft.com/office/drawing/2014/main" id="{9107101D-28EA-B499-89BD-CCEA9C34E724}"/>
              </a:ext>
            </a:extLst>
          </p:cNvPr>
          <p:cNvCxnSpPr/>
          <p:nvPr/>
        </p:nvCxnSpPr>
        <p:spPr>
          <a:xfrm rot="16200000" flipH="1">
            <a:off x="5622133" y="2221707"/>
            <a:ext cx="542925" cy="27146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299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CDFFED-D50E-3F63-BA64-A084E477FCAE}"/>
              </a:ext>
            </a:extLst>
          </p:cNvPr>
          <p:cNvSpPr>
            <a:spLocks noGrp="1"/>
          </p:cNvSpPr>
          <p:nvPr>
            <p:ph type="title"/>
          </p:nvPr>
        </p:nvSpPr>
        <p:spPr>
          <a:xfrm>
            <a:off x="1251678" y="382385"/>
            <a:ext cx="10178322" cy="760615"/>
          </a:xfrm>
        </p:spPr>
        <p:txBody>
          <a:bodyPr>
            <a:normAutofit fontScale="90000"/>
          </a:bodyPr>
          <a:lstStyle/>
          <a:p>
            <a:endParaRPr lang="es-AR" dirty="0"/>
          </a:p>
        </p:txBody>
      </p:sp>
      <p:pic>
        <p:nvPicPr>
          <p:cNvPr id="4" name="Marcador de contenido 3">
            <a:hlinkClick r:id="rId2"/>
            <a:extLst>
              <a:ext uri="{FF2B5EF4-FFF2-40B4-BE49-F238E27FC236}">
                <a16:creationId xmlns:a16="http://schemas.microsoft.com/office/drawing/2014/main" id="{A5862A5D-43D7-63EC-0975-9355E62C4F5F}"/>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43125" y="1386010"/>
            <a:ext cx="9001125" cy="4846760"/>
          </a:xfrm>
          <a:prstGeom prst="rect">
            <a:avLst/>
          </a:prstGeom>
          <a:noFill/>
          <a:ln>
            <a:noFill/>
          </a:ln>
        </p:spPr>
      </p:pic>
    </p:spTree>
    <p:extLst>
      <p:ext uri="{BB962C8B-B14F-4D97-AF65-F5344CB8AC3E}">
        <p14:creationId xmlns:p14="http://schemas.microsoft.com/office/powerpoint/2010/main" val="36672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D764E7-AC3D-0C12-950D-C4E05074BCE1}"/>
              </a:ext>
            </a:extLst>
          </p:cNvPr>
          <p:cNvSpPr>
            <a:spLocks noGrp="1"/>
          </p:cNvSpPr>
          <p:nvPr>
            <p:ph idx="1"/>
          </p:nvPr>
        </p:nvSpPr>
        <p:spPr>
          <a:xfrm>
            <a:off x="1251678" y="942975"/>
            <a:ext cx="10178322" cy="5614988"/>
          </a:xfrm>
        </p:spPr>
        <p:txBody>
          <a:bodyPr>
            <a:normAutofit/>
          </a:bodyPr>
          <a:lstStyle/>
          <a:p>
            <a:pPr marL="0" indent="0" algn="ctr">
              <a:buNone/>
            </a:pPr>
            <a:r>
              <a:rPr lang="es-ES_tradnl" sz="2400" dirty="0">
                <a:solidFill>
                  <a:schemeClr val="accent1">
                    <a:lumMod val="75000"/>
                  </a:schemeClr>
                </a:solidFill>
              </a:rPr>
              <a:t>Es en la intersección de estos tres términos</a:t>
            </a:r>
          </a:p>
          <a:p>
            <a:pPr marL="0" indent="0" algn="ctr">
              <a:buNone/>
            </a:pPr>
            <a:r>
              <a:rPr lang="es-ES_tradnl" sz="2400" dirty="0">
                <a:solidFill>
                  <a:schemeClr val="accent1">
                    <a:lumMod val="75000"/>
                  </a:schemeClr>
                </a:solidFill>
              </a:rPr>
              <a:t> -</a:t>
            </a:r>
            <a:r>
              <a:rPr lang="es-ES_tradnl" sz="2400" b="1" dirty="0">
                <a:solidFill>
                  <a:schemeClr val="accent1">
                    <a:lumMod val="75000"/>
                  </a:schemeClr>
                </a:solidFill>
              </a:rPr>
              <a:t>mentalidad grupal, necesidades individuales y cultura de grupo</a:t>
            </a:r>
            <a:r>
              <a:rPr lang="es-ES_tradnl" sz="2400" dirty="0">
                <a:solidFill>
                  <a:schemeClr val="accent1">
                    <a:lumMod val="75000"/>
                  </a:schemeClr>
                </a:solidFill>
              </a:rPr>
              <a:t>- </a:t>
            </a:r>
          </a:p>
          <a:p>
            <a:pPr marL="0" indent="0" algn="ctr">
              <a:buNone/>
            </a:pPr>
            <a:r>
              <a:rPr lang="es-ES_tradnl" sz="2400" dirty="0">
                <a:solidFill>
                  <a:schemeClr val="accent1">
                    <a:lumMod val="75000"/>
                  </a:schemeClr>
                </a:solidFill>
              </a:rPr>
              <a:t>donde, para Bion, encontramos la dimensión de la grupalidad en cuanto tal.</a:t>
            </a:r>
          </a:p>
          <a:p>
            <a:pPr marL="0" indent="0" algn="ctr">
              <a:buNone/>
            </a:pPr>
            <a:endParaRPr lang="es-ES_tradnl" sz="2400" dirty="0">
              <a:solidFill>
                <a:schemeClr val="accent1">
                  <a:lumMod val="75000"/>
                </a:schemeClr>
              </a:solidFill>
            </a:endParaRPr>
          </a:p>
          <a:p>
            <a:pPr marL="0" indent="0">
              <a:buNone/>
            </a:pPr>
            <a:r>
              <a:rPr lang="es-ES_tradnl" sz="1800" dirty="0">
                <a:effectLst/>
                <a:latin typeface="Arial" panose="020B0604020202020204" pitchFamily="34" charset="0"/>
                <a:ea typeface="Times New Roman" panose="02020603050405020304" pitchFamily="18" charset="0"/>
              </a:rPr>
              <a:t>La cultura de grupo, por su parte, puede asumir dos formas…</a:t>
            </a:r>
          </a:p>
          <a:p>
            <a:pPr marL="0" indent="0">
              <a:buNone/>
            </a:pPr>
            <a:endParaRPr lang="es-ES_tradnl" sz="1800" dirty="0">
              <a:effectLst/>
              <a:latin typeface="Arial" panose="020B0604020202020204" pitchFamily="34" charset="0"/>
              <a:ea typeface="Times New Roman" panose="02020603050405020304" pitchFamily="18" charset="0"/>
            </a:endParaRPr>
          </a:p>
          <a:p>
            <a:r>
              <a:rPr lang="es-ES_tradnl" sz="1800" dirty="0">
                <a:effectLst/>
                <a:latin typeface="Arial" panose="020B0604020202020204" pitchFamily="34" charset="0"/>
                <a:ea typeface="Times New Roman" panose="02020603050405020304" pitchFamily="18" charset="0"/>
              </a:rPr>
              <a:t>GRUPO DE TRABAJO:  cuando las emociones movilizadas por la situación grupal son aprovechadas por los miembros para alcanzar sus objetivos.</a:t>
            </a:r>
          </a:p>
          <a:p>
            <a:r>
              <a:rPr lang="es-ES_tradnl" sz="1800" dirty="0">
                <a:latin typeface="Arial" panose="020B0604020202020204" pitchFamily="34" charset="0"/>
                <a:ea typeface="Times New Roman" panose="02020603050405020304" pitchFamily="18" charset="0"/>
              </a:rPr>
              <a:t>GRUPO DE SUPUESTO BASICO:</a:t>
            </a:r>
            <a:r>
              <a:rPr lang="es-ES_tradnl" sz="1800" dirty="0">
                <a:effectLst/>
                <a:latin typeface="Arial" panose="020B0604020202020204" pitchFamily="34" charset="0"/>
                <a:ea typeface="Times New Roman" panose="02020603050405020304" pitchFamily="18" charset="0"/>
              </a:rPr>
              <a:t> cuando, por el contrario, estas ansiedades no son interrogadas ni interpretadas ni, por lo tanto, encauzadas en aquel sentido</a:t>
            </a:r>
            <a:r>
              <a:rPr lang="es-ES_tradnl" sz="1800" dirty="0">
                <a:latin typeface="Arial" panose="020B0604020202020204" pitchFamily="34" charset="0"/>
                <a:ea typeface="Times New Roman" panose="02020603050405020304" pitchFamily="18" charset="0"/>
              </a:rPr>
              <a:t>. Se pueden configurar de tres modos:</a:t>
            </a:r>
            <a:r>
              <a:rPr lang="es-ES_tradnl" sz="1800" dirty="0">
                <a:effectLst/>
                <a:latin typeface="Arial" panose="020B0604020202020204" pitchFamily="34" charset="0"/>
                <a:ea typeface="Times New Roman" panose="02020603050405020304" pitchFamily="18" charset="0"/>
              </a:rPr>
              <a:t> supuesto básico de dependencia </a:t>
            </a:r>
            <a:r>
              <a:rPr lang="es-ES_tradnl" sz="1800" i="1" dirty="0">
                <a:effectLst/>
                <a:latin typeface="Arial" panose="020B0604020202020204" pitchFamily="34" charset="0"/>
                <a:ea typeface="Times New Roman" panose="02020603050405020304" pitchFamily="18" charset="0"/>
              </a:rPr>
              <a:t>-SBD-</a:t>
            </a:r>
            <a:r>
              <a:rPr lang="es-ES_tradnl" sz="1800" dirty="0">
                <a:effectLst/>
                <a:latin typeface="Arial" panose="020B0604020202020204" pitchFamily="34" charset="0"/>
                <a:ea typeface="Times New Roman" panose="02020603050405020304" pitchFamily="18" charset="0"/>
              </a:rPr>
              <a:t>, supuesto básico de ataque-fuga </a:t>
            </a:r>
            <a:r>
              <a:rPr lang="es-ES_tradnl" sz="1800" i="1" dirty="0">
                <a:effectLst/>
                <a:latin typeface="Arial" panose="020B0604020202020204" pitchFamily="34" charset="0"/>
                <a:ea typeface="Times New Roman" panose="02020603050405020304" pitchFamily="18" charset="0"/>
              </a:rPr>
              <a:t>-SBAF-</a:t>
            </a:r>
            <a:r>
              <a:rPr lang="es-ES_tradnl" sz="1800" dirty="0">
                <a:effectLst/>
                <a:latin typeface="Arial" panose="020B0604020202020204" pitchFamily="34" charset="0"/>
                <a:ea typeface="Times New Roman" panose="02020603050405020304" pitchFamily="18" charset="0"/>
              </a:rPr>
              <a:t>, y supuesto básico de emparejamiento </a:t>
            </a:r>
            <a:r>
              <a:rPr lang="es-ES_tradnl" sz="1800" i="1" dirty="0">
                <a:effectLst/>
                <a:latin typeface="Arial" panose="020B0604020202020204" pitchFamily="34" charset="0"/>
                <a:ea typeface="Times New Roman" panose="02020603050405020304" pitchFamily="18" charset="0"/>
              </a:rPr>
              <a:t>-SBE</a:t>
            </a:r>
            <a:endParaRPr lang="es-AR" sz="2400" dirty="0"/>
          </a:p>
        </p:txBody>
      </p:sp>
    </p:spTree>
    <p:extLst>
      <p:ext uri="{BB962C8B-B14F-4D97-AF65-F5344CB8AC3E}">
        <p14:creationId xmlns:p14="http://schemas.microsoft.com/office/powerpoint/2010/main" val="257434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E71A721-5CD3-4965-7F98-B48F0D550B90}"/>
              </a:ext>
            </a:extLst>
          </p:cNvPr>
          <p:cNvSpPr>
            <a:spLocks noGrp="1"/>
          </p:cNvSpPr>
          <p:nvPr>
            <p:ph idx="1"/>
          </p:nvPr>
        </p:nvSpPr>
        <p:spPr>
          <a:xfrm>
            <a:off x="1251678" y="600075"/>
            <a:ext cx="10178322" cy="5943600"/>
          </a:xfrm>
        </p:spPr>
        <p:txBody>
          <a:bodyPr>
            <a:normAutofit/>
          </a:bodyPr>
          <a:lstStyle/>
          <a:p>
            <a:r>
              <a:rPr lang="es-ES_tradnl" dirty="0">
                <a:effectLst/>
                <a:highlight>
                  <a:srgbClr val="FFFF00"/>
                </a:highlight>
                <a:latin typeface="Arial" panose="020B0604020202020204" pitchFamily="34" charset="0"/>
                <a:ea typeface="Times New Roman" panose="02020603050405020304" pitchFamily="18" charset="0"/>
              </a:rPr>
              <a:t>Grupos de trabajo: </a:t>
            </a:r>
            <a:r>
              <a:rPr lang="es-ES_tradnl" dirty="0">
                <a:effectLst/>
                <a:latin typeface="Arial" panose="020B0604020202020204" pitchFamily="34" charset="0"/>
                <a:ea typeface="Times New Roman" panose="02020603050405020304" pitchFamily="18" charset="0"/>
              </a:rPr>
              <a:t>En él, los vínculos entre los miembros están regidos por la lógica de la </a:t>
            </a:r>
            <a:r>
              <a:rPr lang="es-ES_tradnl" i="1" u="sng" dirty="0">
                <a:effectLst/>
                <a:latin typeface="Arial" panose="020B0604020202020204" pitchFamily="34" charset="0"/>
                <a:ea typeface="Times New Roman" panose="02020603050405020304" pitchFamily="18" charset="0"/>
              </a:rPr>
              <a:t>cooperación</a:t>
            </a:r>
            <a:r>
              <a:rPr lang="es-ES_tradnl" dirty="0">
                <a:effectLst/>
                <a:latin typeface="Arial" panose="020B0604020202020204" pitchFamily="34" charset="0"/>
                <a:ea typeface="Times New Roman" panose="02020603050405020304" pitchFamily="18" charset="0"/>
              </a:rPr>
              <a:t>, y las ansiedades psicóticas a que nos referíamos antes son pertinentemente interrogadas e interpretadas.</a:t>
            </a:r>
          </a:p>
          <a:p>
            <a:pPr marL="0" indent="0">
              <a:buNone/>
            </a:pPr>
            <a:endParaRPr lang="es-ES_tradnl" dirty="0">
              <a:effectLst/>
              <a:latin typeface="Arial" panose="020B0604020202020204" pitchFamily="34" charset="0"/>
              <a:ea typeface="Times New Roman" panose="02020603050405020304" pitchFamily="18" charset="0"/>
            </a:endParaRPr>
          </a:p>
          <a:p>
            <a:r>
              <a:rPr lang="es-ES_tradnl" dirty="0">
                <a:highlight>
                  <a:srgbClr val="FFFF00"/>
                </a:highlight>
                <a:latin typeface="Arial" panose="020B0604020202020204" pitchFamily="34" charset="0"/>
              </a:rPr>
              <a:t>Grupo de supuesto básico</a:t>
            </a:r>
            <a:r>
              <a:rPr lang="es-ES_tradnl" dirty="0">
                <a:latin typeface="Arial" panose="020B0604020202020204" pitchFamily="34" charset="0"/>
              </a:rPr>
              <a:t>: </a:t>
            </a:r>
            <a:r>
              <a:rPr lang="es-ES_tradnl" dirty="0">
                <a:effectLst/>
                <a:latin typeface="Arial" panose="020B0604020202020204" pitchFamily="34" charset="0"/>
                <a:ea typeface="Times New Roman" panose="02020603050405020304" pitchFamily="18" charset="0"/>
              </a:rPr>
              <a:t>cuando estas ansiedades lo sobrepasan, hacen imposible la realización de la tarea primaria y </a:t>
            </a:r>
            <a:r>
              <a:rPr lang="es-ES_tradnl" u="sng" dirty="0">
                <a:latin typeface="Arial" panose="020B0604020202020204" pitchFamily="34" charset="0"/>
                <a:ea typeface="Times New Roman" panose="02020603050405020304" pitchFamily="18" charset="0"/>
              </a:rPr>
              <a:t>e</a:t>
            </a:r>
            <a:r>
              <a:rPr lang="es-ES_tradnl" u="sng" dirty="0">
                <a:effectLst/>
                <a:latin typeface="Arial" panose="020B0604020202020204" pitchFamily="34" charset="0"/>
                <a:ea typeface="Times New Roman" panose="02020603050405020304" pitchFamily="18" charset="0"/>
              </a:rPr>
              <a:t>l grupo asume configuraciones defensivas.</a:t>
            </a:r>
            <a:r>
              <a:rPr lang="es-ES_tradnl" dirty="0">
                <a:effectLst/>
                <a:latin typeface="Arial" panose="020B0604020202020204" pitchFamily="34" charset="0"/>
                <a:ea typeface="Times New Roman" panose="02020603050405020304" pitchFamily="18" charset="0"/>
              </a:rPr>
              <a:t> </a:t>
            </a:r>
            <a:r>
              <a:rPr lang="es-ES_tradnl" dirty="0">
                <a:latin typeface="Arial" panose="020B0604020202020204" pitchFamily="34" charset="0"/>
                <a:ea typeface="Times New Roman" panose="02020603050405020304" pitchFamily="18" charset="0"/>
              </a:rPr>
              <a:t>S</a:t>
            </a:r>
            <a:r>
              <a:rPr lang="es-ES_tradnl" dirty="0">
                <a:effectLst/>
                <a:latin typeface="Arial" panose="020B0604020202020204" pitchFamily="34" charset="0"/>
                <a:ea typeface="Times New Roman" panose="02020603050405020304" pitchFamily="18" charset="0"/>
              </a:rPr>
              <a:t>e rige por la lógica de la </a:t>
            </a:r>
            <a:r>
              <a:rPr lang="es-ES_tradnl" i="1" u="sng" dirty="0">
                <a:effectLst/>
                <a:latin typeface="Arial" panose="020B0604020202020204" pitchFamily="34" charset="0"/>
                <a:ea typeface="Times New Roman" panose="02020603050405020304" pitchFamily="18" charset="0"/>
              </a:rPr>
              <a:t>valencia</a:t>
            </a:r>
            <a:r>
              <a:rPr lang="es-ES_tradnl" dirty="0">
                <a:effectLst/>
                <a:latin typeface="Arial" panose="020B0604020202020204" pitchFamily="34" charset="0"/>
                <a:ea typeface="Times New Roman" panose="02020603050405020304" pitchFamily="18" charset="0"/>
              </a:rPr>
              <a:t>, según el cual, en lugar de cuestionar y resolver sus ansiedades, las mantiene produciendo efectos</a:t>
            </a:r>
            <a:r>
              <a:rPr lang="es-ES_tradnl" dirty="0">
                <a:latin typeface="Arial" panose="020B0604020202020204" pitchFamily="34" charset="0"/>
                <a:ea typeface="Times New Roman" panose="02020603050405020304" pitchFamily="18" charset="0"/>
              </a:rPr>
              <a:t>. </a:t>
            </a:r>
            <a:r>
              <a:rPr lang="es-ES_tradnl" dirty="0">
                <a:effectLst/>
                <a:latin typeface="Arial" panose="020B0604020202020204" pitchFamily="34" charset="0"/>
                <a:ea typeface="Times New Roman" panose="02020603050405020304" pitchFamily="18" charset="0"/>
              </a:rPr>
              <a:t>Decimos que hay grupo de supuesto básico porque todos sus miembros comparten un determinado conjunto de supuestos básicos que son tales en la medida en que no se explicitan y, por tanto, permanecen en la dimensión de lo no-dicho, desde donde ejercen su influencia patógena</a:t>
            </a:r>
            <a:r>
              <a:rPr lang="es-ES_tradnl" sz="2200" dirty="0">
                <a:effectLst/>
                <a:latin typeface="Arial" panose="020B0604020202020204" pitchFamily="34" charset="0"/>
                <a:ea typeface="Times New Roman" panose="02020603050405020304" pitchFamily="18" charset="0"/>
              </a:rPr>
              <a:t>.</a:t>
            </a:r>
          </a:p>
          <a:p>
            <a:pPr marL="0" indent="0">
              <a:buNone/>
            </a:pPr>
            <a:endParaRPr lang="es-ES_tradnl" sz="2200" dirty="0">
              <a:latin typeface="Arial" panose="020B0604020202020204" pitchFamily="34" charset="0"/>
            </a:endParaRPr>
          </a:p>
          <a:p>
            <a:pPr marL="0" indent="0">
              <a:buNone/>
            </a:pPr>
            <a:endParaRPr lang="es-AR" sz="2600" dirty="0"/>
          </a:p>
        </p:txBody>
      </p:sp>
      <p:graphicFrame>
        <p:nvGraphicFramePr>
          <p:cNvPr id="4" name="Tabla 3">
            <a:extLst>
              <a:ext uri="{FF2B5EF4-FFF2-40B4-BE49-F238E27FC236}">
                <a16:creationId xmlns:a16="http://schemas.microsoft.com/office/drawing/2014/main" id="{DB2C3A5D-D154-539C-0C04-4588B48951F6}"/>
              </a:ext>
            </a:extLst>
          </p:cNvPr>
          <p:cNvGraphicFramePr>
            <a:graphicFrameLocks noGrp="1"/>
          </p:cNvGraphicFramePr>
          <p:nvPr>
            <p:extLst>
              <p:ext uri="{D42A27DB-BD31-4B8C-83A1-F6EECF244321}">
                <p14:modId xmlns:p14="http://schemas.microsoft.com/office/powerpoint/2010/main" val="3198972204"/>
              </p:ext>
            </p:extLst>
          </p:nvPr>
        </p:nvGraphicFramePr>
        <p:xfrm>
          <a:off x="1350963" y="5043489"/>
          <a:ext cx="10179050" cy="1317879"/>
        </p:xfrm>
        <a:graphic>
          <a:graphicData uri="http://schemas.openxmlformats.org/drawingml/2006/table">
            <a:tbl>
              <a:tblPr>
                <a:tableStyleId>{5C22544A-7EE6-4342-B048-85BDC9FD1C3A}</a:tableStyleId>
              </a:tblPr>
              <a:tblGrid>
                <a:gridCol w="10179050">
                  <a:extLst>
                    <a:ext uri="{9D8B030D-6E8A-4147-A177-3AD203B41FA5}">
                      <a16:colId xmlns:a16="http://schemas.microsoft.com/office/drawing/2014/main" val="1883174038"/>
                    </a:ext>
                  </a:extLst>
                </a:gridCol>
              </a:tblGrid>
              <a:tr h="903382">
                <a:tc>
                  <a:txBody>
                    <a:bodyPr/>
                    <a:lstStyle/>
                    <a:p>
                      <a:pPr marL="107950" marR="71755" algn="just">
                        <a:lnSpc>
                          <a:spcPct val="150000"/>
                        </a:lnSpc>
                        <a:spcAft>
                          <a:spcPts val="800"/>
                        </a:spcAft>
                      </a:pPr>
                      <a:r>
                        <a:rPr lang="es-ES_tradnl" sz="2000" dirty="0"/>
                        <a:t>Sólo si se interrogan e interpretan las ansiedades psicóticas -y por ende las conductas que son su manifestación observable- el grupo deja de funcionar en torno a supuestos básicos, para pasar a conformar un grupo de trabajo.</a:t>
                      </a:r>
                      <a:endParaRPr lang="es-AR" sz="2000" dirty="0"/>
                    </a:p>
                  </a:txBody>
                  <a:tcPr marL="89535" marR="89535" marT="0" marB="0"/>
                </a:tc>
                <a:extLst>
                  <a:ext uri="{0D108BD9-81ED-4DB2-BD59-A6C34878D82A}">
                    <a16:rowId xmlns:a16="http://schemas.microsoft.com/office/drawing/2014/main" val="1634702350"/>
                  </a:ext>
                </a:extLst>
              </a:tr>
            </a:tbl>
          </a:graphicData>
        </a:graphic>
      </p:graphicFrame>
    </p:spTree>
    <p:extLst>
      <p:ext uri="{BB962C8B-B14F-4D97-AF65-F5344CB8AC3E}">
        <p14:creationId xmlns:p14="http://schemas.microsoft.com/office/powerpoint/2010/main" val="2450666034"/>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2234</TotalTime>
  <Words>3633</Words>
  <Application>Microsoft Office PowerPoint</Application>
  <PresentationFormat>Panorámica</PresentationFormat>
  <Paragraphs>146</Paragraphs>
  <Slides>35</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35</vt:i4>
      </vt:variant>
    </vt:vector>
  </HeadingPairs>
  <TitlesOfParts>
    <vt:vector size="45" baseType="lpstr">
      <vt:lpstr>Arial</vt:lpstr>
      <vt:lpstr>Calibri</vt:lpstr>
      <vt:lpstr>Gill Sans MT</vt:lpstr>
      <vt:lpstr>Impact</vt:lpstr>
      <vt:lpstr>NeoSansPro</vt:lpstr>
      <vt:lpstr>Open Sans</vt:lpstr>
      <vt:lpstr>Symbol</vt:lpstr>
      <vt:lpstr>Times New Roman</vt:lpstr>
      <vt:lpstr>Wingdings</vt:lpstr>
      <vt:lpstr>Distintivo</vt:lpstr>
      <vt:lpstr>Psicología social “teoría de los grupos”</vt:lpstr>
      <vt:lpstr>LA TEORÍA DE W. R. BION SOBRE LOS SUPUESTOS BÁSICOS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Estructuras del grupo supuesto básico</vt:lpstr>
      <vt:lpstr>Estructuras del grupo supuesto básico</vt:lpstr>
      <vt:lpstr>Estructuras del grupo supuesto básico</vt:lpstr>
      <vt:lpstr>Presentación de PowerPoint</vt:lpstr>
      <vt:lpstr>PICHON RIVIERE: GRUPO OPERATIVO</vt:lpstr>
      <vt:lpstr>Presentación de PowerPoint</vt:lpstr>
      <vt:lpstr>Presentación de PowerPoint</vt:lpstr>
      <vt:lpstr>Presentación de PowerPoint</vt:lpstr>
      <vt:lpstr>Las ansiedades básicas</vt:lpstr>
      <vt:lpstr>La “estereotipia”</vt:lpstr>
      <vt:lpstr>Presentación de PowerPoint</vt:lpstr>
      <vt:lpstr>Presentación de PowerPoint</vt:lpstr>
      <vt:lpstr>Tarea y pre-tarea</vt:lpstr>
      <vt:lpstr>Presentación de PowerPoint</vt:lpstr>
      <vt:lpstr>“ecro”: esquema conceptual, referencial y operativo</vt:lpstr>
      <vt:lpstr>el “coordinador”</vt:lpstr>
      <vt:lpstr>Presentación de PowerPoint</vt:lpstr>
      <vt:lpstr>EL INTERJUEGO DE ROLES</vt:lpstr>
      <vt:lpstr>Presentación de PowerPoint</vt:lpstr>
      <vt:lpstr>Presentación de PowerPoint</vt:lpstr>
      <vt:lpstr>Presentación de PowerPoint</vt:lpstr>
      <vt:lpstr>Esquema de “cono invertido”</vt:lpstr>
      <vt:lpstr>Presentación de PowerPoint</vt:lpstr>
      <vt:lpstr>vectores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social “teoría de los grupos”</dc:title>
  <dc:creator>Fiorella Giorgi</dc:creator>
  <cp:lastModifiedBy>Fiorella Giorgi</cp:lastModifiedBy>
  <cp:revision>8</cp:revision>
  <dcterms:created xsi:type="dcterms:W3CDTF">2022-09-03T19:18:16Z</dcterms:created>
  <dcterms:modified xsi:type="dcterms:W3CDTF">2024-08-18T23:33:13Z</dcterms:modified>
</cp:coreProperties>
</file>