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64" r:id="rId10"/>
    <p:sldId id="265" r:id="rId11"/>
    <p:sldId id="267" r:id="rId12"/>
    <p:sldId id="266" r:id="rId13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83DA168-1B42-4930-8DC1-AF868B756C92}" v="3" dt="2024-08-22T12:25:24.2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pelari Luis Gabriel" userId="eb662f81-1c86-446f-b32f-5c7500fb7fee" providerId="ADAL" clId="{083DA168-1B42-4930-8DC1-AF868B756C92}"/>
    <pc:docChg chg="delSld modSld sldOrd">
      <pc:chgData name="Capelari Luis Gabriel" userId="eb662f81-1c86-446f-b32f-5c7500fb7fee" providerId="ADAL" clId="{083DA168-1B42-4930-8DC1-AF868B756C92}" dt="2024-08-22T12:27:44.152" v="44" actId="113"/>
      <pc:docMkLst>
        <pc:docMk/>
      </pc:docMkLst>
      <pc:sldChg chg="del">
        <pc:chgData name="Capelari Luis Gabriel" userId="eb662f81-1c86-446f-b32f-5c7500fb7fee" providerId="ADAL" clId="{083DA168-1B42-4930-8DC1-AF868B756C92}" dt="2024-08-22T12:27:08.040" v="38" actId="47"/>
        <pc:sldMkLst>
          <pc:docMk/>
          <pc:sldMk cId="386241474" sldId="263"/>
        </pc:sldMkLst>
      </pc:sldChg>
      <pc:sldChg chg="modSp mod ord">
        <pc:chgData name="Capelari Luis Gabriel" userId="eb662f81-1c86-446f-b32f-5c7500fb7fee" providerId="ADAL" clId="{083DA168-1B42-4930-8DC1-AF868B756C92}" dt="2024-08-22T12:27:44.152" v="44" actId="113"/>
        <pc:sldMkLst>
          <pc:docMk/>
          <pc:sldMk cId="621617353" sldId="268"/>
        </pc:sldMkLst>
        <pc:spChg chg="mod">
          <ac:chgData name="Capelari Luis Gabriel" userId="eb662f81-1c86-446f-b32f-5c7500fb7fee" providerId="ADAL" clId="{083DA168-1B42-4930-8DC1-AF868B756C92}" dt="2024-08-22T12:27:44.152" v="44" actId="113"/>
          <ac:spMkLst>
            <pc:docMk/>
            <pc:sldMk cId="621617353" sldId="268"/>
            <ac:spMk id="3" creationId="{12E16962-999D-7AFE-2DF8-48F4A11AC42C}"/>
          </ac:spMkLst>
        </pc:spChg>
      </pc:sldChg>
      <pc:sldChg chg="addSp del delDesignElem">
        <pc:chgData name="Capelari Luis Gabriel" userId="eb662f81-1c86-446f-b32f-5c7500fb7fee" providerId="ADAL" clId="{083DA168-1B42-4930-8DC1-AF868B756C92}" dt="2024-08-22T12:25:14.252" v="1"/>
        <pc:sldMkLst>
          <pc:docMk/>
          <pc:sldMk cId="2592672744" sldId="268"/>
        </pc:sldMkLst>
        <pc:spChg chg="add">
          <ac:chgData name="Capelari Luis Gabriel" userId="eb662f81-1c86-446f-b32f-5c7500fb7fee" providerId="ADAL" clId="{083DA168-1B42-4930-8DC1-AF868B756C92}" dt="2024-08-22T12:25:14.252" v="1"/>
          <ac:spMkLst>
            <pc:docMk/>
            <pc:sldMk cId="2592672744" sldId="268"/>
            <ac:spMk id="8" creationId="{A2679492-7988-4050-9056-542444452411}"/>
          </ac:spMkLst>
        </pc:spChg>
        <pc:spChg chg="add">
          <ac:chgData name="Capelari Luis Gabriel" userId="eb662f81-1c86-446f-b32f-5c7500fb7fee" providerId="ADAL" clId="{083DA168-1B42-4930-8DC1-AF868B756C92}" dt="2024-08-22T12:25:14.252" v="1"/>
          <ac:spMkLst>
            <pc:docMk/>
            <pc:sldMk cId="2592672744" sldId="268"/>
            <ac:spMk id="10" creationId="{B091B163-7D61-4891-ABCF-5C13D9C418D0}"/>
          </ac:spMkLst>
        </pc:spChg>
        <pc:grpChg chg="add">
          <ac:chgData name="Capelari Luis Gabriel" userId="eb662f81-1c86-446f-b32f-5c7500fb7fee" providerId="ADAL" clId="{083DA168-1B42-4930-8DC1-AF868B756C92}" dt="2024-08-22T12:25:14.252" v="1"/>
          <ac:grpSpMkLst>
            <pc:docMk/>
            <pc:sldMk cId="2592672744" sldId="268"/>
            <ac:grpSpMk id="12" creationId="{0474DF76-993E-44DE-AFB0-C416182ACECF}"/>
          </ac:grpSpMkLst>
        </pc:grpChg>
        <pc:cxnChg chg="add">
          <ac:chgData name="Capelari Luis Gabriel" userId="eb662f81-1c86-446f-b32f-5c7500fb7fee" providerId="ADAL" clId="{083DA168-1B42-4930-8DC1-AF868B756C92}" dt="2024-08-22T12:25:14.252" v="1"/>
          <ac:cxnSpMkLst>
            <pc:docMk/>
            <pc:sldMk cId="2592672744" sldId="268"/>
            <ac:cxnSpMk id="17" creationId="{C49DA8F6-BCC1-4447-B54C-57856834B94B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2ECB1E-D891-46FA-387D-927D72CF64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14C211B-FDA6-F0D9-7E67-BACEA1DA4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916702B-EFC6-B535-B7BF-81780DA01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5E01113-7D21-5B92-566D-48E2B623D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A67BF7-9032-4D2E-9004-EC202DE13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1244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687FE5-B630-EC52-EFF7-9B2FFF9B8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6CB8E1-FEA0-1AA4-B81A-6C6A1FD1DD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BDA3E7-2461-7184-022B-C0184995F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0878E3-D140-AA62-D820-88959E29E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AA597CF-F7E6-F42D-FB22-017391191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28940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3683A66-0686-1C1B-FD3F-9A7EC9EE9E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2C101C9-FBA6-2926-0220-091381766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6F9869D-07AA-B0FA-202C-54A8AB23E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97929C7-3A48-D82B-F018-BFA38DE1D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CE0BEA5-762A-D3BD-9C90-61CA31BEF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2332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87249F-187F-4B6D-B050-FA1DE3620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7B2C6E7-8448-106E-4655-947D05816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A2F9B9-B375-D497-381D-D3038EA19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4440FD-4636-B658-A456-EEB117D71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58CC86-E0AC-BE05-57B6-5E7544A19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73382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1B424-44E3-3E7A-2046-3BB7DB657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3A73880-4C2B-D27B-7F7B-F411E7DF4F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551B1B-46BE-040E-51DA-56542B7C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DA79EE9-6650-8C57-E4B0-BFD41711AB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3E22F7-0CF7-8E04-16A0-C5A2AA47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3402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7BEDEB-90FF-F0A6-8877-0CF7A212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2DE6C6-C25D-516B-7C8B-36A3FEB41F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B740BBD-DC2E-BC09-D81A-88750FD202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3E889D5-2407-F639-1407-D7C6EDCB3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4AA2B86-776C-D024-F85C-26540C2D2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38D0533-B47E-4106-77B2-5D658CD6A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344110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EB21C3-4DB1-A8F3-580E-3B9958B70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C977472-5BE0-4802-DAFA-148A34A2F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20CF7A7-DF65-D35B-3F92-AC6439B48B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6CC9AF40-70F9-DB31-408C-20BEFABBCB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4AAA925-520D-45B9-53C7-F67ED834A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34909C8-1224-F37A-CDBE-E5A31E16A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D8E6D5B-158D-9AD8-13FB-A3BB7C43B9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50D70CE-2FE9-804F-0189-59E40D25F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64428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7E15F9-37D2-2F36-312F-9F6227BF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876AF02-5859-387E-B0FC-53400AA32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3F2BD4-C351-1488-EF0F-99398DE871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CF8DE10-5709-02FF-BC29-268D5633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382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05CFB77-6E2F-4279-D472-F156B3492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AF51E06-61BC-BEDC-29E1-B8B033F9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3239B1-EB63-5A77-2629-D2D27E782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84381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0463F-378F-2C7B-622C-DF99B353C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B76735D-41C1-CDB1-6C4D-A2E8D6B80F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CFB0AD3-7F1E-C3C0-F2E0-1B9221667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1D88459-E7BF-51CB-D150-2F91B84EF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84DFD4C-D16D-AEE5-801C-A730CF053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C94AB6-A43A-535E-2348-E342908F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617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4F9500F-81CB-3BE1-DADA-EC7D46159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27C1CC5-A84A-FAED-38EB-43E40EA517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587C07D-D49E-4A9B-3281-C4D34BD4E4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41375C-773A-BFE2-28B6-8B28A7B5F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A49A1D5-4048-69C0-7715-6F069BA66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46F41F-A9C4-9847-6266-1BE346600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00725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26FDBF1A-006B-D886-1D60-BB83A646E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9266877-8769-A29E-81E3-A3C65D505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988B103-C421-6429-2136-035C373CB2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5A27AD-E834-42E3-9384-9B301EC4A94E}" type="datetimeFigureOut">
              <a:rPr lang="es-AR" smtClean="0"/>
              <a:t>22/8/2024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636249-1440-05B2-5932-71CAF74DD0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161920-74D3-65CD-B135-E6C61E4ADB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E407652-2AFB-4327-8FFA-836F115599D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18953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A3C89F8-0D2F-47FF-B903-151248265F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81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2CB28BA-5BD1-FCFA-80AC-3EC8A28B1F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80430" y="583345"/>
            <a:ext cx="7160357" cy="4164820"/>
          </a:xfrm>
        </p:spPr>
        <p:txBody>
          <a:bodyPr anchor="t">
            <a:normAutofit/>
          </a:bodyPr>
          <a:lstStyle/>
          <a:p>
            <a:pPr algn="r"/>
            <a:r>
              <a:rPr lang="es-AR" sz="8000">
                <a:solidFill>
                  <a:srgbClr val="FFFFFF"/>
                </a:solidFill>
              </a:rPr>
              <a:t>La constitución de la persona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4C27B88-3533-72A6-C816-2E6CC6D246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8228" y="5972174"/>
            <a:ext cx="8578699" cy="504825"/>
          </a:xfrm>
        </p:spPr>
        <p:txBody>
          <a:bodyPr>
            <a:normAutofit/>
          </a:bodyPr>
          <a:lstStyle/>
          <a:p>
            <a:pPr algn="l"/>
            <a:r>
              <a:rPr lang="es-AR" sz="2000">
                <a:solidFill>
                  <a:srgbClr val="FFFFFF"/>
                </a:solidFill>
              </a:rPr>
              <a:t>(Fuente: Sara López Escalona, </a:t>
            </a:r>
            <a:r>
              <a:rPr lang="es-AR" sz="2000" i="1">
                <a:solidFill>
                  <a:srgbClr val="FFFFFF"/>
                </a:solidFill>
              </a:rPr>
              <a:t>El hombre como problema y misterio</a:t>
            </a:r>
            <a:r>
              <a:rPr lang="es-AR" sz="2000">
                <a:solidFill>
                  <a:srgbClr val="FFFFFF"/>
                </a:solidFill>
              </a:rPr>
              <a:t>)</a:t>
            </a:r>
          </a:p>
        </p:txBody>
      </p:sp>
      <p:sp>
        <p:nvSpPr>
          <p:cNvPr id="10" name="Graphic 13">
            <a:extLst>
              <a:ext uri="{FF2B5EF4-FFF2-40B4-BE49-F238E27FC236}">
                <a16:creationId xmlns:a16="http://schemas.microsoft.com/office/drawing/2014/main" id="{C5CB530E-515E-412C-9DF1-5F8FFBD6F3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4359" y="583345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rgbClr val="FFFFFF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Graphic 12">
            <a:extLst>
              <a:ext uri="{FF2B5EF4-FFF2-40B4-BE49-F238E27FC236}">
                <a16:creationId xmlns:a16="http://schemas.microsoft.com/office/drawing/2014/main" id="{712D4376-A578-4FF1-94FC-245E7A6A48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33139" y="8126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rgbClr val="FFFFFF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4" name="Graphic 15">
            <a:extLst>
              <a:ext uri="{FF2B5EF4-FFF2-40B4-BE49-F238E27FC236}">
                <a16:creationId xmlns:a16="http://schemas.microsoft.com/office/drawing/2014/main" id="{AEA7509D-F04F-40CB-A0B3-EEF16499C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58819" y="1037066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rgbClr val="FFFFFF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rgbClr val="FFFFFF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Graphic 22">
            <a:extLst>
              <a:ext uri="{FF2B5EF4-FFF2-40B4-BE49-F238E27FC236}">
                <a16:creationId xmlns:a16="http://schemas.microsoft.com/office/drawing/2014/main" id="{508BEF50-7B1E-49A4-BC19-5F4F1D755E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36425" y="5636680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rgbClr val="FFFFFF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0" name="Graphic 23">
            <a:extLst>
              <a:ext uri="{FF2B5EF4-FFF2-40B4-BE49-F238E27FC236}">
                <a16:creationId xmlns:a16="http://schemas.microsoft.com/office/drawing/2014/main" id="{3FBAD350-5664-4811-A208-657FB882D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45175" y="6096759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rgbClr val="FFFFFF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2" name="Graphic 21">
            <a:extLst>
              <a:ext uri="{FF2B5EF4-FFF2-40B4-BE49-F238E27FC236}">
                <a16:creationId xmlns:a16="http://schemas.microsoft.com/office/drawing/2014/main" id="{C39ADB8F-D187-49D7-BDCF-C1B6DC7270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54288" y="6238029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rgbClr val="FFFFFF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28341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8B13AA7-C3C1-CC18-416B-B35E63E72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es-AR" sz="5400">
                <a:solidFill>
                  <a:schemeClr val="tx2"/>
                </a:solidFill>
              </a:rPr>
              <a:t>Unidad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6A5E93-91D6-F848-5863-72029CD296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 lnSpcReduction="10000"/>
          </a:bodyPr>
          <a:lstStyle/>
          <a:p>
            <a:r>
              <a:rPr lang="es-AR" sz="2400" dirty="0">
                <a:solidFill>
                  <a:schemeClr val="tx2"/>
                </a:solidFill>
              </a:rPr>
              <a:t>Persona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Posee los grados anteriores pero es una forma más perfecta pues la persona: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           - Posee </a:t>
            </a:r>
            <a:r>
              <a:rPr lang="es-AR" sz="2400" i="1" dirty="0">
                <a:solidFill>
                  <a:schemeClr val="tx2"/>
                </a:solidFill>
              </a:rPr>
              <a:t>razón</a:t>
            </a:r>
            <a:r>
              <a:rPr lang="es-AR" sz="2400" dirty="0">
                <a:solidFill>
                  <a:schemeClr val="tx2"/>
                </a:solidFill>
              </a:rPr>
              <a:t> (teórica y práctica): sabe , conoce y tiene conciencia de sí misma, de ser de esa manera. 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          - También posee voluntad, cuya principal propiedad es la </a:t>
            </a:r>
            <a:r>
              <a:rPr lang="es-AR" sz="2400" i="1" dirty="0">
                <a:solidFill>
                  <a:schemeClr val="tx2"/>
                </a:solidFill>
              </a:rPr>
              <a:t>libertad</a:t>
            </a:r>
            <a:r>
              <a:rPr lang="es-AR" sz="24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endParaRPr lang="es-AR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              ¿Y qué más caracteriza a la persona?...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91882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81EA652-8C6A-4E69-BEB9-170809474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5298780A-33B9-4EA2-8F67-DE68AD6284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F488E8B-4E1E-4402-8935-D4E6C02615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DE0FE4B-31D5-7422-7E4F-709B90C994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0" y="1050595"/>
            <a:ext cx="8074815" cy="1618489"/>
          </a:xfrm>
        </p:spPr>
        <p:txBody>
          <a:bodyPr anchor="ctr">
            <a:normAutofit/>
          </a:bodyPr>
          <a:lstStyle/>
          <a:p>
            <a:r>
              <a:rPr lang="es-AR" sz="7200" dirty="0"/>
              <a:t>Persona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FEA7FE-F09E-8FFF-5BD0-D3DF0AEA07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240" y="2669085"/>
            <a:ext cx="8074815" cy="3100780"/>
          </a:xfrm>
        </p:spPr>
        <p:txBody>
          <a:bodyPr anchor="t">
            <a:normAutofit fontScale="92500" lnSpcReduction="10000"/>
          </a:bodyPr>
          <a:lstStyle/>
          <a:p>
            <a:r>
              <a:rPr lang="es-AR" sz="2200" dirty="0"/>
              <a:t>El ser racional adquiere perfección, autonomía y posibilidad de progreso. </a:t>
            </a:r>
          </a:p>
          <a:p>
            <a:r>
              <a:rPr lang="es-AR" sz="2200" dirty="0"/>
              <a:t>Conoce los medios para logra sus fines y puede elegir entre ellos.</a:t>
            </a:r>
          </a:p>
          <a:p>
            <a:r>
              <a:rPr lang="es-AR" sz="2200" dirty="0"/>
              <a:t>Tiene autonomía en su ser y en su obrar.</a:t>
            </a:r>
          </a:p>
          <a:p>
            <a:r>
              <a:rPr lang="es-AR" sz="2200" dirty="0"/>
              <a:t>No es absolutamente perfecta, claro está, es limitada.</a:t>
            </a:r>
          </a:p>
          <a:p>
            <a:r>
              <a:rPr lang="es-AR" sz="2200" dirty="0"/>
              <a:t>Tiene cierta perfección, pero no es la perfección.</a:t>
            </a:r>
          </a:p>
          <a:p>
            <a:r>
              <a:rPr lang="es-AR" sz="2200" dirty="0"/>
              <a:t>No se basta a sí misma.</a:t>
            </a:r>
          </a:p>
          <a:p>
            <a:r>
              <a:rPr lang="es-AR" sz="2200" dirty="0"/>
              <a:t>Es un ser relacional: indigente en su ser (necesita del Ser absoluto), de otros seres y personas. </a:t>
            </a:r>
          </a:p>
          <a:p>
            <a:endParaRPr lang="es-AR" sz="1700" dirty="0"/>
          </a:p>
          <a:p>
            <a:endParaRPr lang="es-AR" sz="1700" dirty="0"/>
          </a:p>
          <a:p>
            <a:endParaRPr lang="es-AR" sz="1700" dirty="0"/>
          </a:p>
        </p:txBody>
      </p:sp>
    </p:spTree>
    <p:extLst>
      <p:ext uri="{BB962C8B-B14F-4D97-AF65-F5344CB8AC3E}">
        <p14:creationId xmlns:p14="http://schemas.microsoft.com/office/powerpoint/2010/main" val="40046405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DBF61EA3-B236-439E-9C0B-340980D56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AB21DE7-DC47-103A-A2D2-F6AF31FFE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8638" y="386930"/>
            <a:ext cx="9236700" cy="1188950"/>
          </a:xfrm>
        </p:spPr>
        <p:txBody>
          <a:bodyPr anchor="b">
            <a:normAutofit/>
          </a:bodyPr>
          <a:lstStyle/>
          <a:p>
            <a:r>
              <a:rPr lang="es-AR" sz="4200"/>
              <a:t>Dos definiciones clásicas de la persona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8FAF094-D087-493F-8DF9-A486C2D6BB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" y="1998368"/>
            <a:ext cx="11695083" cy="782176"/>
            <a:chOff x="-2" y="1998368"/>
            <a:chExt cx="11695083" cy="78217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8D7C88D8-5509-4514-925A-9CE148E5CB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228040" y="2313027"/>
              <a:ext cx="781700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7275593D-F75E-4426-AE3E-2CDEFD228D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flipH="1" flipV="1">
              <a:off x="-2" y="1998845"/>
              <a:ext cx="11454595" cy="781699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E659831F-0D9A-4C63-9EBB-8435B85A44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3079"/>
            <a:ext cx="11383362" cy="414784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0EE73A-2986-2911-DCE0-AE5FB74529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3660" y="2599509"/>
            <a:ext cx="10143668" cy="343553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s-AR" sz="2400"/>
          </a:p>
          <a:p>
            <a:pPr marL="0" indent="0">
              <a:buNone/>
            </a:pPr>
            <a:r>
              <a:rPr lang="es-AR" sz="2400"/>
              <a:t>“Persona es la substancia individual de naturaleza racional”</a:t>
            </a:r>
          </a:p>
          <a:p>
            <a:pPr marL="0" indent="0">
              <a:buNone/>
            </a:pPr>
            <a:r>
              <a:rPr lang="es-AR" sz="2400"/>
              <a:t>                                                               (Boecio, s VI)</a:t>
            </a:r>
          </a:p>
          <a:p>
            <a:pPr marL="0" indent="0">
              <a:buNone/>
            </a:pPr>
            <a:endParaRPr lang="es-AR" sz="2400"/>
          </a:p>
          <a:p>
            <a:pPr marL="0" indent="0">
              <a:buNone/>
            </a:pPr>
            <a:r>
              <a:rPr lang="es-AR" sz="2400"/>
              <a:t>“Persona significa lo más perfecto en la naturaleza toda, esto es, lo subsistente en la naturaleza racional”</a:t>
            </a:r>
          </a:p>
          <a:p>
            <a:pPr marL="0" indent="0">
              <a:buNone/>
            </a:pPr>
            <a:r>
              <a:rPr lang="es-AR" sz="2400"/>
              <a:t>                                                               (Sto. Tomás de Aquino, S XIII)</a:t>
            </a:r>
          </a:p>
        </p:txBody>
      </p:sp>
    </p:spTree>
    <p:extLst>
      <p:ext uri="{BB962C8B-B14F-4D97-AF65-F5344CB8AC3E}">
        <p14:creationId xmlns:p14="http://schemas.microsoft.com/office/powerpoint/2010/main" val="3860022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9528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F0FF9E9-7F7C-9C9C-4CCE-092C48D62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5072" y="1289765"/>
            <a:ext cx="3651101" cy="4270963"/>
          </a:xfrm>
        </p:spPr>
        <p:txBody>
          <a:bodyPr anchor="ctr">
            <a:normAutofit/>
          </a:bodyPr>
          <a:lstStyle/>
          <a:p>
            <a:pPr algn="ctr"/>
            <a:r>
              <a:rPr lang="es-AR" sz="5600">
                <a:solidFill>
                  <a:srgbClr val="FFFFFF"/>
                </a:solidFill>
              </a:rPr>
              <a:t>Conceptos previos</a:t>
            </a:r>
          </a:p>
        </p:txBody>
      </p:sp>
      <p:sp>
        <p:nvSpPr>
          <p:cNvPr id="12" name="Graphic 11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3493" y="374394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2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Graphic 12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0109" y="1084507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2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C694BAD-C01D-72F7-45DB-ECBA9687ED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Ser</a:t>
            </a:r>
          </a:p>
          <a:p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Sustancia</a:t>
            </a:r>
          </a:p>
          <a:p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Accidentes</a:t>
            </a:r>
          </a:p>
          <a:p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Existencia</a:t>
            </a:r>
          </a:p>
          <a:p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Unidad:</a:t>
            </a:r>
          </a:p>
          <a:p>
            <a:pPr marL="0" indent="0">
              <a:buNone/>
            </a:pPr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       -Singularidad</a:t>
            </a:r>
          </a:p>
          <a:p>
            <a:pPr marL="0" indent="0">
              <a:buNone/>
            </a:pPr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       -Individualidad</a:t>
            </a:r>
          </a:p>
          <a:p>
            <a:pPr marL="0" indent="0">
              <a:buNone/>
            </a:pPr>
            <a:r>
              <a:rPr lang="es-AR" dirty="0">
                <a:solidFill>
                  <a:schemeClr val="tx1">
                    <a:alpha val="80000"/>
                  </a:schemeClr>
                </a:solidFill>
              </a:rPr>
              <a:t>       -Persona</a:t>
            </a:r>
            <a:endParaRPr lang="es-AR" sz="2000" dirty="0">
              <a:solidFill>
                <a:schemeClr val="tx1">
                  <a:alpha val="80000"/>
                </a:schemeClr>
              </a:solidFill>
            </a:endParaRPr>
          </a:p>
        </p:txBody>
      </p:sp>
      <p:sp>
        <p:nvSpPr>
          <p:cNvPr id="16" name="Graphic 10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36547" y="5751820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2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6883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91A1FA41-E1D1-43CF-8B3B-5E61408908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C2D84B-6969-4F00-BEBA-81C2EBCD3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95999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0D282BE-4461-4794-89A5-394723CDF2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71600" y="1371601"/>
            <a:ext cx="3354572" cy="41147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579BFA4-B876-3CA0-CFB1-26D029B851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115" y="1808855"/>
            <a:ext cx="2552956" cy="3240290"/>
          </a:xfrm>
        </p:spPr>
        <p:txBody>
          <a:bodyPr>
            <a:normAutofit/>
          </a:bodyPr>
          <a:lstStyle/>
          <a:p>
            <a:pPr algn="ctr"/>
            <a:r>
              <a:rPr lang="es-AR" sz="6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ECEC3-B033-5401-D551-A23D584731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8856" y="871442"/>
            <a:ext cx="4363748" cy="5115116"/>
          </a:xfrm>
        </p:spPr>
        <p:txBody>
          <a:bodyPr anchor="ctr">
            <a:normAutofit/>
          </a:bodyPr>
          <a:lstStyle/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Ser designa el </a:t>
            </a:r>
            <a:r>
              <a:rPr lang="es-AR" b="1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acto de existir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(Santo Tomás de Aquino) </a:t>
            </a:r>
          </a:p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Perfección primera y fundamental en toda realidad</a:t>
            </a:r>
          </a:p>
          <a:p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Se predica (se dice) en forma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análoga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los seres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existen,</a:t>
            </a:r>
            <a:r>
              <a:rPr lang="es-A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pero difieren en la forma de </a:t>
            </a:r>
            <a:r>
              <a:rPr lang="es-AR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poseerla</a:t>
            </a:r>
          </a:p>
        </p:txBody>
      </p:sp>
    </p:spTree>
    <p:extLst>
      <p:ext uri="{BB962C8B-B14F-4D97-AF65-F5344CB8AC3E}">
        <p14:creationId xmlns:p14="http://schemas.microsoft.com/office/powerpoint/2010/main" val="39884085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E0D61CC5-BA1E-3C96-AB8E-2DE371FA4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3314B54-5B53-5A3E-ABA6-22310BF92A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4721" y="1344309"/>
            <a:ext cx="4771607" cy="5837949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Categorías</a:t>
            </a: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(Aristóteles) del ser: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       El ser se dice (predica) como…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                         </a:t>
            </a: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Substancia</a:t>
            </a: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o según sus </a:t>
            </a: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accidentes</a:t>
            </a:r>
          </a:p>
          <a:p>
            <a:pPr marL="0" indent="0">
              <a:buNone/>
            </a:pPr>
            <a:endParaRPr lang="es-AR" sz="2000" i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         </a:t>
            </a: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Sustancia</a:t>
            </a: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: </a:t>
            </a: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existe</a:t>
            </a: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 en sí (es el particular concreto, Juan, Pedro, esta mesa)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      Accidente: existe </a:t>
            </a: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en otro (cualidad, cantidad, lugar, y otros… Por ej. Juan</a:t>
            </a:r>
          </a:p>
          <a:p>
            <a:pPr marL="0" indent="0">
              <a:buNone/>
            </a:pPr>
            <a:r>
              <a:rPr lang="es-AR" sz="2000" i="1" dirty="0">
                <a:solidFill>
                  <a:schemeClr val="tx1">
                    <a:alpha val="80000"/>
                  </a:schemeClr>
                </a:solidFill>
              </a:rPr>
              <a:t>                           mide 1,80m, es estudioso y ayer estuvo en Rosario)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</a:t>
            </a:r>
          </a:p>
          <a:p>
            <a:pPr marL="0" indent="0">
              <a:buNone/>
            </a:pPr>
            <a:r>
              <a:rPr lang="es-AR" sz="2000" dirty="0">
                <a:solidFill>
                  <a:schemeClr val="tx1">
                    <a:alpha val="80000"/>
                  </a:schemeClr>
                </a:solidFill>
              </a:rPr>
              <a:t>   </a:t>
            </a:r>
          </a:p>
          <a:p>
            <a:pPr marL="0" indent="0">
              <a:buNone/>
            </a:pPr>
            <a:endParaRPr lang="es-AR" sz="1900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1900" dirty="0">
                <a:solidFill>
                  <a:schemeClr val="tx1">
                    <a:alpha val="80000"/>
                  </a:schemeClr>
                </a:solidFill>
              </a:rPr>
              <a:t>    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7973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87D7D3A-0A86-8748-2E94-9FDEC1F07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E460CE4-2FBE-DF15-F41A-325A34D2E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97233" y="518400"/>
            <a:ext cx="4771607" cy="58379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kumimoji="0" lang="es-AR" sz="20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alpha val="80000"/>
                </a:scheme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  <a:p>
            <a:pPr marL="0" indent="0">
              <a:buNone/>
            </a:pPr>
            <a:r>
              <a:rPr kumimoji="0" lang="es-AR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alpha val="80000"/>
                  </a:scheme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La sustancia es sujeto del cambio, causa del movimiento y la quietud (Aristóteles)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1">
                    <a:alpha val="80000"/>
                  </a:schemeClr>
                </a:solidFill>
                <a:latin typeface="Aptos" panose="02110004020202020204"/>
              </a:rPr>
              <a:t>   </a:t>
            </a:r>
          </a:p>
          <a:p>
            <a:pPr marL="0" indent="0">
              <a:buNone/>
            </a:pPr>
            <a:r>
              <a:rPr lang="es-AR" sz="2400" i="1" dirty="0">
                <a:solidFill>
                  <a:schemeClr val="tx1">
                    <a:alpha val="80000"/>
                  </a:schemeClr>
                </a:solidFill>
                <a:latin typeface="Aptos" panose="02110004020202020204"/>
              </a:rPr>
              <a:t>     La razón metafísica de la división en sustancia y accidente se debe a la distinción real en el ser finito de esencia y existencia, el ser finito es a la vez actual y potencial. En cuanto actual debe poseer en sí el principio de sus operaciones (sustancia). En cuanto potencial debe poseer aptitud para el cambio: ser de otra manera sin dejar de ser lo que es.</a:t>
            </a:r>
            <a:endParaRPr lang="es-AR" sz="2400" i="1" dirty="0">
              <a:solidFill>
                <a:schemeClr val="tx1">
                  <a:alpha val="80000"/>
                </a:schemeClr>
              </a:solidFill>
            </a:endParaRP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04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2679492-7988-4050-9056-5424444524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091B163-7D61-4891-ABCF-5C13D9C418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099AFFA-AAEC-1AD2-79F5-7294D31DC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8069" y="381935"/>
            <a:ext cx="4008583" cy="5974414"/>
          </a:xfrm>
        </p:spPr>
        <p:txBody>
          <a:bodyPr anchor="ctr">
            <a:normAutofit/>
          </a:bodyPr>
          <a:lstStyle/>
          <a:p>
            <a:r>
              <a:rPr lang="es-AR" sz="7400">
                <a:solidFill>
                  <a:srgbClr val="FFFFFF"/>
                </a:solidFill>
              </a:rPr>
              <a:t>Sustancia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474DF76-993E-44DE-AFB0-C416182ACE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3892" y="554152"/>
            <a:ext cx="574177" cy="1075866"/>
            <a:chOff x="613892" y="554152"/>
            <a:chExt cx="574177" cy="1075866"/>
          </a:xfrm>
          <a:solidFill>
            <a:srgbClr val="FFFFFF"/>
          </a:solidFill>
        </p:grpSpPr>
        <p:sp>
          <p:nvSpPr>
            <p:cNvPr id="13" name="Graphic 11">
              <a:extLst>
                <a:ext uri="{FF2B5EF4-FFF2-40B4-BE49-F238E27FC236}">
                  <a16:creationId xmlns:a16="http://schemas.microsoft.com/office/drawing/2014/main" id="{6CB927A4-E432-4310-9CD5-E89FF506317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3061" y="554152"/>
              <a:ext cx="171515" cy="171515"/>
            </a:xfrm>
            <a:custGeom>
              <a:avLst/>
              <a:gdLst>
                <a:gd name="connsiteX0" fmla="*/ 159874 w 171515"/>
                <a:gd name="connsiteY0" fmla="*/ 74116 h 171515"/>
                <a:gd name="connsiteX1" fmla="*/ 97399 w 171515"/>
                <a:gd name="connsiteY1" fmla="*/ 74116 h 171515"/>
                <a:gd name="connsiteX2" fmla="*/ 97399 w 171515"/>
                <a:gd name="connsiteY2" fmla="*/ 11641 h 171515"/>
                <a:gd name="connsiteX3" fmla="*/ 85758 w 171515"/>
                <a:gd name="connsiteY3" fmla="*/ 0 h 171515"/>
                <a:gd name="connsiteX4" fmla="*/ 74116 w 171515"/>
                <a:gd name="connsiteY4" fmla="*/ 11641 h 171515"/>
                <a:gd name="connsiteX5" fmla="*/ 74116 w 171515"/>
                <a:gd name="connsiteY5" fmla="*/ 74116 h 171515"/>
                <a:gd name="connsiteX6" fmla="*/ 11641 w 171515"/>
                <a:gd name="connsiteY6" fmla="*/ 74116 h 171515"/>
                <a:gd name="connsiteX7" fmla="*/ 0 w 171515"/>
                <a:gd name="connsiteY7" fmla="*/ 85758 h 171515"/>
                <a:gd name="connsiteX8" fmla="*/ 11641 w 171515"/>
                <a:gd name="connsiteY8" fmla="*/ 97399 h 171515"/>
                <a:gd name="connsiteX9" fmla="*/ 74116 w 171515"/>
                <a:gd name="connsiteY9" fmla="*/ 97399 h 171515"/>
                <a:gd name="connsiteX10" fmla="*/ 74116 w 171515"/>
                <a:gd name="connsiteY10" fmla="*/ 159874 h 171515"/>
                <a:gd name="connsiteX11" fmla="*/ 85758 w 171515"/>
                <a:gd name="connsiteY11" fmla="*/ 171515 h 171515"/>
                <a:gd name="connsiteX12" fmla="*/ 97399 w 171515"/>
                <a:gd name="connsiteY12" fmla="*/ 159874 h 171515"/>
                <a:gd name="connsiteX13" fmla="*/ 97399 w 171515"/>
                <a:gd name="connsiteY13" fmla="*/ 97399 h 171515"/>
                <a:gd name="connsiteX14" fmla="*/ 159874 w 171515"/>
                <a:gd name="connsiteY14" fmla="*/ 97399 h 171515"/>
                <a:gd name="connsiteX15" fmla="*/ 171515 w 171515"/>
                <a:gd name="connsiteY15" fmla="*/ 85758 h 171515"/>
                <a:gd name="connsiteX16" fmla="*/ 159874 w 171515"/>
                <a:gd name="connsiteY16" fmla="*/ 74116 h 1715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71515" h="171515">
                  <a:moveTo>
                    <a:pt x="159874" y="74116"/>
                  </a:moveTo>
                  <a:lnTo>
                    <a:pt x="97399" y="74116"/>
                  </a:lnTo>
                  <a:lnTo>
                    <a:pt x="97399" y="11641"/>
                  </a:lnTo>
                  <a:cubicBezTo>
                    <a:pt x="97399" y="5212"/>
                    <a:pt x="92187" y="0"/>
                    <a:pt x="85758" y="0"/>
                  </a:cubicBezTo>
                  <a:cubicBezTo>
                    <a:pt x="79328" y="0"/>
                    <a:pt x="74116" y="5212"/>
                    <a:pt x="74116" y="11641"/>
                  </a:cubicBezTo>
                  <a:lnTo>
                    <a:pt x="74116" y="74116"/>
                  </a:lnTo>
                  <a:lnTo>
                    <a:pt x="11641" y="74116"/>
                  </a:lnTo>
                  <a:cubicBezTo>
                    <a:pt x="5212" y="74116"/>
                    <a:pt x="0" y="79328"/>
                    <a:pt x="0" y="85758"/>
                  </a:cubicBezTo>
                  <a:cubicBezTo>
                    <a:pt x="0" y="92187"/>
                    <a:pt x="5212" y="97399"/>
                    <a:pt x="11641" y="97399"/>
                  </a:cubicBezTo>
                  <a:lnTo>
                    <a:pt x="74116" y="97399"/>
                  </a:lnTo>
                  <a:lnTo>
                    <a:pt x="74116" y="159874"/>
                  </a:lnTo>
                  <a:cubicBezTo>
                    <a:pt x="74116" y="166303"/>
                    <a:pt x="79328" y="171515"/>
                    <a:pt x="85758" y="171515"/>
                  </a:cubicBezTo>
                  <a:cubicBezTo>
                    <a:pt x="92187" y="171515"/>
                    <a:pt x="97399" y="166303"/>
                    <a:pt x="97399" y="159874"/>
                  </a:cubicBezTo>
                  <a:lnTo>
                    <a:pt x="97399" y="97399"/>
                  </a:lnTo>
                  <a:lnTo>
                    <a:pt x="159874" y="97399"/>
                  </a:lnTo>
                  <a:cubicBezTo>
                    <a:pt x="166303" y="97399"/>
                    <a:pt x="171515" y="92187"/>
                    <a:pt x="171515" y="85758"/>
                  </a:cubicBezTo>
                  <a:cubicBezTo>
                    <a:pt x="171515" y="79328"/>
                    <a:pt x="166303" y="74116"/>
                    <a:pt x="159874" y="74116"/>
                  </a:cubicBezTo>
                  <a:close/>
                </a:path>
              </a:pathLst>
            </a:custGeom>
            <a:grpFill/>
            <a:ln w="77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4" name="Graphic 10">
              <a:extLst>
                <a:ext uri="{FF2B5EF4-FFF2-40B4-BE49-F238E27FC236}">
                  <a16:creationId xmlns:a16="http://schemas.microsoft.com/office/drawing/2014/main" id="{E3020543-B24B-4EC4-8FFC-8DD88EEA9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75643" y="837005"/>
              <a:ext cx="112426" cy="112426"/>
            </a:xfrm>
            <a:custGeom>
              <a:avLst/>
              <a:gdLst>
                <a:gd name="connsiteX0" fmla="*/ 112426 w 112426"/>
                <a:gd name="connsiteY0" fmla="*/ 56213 h 112426"/>
                <a:gd name="connsiteX1" fmla="*/ 56213 w 112426"/>
                <a:gd name="connsiteY1" fmla="*/ 112426 h 112426"/>
                <a:gd name="connsiteX2" fmla="*/ 0 w 112426"/>
                <a:gd name="connsiteY2" fmla="*/ 56213 h 112426"/>
                <a:gd name="connsiteX3" fmla="*/ 56213 w 112426"/>
                <a:gd name="connsiteY3" fmla="*/ 0 h 112426"/>
                <a:gd name="connsiteX4" fmla="*/ 112426 w 112426"/>
                <a:gd name="connsiteY4" fmla="*/ 56213 h 112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426" h="112426">
                  <a:moveTo>
                    <a:pt x="112426" y="56213"/>
                  </a:moveTo>
                  <a:cubicBezTo>
                    <a:pt x="112426" y="87259"/>
                    <a:pt x="87259" y="112426"/>
                    <a:pt x="56213" y="112426"/>
                  </a:cubicBezTo>
                  <a:cubicBezTo>
                    <a:pt x="25167" y="112426"/>
                    <a:pt x="0" y="87259"/>
                    <a:pt x="0" y="56213"/>
                  </a:cubicBezTo>
                  <a:cubicBezTo>
                    <a:pt x="0" y="25167"/>
                    <a:pt x="25167" y="0"/>
                    <a:pt x="56213" y="0"/>
                  </a:cubicBezTo>
                  <a:cubicBezTo>
                    <a:pt x="87259" y="0"/>
                    <a:pt x="112426" y="25167"/>
                    <a:pt x="112426" y="56213"/>
                  </a:cubicBezTo>
                  <a:close/>
                </a:path>
              </a:pathLst>
            </a:custGeom>
            <a:grpFill/>
            <a:ln w="516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  <p:sp>
          <p:nvSpPr>
            <p:cNvPr id="15" name="Graphic 12">
              <a:extLst>
                <a:ext uri="{FF2B5EF4-FFF2-40B4-BE49-F238E27FC236}">
                  <a16:creationId xmlns:a16="http://schemas.microsoft.com/office/drawing/2014/main" id="{1453BF6C-B012-48B7-B4E8-6D7AC7C27D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3892" y="1472473"/>
              <a:ext cx="157545" cy="157545"/>
            </a:xfrm>
            <a:custGeom>
              <a:avLst/>
              <a:gdLst>
                <a:gd name="connsiteX0" fmla="*/ 78773 w 157545"/>
                <a:gd name="connsiteY0" fmla="*/ 23283 h 157545"/>
                <a:gd name="connsiteX1" fmla="*/ 134262 w 157545"/>
                <a:gd name="connsiteY1" fmla="*/ 78773 h 157545"/>
                <a:gd name="connsiteX2" fmla="*/ 78773 w 157545"/>
                <a:gd name="connsiteY2" fmla="*/ 134262 h 157545"/>
                <a:gd name="connsiteX3" fmla="*/ 23283 w 157545"/>
                <a:gd name="connsiteY3" fmla="*/ 78773 h 157545"/>
                <a:gd name="connsiteX4" fmla="*/ 78773 w 157545"/>
                <a:gd name="connsiteY4" fmla="*/ 23283 h 157545"/>
                <a:gd name="connsiteX5" fmla="*/ 78773 w 157545"/>
                <a:gd name="connsiteY5" fmla="*/ 0 h 157545"/>
                <a:gd name="connsiteX6" fmla="*/ 0 w 157545"/>
                <a:gd name="connsiteY6" fmla="*/ 78773 h 157545"/>
                <a:gd name="connsiteX7" fmla="*/ 78773 w 157545"/>
                <a:gd name="connsiteY7" fmla="*/ 157545 h 157545"/>
                <a:gd name="connsiteX8" fmla="*/ 157545 w 157545"/>
                <a:gd name="connsiteY8" fmla="*/ 78773 h 157545"/>
                <a:gd name="connsiteX9" fmla="*/ 78773 w 157545"/>
                <a:gd name="connsiteY9" fmla="*/ 0 h 157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7545" h="157545">
                  <a:moveTo>
                    <a:pt x="78773" y="23283"/>
                  </a:moveTo>
                  <a:cubicBezTo>
                    <a:pt x="109419" y="23283"/>
                    <a:pt x="134262" y="48126"/>
                    <a:pt x="134262" y="78773"/>
                  </a:cubicBezTo>
                  <a:cubicBezTo>
                    <a:pt x="134262" y="109419"/>
                    <a:pt x="109419" y="134262"/>
                    <a:pt x="78773" y="134262"/>
                  </a:cubicBezTo>
                  <a:cubicBezTo>
                    <a:pt x="48126" y="134262"/>
                    <a:pt x="23283" y="109419"/>
                    <a:pt x="23283" y="78773"/>
                  </a:cubicBezTo>
                  <a:cubicBezTo>
                    <a:pt x="23312" y="48139"/>
                    <a:pt x="48139" y="23312"/>
                    <a:pt x="78773" y="23283"/>
                  </a:cubicBezTo>
                  <a:moveTo>
                    <a:pt x="78773" y="0"/>
                  </a:moveTo>
                  <a:cubicBezTo>
                    <a:pt x="35268" y="0"/>
                    <a:pt x="0" y="35268"/>
                    <a:pt x="0" y="78773"/>
                  </a:cubicBezTo>
                  <a:cubicBezTo>
                    <a:pt x="0" y="122277"/>
                    <a:pt x="35268" y="157545"/>
                    <a:pt x="78773" y="157545"/>
                  </a:cubicBezTo>
                  <a:cubicBezTo>
                    <a:pt x="122277" y="157545"/>
                    <a:pt x="157545" y="122277"/>
                    <a:pt x="157545" y="78773"/>
                  </a:cubicBezTo>
                  <a:cubicBezTo>
                    <a:pt x="157545" y="35268"/>
                    <a:pt x="122277" y="0"/>
                    <a:pt x="78773" y="0"/>
                  </a:cubicBezTo>
                  <a:close/>
                </a:path>
              </a:pathLst>
            </a:custGeom>
            <a:grpFill/>
            <a:ln w="75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endParaRPr>
            </a:p>
          </p:txBody>
        </p:sp>
      </p:grp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16962-999D-7AFE-2DF8-48F4A11AC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2337" y="518400"/>
            <a:ext cx="5449171" cy="6118374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es-AR" sz="1800" b="1" u="sng" dirty="0">
                <a:solidFill>
                  <a:schemeClr val="tx1">
                    <a:alpha val="80000"/>
                  </a:schemeClr>
                </a:solidFill>
              </a:rPr>
              <a:t>Clasificación</a:t>
            </a:r>
          </a:p>
          <a:p>
            <a:pPr>
              <a:buFontTx/>
              <a:buChar char="-"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primera (es el sujeto, el individuo)</a:t>
            </a: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   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segunda (concepto, abstracción de lo que algo es, su esencia conocida)</a:t>
            </a:r>
          </a:p>
          <a:p>
            <a:pPr marL="0" indent="0">
              <a:buNone/>
            </a:pPr>
            <a:endParaRPr lang="es-AR" sz="1800" i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- Sustancia </a:t>
            </a: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simple</a:t>
            </a:r>
            <a:r>
              <a:rPr lang="es-AR" sz="1800" dirty="0">
                <a:solidFill>
                  <a:schemeClr val="tx1">
                    <a:alpha val="80000"/>
                  </a:schemeClr>
                </a:solidFill>
              </a:rPr>
              <a:t> (cuya realidad carece de partes)</a:t>
            </a:r>
          </a:p>
          <a:p>
            <a:pPr marL="0" indent="0">
              <a:buNone/>
            </a:pPr>
            <a:r>
              <a:rPr lang="es-AR" sz="1800" b="1" dirty="0">
                <a:solidFill>
                  <a:schemeClr val="tx1">
                    <a:alpha val="80000"/>
                  </a:schemeClr>
                </a:solidFill>
              </a:rPr>
              <a:t>   sustancia 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compuesta (consta de partes): materia y forma substancial. En el caso del hombre, el cuerpo (que es material) y su alma (</a:t>
            </a:r>
            <a:r>
              <a:rPr lang="es-AR" sz="1800" b="1" dirty="0">
                <a:solidFill>
                  <a:schemeClr val="tx1">
                    <a:alpha val="80000"/>
                  </a:schemeClr>
                </a:solidFill>
              </a:rPr>
              <a:t>como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 forma)</a:t>
            </a:r>
          </a:p>
          <a:p>
            <a:pPr marL="0" indent="0">
              <a:buNone/>
            </a:pPr>
            <a:endParaRPr lang="es-AR" sz="1800" i="1" dirty="0">
              <a:solidFill>
                <a:schemeClr val="tx1">
                  <a:alpha val="80000"/>
                </a:schemeClr>
              </a:solidFill>
            </a:endParaRP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- Sustancia completa: existe en sí, no se ordena a constituir una esencia substancial compuesta.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sustancia incompleta: se realiza en composición con otro principio sustancial. Se comporta según la estructura de potencia y acto. Se divide a su vez en 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                      -Incompleta como sustancia e incompleta como naturaleza</a:t>
            </a:r>
          </a:p>
          <a:p>
            <a:pPr marL="0" indent="0">
              <a:buNone/>
            </a:pPr>
            <a:r>
              <a:rPr lang="es-AR" sz="1800" i="1" dirty="0">
                <a:solidFill>
                  <a:schemeClr val="tx1">
                    <a:alpha val="80000"/>
                  </a:schemeClr>
                </a:solidFill>
              </a:rPr>
              <a:t>                         </a:t>
            </a:r>
            <a:r>
              <a:rPr lang="es-AR" sz="1800" b="1" i="1" dirty="0">
                <a:solidFill>
                  <a:schemeClr val="tx1">
                    <a:alpha val="80000"/>
                  </a:schemeClr>
                </a:solidFill>
              </a:rPr>
              <a:t>-Completa como sustancia e incompleta como naturaleza ( es el caso del alma humana)</a:t>
            </a:r>
          </a:p>
          <a:p>
            <a:pPr marL="0" indent="0">
              <a:buNone/>
            </a:pPr>
            <a:r>
              <a:rPr lang="es-AR" sz="1600" b="1" dirty="0">
                <a:solidFill>
                  <a:schemeClr val="tx1">
                    <a:alpha val="80000"/>
                  </a:schemeClr>
                </a:solidFill>
              </a:rPr>
              <a:t>    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0394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5400000" scaled="0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617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4CF1F9C-17A4-0ED1-F030-5FBDB08D13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es-AR" sz="5400">
                <a:solidFill>
                  <a:schemeClr val="tx2"/>
                </a:solidFill>
              </a:rPr>
              <a:t>Unidad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2B36333-8CF6-2A03-9239-233C21E279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es-AR" dirty="0">
                <a:solidFill>
                  <a:schemeClr val="tx2"/>
                </a:solidFill>
              </a:rPr>
              <a:t>Es uno de los trascendentales del ser (otros: verdad, bien)</a:t>
            </a:r>
          </a:p>
          <a:p>
            <a:r>
              <a:rPr lang="es-AR" dirty="0">
                <a:solidFill>
                  <a:schemeClr val="tx2"/>
                </a:solidFill>
              </a:rPr>
              <a:t>El grado de unidad del ser nos habla de su grado de perfección</a:t>
            </a:r>
          </a:p>
          <a:p>
            <a:r>
              <a:rPr lang="es-AR" dirty="0">
                <a:solidFill>
                  <a:schemeClr val="tx2"/>
                </a:solidFill>
              </a:rPr>
              <a:t>Dice relación  a la indivisión, clausura, separación y distinción entre seres.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4229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C883C0A-9DFA-6BFB-B143-287B575F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es-AR" sz="5400">
                <a:solidFill>
                  <a:schemeClr val="tx2"/>
                </a:solidFill>
              </a:rPr>
              <a:t>Unidad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94CF14-F400-D2EE-E9E6-30461A947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es-AR" sz="2400" i="1" dirty="0">
                <a:solidFill>
                  <a:schemeClr val="tx2"/>
                </a:solidFill>
              </a:rPr>
              <a:t>Singularidad</a:t>
            </a:r>
            <a:r>
              <a:rPr lang="es-AR" sz="2400" dirty="0">
                <a:solidFill>
                  <a:schemeClr val="tx2"/>
                </a:solidFill>
              </a:rPr>
              <a:t>: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-Propiedad de un ser opuesto a la Universalidad 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-La universalidad existe sólo en la mente, fuera de ésta existe este hombre particular y concreto y aquél otro…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-La universalidad es la resultante de la capacidad abstractiva del hombre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-Ejemplo: Juan se distingue de “hombre”</a:t>
            </a:r>
          </a:p>
          <a:p>
            <a:pPr marL="0" indent="0">
              <a:buNone/>
            </a:pPr>
            <a:r>
              <a:rPr lang="es-AR" sz="1800" dirty="0">
                <a:solidFill>
                  <a:schemeClr val="tx2"/>
                </a:solidFill>
              </a:rPr>
              <a:t>       </a:t>
            </a:r>
          </a:p>
          <a:p>
            <a:pPr marL="0" indent="0">
              <a:buNone/>
            </a:pPr>
            <a:endParaRPr lang="es-AR" sz="1800" dirty="0">
              <a:solidFill>
                <a:schemeClr val="tx2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12182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3623F37-A8C4-480F-BCB1-CF9E49F0CF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EA3E6C2-0820-41EE-816A-5D9A9CB330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6232712" cy="6857997"/>
          </a:xfrm>
          <a:prstGeom prst="rect">
            <a:avLst/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4857BF8-E212-06C9-6129-C0B6354A20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1" y="1170431"/>
            <a:ext cx="4875904" cy="5138923"/>
          </a:xfrm>
        </p:spPr>
        <p:txBody>
          <a:bodyPr anchor="ctr">
            <a:normAutofit/>
          </a:bodyPr>
          <a:lstStyle/>
          <a:p>
            <a:r>
              <a:rPr lang="es-AR" sz="5400">
                <a:solidFill>
                  <a:schemeClr val="tx2"/>
                </a:solidFill>
              </a:rPr>
              <a:t>Unidad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CF87F1-3B54-482D-A798-9F4A99449E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32568" y="246028"/>
            <a:ext cx="255495" cy="546559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8EE650A-4953-C00E-0612-AE4559107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5441" y="1170432"/>
            <a:ext cx="5002187" cy="5138920"/>
          </a:xfrm>
        </p:spPr>
        <p:txBody>
          <a:bodyPr anchor="ctr">
            <a:normAutofit/>
          </a:bodyPr>
          <a:lstStyle/>
          <a:p>
            <a:r>
              <a:rPr lang="es-AR" sz="2400" i="1" dirty="0">
                <a:solidFill>
                  <a:schemeClr val="tx2"/>
                </a:solidFill>
              </a:rPr>
              <a:t>Individualidad</a:t>
            </a:r>
          </a:p>
          <a:p>
            <a:pPr marL="0" indent="0">
              <a:buNone/>
            </a:pPr>
            <a:r>
              <a:rPr lang="es-AR" sz="2400" i="1" dirty="0">
                <a:solidFill>
                  <a:schemeClr val="tx2"/>
                </a:solidFill>
              </a:rPr>
              <a:t>                      -</a:t>
            </a:r>
            <a:r>
              <a:rPr lang="es-AR" sz="2400" dirty="0">
                <a:solidFill>
                  <a:schemeClr val="tx2"/>
                </a:solidFill>
              </a:rPr>
              <a:t>Es un grado más perfecto de unidad, refiere a que el ser es individuo (indiviso en sí y separado de otros.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  -Por la individualidad el ser se distingue no sólo de lo universal sino también de otros seres de su especie.</a:t>
            </a:r>
          </a:p>
          <a:p>
            <a:pPr marL="0" indent="0">
              <a:buNone/>
            </a:pPr>
            <a:r>
              <a:rPr lang="es-AR" sz="2400" dirty="0">
                <a:solidFill>
                  <a:schemeClr val="tx2"/>
                </a:solidFill>
              </a:rPr>
              <a:t>                    -Ejemplo: Juan no sólo se distingue de hombre sino también de Pedro.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3994C9B-C550-4E20-89C5-83F12CB5A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40441" y="6522756"/>
            <a:ext cx="10717187" cy="0"/>
          </a:xfrm>
          <a:prstGeom prst="line">
            <a:avLst/>
          </a:prstGeom>
          <a:ln w="12700" cap="sq">
            <a:solidFill>
              <a:schemeClr val="tx2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B16AE491-4898-437E-9E32-86A2F19209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2829917" y="6400800"/>
            <a:ext cx="338328" cy="240175"/>
            <a:chOff x="4089400" y="933450"/>
            <a:chExt cx="338328" cy="341938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17F55C76-861C-49BA-925A-099CA01184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258564" y="933450"/>
              <a:ext cx="0" cy="341938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494BE9A-C1C3-41FE-B2E9-6DBE5EBA2E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089400" y="1104419"/>
              <a:ext cx="338328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176429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769</Words>
  <Application>Microsoft Office PowerPoint</Application>
  <PresentationFormat>Panorámica</PresentationFormat>
  <Paragraphs>85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Aptos</vt:lpstr>
      <vt:lpstr>Aptos Display</vt:lpstr>
      <vt:lpstr>Arial</vt:lpstr>
      <vt:lpstr>Tema de Office</vt:lpstr>
      <vt:lpstr>La constitución de la persona</vt:lpstr>
      <vt:lpstr>Conceptos previos</vt:lpstr>
      <vt:lpstr>Ser</vt:lpstr>
      <vt:lpstr>Sustancia</vt:lpstr>
      <vt:lpstr>Sustancia</vt:lpstr>
      <vt:lpstr>Sustancia</vt:lpstr>
      <vt:lpstr>Unidad</vt:lpstr>
      <vt:lpstr>Unidad</vt:lpstr>
      <vt:lpstr>Unidad</vt:lpstr>
      <vt:lpstr>Unidad</vt:lpstr>
      <vt:lpstr>Persona</vt:lpstr>
      <vt:lpstr>Dos definiciones clásicas de la persona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Capelari Luis Gabriel</dc:creator>
  <cp:lastModifiedBy>Capelari Luis Gabriel</cp:lastModifiedBy>
  <cp:revision>1</cp:revision>
  <dcterms:created xsi:type="dcterms:W3CDTF">2024-08-20T10:45:02Z</dcterms:created>
  <dcterms:modified xsi:type="dcterms:W3CDTF">2024-08-22T12:27:49Z</dcterms:modified>
</cp:coreProperties>
</file>