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7" r:id="rId20"/>
    <p:sldId id="278" r:id="rId21"/>
    <p:sldId id="279" r:id="rId22"/>
    <p:sldId id="280" r:id="rId23"/>
    <p:sldId id="281" r:id="rId24"/>
    <p:sldId id="283" r:id="rId25"/>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F5D4C-F3F5-4B97-BC37-506FEE8E7040}" v="1379" dt="2022-04-24T21:28:1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006" y="24"/>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CD8CD9B-8A0D-49FB-BD1A-CA69E3EF29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1FF4FBE-967E-4D96-BDDF-259D88CEB3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69311-0672-4F37-BD1E-E6730C0E8D83}" type="datetimeFigureOut">
              <a:rPr lang="es-ES" smtClean="0"/>
              <a:t>24/04/2022</a:t>
            </a:fld>
            <a:endParaRPr lang="es-ES"/>
          </a:p>
        </p:txBody>
      </p:sp>
      <p:sp>
        <p:nvSpPr>
          <p:cNvPr id="4" name="Marcador de pie de página 3">
            <a:extLst>
              <a:ext uri="{FF2B5EF4-FFF2-40B4-BE49-F238E27FC236}">
                <a16:creationId xmlns:a16="http://schemas.microsoft.com/office/drawing/2014/main" id="{FF01DB9A-2653-4B98-BB8C-0BA8DA5019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4AB87FC-D04A-441D-B822-B74EB14C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E6C4A0-3E8F-4D48-8071-D73BD9E12553}" type="slidenum">
              <a:rPr lang="es-ES" smtClean="0"/>
              <a:t>‹Nº›</a:t>
            </a:fld>
            <a:endParaRPr lang="es-ES"/>
          </a:p>
        </p:txBody>
      </p:sp>
    </p:spTree>
    <p:extLst>
      <p:ext uri="{BB962C8B-B14F-4D97-AF65-F5344CB8AC3E}">
        <p14:creationId xmlns:p14="http://schemas.microsoft.com/office/powerpoint/2010/main" val="1019957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7A4F-50A9-4DA7-9289-06E5C00AC94D}" type="datetimeFigureOut">
              <a:rPr lang="es-ES" noProof="0" smtClean="0"/>
              <a:t>24/04/2022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D6B6-868D-4AD4-8E33-DA924FE7BA9E}" type="slidenum">
              <a:rPr lang="es-ES" noProof="0" smtClean="0"/>
              <a:t>‹Nº›</a:t>
            </a:fld>
            <a:endParaRPr lang="es-ES" noProof="0"/>
          </a:p>
        </p:txBody>
      </p:sp>
    </p:spTree>
    <p:extLst>
      <p:ext uri="{BB962C8B-B14F-4D97-AF65-F5344CB8AC3E}">
        <p14:creationId xmlns:p14="http://schemas.microsoft.com/office/powerpoint/2010/main" val="40572008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DC8D6B6-868D-4AD4-8E33-DA924FE7BA9E}" type="slidenum">
              <a:rPr lang="es-ES" smtClean="0"/>
              <a:t>1</a:t>
            </a:fld>
            <a:endParaRPr lang="es-ES"/>
          </a:p>
        </p:txBody>
      </p:sp>
    </p:spTree>
    <p:extLst>
      <p:ext uri="{BB962C8B-B14F-4D97-AF65-F5344CB8AC3E}">
        <p14:creationId xmlns:p14="http://schemas.microsoft.com/office/powerpoint/2010/main" val="208003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‹Nº›</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5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7313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110477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82079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9307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416272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12954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334352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314688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63779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4/24/2022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‹Nº›</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70865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4/24/2022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1016967930"/>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e7TWd4KM5w?t=1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105F5E-5B61-4F51-927C-5B28DB7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882C1C4-D961-459C-91C5-334ABD6E6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16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7B8B125-A98E-403C-9A7F-494FF789C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5BD136C-886A-1748-4AAB-241F04E171F7}"/>
              </a:ext>
            </a:extLst>
          </p:cNvPr>
          <p:cNvPicPr>
            <a:picLocks noChangeAspect="1"/>
          </p:cNvPicPr>
          <p:nvPr/>
        </p:nvPicPr>
        <p:blipFill rotWithShape="1">
          <a:blip r:embed="rId3">
            <a:alphaModFix amt="60000"/>
          </a:blip>
          <a:srcRect t="228" r="-9" b="-9"/>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
        <p:nvSpPr>
          <p:cNvPr id="2" name="Título 1"/>
          <p:cNvSpPr>
            <a:spLocks noGrp="1"/>
          </p:cNvSpPr>
          <p:nvPr>
            <p:ph type="ctrTitle"/>
          </p:nvPr>
        </p:nvSpPr>
        <p:spPr>
          <a:xfrm>
            <a:off x="1160891" y="1061686"/>
            <a:ext cx="7323046" cy="3238465"/>
          </a:xfrm>
        </p:spPr>
        <p:txBody>
          <a:bodyPr rtlCol="0" anchor="t">
            <a:normAutofit/>
          </a:bodyPr>
          <a:lstStyle/>
          <a:p>
            <a:r>
              <a:rPr lang="es-ES" sz="6100"/>
              <a:t>El conocimiento</a:t>
            </a:r>
          </a:p>
        </p:txBody>
      </p:sp>
      <p:sp>
        <p:nvSpPr>
          <p:cNvPr id="3" name="Subtítulo 2"/>
          <p:cNvSpPr>
            <a:spLocks noGrp="1"/>
          </p:cNvSpPr>
          <p:nvPr>
            <p:ph type="subTitle" idx="1"/>
          </p:nvPr>
        </p:nvSpPr>
        <p:spPr>
          <a:xfrm>
            <a:off x="1143000" y="5453796"/>
            <a:ext cx="4496783" cy="732996"/>
          </a:xfrm>
        </p:spPr>
        <p:txBody>
          <a:bodyPr rtlCol="0" anchor="t">
            <a:normAutofit/>
          </a:bodyPr>
          <a:lstStyle/>
          <a:p>
            <a:r>
              <a:rPr lang="es-ES" dirty="0" err="1"/>
              <a:t>Coreth</a:t>
            </a:r>
            <a:r>
              <a:rPr lang="es-ES" dirty="0"/>
              <a:t> </a:t>
            </a:r>
            <a:r>
              <a:rPr lang="es-ES" dirty="0" err="1"/>
              <a:t>Emerich</a:t>
            </a:r>
            <a:r>
              <a:rPr lang="es-ES" dirty="0"/>
              <a:t>, ¿Qué es el hombre? </a:t>
            </a:r>
            <a:r>
              <a:rPr lang="es-ES" dirty="0" err="1"/>
              <a:t>Barcelon</a:t>
            </a:r>
            <a:r>
              <a:rPr lang="es-ES" dirty="0"/>
              <a:t>, Ed. Herder, 1976</a:t>
            </a:r>
          </a:p>
          <a:p>
            <a:endParaRPr lang="es-ES" dirty="0"/>
          </a:p>
        </p:txBody>
      </p:sp>
      <p:cxnSp>
        <p:nvCxnSpPr>
          <p:cNvPr id="15" name="Straight Connector 14">
            <a:extLst>
              <a:ext uri="{FF2B5EF4-FFF2-40B4-BE49-F238E27FC236}">
                <a16:creationId xmlns:a16="http://schemas.microsoft.com/office/drawing/2014/main" id="{20B1C5DD-CB08-4407-9D12-CC2C42B047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88C18-02A0-9D26-67C2-E2E0F90B994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78DB911-FF5D-EFB9-EEBF-0E6C51F8F144}"/>
              </a:ext>
            </a:extLst>
          </p:cNvPr>
          <p:cNvSpPr>
            <a:spLocks noGrp="1"/>
          </p:cNvSpPr>
          <p:nvPr>
            <p:ph idx="1"/>
          </p:nvPr>
        </p:nvSpPr>
        <p:spPr/>
        <p:txBody>
          <a:bodyPr vert="horz" lIns="91440" tIns="45720" rIns="91440" bIns="45720" rtlCol="0" anchor="t">
            <a:normAutofit fontScale="92500" lnSpcReduction="20000"/>
          </a:bodyPr>
          <a:lstStyle/>
          <a:p>
            <a:r>
              <a:rPr lang="es-ES" dirty="0"/>
              <a:t>A esto singular, lo entiendo como "algo", como un contenido "lógico" que puede predicarse en muchos otros "perros".</a:t>
            </a:r>
          </a:p>
          <a:p>
            <a:endParaRPr lang="es-ES" dirty="0"/>
          </a:p>
          <a:p>
            <a:endParaRPr lang="es-ES" dirty="0"/>
          </a:p>
          <a:p>
            <a:endParaRPr lang="es-ES" dirty="0"/>
          </a:p>
          <a:p>
            <a:endParaRPr lang="es-ES" dirty="0"/>
          </a:p>
          <a:p>
            <a:r>
              <a:rPr lang="es-ES" dirty="0"/>
              <a:t>"El </a:t>
            </a:r>
            <a:r>
              <a:rPr lang="es-ES" b="1" dirty="0"/>
              <a:t>concepto </a:t>
            </a:r>
            <a:r>
              <a:rPr lang="es-ES" dirty="0"/>
              <a:t>prescinde de todas las otras determinaciones de las cosas particulares, poniendo de relieve únicamente aquella característica lógica que es común a todas. De ahí que el concepto sea "abstracto" (</a:t>
            </a:r>
            <a:r>
              <a:rPr lang="es-ES" i="1" dirty="0" err="1"/>
              <a:t>abstrahere</a:t>
            </a:r>
            <a:r>
              <a:rPr lang="es-ES" dirty="0"/>
              <a:t>: sacar de)"</a:t>
            </a:r>
          </a:p>
          <a:p>
            <a:endParaRPr lang="es-ES" dirty="0"/>
          </a:p>
        </p:txBody>
      </p:sp>
      <p:pic>
        <p:nvPicPr>
          <p:cNvPr id="4" name="Imagen 4" descr="Un perro con la boca abierta&#10;&#10;Descripción generada automáticamente">
            <a:extLst>
              <a:ext uri="{FF2B5EF4-FFF2-40B4-BE49-F238E27FC236}">
                <a16:creationId xmlns:a16="http://schemas.microsoft.com/office/drawing/2014/main" id="{AFFCEA62-C1BC-74B7-B557-BE6D9BBC00E8}"/>
              </a:ext>
            </a:extLst>
          </p:cNvPr>
          <p:cNvPicPr>
            <a:picLocks noChangeAspect="1"/>
          </p:cNvPicPr>
          <p:nvPr/>
        </p:nvPicPr>
        <p:blipFill>
          <a:blip r:embed="rId2"/>
          <a:stretch>
            <a:fillRect/>
          </a:stretch>
        </p:blipFill>
        <p:spPr>
          <a:xfrm>
            <a:off x="6449683" y="2890942"/>
            <a:ext cx="2743200" cy="1536192"/>
          </a:xfrm>
          <a:prstGeom prst="rect">
            <a:avLst/>
          </a:prstGeom>
        </p:spPr>
      </p:pic>
    </p:spTree>
    <p:extLst>
      <p:ext uri="{BB962C8B-B14F-4D97-AF65-F5344CB8AC3E}">
        <p14:creationId xmlns:p14="http://schemas.microsoft.com/office/powerpoint/2010/main" val="24440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rmómetro de exteriores">
            <a:extLst>
              <a:ext uri="{FF2B5EF4-FFF2-40B4-BE49-F238E27FC236}">
                <a16:creationId xmlns:a16="http://schemas.microsoft.com/office/drawing/2014/main" id="{EF65D880-3AB9-011B-3F42-0BABCE667201}"/>
              </a:ext>
            </a:extLst>
          </p:cNvPr>
          <p:cNvPicPr>
            <a:picLocks noChangeAspect="1"/>
          </p:cNvPicPr>
          <p:nvPr/>
        </p:nvPicPr>
        <p:blipFill rotWithShape="1">
          <a:blip r:embed="rId2"/>
          <a:srcRect t="14408" r="-2" b="1194"/>
          <a:stretch/>
        </p:blipFill>
        <p:spPr>
          <a:xfrm>
            <a:off x="20" y="10"/>
            <a:ext cx="12191979" cy="6857989"/>
          </a:xfrm>
          <a:prstGeom prst="rect">
            <a:avLst/>
          </a:prstGeom>
        </p:spPr>
      </p:pic>
      <p:sp>
        <p:nvSpPr>
          <p:cNvPr id="15"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F36E67-36BC-DBDE-7CA3-E7E523CB2E2F}"/>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Las cosas están sujetas al espacio y al tiempo...</a:t>
            </a:r>
          </a:p>
        </p:txBody>
      </p:sp>
      <p:sp>
        <p:nvSpPr>
          <p:cNvPr id="3" name="Marcador de contenido 2">
            <a:extLst>
              <a:ext uri="{FF2B5EF4-FFF2-40B4-BE49-F238E27FC236}">
                <a16:creationId xmlns:a16="http://schemas.microsoft.com/office/drawing/2014/main" id="{A3BAE3B8-E1AB-BAEC-53BF-870F7EAE7BFB}"/>
              </a:ext>
            </a:extLst>
          </p:cNvPr>
          <p:cNvSpPr>
            <a:spLocks noGrp="1"/>
          </p:cNvSpPr>
          <p:nvPr>
            <p:ph idx="1"/>
          </p:nvPr>
        </p:nvSpPr>
        <p:spPr>
          <a:xfrm>
            <a:off x="3162054" y="4901055"/>
            <a:ext cx="5899356" cy="1271142"/>
          </a:xfrm>
        </p:spPr>
        <p:txBody>
          <a:bodyPr vert="horz" lIns="91440" tIns="45720" rIns="91440" bIns="45720" rtlCol="0" anchor="t">
            <a:normAutofit/>
          </a:bodyPr>
          <a:lstStyle/>
          <a:p>
            <a:pPr marL="0" indent="0" algn="ctr">
              <a:lnSpc>
                <a:spcPct val="100000"/>
              </a:lnSpc>
              <a:buNone/>
            </a:pPr>
            <a:r>
              <a:rPr lang="en-US" sz="2400" b="1" dirty="0">
                <a:solidFill>
                  <a:srgbClr val="FFFFFF"/>
                </a:solidFill>
              </a:rPr>
              <a:t>Los </a:t>
            </a:r>
            <a:r>
              <a:rPr lang="en-US" sz="2400" b="1" err="1">
                <a:solidFill>
                  <a:srgbClr val="FFFFFF"/>
                </a:solidFill>
              </a:rPr>
              <a:t>conceptos</a:t>
            </a:r>
            <a:r>
              <a:rPr lang="en-US" sz="2400" b="1" dirty="0">
                <a:solidFill>
                  <a:srgbClr val="FFFFFF"/>
                </a:solidFill>
              </a:rPr>
              <a:t>, no.</a:t>
            </a:r>
          </a:p>
        </p:txBody>
      </p:sp>
      <p:sp>
        <p:nvSpPr>
          <p:cNvPr id="19"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6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AD2284B-B8B7-4BE1-A9DE-32E5FCF7B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D3940682-2820-77A4-C08B-485207A62F8B}"/>
              </a:ext>
            </a:extLst>
          </p:cNvPr>
          <p:cNvSpPr>
            <a:spLocks noGrp="1"/>
          </p:cNvSpPr>
          <p:nvPr>
            <p:ph type="title"/>
          </p:nvPr>
        </p:nvSpPr>
        <p:spPr>
          <a:xfrm>
            <a:off x="5102157" y="4661939"/>
            <a:ext cx="5946841" cy="1510261"/>
          </a:xfrm>
        </p:spPr>
        <p:txBody>
          <a:bodyPr anchor="b">
            <a:normAutofit/>
          </a:bodyPr>
          <a:lstStyle/>
          <a:p>
            <a:pPr algn="r">
              <a:lnSpc>
                <a:spcPct val="90000"/>
              </a:lnSpc>
              <a:spcBef>
                <a:spcPts val="1000"/>
              </a:spcBef>
            </a:pPr>
            <a:r>
              <a:rPr lang="es-ES" sz="1900" dirty="0">
                <a:ea typeface="+mj-lt"/>
                <a:cs typeface="+mj-lt"/>
              </a:rPr>
              <a:t> </a:t>
            </a:r>
            <a:endParaRPr lang="en-US" sz="1900" dirty="0"/>
          </a:p>
        </p:txBody>
      </p:sp>
      <p:pic>
        <p:nvPicPr>
          <p:cNvPr id="4" name="Imagen 4" descr="Un gato gris con ojos verdes&#10;&#10;Descripción generada automáticamente">
            <a:extLst>
              <a:ext uri="{FF2B5EF4-FFF2-40B4-BE49-F238E27FC236}">
                <a16:creationId xmlns:a16="http://schemas.microsoft.com/office/drawing/2014/main" id="{42109B16-A3D9-BCA8-850C-74A2A2435930}"/>
              </a:ext>
            </a:extLst>
          </p:cNvPr>
          <p:cNvPicPr>
            <a:picLocks noChangeAspect="1"/>
          </p:cNvPicPr>
          <p:nvPr/>
        </p:nvPicPr>
        <p:blipFill>
          <a:blip r:embed="rId2"/>
          <a:stretch>
            <a:fillRect/>
          </a:stretch>
        </p:blipFill>
        <p:spPr>
          <a:xfrm>
            <a:off x="650033" y="970202"/>
            <a:ext cx="4636744" cy="3085542"/>
          </a:xfrm>
          <a:prstGeom prst="rect">
            <a:avLst/>
          </a:prstGeom>
        </p:spPr>
      </p:pic>
      <p:sp>
        <p:nvSpPr>
          <p:cNvPr id="8" name="Content Placeholder 7">
            <a:extLst>
              <a:ext uri="{FF2B5EF4-FFF2-40B4-BE49-F238E27FC236}">
                <a16:creationId xmlns:a16="http://schemas.microsoft.com/office/drawing/2014/main" id="{DDA1CB58-757E-0F12-3933-9B2837DD8B05}"/>
              </a:ext>
            </a:extLst>
          </p:cNvPr>
          <p:cNvSpPr>
            <a:spLocks noGrp="1"/>
          </p:cNvSpPr>
          <p:nvPr>
            <p:ph idx="1"/>
          </p:nvPr>
        </p:nvSpPr>
        <p:spPr>
          <a:xfrm>
            <a:off x="7610427" y="1299753"/>
            <a:ext cx="3438573" cy="3122343"/>
          </a:xfrm>
        </p:spPr>
        <p:txBody>
          <a:bodyPr anchor="t">
            <a:normAutofit/>
          </a:bodyPr>
          <a:lstStyle/>
          <a:p>
            <a:pPr marL="285750" indent="-285750" algn="r">
              <a:lnSpc>
                <a:spcPct val="90000"/>
              </a:lnSpc>
              <a:buFont typeface="Arial,Sans-Serif" panose="020B0604020202020204" pitchFamily="34" charset="0"/>
            </a:pPr>
            <a:r>
              <a:rPr lang="es-ES" dirty="0">
                <a:ea typeface="+mn-lt"/>
                <a:cs typeface="+mn-lt"/>
              </a:rPr>
              <a:t>"El objeto concreto, presente aquí y ahora, produce aquí y ahora, de acuerdo con su propiedad un efecto sobre los órganos sensoriales, cuyo resultado es la impresión sensible."</a:t>
            </a:r>
            <a:endParaRPr lang="en-US" dirty="0">
              <a:ea typeface="+mn-lt"/>
              <a:cs typeface="+mn-lt"/>
            </a:endParaRPr>
          </a:p>
          <a:p>
            <a:pPr algn="r"/>
            <a:endParaRPr lang="en-US" dirty="0"/>
          </a:p>
        </p:txBody>
      </p:sp>
    </p:spTree>
    <p:extLst>
      <p:ext uri="{BB962C8B-B14F-4D97-AF65-F5344CB8AC3E}">
        <p14:creationId xmlns:p14="http://schemas.microsoft.com/office/powerpoint/2010/main" val="20008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10D6CC1-E49B-46F5-B186-3458F335B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83" y="0"/>
            <a:ext cx="689961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617" h="6858000">
                <a:moveTo>
                  <a:pt x="6010592" y="0"/>
                </a:moveTo>
                <a:lnTo>
                  <a:pt x="6899617" y="0"/>
                </a:lnTo>
                <a:lnTo>
                  <a:pt x="6899617" y="1529274"/>
                </a:lnTo>
                <a:lnTo>
                  <a:pt x="2229334"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8DB8D0F-4084-075B-56C4-C8C79058CFA8}"/>
              </a:ext>
            </a:extLst>
          </p:cNvPr>
          <p:cNvSpPr>
            <a:spLocks noGrp="1"/>
          </p:cNvSpPr>
          <p:nvPr>
            <p:ph type="title"/>
          </p:nvPr>
        </p:nvSpPr>
        <p:spPr>
          <a:xfrm>
            <a:off x="1143001" y="872937"/>
            <a:ext cx="8167744" cy="1360898"/>
          </a:xfrm>
        </p:spPr>
        <p:txBody>
          <a:bodyPr>
            <a:normAutofit/>
          </a:bodyPr>
          <a:lstStyle/>
          <a:p>
            <a:r>
              <a:rPr lang="es-ES" dirty="0"/>
              <a:t>Sin embargo,</a:t>
            </a:r>
          </a:p>
        </p:txBody>
      </p:sp>
      <p:sp>
        <p:nvSpPr>
          <p:cNvPr id="3" name="Marcador de contenido 2">
            <a:extLst>
              <a:ext uri="{FF2B5EF4-FFF2-40B4-BE49-F238E27FC236}">
                <a16:creationId xmlns:a16="http://schemas.microsoft.com/office/drawing/2014/main" id="{1529DE6E-A59D-E37B-9956-31D2D88D3B7D}"/>
              </a:ext>
            </a:extLst>
          </p:cNvPr>
          <p:cNvSpPr>
            <a:spLocks noGrp="1"/>
          </p:cNvSpPr>
          <p:nvPr>
            <p:ph idx="1"/>
          </p:nvPr>
        </p:nvSpPr>
        <p:spPr>
          <a:xfrm>
            <a:off x="1142999" y="2332029"/>
            <a:ext cx="5715001" cy="3382972"/>
          </a:xfrm>
        </p:spPr>
        <p:txBody>
          <a:bodyPr vert="horz" lIns="91440" tIns="45720" rIns="91440" bIns="45720" rtlCol="0">
            <a:normAutofit/>
          </a:bodyPr>
          <a:lstStyle/>
          <a:p>
            <a:r>
              <a:rPr lang="es-ES" dirty="0"/>
              <a:t>"el pensamiento conceptual rompe radicalmente la determinación causal enmarcada en el espacio y en el tiempo."</a:t>
            </a:r>
          </a:p>
        </p:txBody>
      </p:sp>
      <p:pic>
        <p:nvPicPr>
          <p:cNvPr id="4" name="Imagen 4" descr="Imagen que contiene animal&#10;&#10;Descripción generada automáticamente">
            <a:extLst>
              <a:ext uri="{FF2B5EF4-FFF2-40B4-BE49-F238E27FC236}">
                <a16:creationId xmlns:a16="http://schemas.microsoft.com/office/drawing/2014/main" id="{882B2470-1481-CBF0-3D70-D998C8FEEEFB}"/>
              </a:ext>
            </a:extLst>
          </p:cNvPr>
          <p:cNvPicPr>
            <a:picLocks noChangeAspect="1"/>
          </p:cNvPicPr>
          <p:nvPr/>
        </p:nvPicPr>
        <p:blipFill rotWithShape="1">
          <a:blip r:embed="rId2"/>
          <a:srcRect r="-1" b="11526"/>
          <a:stretch/>
        </p:blipFill>
        <p:spPr>
          <a:xfrm>
            <a:off x="7520247" y="1524000"/>
            <a:ext cx="4671753" cy="5333999"/>
          </a:xfrm>
          <a:custGeom>
            <a:avLst/>
            <a:gdLst/>
            <a:ahLst/>
            <a:cxnLst/>
            <a:rect l="l" t="t" r="r" b="b"/>
            <a:pathLst>
              <a:path w="4650449" h="5306096">
                <a:moveTo>
                  <a:pt x="4650449" y="0"/>
                </a:moveTo>
                <a:lnTo>
                  <a:pt x="4650449" y="5306096"/>
                </a:lnTo>
                <a:lnTo>
                  <a:pt x="0" y="5306096"/>
                </a:lnTo>
                <a:close/>
              </a:path>
            </a:pathLst>
          </a:custGeom>
        </p:spPr>
      </p:pic>
    </p:spTree>
    <p:extLst>
      <p:ext uri="{BB962C8B-B14F-4D97-AF65-F5344CB8AC3E}">
        <p14:creationId xmlns:p14="http://schemas.microsoft.com/office/powerpoint/2010/main" val="233088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AD2284B-B8B7-4BE1-A9DE-32E5FCF7B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EFE2776-6472-7D17-C400-7B4CF5FF6EDD}"/>
              </a:ext>
            </a:extLst>
          </p:cNvPr>
          <p:cNvSpPr>
            <a:spLocks noGrp="1"/>
          </p:cNvSpPr>
          <p:nvPr>
            <p:ph type="title"/>
          </p:nvPr>
        </p:nvSpPr>
        <p:spPr>
          <a:xfrm>
            <a:off x="5102157" y="4661939"/>
            <a:ext cx="5946841" cy="1510261"/>
          </a:xfrm>
        </p:spPr>
        <p:txBody>
          <a:bodyPr anchor="b">
            <a:normAutofit/>
          </a:bodyPr>
          <a:lstStyle/>
          <a:p>
            <a:pPr algn="r">
              <a:lnSpc>
                <a:spcPct val="90000"/>
              </a:lnSpc>
            </a:pPr>
            <a:r>
              <a:rPr lang="es-ES" sz="3400" dirty="0"/>
              <a:t>Puedo formar conceptos de cosas que me están presentes...</a:t>
            </a:r>
          </a:p>
        </p:txBody>
      </p:sp>
      <p:pic>
        <p:nvPicPr>
          <p:cNvPr id="4" name="Imagen 4">
            <a:extLst>
              <a:ext uri="{FF2B5EF4-FFF2-40B4-BE49-F238E27FC236}">
                <a16:creationId xmlns:a16="http://schemas.microsoft.com/office/drawing/2014/main" id="{AFEFD50C-BEC0-3BF3-3986-FF0ED1667CF1}"/>
              </a:ext>
            </a:extLst>
          </p:cNvPr>
          <p:cNvPicPr>
            <a:picLocks noChangeAspect="1"/>
          </p:cNvPicPr>
          <p:nvPr/>
        </p:nvPicPr>
        <p:blipFill>
          <a:blip r:embed="rId2"/>
          <a:stretch>
            <a:fillRect/>
          </a:stretch>
        </p:blipFill>
        <p:spPr>
          <a:xfrm>
            <a:off x="920993" y="656421"/>
            <a:ext cx="4094824" cy="3713104"/>
          </a:xfrm>
          <a:prstGeom prst="rect">
            <a:avLst/>
          </a:prstGeom>
        </p:spPr>
      </p:pic>
      <p:sp>
        <p:nvSpPr>
          <p:cNvPr id="8" name="Content Placeholder 7">
            <a:extLst>
              <a:ext uri="{FF2B5EF4-FFF2-40B4-BE49-F238E27FC236}">
                <a16:creationId xmlns:a16="http://schemas.microsoft.com/office/drawing/2014/main" id="{D0F6826D-CCF7-887C-5ED5-B5A16189452A}"/>
              </a:ext>
            </a:extLst>
          </p:cNvPr>
          <p:cNvSpPr>
            <a:spLocks noGrp="1"/>
          </p:cNvSpPr>
          <p:nvPr>
            <p:ph idx="1"/>
          </p:nvPr>
        </p:nvSpPr>
        <p:spPr>
          <a:xfrm>
            <a:off x="7610427" y="1299753"/>
            <a:ext cx="3438573" cy="3122343"/>
          </a:xfrm>
        </p:spPr>
        <p:txBody>
          <a:bodyPr anchor="t">
            <a:normAutofit/>
          </a:bodyPr>
          <a:lstStyle/>
          <a:p>
            <a:pPr algn="r"/>
            <a:endParaRPr lang="en-US"/>
          </a:p>
        </p:txBody>
      </p:sp>
    </p:spTree>
    <p:extLst>
      <p:ext uri="{BB962C8B-B14F-4D97-AF65-F5344CB8AC3E}">
        <p14:creationId xmlns:p14="http://schemas.microsoft.com/office/powerpoint/2010/main" val="33547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391DB8F-CD1E-4B48-81D6-9781BA3F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3268" y="-1"/>
            <a:ext cx="9098732" cy="6858000"/>
          </a:xfrm>
          <a:custGeom>
            <a:avLst/>
            <a:gdLst>
              <a:gd name="connsiteX0" fmla="*/ 6010592 w 9098732"/>
              <a:gd name="connsiteY0" fmla="*/ 0 h 6858000"/>
              <a:gd name="connsiteX1" fmla="*/ 6873692 w 9098732"/>
              <a:gd name="connsiteY1" fmla="*/ 0 h 6858000"/>
              <a:gd name="connsiteX2" fmla="*/ 6873692 w 9098732"/>
              <a:gd name="connsiteY2" fmla="*/ 1553955 h 6858000"/>
              <a:gd name="connsiteX3" fmla="*/ 8235629 w 9098732"/>
              <a:gd name="connsiteY3" fmla="*/ 4 h 6858000"/>
              <a:gd name="connsiteX4" fmla="*/ 8235630 w 9098732"/>
              <a:gd name="connsiteY4" fmla="*/ 2 h 6858000"/>
              <a:gd name="connsiteX5" fmla="*/ 8235632 w 9098732"/>
              <a:gd name="connsiteY5" fmla="*/ 0 h 6858000"/>
              <a:gd name="connsiteX6" fmla="*/ 9098732 w 9098732"/>
              <a:gd name="connsiteY6" fmla="*/ 0 h 6858000"/>
              <a:gd name="connsiteX7" fmla="*/ 9098732 w 9098732"/>
              <a:gd name="connsiteY7" fmla="*/ 6858000 h 6858000"/>
              <a:gd name="connsiteX8" fmla="*/ 6873692 w 9098732"/>
              <a:gd name="connsiteY8" fmla="*/ 6858000 h 6858000"/>
              <a:gd name="connsiteX9" fmla="*/ 2225040 w 9098732"/>
              <a:gd name="connsiteY9" fmla="*/ 6858000 h 6858000"/>
              <a:gd name="connsiteX10" fmla="*/ 0 w 9098732"/>
              <a:gd name="connsiteY10" fmla="*/ 6858000 h 6858000"/>
              <a:gd name="connsiteX11" fmla="*/ 6010589 w 9098732"/>
              <a:gd name="connsiteY11" fmla="*/ 4 h 6858000"/>
              <a:gd name="connsiteX12" fmla="*/ 6010590 w 9098732"/>
              <a:gd name="connsiteY12" fmla="*/ 2 h 6858000"/>
              <a:gd name="connsiteX0" fmla="*/ 6010592 w 9098732"/>
              <a:gd name="connsiteY0" fmla="*/ 0 h 6858000"/>
              <a:gd name="connsiteX1" fmla="*/ 6873692 w 9098732"/>
              <a:gd name="connsiteY1" fmla="*/ 0 h 6858000"/>
              <a:gd name="connsiteX2" fmla="*/ 8235629 w 9098732"/>
              <a:gd name="connsiteY2" fmla="*/ 4 h 6858000"/>
              <a:gd name="connsiteX3" fmla="*/ 8235630 w 9098732"/>
              <a:gd name="connsiteY3" fmla="*/ 2 h 6858000"/>
              <a:gd name="connsiteX4" fmla="*/ 8235632 w 9098732"/>
              <a:gd name="connsiteY4" fmla="*/ 0 h 6858000"/>
              <a:gd name="connsiteX5" fmla="*/ 9098732 w 9098732"/>
              <a:gd name="connsiteY5" fmla="*/ 0 h 6858000"/>
              <a:gd name="connsiteX6" fmla="*/ 9098732 w 9098732"/>
              <a:gd name="connsiteY6" fmla="*/ 6858000 h 6858000"/>
              <a:gd name="connsiteX7" fmla="*/ 6873692 w 9098732"/>
              <a:gd name="connsiteY7" fmla="*/ 6858000 h 6858000"/>
              <a:gd name="connsiteX8" fmla="*/ 2225040 w 9098732"/>
              <a:gd name="connsiteY8" fmla="*/ 6858000 h 6858000"/>
              <a:gd name="connsiteX9" fmla="*/ 0 w 9098732"/>
              <a:gd name="connsiteY9" fmla="*/ 6858000 h 6858000"/>
              <a:gd name="connsiteX10" fmla="*/ 6010589 w 9098732"/>
              <a:gd name="connsiteY10" fmla="*/ 4 h 6858000"/>
              <a:gd name="connsiteX11" fmla="*/ 6010590 w 9098732"/>
              <a:gd name="connsiteY11" fmla="*/ 2 h 6858000"/>
              <a:gd name="connsiteX12" fmla="*/ 6010592 w 9098732"/>
              <a:gd name="connsiteY12" fmla="*/ 0 h 6858000"/>
              <a:gd name="connsiteX0" fmla="*/ 6010592 w 9098732"/>
              <a:gd name="connsiteY0" fmla="*/ 0 h 6858000"/>
              <a:gd name="connsiteX1" fmla="*/ 8235629 w 9098732"/>
              <a:gd name="connsiteY1" fmla="*/ 4 h 6858000"/>
              <a:gd name="connsiteX2" fmla="*/ 8235630 w 9098732"/>
              <a:gd name="connsiteY2" fmla="*/ 2 h 6858000"/>
              <a:gd name="connsiteX3" fmla="*/ 8235632 w 9098732"/>
              <a:gd name="connsiteY3" fmla="*/ 0 h 6858000"/>
              <a:gd name="connsiteX4" fmla="*/ 9098732 w 9098732"/>
              <a:gd name="connsiteY4" fmla="*/ 0 h 6858000"/>
              <a:gd name="connsiteX5" fmla="*/ 9098732 w 9098732"/>
              <a:gd name="connsiteY5" fmla="*/ 6858000 h 6858000"/>
              <a:gd name="connsiteX6" fmla="*/ 6873692 w 9098732"/>
              <a:gd name="connsiteY6" fmla="*/ 6858000 h 6858000"/>
              <a:gd name="connsiteX7" fmla="*/ 2225040 w 9098732"/>
              <a:gd name="connsiteY7" fmla="*/ 6858000 h 6858000"/>
              <a:gd name="connsiteX8" fmla="*/ 0 w 9098732"/>
              <a:gd name="connsiteY8" fmla="*/ 6858000 h 6858000"/>
              <a:gd name="connsiteX9" fmla="*/ 6010589 w 9098732"/>
              <a:gd name="connsiteY9" fmla="*/ 4 h 6858000"/>
              <a:gd name="connsiteX10" fmla="*/ 6010590 w 9098732"/>
              <a:gd name="connsiteY10" fmla="*/ 2 h 6858000"/>
              <a:gd name="connsiteX11" fmla="*/ 6010592 w 9098732"/>
              <a:gd name="connsiteY11"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6873692 w 9098732"/>
              <a:gd name="connsiteY5" fmla="*/ 6858000 h 6858000"/>
              <a:gd name="connsiteX6" fmla="*/ 2225040 w 9098732"/>
              <a:gd name="connsiteY6" fmla="*/ 6858000 h 6858000"/>
              <a:gd name="connsiteX7" fmla="*/ 0 w 9098732"/>
              <a:gd name="connsiteY7" fmla="*/ 6858000 h 6858000"/>
              <a:gd name="connsiteX8" fmla="*/ 6010589 w 9098732"/>
              <a:gd name="connsiteY8" fmla="*/ 4 h 6858000"/>
              <a:gd name="connsiteX9" fmla="*/ 6010590 w 9098732"/>
              <a:gd name="connsiteY9" fmla="*/ 2 h 6858000"/>
              <a:gd name="connsiteX10" fmla="*/ 6010592 w 9098732"/>
              <a:gd name="connsiteY10"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2225040 w 9098732"/>
              <a:gd name="connsiteY5" fmla="*/ 6858000 h 6858000"/>
              <a:gd name="connsiteX6" fmla="*/ 0 w 9098732"/>
              <a:gd name="connsiteY6" fmla="*/ 6858000 h 6858000"/>
              <a:gd name="connsiteX7" fmla="*/ 6010589 w 9098732"/>
              <a:gd name="connsiteY7" fmla="*/ 4 h 6858000"/>
              <a:gd name="connsiteX8" fmla="*/ 6010590 w 9098732"/>
              <a:gd name="connsiteY8" fmla="*/ 2 h 6858000"/>
              <a:gd name="connsiteX9" fmla="*/ 6010592 w 9098732"/>
              <a:gd name="connsiteY9"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0 w 9098732"/>
              <a:gd name="connsiteY5" fmla="*/ 6858000 h 6858000"/>
              <a:gd name="connsiteX6" fmla="*/ 6010589 w 9098732"/>
              <a:gd name="connsiteY6" fmla="*/ 4 h 6858000"/>
              <a:gd name="connsiteX7" fmla="*/ 6010590 w 9098732"/>
              <a:gd name="connsiteY7" fmla="*/ 2 h 6858000"/>
              <a:gd name="connsiteX8" fmla="*/ 6010592 w 909873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B4C6538-AFB3-A25D-DD44-BD2DAF23D8C2}"/>
              </a:ext>
            </a:extLst>
          </p:cNvPr>
          <p:cNvSpPr>
            <a:spLocks noGrp="1"/>
          </p:cNvSpPr>
          <p:nvPr>
            <p:ph type="title"/>
          </p:nvPr>
        </p:nvSpPr>
        <p:spPr>
          <a:xfrm>
            <a:off x="6096000" y="3203240"/>
            <a:ext cx="4953000" cy="2511753"/>
          </a:xfrm>
        </p:spPr>
        <p:txBody>
          <a:bodyPr vert="horz" lIns="91440" tIns="45720" rIns="91440" bIns="45720" rtlCol="0" anchor="b">
            <a:normAutofit/>
          </a:bodyPr>
          <a:lstStyle/>
          <a:p>
            <a:pPr algn="r"/>
            <a:r>
              <a:rPr lang="en-US" sz="4800" cap="all" spc="300"/>
              <a:t>O no...</a:t>
            </a:r>
          </a:p>
        </p:txBody>
      </p:sp>
      <p:pic>
        <p:nvPicPr>
          <p:cNvPr id="4" name="Imagen 4" descr="Imagen que contiene alimentos&#10;&#10;Descripción generada automáticamente">
            <a:extLst>
              <a:ext uri="{FF2B5EF4-FFF2-40B4-BE49-F238E27FC236}">
                <a16:creationId xmlns:a16="http://schemas.microsoft.com/office/drawing/2014/main" id="{4322929C-987B-3D9C-7A5E-AFF8D54991D4}"/>
              </a:ext>
            </a:extLst>
          </p:cNvPr>
          <p:cNvPicPr>
            <a:picLocks noGrp="1" noChangeAspect="1"/>
          </p:cNvPicPr>
          <p:nvPr>
            <p:ph idx="1"/>
          </p:nvPr>
        </p:nvPicPr>
        <p:blipFill>
          <a:blip r:embed="rId2"/>
          <a:stretch>
            <a:fillRect/>
          </a:stretch>
        </p:blipFill>
        <p:spPr>
          <a:xfrm>
            <a:off x="720922" y="644738"/>
            <a:ext cx="3595204" cy="4489534"/>
          </a:xfrm>
          <a:prstGeom prst="rect">
            <a:avLst/>
          </a:prstGeom>
        </p:spPr>
      </p:pic>
    </p:spTree>
    <p:extLst>
      <p:ext uri="{BB962C8B-B14F-4D97-AF65-F5344CB8AC3E}">
        <p14:creationId xmlns:p14="http://schemas.microsoft.com/office/powerpoint/2010/main" val="27520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3131B5E-984D-13E1-CA80-3044CE49043E}"/>
              </a:ext>
            </a:extLst>
          </p:cNvPr>
          <p:cNvSpPr>
            <a:spLocks noGrp="1"/>
          </p:cNvSpPr>
          <p:nvPr>
            <p:ph type="title"/>
          </p:nvPr>
        </p:nvSpPr>
        <p:spPr>
          <a:xfrm>
            <a:off x="1143001" y="1203678"/>
            <a:ext cx="3894412" cy="2028707"/>
          </a:xfrm>
        </p:spPr>
        <p:txBody>
          <a:bodyPr anchor="t">
            <a:normAutofit/>
          </a:bodyPr>
          <a:lstStyle/>
          <a:p>
            <a:r>
              <a:rPr lang="es-ES" dirty="0"/>
              <a:t>Es más,</a:t>
            </a:r>
          </a:p>
        </p:txBody>
      </p:sp>
      <p:sp>
        <p:nvSpPr>
          <p:cNvPr id="3" name="Marcador de contenido 2">
            <a:extLst>
              <a:ext uri="{FF2B5EF4-FFF2-40B4-BE49-F238E27FC236}">
                <a16:creationId xmlns:a16="http://schemas.microsoft.com/office/drawing/2014/main" id="{72B65719-A336-34DB-825C-11CFE0702FC8}"/>
              </a:ext>
            </a:extLst>
          </p:cNvPr>
          <p:cNvSpPr>
            <a:spLocks noGrp="1"/>
          </p:cNvSpPr>
          <p:nvPr>
            <p:ph idx="1"/>
          </p:nvPr>
        </p:nvSpPr>
        <p:spPr>
          <a:xfrm>
            <a:off x="5453548" y="1446418"/>
            <a:ext cx="5595452" cy="4268582"/>
          </a:xfrm>
        </p:spPr>
        <p:txBody>
          <a:bodyPr vert="horz" lIns="91440" tIns="45720" rIns="91440" bIns="45720" rtlCol="0" anchor="b">
            <a:normAutofit/>
          </a:bodyPr>
          <a:lstStyle/>
          <a:p>
            <a:pPr algn="r">
              <a:lnSpc>
                <a:spcPct val="110000"/>
              </a:lnSpc>
            </a:pPr>
            <a:r>
              <a:rPr lang="es-ES" dirty="0"/>
              <a:t>Puedo formar conceptos superiores, más abstractos y generales... y es aquí donde se manifiesta la radical libertad del pensamiento.</a:t>
            </a:r>
            <a:endParaRPr lang="es-ES"/>
          </a:p>
          <a:p>
            <a:pPr algn="r">
              <a:lnSpc>
                <a:spcPct val="110000"/>
              </a:lnSpc>
            </a:pPr>
            <a:r>
              <a:rPr lang="es-ES" dirty="0"/>
              <a:t>Puedo formar conceptos que no pertenecen al terreno de lo sensible, como por ejemplo los conceptos de libertad, amor, bueno, malo, inmaterial, suprasensible, etc.</a:t>
            </a:r>
            <a:endParaRPr lang="es-ES"/>
          </a:p>
          <a:p>
            <a:pPr algn="r">
              <a:lnSpc>
                <a:spcPct val="110000"/>
              </a:lnSpc>
            </a:pPr>
            <a:r>
              <a:rPr lang="es-ES" dirty="0"/>
              <a:t>"</a:t>
            </a:r>
            <a:r>
              <a:rPr lang="es-ES" i="1" dirty="0"/>
              <a:t>Pensar sólo es posible en el marco de la libertad de espíritu, que se emancipa de la vinculación al aquí y al ahora inmediatos y que se crea un mundo mental.</a:t>
            </a:r>
            <a:r>
              <a:rPr lang="es-ES" dirty="0"/>
              <a:t>"</a:t>
            </a:r>
            <a:endParaRPr lang="es-ES"/>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BBD5D8D-131E-46C9-8ED3-18B799429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1942" y="0"/>
            <a:ext cx="9100058" cy="6858000"/>
          </a:xfrm>
          <a:custGeom>
            <a:avLst/>
            <a:gdLst>
              <a:gd name="connsiteX0" fmla="*/ 6010592 w 9100058"/>
              <a:gd name="connsiteY0" fmla="*/ 0 h 6858000"/>
              <a:gd name="connsiteX1" fmla="*/ 9100058 w 9100058"/>
              <a:gd name="connsiteY1" fmla="*/ 0 h 6858000"/>
              <a:gd name="connsiteX2" fmla="*/ 9100058 w 9100058"/>
              <a:gd name="connsiteY2" fmla="*/ 6858000 h 6858000"/>
              <a:gd name="connsiteX3" fmla="*/ 0 w 9100058"/>
              <a:gd name="connsiteY3" fmla="*/ 6858000 h 6858000"/>
              <a:gd name="connsiteX4" fmla="*/ 6010589 w 9100058"/>
              <a:gd name="connsiteY4" fmla="*/ 4 h 6858000"/>
              <a:gd name="connsiteX5" fmla="*/ 6010590 w 9100058"/>
              <a:gd name="connsiteY5"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0058" h="6858000">
                <a:moveTo>
                  <a:pt x="6010592" y="0"/>
                </a:moveTo>
                <a:lnTo>
                  <a:pt x="9100058" y="0"/>
                </a:lnTo>
                <a:lnTo>
                  <a:pt x="9100058" y="6858000"/>
                </a:lnTo>
                <a:lnTo>
                  <a:pt x="0" y="6858000"/>
                </a:lnTo>
                <a:lnTo>
                  <a:pt x="6010589" y="4"/>
                </a:lnTo>
                <a:cubicBezTo>
                  <a:pt x="6010589" y="3"/>
                  <a:pt x="6010590" y="3"/>
                  <a:pt x="6010590" y="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uadroTexto 1">
            <a:extLst>
              <a:ext uri="{FF2B5EF4-FFF2-40B4-BE49-F238E27FC236}">
                <a16:creationId xmlns:a16="http://schemas.microsoft.com/office/drawing/2014/main" id="{019117A1-0619-27CF-D407-61770E116B48}"/>
              </a:ext>
            </a:extLst>
          </p:cNvPr>
          <p:cNvSpPr txBox="1"/>
          <p:nvPr/>
        </p:nvSpPr>
        <p:spPr>
          <a:xfrm>
            <a:off x="1143000" y="1025435"/>
            <a:ext cx="3886199" cy="380129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pPr>
            <a:r>
              <a:rPr lang="en-US" dirty="0"/>
              <a:t>"</a:t>
            </a:r>
            <a:r>
              <a:rPr lang="en-US" i="1" dirty="0"/>
              <a:t>Esto </a:t>
            </a:r>
            <a:r>
              <a:rPr lang="en-US" i="1"/>
              <a:t>supone</a:t>
            </a:r>
            <a:r>
              <a:rPr lang="en-US" i="1" dirty="0"/>
              <a:t> que </a:t>
            </a:r>
            <a:r>
              <a:rPr lang="en-US" i="1"/>
              <a:t>el</a:t>
            </a:r>
            <a:r>
              <a:rPr lang="en-US" i="1" dirty="0"/>
              <a:t> </a:t>
            </a:r>
            <a:r>
              <a:rPr lang="en-US" i="1"/>
              <a:t>propio</a:t>
            </a:r>
            <a:r>
              <a:rPr lang="en-US" i="1" dirty="0"/>
              <a:t> hombre </a:t>
            </a:r>
            <a:r>
              <a:rPr lang="en-US" i="1"/>
              <a:t>pensante</a:t>
            </a:r>
            <a:r>
              <a:rPr lang="en-US" i="1" dirty="0"/>
              <a:t> </a:t>
            </a:r>
            <a:r>
              <a:rPr lang="en-US" i="1"/>
              <a:t>trasciende</a:t>
            </a:r>
            <a:r>
              <a:rPr lang="en-US" i="1" dirty="0"/>
              <a:t> </a:t>
            </a:r>
            <a:r>
              <a:rPr lang="en-US" i="1"/>
              <a:t>por</a:t>
            </a:r>
            <a:r>
              <a:rPr lang="en-US" i="1" dirty="0"/>
              <a:t> la </a:t>
            </a:r>
            <a:r>
              <a:rPr lang="en-US" i="1"/>
              <a:t>esencia</a:t>
            </a:r>
            <a:r>
              <a:rPr lang="en-US" i="1" dirty="0"/>
              <a:t> la </a:t>
            </a:r>
            <a:r>
              <a:rPr lang="en-US" i="1"/>
              <a:t>dimensión</a:t>
            </a:r>
            <a:r>
              <a:rPr lang="en-US" i="1" dirty="0"/>
              <a:t> del ser material, que </a:t>
            </a:r>
            <a:r>
              <a:rPr lang="en-US" i="1"/>
              <a:t>posee</a:t>
            </a:r>
            <a:r>
              <a:rPr lang="en-US" i="1" dirty="0"/>
              <a:t> </a:t>
            </a:r>
            <a:r>
              <a:rPr lang="en-US" i="1"/>
              <a:t>una</a:t>
            </a:r>
            <a:r>
              <a:rPr lang="en-US" i="1" dirty="0"/>
              <a:t> </a:t>
            </a:r>
            <a:r>
              <a:rPr lang="en-US" i="1"/>
              <a:t>facultad</a:t>
            </a:r>
            <a:r>
              <a:rPr lang="en-US" i="1" dirty="0"/>
              <a:t> que </a:t>
            </a:r>
            <a:r>
              <a:rPr lang="en-US" i="1"/>
              <a:t>entitativamente</a:t>
            </a:r>
            <a:r>
              <a:rPr lang="en-US" i="1" dirty="0"/>
              <a:t> </a:t>
            </a:r>
            <a:r>
              <a:rPr lang="en-US" i="1"/>
              <a:t>ya</a:t>
            </a:r>
            <a:r>
              <a:rPr lang="en-US" i="1" dirty="0"/>
              <a:t> no </a:t>
            </a:r>
            <a:r>
              <a:rPr lang="en-US" i="1"/>
              <a:t>pertenece</a:t>
            </a:r>
            <a:r>
              <a:rPr lang="en-US" i="1" dirty="0"/>
              <a:t> al </a:t>
            </a:r>
            <a:r>
              <a:rPr lang="en-US" i="1"/>
              <a:t>estrato</a:t>
            </a:r>
            <a:r>
              <a:rPr lang="en-US" i="1" dirty="0"/>
              <a:t> material </a:t>
            </a:r>
            <a:r>
              <a:rPr lang="en-US" i="1"/>
              <a:t>sino</a:t>
            </a:r>
            <a:r>
              <a:rPr lang="en-US" i="1" dirty="0"/>
              <a:t> que </a:t>
            </a:r>
            <a:r>
              <a:rPr lang="en-US" i="1"/>
              <a:t>entra</a:t>
            </a:r>
            <a:r>
              <a:rPr lang="en-US" i="1" dirty="0"/>
              <a:t> </a:t>
            </a:r>
            <a:r>
              <a:rPr lang="en-US" i="1"/>
              <a:t>en</a:t>
            </a:r>
            <a:r>
              <a:rPr lang="en-US" i="1" dirty="0"/>
              <a:t> </a:t>
            </a:r>
            <a:r>
              <a:rPr lang="en-US" i="1"/>
              <a:t>una</a:t>
            </a:r>
            <a:r>
              <a:rPr lang="en-US" i="1" dirty="0"/>
              <a:t> </a:t>
            </a:r>
            <a:r>
              <a:rPr lang="en-US" i="1"/>
              <a:t>categoría</a:t>
            </a:r>
            <a:r>
              <a:rPr lang="en-US" i="1" dirty="0"/>
              <a:t> </a:t>
            </a:r>
            <a:r>
              <a:rPr lang="en-US" i="1"/>
              <a:t>ontológica</a:t>
            </a:r>
            <a:r>
              <a:rPr lang="en-US" i="1" dirty="0"/>
              <a:t> </a:t>
            </a:r>
            <a:r>
              <a:rPr lang="en-US" i="1"/>
              <a:t>esencialmente</a:t>
            </a:r>
            <a:r>
              <a:rPr lang="en-US" i="1" dirty="0"/>
              <a:t> superior y que, </a:t>
            </a:r>
            <a:r>
              <a:rPr lang="en-US" i="1"/>
              <a:t>en</a:t>
            </a:r>
            <a:r>
              <a:rPr lang="en-US" i="1" dirty="0"/>
              <a:t> </a:t>
            </a:r>
            <a:r>
              <a:rPr lang="en-US" i="1"/>
              <a:t>consecuencia</a:t>
            </a:r>
            <a:r>
              <a:rPr lang="en-US" i="1" dirty="0"/>
              <a:t>, </a:t>
            </a:r>
            <a:r>
              <a:rPr lang="en-US" i="1"/>
              <a:t>esa</a:t>
            </a:r>
            <a:r>
              <a:rPr lang="en-US" i="1" dirty="0"/>
              <a:t> </a:t>
            </a:r>
            <a:r>
              <a:rPr lang="en-US" i="1"/>
              <a:t>facultad</a:t>
            </a:r>
            <a:r>
              <a:rPr lang="en-US" i="1" dirty="0"/>
              <a:t>, que </a:t>
            </a:r>
            <a:r>
              <a:rPr lang="en-US" i="1"/>
              <a:t>llamamos</a:t>
            </a:r>
            <a:r>
              <a:rPr lang="en-US" i="1" dirty="0"/>
              <a:t> </a:t>
            </a:r>
            <a:r>
              <a:rPr lang="en-US" i="1"/>
              <a:t>inteligencia</a:t>
            </a:r>
            <a:r>
              <a:rPr lang="en-US" i="1" dirty="0"/>
              <a:t> o </a:t>
            </a:r>
            <a:r>
              <a:rPr lang="en-US" i="1"/>
              <a:t>razón</a:t>
            </a:r>
            <a:r>
              <a:rPr lang="en-US" i="1" dirty="0"/>
              <a:t>, es </a:t>
            </a:r>
            <a:r>
              <a:rPr lang="en-US" i="1"/>
              <a:t>una</a:t>
            </a:r>
            <a:r>
              <a:rPr lang="en-US" i="1" dirty="0"/>
              <a:t> </a:t>
            </a:r>
            <a:r>
              <a:rPr lang="en-US" i="1"/>
              <a:t>facultad</a:t>
            </a:r>
            <a:r>
              <a:rPr lang="en-US" i="1" dirty="0"/>
              <a:t> </a:t>
            </a:r>
            <a:r>
              <a:rPr lang="en-US" i="1"/>
              <a:t>inmaterial</a:t>
            </a:r>
            <a:r>
              <a:rPr lang="en-US" i="1" dirty="0"/>
              <a:t>, </a:t>
            </a:r>
            <a:r>
              <a:rPr lang="en-US" i="1"/>
              <a:t>espiritual</a:t>
            </a:r>
            <a:r>
              <a:rPr lang="en-US" dirty="0"/>
              <a:t>."</a:t>
            </a:r>
            <a:endParaRPr lang="en-US"/>
          </a:p>
        </p:txBody>
      </p:sp>
      <p:pic>
        <p:nvPicPr>
          <p:cNvPr id="3" name="Imagen 3" descr="Una persona parado en un atardecer&#10;&#10;Descripción generada automáticamente">
            <a:extLst>
              <a:ext uri="{FF2B5EF4-FFF2-40B4-BE49-F238E27FC236}">
                <a16:creationId xmlns:a16="http://schemas.microsoft.com/office/drawing/2014/main" id="{14D9E8A6-DFA8-F0EA-4E2F-D997CD8ECA08}"/>
              </a:ext>
            </a:extLst>
          </p:cNvPr>
          <p:cNvPicPr>
            <a:picLocks noChangeAspect="1"/>
          </p:cNvPicPr>
          <p:nvPr/>
        </p:nvPicPr>
        <p:blipFill>
          <a:blip r:embed="rId2"/>
          <a:stretch>
            <a:fillRect/>
          </a:stretch>
        </p:blipFill>
        <p:spPr>
          <a:xfrm>
            <a:off x="5203865" y="1707368"/>
            <a:ext cx="5845135" cy="3883659"/>
          </a:xfrm>
          <a:prstGeom prst="rect">
            <a:avLst/>
          </a:prstGeom>
        </p:spPr>
      </p:pic>
      <p:cxnSp>
        <p:nvCxnSpPr>
          <p:cNvPr id="32" name="Straight Connector 31">
            <a:extLst>
              <a:ext uri="{FF2B5EF4-FFF2-40B4-BE49-F238E27FC236}">
                <a16:creationId xmlns:a16="http://schemas.microsoft.com/office/drawing/2014/main" id="{F478F504-9E26-4692-A3E2-5363222B8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2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5BEFD31-0791-C329-F3FE-BC5CDBB78C23}"/>
              </a:ext>
            </a:extLst>
          </p:cNvPr>
          <p:cNvSpPr>
            <a:spLocks noGrp="1"/>
          </p:cNvSpPr>
          <p:nvPr>
            <p:ph type="title"/>
          </p:nvPr>
        </p:nvSpPr>
        <p:spPr>
          <a:xfrm>
            <a:off x="1143001" y="872935"/>
            <a:ext cx="5999018" cy="1360898"/>
          </a:xfrm>
        </p:spPr>
        <p:txBody>
          <a:bodyPr>
            <a:normAutofit/>
          </a:bodyPr>
          <a:lstStyle/>
          <a:p>
            <a:r>
              <a:rPr lang="es-ES" sz="3700"/>
              <a:t>Al hombre le corresponde un conocimiento espiritual</a:t>
            </a:r>
          </a:p>
        </p:txBody>
      </p:sp>
      <p:sp>
        <p:nvSpPr>
          <p:cNvPr id="8" name="Content Placeholder 7">
            <a:extLst>
              <a:ext uri="{FF2B5EF4-FFF2-40B4-BE49-F238E27FC236}">
                <a16:creationId xmlns:a16="http://schemas.microsoft.com/office/drawing/2014/main" id="{DE0B7A47-91F8-6188-575A-D9BE1BC44AE5}"/>
              </a:ext>
            </a:extLst>
          </p:cNvPr>
          <p:cNvSpPr>
            <a:spLocks noGrp="1"/>
          </p:cNvSpPr>
          <p:nvPr>
            <p:ph idx="1"/>
          </p:nvPr>
        </p:nvSpPr>
        <p:spPr>
          <a:xfrm>
            <a:off x="1143001" y="2332026"/>
            <a:ext cx="4953000" cy="3567118"/>
          </a:xfrm>
        </p:spPr>
        <p:txBody>
          <a:bodyPr anchor="t">
            <a:normAutofit/>
          </a:bodyPr>
          <a:lstStyle/>
          <a:p>
            <a:r>
              <a:rPr lang="en-US" dirty="0"/>
              <a:t>Algo que no es de </a:t>
            </a:r>
            <a:r>
              <a:rPr lang="en-US" dirty="0" err="1"/>
              <a:t>tipo</a:t>
            </a:r>
            <a:r>
              <a:rPr lang="en-US" dirty="0"/>
              <a:t> material.</a:t>
            </a:r>
          </a:p>
          <a:p>
            <a:r>
              <a:rPr lang="en-US" dirty="0"/>
              <a:t>¿Cabe </a:t>
            </a:r>
            <a:r>
              <a:rPr lang="en-US" dirty="0" err="1"/>
              <a:t>añadir</a:t>
            </a:r>
            <a:r>
              <a:rPr lang="en-US" dirty="0"/>
              <a:t> algo </a:t>
            </a:r>
            <a:r>
              <a:rPr lang="en-US" dirty="0" err="1"/>
              <a:t>positivo</a:t>
            </a:r>
            <a:r>
              <a:rPr lang="en-US" dirty="0"/>
              <a:t> </a:t>
            </a:r>
            <a:r>
              <a:rPr lang="en-US" dirty="0" err="1"/>
              <a:t>sobre</a:t>
            </a:r>
            <a:r>
              <a:rPr lang="en-US" dirty="0"/>
              <a:t> la </a:t>
            </a:r>
            <a:r>
              <a:rPr lang="en-US" dirty="0" err="1"/>
              <a:t>estructura</a:t>
            </a:r>
            <a:r>
              <a:rPr lang="en-US" dirty="0"/>
              <a:t> interna del ser </a:t>
            </a:r>
            <a:r>
              <a:rPr lang="en-US" dirty="0" err="1"/>
              <a:t>espiritual</a:t>
            </a:r>
            <a:r>
              <a:rPr lang="en-US" dirty="0"/>
              <a:t>?</a:t>
            </a:r>
          </a:p>
        </p:txBody>
      </p:sp>
      <p:pic>
        <p:nvPicPr>
          <p:cNvPr id="6" name="Imagen 4" descr="Un cielo estrellado&#10;&#10;Descripción generada automáticamente">
            <a:extLst>
              <a:ext uri="{FF2B5EF4-FFF2-40B4-BE49-F238E27FC236}">
                <a16:creationId xmlns:a16="http://schemas.microsoft.com/office/drawing/2014/main" id="{B4A1A69E-8B0F-F795-0194-B7A615CBD237}"/>
              </a:ext>
            </a:extLst>
          </p:cNvPr>
          <p:cNvPicPr>
            <a:picLocks noChangeAspect="1"/>
          </p:cNvPicPr>
          <p:nvPr/>
        </p:nvPicPr>
        <p:blipFill>
          <a:blip r:embed="rId2"/>
          <a:stretch>
            <a:fillRect/>
          </a:stretch>
        </p:blipFill>
        <p:spPr>
          <a:xfrm>
            <a:off x="5729460" y="2217435"/>
            <a:ext cx="5268381" cy="2941665"/>
          </a:xfrm>
          <a:prstGeom prst="rect">
            <a:avLst/>
          </a:prstGeom>
        </p:spPr>
      </p:pic>
      <p:cxnSp>
        <p:nvCxnSpPr>
          <p:cNvPr id="20" name="Straight Connector 19">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a con una idea">
            <a:extLst>
              <a:ext uri="{FF2B5EF4-FFF2-40B4-BE49-F238E27FC236}">
                <a16:creationId xmlns:a16="http://schemas.microsoft.com/office/drawing/2014/main" id="{4A48C62D-8B95-F051-8930-41E439BB3273}"/>
              </a:ext>
            </a:extLst>
          </p:cNvPr>
          <p:cNvPicPr>
            <a:picLocks noChangeAspect="1"/>
          </p:cNvPicPr>
          <p:nvPr/>
        </p:nvPicPr>
        <p:blipFill rotWithShape="1">
          <a:blip r:embed="rId2"/>
          <a:srcRect t="4947" r="-2" b="10656"/>
          <a:stretch/>
        </p:blipFill>
        <p:spPr>
          <a:xfrm>
            <a:off x="20" y="10"/>
            <a:ext cx="12191979" cy="6857989"/>
          </a:xfrm>
          <a:prstGeom prst="rect">
            <a:avLst/>
          </a:prstGeom>
        </p:spPr>
      </p:pic>
      <p:sp>
        <p:nvSpPr>
          <p:cNvPr id="15"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4E973F-C9B1-3801-AB40-B6BDB5C01348}"/>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¿Qué significa pensar?</a:t>
            </a:r>
          </a:p>
        </p:txBody>
      </p:sp>
      <p:sp>
        <p:nvSpPr>
          <p:cNvPr id="3" name="Marcador de contenido 2">
            <a:extLst>
              <a:ext uri="{FF2B5EF4-FFF2-40B4-BE49-F238E27FC236}">
                <a16:creationId xmlns:a16="http://schemas.microsoft.com/office/drawing/2014/main" id="{C922E0BD-66C3-08F2-193D-A6A63932B218}"/>
              </a:ext>
            </a:extLst>
          </p:cNvPr>
          <p:cNvSpPr>
            <a:spLocks noGrp="1"/>
          </p:cNvSpPr>
          <p:nvPr>
            <p:ph idx="1"/>
          </p:nvPr>
        </p:nvSpPr>
        <p:spPr>
          <a:xfrm>
            <a:off x="3162054" y="4901055"/>
            <a:ext cx="5899356" cy="1271142"/>
          </a:xfrm>
        </p:spPr>
        <p:txBody>
          <a:bodyPr vert="horz" lIns="91440" tIns="45720" rIns="91440" bIns="45720" rtlCol="0">
            <a:normAutofit/>
          </a:bodyPr>
          <a:lstStyle/>
          <a:p>
            <a:pPr marL="0" indent="0" algn="ctr">
              <a:lnSpc>
                <a:spcPct val="100000"/>
              </a:lnSpc>
              <a:buNone/>
            </a:pPr>
            <a:r>
              <a:rPr lang="en-US" sz="1800">
                <a:solidFill>
                  <a:srgbClr val="FFFFFF"/>
                </a:solidFill>
              </a:rPr>
              <a:t>Volvemos a preguntar</a:t>
            </a:r>
          </a:p>
        </p:txBody>
      </p:sp>
      <p:sp>
        <p:nvSpPr>
          <p:cNvPr id="19"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56DA87-6700-601D-FE7B-5098A4ED6E0E}"/>
              </a:ext>
            </a:extLst>
          </p:cNvPr>
          <p:cNvSpPr>
            <a:spLocks noGrp="1"/>
          </p:cNvSpPr>
          <p:nvPr>
            <p:ph type="title"/>
          </p:nvPr>
        </p:nvSpPr>
        <p:spPr>
          <a:xfrm>
            <a:off x="1143000" y="1207441"/>
            <a:ext cx="3824111" cy="1916773"/>
          </a:xfrm>
        </p:spPr>
        <p:txBody>
          <a:bodyPr anchor="t">
            <a:normAutofit/>
          </a:bodyPr>
          <a:lstStyle/>
          <a:p>
            <a:r>
              <a:rPr lang="es-ES" dirty="0"/>
              <a:t>El conocimiento espiritual</a:t>
            </a:r>
          </a:p>
        </p:txBody>
      </p:sp>
      <p:sp>
        <p:nvSpPr>
          <p:cNvPr id="3" name="Marcador de contenido 2">
            <a:extLst>
              <a:ext uri="{FF2B5EF4-FFF2-40B4-BE49-F238E27FC236}">
                <a16:creationId xmlns:a16="http://schemas.microsoft.com/office/drawing/2014/main" id="{BB092C21-598F-45C7-C4B0-91A51717DDC8}"/>
              </a:ext>
            </a:extLst>
          </p:cNvPr>
          <p:cNvSpPr>
            <a:spLocks noGrp="1"/>
          </p:cNvSpPr>
          <p:nvPr>
            <p:ph idx="1"/>
          </p:nvPr>
        </p:nvSpPr>
        <p:spPr>
          <a:xfrm>
            <a:off x="6478384" y="2489201"/>
            <a:ext cx="4570615" cy="3225798"/>
          </a:xfrm>
        </p:spPr>
        <p:txBody>
          <a:bodyPr vert="horz" lIns="91440" tIns="45720" rIns="91440" bIns="45720" rtlCol="0" anchor="b">
            <a:normAutofit/>
          </a:bodyPr>
          <a:lstStyle/>
          <a:p>
            <a:pPr algn="r">
              <a:lnSpc>
                <a:spcPct val="110000"/>
              </a:lnSpc>
            </a:pPr>
            <a:r>
              <a:rPr lang="es-ES" dirty="0"/>
              <a:t>Preguntarse por la esencia del hombre supone dar cuenta de una realidad previa: preguntando el hombre conoce.</a:t>
            </a:r>
            <a:endParaRPr lang="es-ES"/>
          </a:p>
          <a:p>
            <a:pPr algn="r">
              <a:lnSpc>
                <a:spcPct val="110000"/>
              </a:lnSpc>
            </a:pPr>
            <a:r>
              <a:rPr lang="es-ES" dirty="0"/>
              <a:t>Al preguntar, el hombre sabe que no sabe.</a:t>
            </a:r>
            <a:endParaRPr lang="es-ES"/>
          </a:p>
          <a:p>
            <a:pPr algn="r">
              <a:lnSpc>
                <a:spcPct val="110000"/>
              </a:lnSpc>
            </a:pPr>
            <a:r>
              <a:rPr lang="es-ES" dirty="0"/>
              <a:t>Al preguntar, el hombre reconoce que es capaz de conocer.</a:t>
            </a:r>
            <a:endParaRPr lang="es-ES"/>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75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5D2D844-708E-4EAC-BF72-D7CE20B9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Figura humana de madera">
            <a:extLst>
              <a:ext uri="{FF2B5EF4-FFF2-40B4-BE49-F238E27FC236}">
                <a16:creationId xmlns:a16="http://schemas.microsoft.com/office/drawing/2014/main" id="{14E1D9A9-E95F-866A-C3DF-56A47BB5E607}"/>
              </a:ext>
            </a:extLst>
          </p:cNvPr>
          <p:cNvPicPr>
            <a:picLocks noChangeAspect="1"/>
          </p:cNvPicPr>
          <p:nvPr/>
        </p:nvPicPr>
        <p:blipFill rotWithShape="1">
          <a:blip r:embed="rId2">
            <a:alphaModFix/>
          </a:blip>
          <a:srcRect r="11402" b="-1"/>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20" name="Freeform: Shape 19">
            <a:extLst>
              <a:ext uri="{FF2B5EF4-FFF2-40B4-BE49-F238E27FC236}">
                <a16:creationId xmlns:a16="http://schemas.microsoft.com/office/drawing/2014/main" id="{BFB227E1-F100-4CF9-9797-1E2001BBE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E7D1625-D63C-BD29-4B7E-E6D16AFDC2A2}"/>
              </a:ext>
            </a:extLst>
          </p:cNvPr>
          <p:cNvSpPr>
            <a:spLocks noGrp="1"/>
          </p:cNvSpPr>
          <p:nvPr>
            <p:ph type="title"/>
          </p:nvPr>
        </p:nvSpPr>
        <p:spPr>
          <a:xfrm>
            <a:off x="1143001" y="1203866"/>
            <a:ext cx="3813888" cy="1958340"/>
          </a:xfrm>
        </p:spPr>
        <p:txBody>
          <a:bodyPr anchor="t">
            <a:normAutofit/>
          </a:bodyPr>
          <a:lstStyle/>
          <a:p>
            <a:r>
              <a:rPr lang="es-ES">
                <a:solidFill>
                  <a:srgbClr val="FFFFFF"/>
                </a:solidFill>
              </a:rPr>
              <a:t>Pensar es:</a:t>
            </a:r>
          </a:p>
        </p:txBody>
      </p:sp>
      <p:sp>
        <p:nvSpPr>
          <p:cNvPr id="3" name="Marcador de contenido 2">
            <a:extLst>
              <a:ext uri="{FF2B5EF4-FFF2-40B4-BE49-F238E27FC236}">
                <a16:creationId xmlns:a16="http://schemas.microsoft.com/office/drawing/2014/main" id="{134386DE-0964-0DCE-72C6-70FE090373EA}"/>
              </a:ext>
            </a:extLst>
          </p:cNvPr>
          <p:cNvSpPr>
            <a:spLocks noGrp="1"/>
          </p:cNvSpPr>
          <p:nvPr>
            <p:ph idx="1"/>
          </p:nvPr>
        </p:nvSpPr>
        <p:spPr>
          <a:xfrm>
            <a:off x="6335907" y="2603922"/>
            <a:ext cx="4713092" cy="3111078"/>
          </a:xfrm>
        </p:spPr>
        <p:txBody>
          <a:bodyPr vert="horz" lIns="91440" tIns="45720" rIns="91440" bIns="45720" rtlCol="0" anchor="b">
            <a:normAutofit/>
          </a:bodyPr>
          <a:lstStyle/>
          <a:p>
            <a:pPr algn="r"/>
            <a:r>
              <a:rPr lang="es-ES" dirty="0"/>
              <a:t>- un conocer enjuiciador</a:t>
            </a:r>
            <a:endParaRPr lang="es-ES"/>
          </a:p>
          <a:p>
            <a:pPr algn="r"/>
            <a:r>
              <a:rPr lang="es-ES" dirty="0"/>
              <a:t>- formar juicios</a:t>
            </a:r>
          </a:p>
          <a:p>
            <a:pPr algn="r"/>
            <a:r>
              <a:rPr lang="es-ES" dirty="0"/>
              <a:t>Por ejemplo: "Hoy es lunes"</a:t>
            </a:r>
          </a:p>
          <a:p>
            <a:pPr algn="r"/>
            <a:r>
              <a:rPr lang="es-ES" dirty="0"/>
              <a:t>La esencia del juicio está en que el conjunto de la frase afirme que "es".</a:t>
            </a:r>
          </a:p>
        </p:txBody>
      </p:sp>
      <p:cxnSp>
        <p:nvCxnSpPr>
          <p:cNvPr id="22" name="Straight Connector 21">
            <a:extLst>
              <a:ext uri="{FF2B5EF4-FFF2-40B4-BE49-F238E27FC236}">
                <a16:creationId xmlns:a16="http://schemas.microsoft.com/office/drawing/2014/main" id="{A06758A3-C4A6-479A-8755-3BEC63142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50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3B97D3-3894-4963-90C5-4EAA6613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8E26B1-0D65-1F53-5B14-1A63DF0D9C8D}"/>
              </a:ext>
            </a:extLst>
          </p:cNvPr>
          <p:cNvSpPr>
            <a:spLocks noGrp="1"/>
          </p:cNvSpPr>
          <p:nvPr>
            <p:ph type="title"/>
          </p:nvPr>
        </p:nvSpPr>
        <p:spPr>
          <a:xfrm>
            <a:off x="5250873" y="872935"/>
            <a:ext cx="5798126" cy="1360898"/>
          </a:xfrm>
        </p:spPr>
        <p:txBody>
          <a:bodyPr>
            <a:normAutofit/>
          </a:bodyPr>
          <a:lstStyle/>
          <a:p>
            <a:r>
              <a:rPr lang="es-ES" dirty="0"/>
              <a:t>Este "es"</a:t>
            </a:r>
          </a:p>
        </p:txBody>
      </p:sp>
      <p:pic>
        <p:nvPicPr>
          <p:cNvPr id="7" name="Graphic 6" descr="Conectado">
            <a:extLst>
              <a:ext uri="{FF2B5EF4-FFF2-40B4-BE49-F238E27FC236}">
                <a16:creationId xmlns:a16="http://schemas.microsoft.com/office/drawing/2014/main" id="{EDE04500-7A42-6785-5400-7D7B33E3D8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0484" y="1906013"/>
            <a:ext cx="2975262" cy="2975262"/>
          </a:xfrm>
          <a:prstGeom prst="rect">
            <a:avLst/>
          </a:prstGeom>
        </p:spPr>
      </p:pic>
      <p:sp>
        <p:nvSpPr>
          <p:cNvPr id="3" name="Marcador de contenido 2">
            <a:extLst>
              <a:ext uri="{FF2B5EF4-FFF2-40B4-BE49-F238E27FC236}">
                <a16:creationId xmlns:a16="http://schemas.microsoft.com/office/drawing/2014/main" id="{1D271A03-8FD6-83CC-9F66-AFABFB7E7AFB}"/>
              </a:ext>
            </a:extLst>
          </p:cNvPr>
          <p:cNvSpPr>
            <a:spLocks noGrp="1"/>
          </p:cNvSpPr>
          <p:nvPr>
            <p:ph idx="1"/>
          </p:nvPr>
        </p:nvSpPr>
        <p:spPr>
          <a:xfrm>
            <a:off x="5250873" y="2332026"/>
            <a:ext cx="5798126" cy="3840174"/>
          </a:xfrm>
        </p:spPr>
        <p:txBody>
          <a:bodyPr vert="horz" lIns="91440" tIns="45720" rIns="91440" bIns="45720" rtlCol="0" anchor="t">
            <a:normAutofit/>
          </a:bodyPr>
          <a:lstStyle/>
          <a:p>
            <a:r>
              <a:rPr lang="es-ES" dirty="0"/>
              <a:t>Nos conecta con la pretensión de verdad,</a:t>
            </a:r>
          </a:p>
          <a:p>
            <a:r>
              <a:rPr lang="es-ES" dirty="0"/>
              <a:t>Nos conecta con la pretensión de alcanzar la realidad y pronunciar lo que es y cómo es.</a:t>
            </a:r>
          </a:p>
          <a:p>
            <a:r>
              <a:rPr lang="es-ES" dirty="0"/>
              <a:t>Nos conecta con el ente.</a:t>
            </a:r>
          </a:p>
          <a:p>
            <a:r>
              <a:rPr lang="es-ES" dirty="0"/>
              <a:t>Cuando conozco lo que es, sé que no sólo lo es "para mí", no aparece así solo para mi pensamiento, no es así solo para el ser conocedor de una determinada forma, sino que es así "en sí mismo".</a:t>
            </a:r>
          </a:p>
        </p:txBody>
      </p:sp>
    </p:spTree>
    <p:extLst>
      <p:ext uri="{BB962C8B-B14F-4D97-AF65-F5344CB8AC3E}">
        <p14:creationId xmlns:p14="http://schemas.microsoft.com/office/powerpoint/2010/main" val="356389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614C296-26CB-43B0-9404-D05FF687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677978">
            <a:off x="-1328609" y="-131647"/>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9B5FE7C-0CA3-03FE-7FC9-DFAB6BD9F29A}"/>
              </a:ext>
            </a:extLst>
          </p:cNvPr>
          <p:cNvSpPr>
            <a:spLocks noGrp="1"/>
          </p:cNvSpPr>
          <p:nvPr>
            <p:ph type="title"/>
          </p:nvPr>
        </p:nvSpPr>
        <p:spPr>
          <a:xfrm>
            <a:off x="1756756" y="906189"/>
            <a:ext cx="8689571" cy="1001886"/>
          </a:xfrm>
        </p:spPr>
        <p:txBody>
          <a:bodyPr anchor="b">
            <a:normAutofit/>
          </a:bodyPr>
          <a:lstStyle/>
          <a:p>
            <a:pPr algn="ctr"/>
            <a:endParaRPr lang="es-ES"/>
          </a:p>
        </p:txBody>
      </p:sp>
      <p:sp>
        <p:nvSpPr>
          <p:cNvPr id="12" name="Freeform: Shape 11">
            <a:extLst>
              <a:ext uri="{FF2B5EF4-FFF2-40B4-BE49-F238E27FC236}">
                <a16:creationId xmlns:a16="http://schemas.microsoft.com/office/drawing/2014/main" id="{76F4C24C-DC25-49C1-9509-3F5694D0D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873948">
            <a:off x="9801250" y="5155580"/>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B44576AB-801F-8EC2-C4E7-D7C0A333E101}"/>
              </a:ext>
            </a:extLst>
          </p:cNvPr>
          <p:cNvSpPr>
            <a:spLocks noGrp="1"/>
          </p:cNvSpPr>
          <p:nvPr>
            <p:ph idx="1"/>
          </p:nvPr>
        </p:nvSpPr>
        <p:spPr>
          <a:xfrm>
            <a:off x="2417715" y="2177940"/>
            <a:ext cx="7358051" cy="3662246"/>
          </a:xfrm>
        </p:spPr>
        <p:txBody>
          <a:bodyPr vert="horz" lIns="91440" tIns="45720" rIns="91440" bIns="45720" rtlCol="0" anchor="ctr">
            <a:normAutofit/>
          </a:bodyPr>
          <a:lstStyle/>
          <a:p>
            <a:pPr algn="ctr"/>
            <a:r>
              <a:rPr lang="es-ES" dirty="0"/>
              <a:t>"El espíritu humano rompe la limitación del ser finito, apuntando a la amplitud infinita del ser en general."</a:t>
            </a:r>
            <a:endParaRPr lang="es-ES"/>
          </a:p>
          <a:p>
            <a:pPr algn="ctr"/>
            <a:r>
              <a:rPr lang="es-ES" dirty="0"/>
              <a:t>Cuando pensamos un ser infinito, sólo podemos hacerlo de modo finito, sin embargo, allí radica la estructura fundamental de nuestro pensamiento: en ninguna verdad finita puede alcanzar su plenitud el espíritu humano.</a:t>
            </a:r>
            <a:endParaRPr lang="es-ES"/>
          </a:p>
        </p:txBody>
      </p:sp>
      <p:cxnSp>
        <p:nvCxnSpPr>
          <p:cNvPr id="14" name="Straight Connector 13">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7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5D2D844-708E-4EAC-BF72-D7CE20B9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Figura humana de madera">
            <a:extLst>
              <a:ext uri="{FF2B5EF4-FFF2-40B4-BE49-F238E27FC236}">
                <a16:creationId xmlns:a16="http://schemas.microsoft.com/office/drawing/2014/main" id="{E283521B-8578-C499-BC59-4F2E23147C47}"/>
              </a:ext>
            </a:extLst>
          </p:cNvPr>
          <p:cNvPicPr>
            <a:picLocks noChangeAspect="1"/>
          </p:cNvPicPr>
          <p:nvPr/>
        </p:nvPicPr>
        <p:blipFill rotWithShape="1">
          <a:blip r:embed="rId2">
            <a:alphaModFix/>
          </a:blip>
          <a:srcRect r="11402" b="-1"/>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26" name="Freeform: Shape 25">
            <a:extLst>
              <a:ext uri="{FF2B5EF4-FFF2-40B4-BE49-F238E27FC236}">
                <a16:creationId xmlns:a16="http://schemas.microsoft.com/office/drawing/2014/main" id="{BFB227E1-F100-4CF9-9797-1E2001BBE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33D83C9-EFFB-BE18-363A-19E8E4C3CE98}"/>
              </a:ext>
            </a:extLst>
          </p:cNvPr>
          <p:cNvSpPr>
            <a:spLocks noGrp="1"/>
          </p:cNvSpPr>
          <p:nvPr>
            <p:ph type="title"/>
          </p:nvPr>
        </p:nvSpPr>
        <p:spPr>
          <a:xfrm>
            <a:off x="1143001" y="1203866"/>
            <a:ext cx="3813888" cy="1958340"/>
          </a:xfrm>
        </p:spPr>
        <p:txBody>
          <a:bodyPr vert="horz" lIns="91440" tIns="45720" rIns="91440" bIns="45720" rtlCol="0" anchor="t">
            <a:normAutofit/>
          </a:bodyPr>
          <a:lstStyle/>
          <a:p>
            <a:r>
              <a:rPr lang="en-US" cap="all" spc="300">
                <a:solidFill>
                  <a:srgbClr val="FFFFFF"/>
                </a:solidFill>
              </a:rPr>
              <a:t>Pensar es:</a:t>
            </a:r>
          </a:p>
        </p:txBody>
      </p:sp>
      <p:sp>
        <p:nvSpPr>
          <p:cNvPr id="3" name="Marcador de contenido 2">
            <a:extLst>
              <a:ext uri="{FF2B5EF4-FFF2-40B4-BE49-F238E27FC236}">
                <a16:creationId xmlns:a16="http://schemas.microsoft.com/office/drawing/2014/main" id="{B5FCEA37-B62F-8FE9-7AAB-A16151F462BC}"/>
              </a:ext>
            </a:extLst>
          </p:cNvPr>
          <p:cNvSpPr>
            <a:spLocks noGrp="1"/>
          </p:cNvSpPr>
          <p:nvPr>
            <p:ph idx="1"/>
          </p:nvPr>
        </p:nvSpPr>
        <p:spPr>
          <a:xfrm>
            <a:off x="6335907" y="2603922"/>
            <a:ext cx="4713092" cy="3111078"/>
          </a:xfrm>
        </p:spPr>
        <p:txBody>
          <a:bodyPr vert="horz" lIns="91440" tIns="45720" rIns="91440" bIns="45720" rtlCol="0" anchor="b">
            <a:normAutofit/>
          </a:bodyPr>
          <a:lstStyle/>
          <a:p>
            <a:pPr marL="0" indent="0" algn="r">
              <a:buNone/>
            </a:pPr>
            <a:r>
              <a:rPr lang="en-US" dirty="0"/>
              <a:t>Un </a:t>
            </a:r>
            <a:r>
              <a:rPr lang="en-US" dirty="0" err="1"/>
              <a:t>conocer</a:t>
            </a:r>
            <a:r>
              <a:rPr lang="en-US" dirty="0"/>
              <a:t> </a:t>
            </a:r>
            <a:r>
              <a:rPr lang="en-US" dirty="0" err="1"/>
              <a:t>deductivo</a:t>
            </a:r>
            <a:endParaRPr lang="en-US" dirty="0"/>
          </a:p>
          <a:p>
            <a:pPr marL="0" indent="0" algn="r">
              <a:buNone/>
            </a:pPr>
            <a:r>
              <a:rPr lang="en-US" dirty="0"/>
              <a:t>Un </a:t>
            </a:r>
            <a:r>
              <a:rPr lang="en-US" dirty="0" err="1"/>
              <a:t>conocer</a:t>
            </a:r>
            <a:r>
              <a:rPr lang="en-US" dirty="0"/>
              <a:t> </a:t>
            </a:r>
            <a:r>
              <a:rPr lang="en-US" dirty="0" err="1"/>
              <a:t>mediado</a:t>
            </a:r>
          </a:p>
        </p:txBody>
      </p:sp>
      <p:cxnSp>
        <p:nvCxnSpPr>
          <p:cNvPr id="28" name="Straight Connector 27">
            <a:extLst>
              <a:ext uri="{FF2B5EF4-FFF2-40B4-BE49-F238E27FC236}">
                <a16:creationId xmlns:a16="http://schemas.microsoft.com/office/drawing/2014/main" id="{A06758A3-C4A6-479A-8755-3BEC63142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51B6C04-558B-4589-9DAF-564B19C7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6956E1E-EF3B-4652-9F6E-487E31C70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uadroTexto 1">
            <a:extLst>
              <a:ext uri="{FF2B5EF4-FFF2-40B4-BE49-F238E27FC236}">
                <a16:creationId xmlns:a16="http://schemas.microsoft.com/office/drawing/2014/main" id="{CC56F0A5-410D-3805-4CC6-74307DC2E4DB}"/>
              </a:ext>
            </a:extLst>
          </p:cNvPr>
          <p:cNvSpPr txBox="1"/>
          <p:nvPr/>
        </p:nvSpPr>
        <p:spPr>
          <a:xfrm>
            <a:off x="1143000" y="872935"/>
            <a:ext cx="4952999" cy="50262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defTabSz="914400">
              <a:lnSpc>
                <a:spcPct val="120000"/>
              </a:lnSpc>
              <a:spcAft>
                <a:spcPts val="600"/>
              </a:spcAft>
            </a:pPr>
            <a:r>
              <a:rPr lang="en-US" dirty="0"/>
              <a:t>"</a:t>
            </a:r>
            <a:r>
              <a:rPr lang="en-US" sz="2800" i="1" dirty="0"/>
              <a:t>El ser </a:t>
            </a:r>
            <a:r>
              <a:rPr lang="en-US" sz="2800" i="1" dirty="0" err="1"/>
              <a:t>en</a:t>
            </a:r>
            <a:r>
              <a:rPr lang="en-US" sz="2800" i="1" dirty="0"/>
              <a:t> general </a:t>
            </a:r>
            <a:r>
              <a:rPr lang="en-US" sz="2800" i="1" dirty="0" err="1"/>
              <a:t>está</a:t>
            </a:r>
            <a:r>
              <a:rPr lang="en-US" sz="2800" i="1" dirty="0"/>
              <a:t> </a:t>
            </a:r>
            <a:r>
              <a:rPr lang="en-US" sz="2800" i="1" dirty="0" err="1"/>
              <a:t>fundamentalmente</a:t>
            </a:r>
            <a:r>
              <a:rPr lang="en-US" sz="2800" i="1" dirty="0"/>
              <a:t> </a:t>
            </a:r>
            <a:r>
              <a:rPr lang="en-US" sz="2800" i="1" dirty="0" err="1"/>
              <a:t>abierto</a:t>
            </a:r>
            <a:r>
              <a:rPr lang="en-US" sz="2800" i="1" dirty="0"/>
              <a:t> al </a:t>
            </a:r>
            <a:r>
              <a:rPr lang="en-US" sz="2800" i="1" dirty="0" err="1"/>
              <a:t>espíritu</a:t>
            </a:r>
            <a:r>
              <a:rPr lang="en-US" sz="2800" i="1" dirty="0"/>
              <a:t> </a:t>
            </a:r>
            <a:r>
              <a:rPr lang="en-US" sz="2800" i="1" dirty="0" err="1"/>
              <a:t>humano</a:t>
            </a:r>
            <a:r>
              <a:rPr lang="en-US" sz="2800" i="1" dirty="0"/>
              <a:t> </a:t>
            </a:r>
            <a:r>
              <a:rPr lang="en-US" sz="2800" i="1" dirty="0" err="1"/>
              <a:t>por</a:t>
            </a:r>
            <a:r>
              <a:rPr lang="en-US" sz="2800" i="1" dirty="0"/>
              <a:t> </a:t>
            </a:r>
            <a:r>
              <a:rPr lang="en-US" sz="2800" i="1" dirty="0" err="1"/>
              <a:t>el</a:t>
            </a:r>
            <a:r>
              <a:rPr lang="en-US" sz="2800" i="1" dirty="0"/>
              <a:t> </a:t>
            </a:r>
            <a:r>
              <a:rPr lang="en-US" sz="2800" i="1" dirty="0" err="1"/>
              <a:t>hecho</a:t>
            </a:r>
            <a:r>
              <a:rPr lang="en-US" sz="2800" i="1" dirty="0"/>
              <a:t> de ser </a:t>
            </a:r>
            <a:r>
              <a:rPr lang="en-US" sz="2800" i="1" dirty="0" err="1"/>
              <a:t>espíritu</a:t>
            </a:r>
            <a:r>
              <a:rPr lang="en-US" sz="2800" i="1" dirty="0"/>
              <a:t>, </a:t>
            </a:r>
            <a:r>
              <a:rPr lang="en-US" sz="2800" i="1" dirty="0" err="1"/>
              <a:t>aunque</a:t>
            </a:r>
            <a:r>
              <a:rPr lang="en-US" sz="2800" i="1" dirty="0"/>
              <a:t> </a:t>
            </a:r>
            <a:r>
              <a:rPr lang="en-US" sz="2800" i="1" dirty="0" err="1"/>
              <a:t>finito</a:t>
            </a:r>
            <a:r>
              <a:rPr lang="en-US" sz="2800" i="1" dirty="0"/>
              <a:t>. Ser </a:t>
            </a:r>
            <a:r>
              <a:rPr lang="en-US" sz="2800" i="1" dirty="0" err="1"/>
              <a:t>espíritu</a:t>
            </a:r>
            <a:r>
              <a:rPr lang="en-US" sz="2800" i="1" dirty="0"/>
              <a:t> equivale a </a:t>
            </a:r>
            <a:r>
              <a:rPr lang="en-US" sz="2800" i="1" dirty="0" err="1"/>
              <a:t>estar</a:t>
            </a:r>
            <a:r>
              <a:rPr lang="en-US" sz="2800" i="1" dirty="0"/>
              <a:t> </a:t>
            </a:r>
            <a:r>
              <a:rPr lang="en-US" sz="2800" i="1" dirty="0" err="1"/>
              <a:t>en</a:t>
            </a:r>
            <a:r>
              <a:rPr lang="en-US" sz="2800" i="1" dirty="0"/>
              <a:t> la </a:t>
            </a:r>
            <a:r>
              <a:rPr lang="en-US" sz="2800" i="1" dirty="0" err="1"/>
              <a:t>apertura</a:t>
            </a:r>
            <a:r>
              <a:rPr lang="en-US" sz="2800" i="1" dirty="0"/>
              <a:t> al ser, </a:t>
            </a:r>
            <a:r>
              <a:rPr lang="en-US" sz="2800" i="1" dirty="0" err="1"/>
              <a:t>en</a:t>
            </a:r>
            <a:r>
              <a:rPr lang="en-US" sz="2800" i="1" dirty="0"/>
              <a:t> </a:t>
            </a:r>
            <a:r>
              <a:rPr lang="en-US" sz="2800" i="1" dirty="0" err="1"/>
              <a:t>el</a:t>
            </a:r>
            <a:r>
              <a:rPr lang="en-US" sz="2800" i="1" dirty="0"/>
              <a:t> </a:t>
            </a:r>
            <a:r>
              <a:rPr lang="en-US" sz="2800" i="1" dirty="0" err="1"/>
              <a:t>horizonte</a:t>
            </a:r>
            <a:r>
              <a:rPr lang="en-US" sz="2800" i="1" dirty="0"/>
              <a:t> </a:t>
            </a:r>
            <a:r>
              <a:rPr lang="en-US" sz="2800" i="1" dirty="0" err="1"/>
              <a:t>abierto</a:t>
            </a:r>
            <a:r>
              <a:rPr lang="en-US" sz="2800" i="1" dirty="0"/>
              <a:t> del ser </a:t>
            </a:r>
            <a:r>
              <a:rPr lang="en-US" sz="2800" i="1" dirty="0" err="1"/>
              <a:t>en</a:t>
            </a:r>
            <a:r>
              <a:rPr lang="en-US" sz="2800" i="1" dirty="0"/>
              <a:t> general, </a:t>
            </a:r>
            <a:r>
              <a:rPr lang="en-US" sz="2800" i="1" dirty="0" err="1"/>
              <a:t>en</a:t>
            </a:r>
            <a:r>
              <a:rPr lang="en-US" sz="2800" i="1" dirty="0"/>
              <a:t> trance de </a:t>
            </a:r>
            <a:r>
              <a:rPr lang="en-US" sz="2800" i="1" dirty="0" err="1"/>
              <a:t>realizarse</a:t>
            </a:r>
            <a:r>
              <a:rPr lang="en-US" sz="2800" i="1" dirty="0"/>
              <a:t> </a:t>
            </a:r>
            <a:r>
              <a:rPr lang="en-US" sz="2800" i="1" dirty="0" err="1"/>
              <a:t>en</a:t>
            </a:r>
            <a:r>
              <a:rPr lang="en-US" sz="2800" i="1" dirty="0"/>
              <a:t> la </a:t>
            </a:r>
            <a:r>
              <a:rPr lang="en-US" sz="2800" i="1" dirty="0" err="1"/>
              <a:t>salida</a:t>
            </a:r>
            <a:r>
              <a:rPr lang="en-US" sz="2800" i="1" dirty="0"/>
              <a:t> </a:t>
            </a:r>
            <a:r>
              <a:rPr lang="en-US" sz="2800" i="1" dirty="0" err="1"/>
              <a:t>hacia</a:t>
            </a:r>
            <a:r>
              <a:rPr lang="en-US" sz="2800" i="1" dirty="0"/>
              <a:t> la </a:t>
            </a:r>
            <a:r>
              <a:rPr lang="en-US" sz="2800" i="1" dirty="0" err="1"/>
              <a:t>totalidad</a:t>
            </a:r>
            <a:r>
              <a:rPr lang="en-US" sz="2800" i="1" dirty="0"/>
              <a:t> </a:t>
            </a:r>
            <a:r>
              <a:rPr lang="en-US" sz="2800" i="1" dirty="0" err="1"/>
              <a:t>ilimitada</a:t>
            </a:r>
            <a:r>
              <a:rPr lang="en-US" sz="2800" i="1" dirty="0"/>
              <a:t> del ser</a:t>
            </a:r>
            <a:r>
              <a:rPr lang="en-US" dirty="0"/>
              <a:t>".</a:t>
            </a:r>
          </a:p>
        </p:txBody>
      </p:sp>
      <p:cxnSp>
        <p:nvCxnSpPr>
          <p:cNvPr id="17" name="Straight Connector 16">
            <a:extLst>
              <a:ext uri="{FF2B5EF4-FFF2-40B4-BE49-F238E27FC236}">
                <a16:creationId xmlns:a16="http://schemas.microsoft.com/office/drawing/2014/main" id="{8E4AF9CC-5349-4154-96CC-A2BD0D63F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4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a foto de primer plano de un libro abierto">
            <a:extLst>
              <a:ext uri="{FF2B5EF4-FFF2-40B4-BE49-F238E27FC236}">
                <a16:creationId xmlns:a16="http://schemas.microsoft.com/office/drawing/2014/main" id="{877B432C-458B-2A4E-CBE2-A711857AC4F3}"/>
              </a:ext>
            </a:extLst>
          </p:cNvPr>
          <p:cNvPicPr>
            <a:picLocks noChangeAspect="1"/>
          </p:cNvPicPr>
          <p:nvPr/>
        </p:nvPicPr>
        <p:blipFill rotWithShape="1">
          <a:blip r:embed="rId2"/>
          <a:srcRect l="4725" r="7439" b="10"/>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1C3D81-674A-39F5-F99A-7F1C8C5AF540}"/>
              </a:ext>
            </a:extLst>
          </p:cNvPr>
          <p:cNvSpPr>
            <a:spLocks noGrp="1"/>
          </p:cNvSpPr>
          <p:nvPr>
            <p:ph type="title"/>
          </p:nvPr>
        </p:nvSpPr>
        <p:spPr>
          <a:xfrm>
            <a:off x="1143001" y="872937"/>
            <a:ext cx="5920740" cy="1360898"/>
          </a:xfrm>
        </p:spPr>
        <p:txBody>
          <a:bodyPr>
            <a:normAutofit/>
          </a:bodyPr>
          <a:lstStyle/>
          <a:p>
            <a:r>
              <a:rPr lang="es-ES" dirty="0"/>
              <a:t>El conocimiento:</a:t>
            </a:r>
          </a:p>
        </p:txBody>
      </p:sp>
      <p:sp>
        <p:nvSpPr>
          <p:cNvPr id="3" name="Marcador de contenido 2">
            <a:extLst>
              <a:ext uri="{FF2B5EF4-FFF2-40B4-BE49-F238E27FC236}">
                <a16:creationId xmlns:a16="http://schemas.microsoft.com/office/drawing/2014/main" id="{51CBC6E4-11C0-AEF5-4A55-4BE635372FFF}"/>
              </a:ext>
            </a:extLst>
          </p:cNvPr>
          <p:cNvSpPr>
            <a:spLocks noGrp="1"/>
          </p:cNvSpPr>
          <p:nvPr>
            <p:ph idx="1"/>
          </p:nvPr>
        </p:nvSpPr>
        <p:spPr>
          <a:xfrm>
            <a:off x="1143002" y="2332029"/>
            <a:ext cx="4118906" cy="3840171"/>
          </a:xfrm>
        </p:spPr>
        <p:txBody>
          <a:bodyPr vert="horz" lIns="91440" tIns="45720" rIns="91440" bIns="45720" rtlCol="0">
            <a:normAutofit/>
          </a:bodyPr>
          <a:lstStyle/>
          <a:p>
            <a:r>
              <a:rPr lang="es-ES" dirty="0"/>
              <a:t>Nunca se da aislado, no es totalmente teórico.</a:t>
            </a:r>
          </a:p>
          <a:p>
            <a:r>
              <a:rPr lang="es-ES" dirty="0"/>
              <a:t>"Al contrario, se halla siempre inmerso en el contexto de toda vida humana".</a:t>
            </a:r>
          </a:p>
        </p:txBody>
      </p:sp>
    </p:spTree>
    <p:extLst>
      <p:ext uri="{BB962C8B-B14F-4D97-AF65-F5344CB8AC3E}">
        <p14:creationId xmlns:p14="http://schemas.microsoft.com/office/powerpoint/2010/main" val="288174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o elevada hacia el sol">
            <a:extLst>
              <a:ext uri="{FF2B5EF4-FFF2-40B4-BE49-F238E27FC236}">
                <a16:creationId xmlns:a16="http://schemas.microsoft.com/office/drawing/2014/main" id="{E022809C-DD11-1DF2-E486-17BDB4730B64}"/>
              </a:ext>
            </a:extLst>
          </p:cNvPr>
          <p:cNvPicPr>
            <a:picLocks noChangeAspect="1"/>
          </p:cNvPicPr>
          <p:nvPr/>
        </p:nvPicPr>
        <p:blipFill rotWithShape="1">
          <a:blip r:embed="rId2"/>
          <a:srcRect l="11184" r="-4" b="-4"/>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00541E4-CD72-1304-15A1-417474218320}"/>
              </a:ext>
            </a:extLst>
          </p:cNvPr>
          <p:cNvSpPr>
            <a:spLocks noGrp="1"/>
          </p:cNvSpPr>
          <p:nvPr>
            <p:ph type="title"/>
          </p:nvPr>
        </p:nvSpPr>
        <p:spPr>
          <a:xfrm>
            <a:off x="1143001" y="872937"/>
            <a:ext cx="5920740" cy="1360898"/>
          </a:xfrm>
        </p:spPr>
        <p:txBody>
          <a:bodyPr>
            <a:normAutofit/>
          </a:bodyPr>
          <a:lstStyle/>
          <a:p>
            <a:r>
              <a:rPr lang="es-ES" dirty="0"/>
              <a:t>En el conocimiento:</a:t>
            </a:r>
          </a:p>
        </p:txBody>
      </p:sp>
      <p:sp>
        <p:nvSpPr>
          <p:cNvPr id="3" name="Marcador de contenido 2">
            <a:extLst>
              <a:ext uri="{FF2B5EF4-FFF2-40B4-BE49-F238E27FC236}">
                <a16:creationId xmlns:a16="http://schemas.microsoft.com/office/drawing/2014/main" id="{BF10AE08-2E7C-3EAE-CBE2-DFEBA639A37D}"/>
              </a:ext>
            </a:extLst>
          </p:cNvPr>
          <p:cNvSpPr>
            <a:spLocks noGrp="1"/>
          </p:cNvSpPr>
          <p:nvPr>
            <p:ph idx="1"/>
          </p:nvPr>
        </p:nvSpPr>
        <p:spPr>
          <a:xfrm>
            <a:off x="1143002" y="2332029"/>
            <a:ext cx="4118906" cy="3840171"/>
          </a:xfrm>
        </p:spPr>
        <p:txBody>
          <a:bodyPr vert="horz" lIns="91440" tIns="45720" rIns="91440" bIns="45720" rtlCol="0">
            <a:normAutofit/>
          </a:bodyPr>
          <a:lstStyle/>
          <a:p>
            <a:pPr>
              <a:lnSpc>
                <a:spcPct val="110000"/>
              </a:lnSpc>
            </a:pPr>
            <a:r>
              <a:rPr lang="es-ES" sz="1400"/>
              <a:t>Se nos dan unas </a:t>
            </a:r>
            <a:r>
              <a:rPr lang="es-ES" sz="1400" i="1"/>
              <a:t>percepciones </a:t>
            </a:r>
            <a:r>
              <a:rPr lang="es-ES" sz="1400"/>
              <a:t>sensibles.</a:t>
            </a:r>
          </a:p>
          <a:p>
            <a:pPr>
              <a:lnSpc>
                <a:spcPct val="110000"/>
              </a:lnSpc>
            </a:pPr>
            <a:r>
              <a:rPr lang="es-ES" sz="1400"/>
              <a:t>Cuando oímos, a su vez nos damos cuenta de que oímos </a:t>
            </a:r>
            <a:r>
              <a:rPr lang="es-ES" sz="1400">
                <a:ea typeface="+mn-lt"/>
                <a:cs typeface="+mn-lt"/>
                <a:hlinkClick r:id="rId3"/>
              </a:rPr>
              <a:t>https://youtu.be/de7TWd4KM5w?t=14</a:t>
            </a:r>
            <a:endParaRPr lang="es-ES" sz="1400">
              <a:ea typeface="+mn-lt"/>
              <a:cs typeface="+mn-lt"/>
            </a:endParaRPr>
          </a:p>
          <a:p>
            <a:pPr>
              <a:lnSpc>
                <a:spcPct val="110000"/>
              </a:lnSpc>
            </a:pPr>
            <a:r>
              <a:rPr lang="es-ES" sz="1400">
                <a:ea typeface="+mn-lt"/>
                <a:cs typeface="+mn-lt"/>
              </a:rPr>
              <a:t>Cuando vemos, nos damos cuenta de que vemos,</a:t>
            </a:r>
          </a:p>
          <a:p>
            <a:pPr>
              <a:lnSpc>
                <a:spcPct val="110000"/>
              </a:lnSpc>
            </a:pPr>
            <a:r>
              <a:rPr lang="es-ES" sz="1400">
                <a:ea typeface="+mn-lt"/>
                <a:cs typeface="+mn-lt"/>
              </a:rPr>
              <a:t>Cuando palpamos, nos damos cuenta de la textura de algo</a:t>
            </a:r>
          </a:p>
          <a:p>
            <a:pPr>
              <a:lnSpc>
                <a:spcPct val="110000"/>
              </a:lnSpc>
            </a:pPr>
            <a:endParaRPr lang="es-ES" sz="1400"/>
          </a:p>
          <a:p>
            <a:pPr>
              <a:lnSpc>
                <a:spcPct val="110000"/>
              </a:lnSpc>
            </a:pPr>
            <a:r>
              <a:rPr lang="es-ES" sz="1400"/>
              <a:t>Pero, dicho conocimiento no es puramente sensible, como el de los animales...</a:t>
            </a:r>
          </a:p>
          <a:p>
            <a:pPr>
              <a:lnSpc>
                <a:spcPct val="110000"/>
              </a:lnSpc>
            </a:pPr>
            <a:endParaRPr lang="es-ES" sz="1400"/>
          </a:p>
        </p:txBody>
      </p:sp>
    </p:spTree>
    <p:extLst>
      <p:ext uri="{BB962C8B-B14F-4D97-AF65-F5344CB8AC3E}">
        <p14:creationId xmlns:p14="http://schemas.microsoft.com/office/powerpoint/2010/main" val="184653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614C296-26CB-43B0-9404-D05FF687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677978">
            <a:off x="-1328609" y="-131647"/>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E5B830E-0D65-2DDE-132C-043CADB411D8}"/>
              </a:ext>
            </a:extLst>
          </p:cNvPr>
          <p:cNvSpPr>
            <a:spLocks noGrp="1"/>
          </p:cNvSpPr>
          <p:nvPr>
            <p:ph type="title"/>
          </p:nvPr>
        </p:nvSpPr>
        <p:spPr>
          <a:xfrm>
            <a:off x="1756756" y="906189"/>
            <a:ext cx="8689571" cy="1001886"/>
          </a:xfrm>
        </p:spPr>
        <p:txBody>
          <a:bodyPr anchor="b">
            <a:normAutofit/>
          </a:bodyPr>
          <a:lstStyle/>
          <a:p>
            <a:pPr algn="ctr"/>
            <a:r>
              <a:rPr lang="es-ES" dirty="0"/>
              <a:t>Porque</a:t>
            </a:r>
            <a:endParaRPr lang="es-ES"/>
          </a:p>
        </p:txBody>
      </p:sp>
      <p:sp>
        <p:nvSpPr>
          <p:cNvPr id="12" name="Freeform: Shape 11">
            <a:extLst>
              <a:ext uri="{FF2B5EF4-FFF2-40B4-BE49-F238E27FC236}">
                <a16:creationId xmlns:a16="http://schemas.microsoft.com/office/drawing/2014/main" id="{76F4C24C-DC25-49C1-9509-3F5694D0D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873948">
            <a:off x="9801250" y="5155580"/>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1157BF71-7156-7437-4413-C583B339211A}"/>
              </a:ext>
            </a:extLst>
          </p:cNvPr>
          <p:cNvSpPr>
            <a:spLocks noGrp="1"/>
          </p:cNvSpPr>
          <p:nvPr>
            <p:ph idx="1"/>
          </p:nvPr>
        </p:nvSpPr>
        <p:spPr>
          <a:xfrm>
            <a:off x="2417715" y="2177940"/>
            <a:ext cx="7358051" cy="3662246"/>
          </a:xfrm>
        </p:spPr>
        <p:txBody>
          <a:bodyPr vert="horz" lIns="91440" tIns="45720" rIns="91440" bIns="45720" rtlCol="0" anchor="ctr">
            <a:normAutofit/>
          </a:bodyPr>
          <a:lstStyle/>
          <a:p>
            <a:pPr algn="ctr"/>
            <a:r>
              <a:rPr lang="es-ES" dirty="0"/>
              <a:t>"el conocimiento sensitivo del hombre se experimenta y entiende siempre en la conciencia, se capta y reelabora con el pensamiento... La percepción sensible está penetrada de espíritu, transformada por el conocimiento pensante."</a:t>
            </a:r>
            <a:endParaRPr lang="es-ES"/>
          </a:p>
        </p:txBody>
      </p:sp>
      <p:cxnSp>
        <p:nvCxnSpPr>
          <p:cNvPr id="14" name="Straight Connector 13">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8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a humana de madera">
            <a:extLst>
              <a:ext uri="{FF2B5EF4-FFF2-40B4-BE49-F238E27FC236}">
                <a16:creationId xmlns:a16="http://schemas.microsoft.com/office/drawing/2014/main" id="{5BA2D588-6901-6F95-015D-91B82E42F854}"/>
              </a:ext>
            </a:extLst>
          </p:cNvPr>
          <p:cNvPicPr>
            <a:picLocks noChangeAspect="1"/>
          </p:cNvPicPr>
          <p:nvPr/>
        </p:nvPicPr>
        <p:blipFill rotWithShape="1">
          <a:blip r:embed="rId2"/>
          <a:srcRect r="-2" b="15603"/>
          <a:stretch/>
        </p:blipFill>
        <p:spPr>
          <a:xfrm>
            <a:off x="20" y="10"/>
            <a:ext cx="12191979" cy="6857989"/>
          </a:xfrm>
          <a:prstGeom prst="rect">
            <a:avLst/>
          </a:prstGeom>
        </p:spPr>
      </p:pic>
      <p:sp>
        <p:nvSpPr>
          <p:cNvPr id="15"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03E3AC-24DB-AF15-06A3-D51AB6B8B999}"/>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Y ¿qué es pensar?</a:t>
            </a:r>
          </a:p>
        </p:txBody>
      </p:sp>
      <p:sp>
        <p:nvSpPr>
          <p:cNvPr id="19"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9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AF8EBA9-93A9-D7E3-9D2F-429310BD380A}"/>
              </a:ext>
            </a:extLst>
          </p:cNvPr>
          <p:cNvSpPr>
            <a:spLocks noGrp="1"/>
          </p:cNvSpPr>
          <p:nvPr>
            <p:ph type="title"/>
          </p:nvPr>
        </p:nvSpPr>
        <p:spPr>
          <a:xfrm>
            <a:off x="1143000" y="872937"/>
            <a:ext cx="7492285" cy="1360898"/>
          </a:xfrm>
        </p:spPr>
        <p:txBody>
          <a:bodyPr>
            <a:normAutofit/>
          </a:bodyPr>
          <a:lstStyle/>
          <a:p>
            <a:r>
              <a:rPr lang="es-ES" dirty="0"/>
              <a:t>Primera respuesta:</a:t>
            </a:r>
          </a:p>
        </p:txBody>
      </p:sp>
      <p:sp>
        <p:nvSpPr>
          <p:cNvPr id="3" name="Marcador de contenido 2">
            <a:extLst>
              <a:ext uri="{FF2B5EF4-FFF2-40B4-BE49-F238E27FC236}">
                <a16:creationId xmlns:a16="http://schemas.microsoft.com/office/drawing/2014/main" id="{C1477E56-8CA1-5C1B-8B8C-5D7365FFB10A}"/>
              </a:ext>
            </a:extLst>
          </p:cNvPr>
          <p:cNvSpPr>
            <a:spLocks noGrp="1"/>
          </p:cNvSpPr>
          <p:nvPr>
            <p:ph idx="1"/>
          </p:nvPr>
        </p:nvSpPr>
        <p:spPr>
          <a:xfrm>
            <a:off x="1143001" y="2332028"/>
            <a:ext cx="5115812" cy="3653035"/>
          </a:xfrm>
        </p:spPr>
        <p:txBody>
          <a:bodyPr vert="horz" lIns="91440" tIns="45720" rIns="91440" bIns="45720" rtlCol="0">
            <a:normAutofit/>
          </a:bodyPr>
          <a:lstStyle/>
          <a:p>
            <a:r>
              <a:rPr lang="es-ES" dirty="0"/>
              <a:t>Conocer conceptual.</a:t>
            </a:r>
          </a:p>
          <a:p>
            <a:r>
              <a:rPr lang="es-ES" dirty="0"/>
              <a:t>Contenidos lógicos que expresamos con palabras</a:t>
            </a:r>
          </a:p>
          <a:p>
            <a:r>
              <a:rPr lang="es-ES" dirty="0"/>
              <a:t>Aunque, palabra y concepto no son lo mismo: algo que pensamos podemos expresarlo con distintas palabras.</a:t>
            </a:r>
          </a:p>
          <a:p>
            <a:r>
              <a:rPr lang="es-ES" dirty="0"/>
              <a:t>Lo pensado es el concepto, esencia del pensamiento en general.</a:t>
            </a:r>
          </a:p>
          <a:p>
            <a:endParaRPr lang="es-ES" dirty="0"/>
          </a:p>
        </p:txBody>
      </p:sp>
      <p:pic>
        <p:nvPicPr>
          <p:cNvPr id="4" name="Imagen 4">
            <a:extLst>
              <a:ext uri="{FF2B5EF4-FFF2-40B4-BE49-F238E27FC236}">
                <a16:creationId xmlns:a16="http://schemas.microsoft.com/office/drawing/2014/main" id="{C7A714A5-F34D-34DF-477E-591CE216121E}"/>
              </a:ext>
            </a:extLst>
          </p:cNvPr>
          <p:cNvPicPr>
            <a:picLocks noChangeAspect="1"/>
          </p:cNvPicPr>
          <p:nvPr/>
        </p:nvPicPr>
        <p:blipFill>
          <a:blip r:embed="rId2"/>
          <a:stretch>
            <a:fillRect/>
          </a:stretch>
        </p:blipFill>
        <p:spPr>
          <a:xfrm>
            <a:off x="8353486" y="3547033"/>
            <a:ext cx="3183661" cy="2549465"/>
          </a:xfrm>
          <a:prstGeom prst="rect">
            <a:avLst/>
          </a:prstGeom>
        </p:spPr>
      </p:pic>
    </p:spTree>
    <p:extLst>
      <p:ext uri="{BB962C8B-B14F-4D97-AF65-F5344CB8AC3E}">
        <p14:creationId xmlns:p14="http://schemas.microsoft.com/office/powerpoint/2010/main" val="124612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gnos de interrogación negros en 3D con un signo de interrogación amarillo">
            <a:extLst>
              <a:ext uri="{FF2B5EF4-FFF2-40B4-BE49-F238E27FC236}">
                <a16:creationId xmlns:a16="http://schemas.microsoft.com/office/drawing/2014/main" id="{CD392B94-96A7-F39B-033F-DA4F55FE62A8}"/>
              </a:ext>
            </a:extLst>
          </p:cNvPr>
          <p:cNvPicPr>
            <a:picLocks noChangeAspect="1"/>
          </p:cNvPicPr>
          <p:nvPr/>
        </p:nvPicPr>
        <p:blipFill rotWithShape="1">
          <a:blip r:embed="rId2"/>
          <a:srcRect l="29895" r="5171" b="-5"/>
          <a:stretch/>
        </p:blipFill>
        <p:spPr>
          <a:xfrm>
            <a:off x="20" y="10"/>
            <a:ext cx="12191979" cy="6857989"/>
          </a:xfrm>
          <a:prstGeom prst="rect">
            <a:avLst/>
          </a:prstGeom>
        </p:spPr>
      </p:pic>
      <p:sp>
        <p:nvSpPr>
          <p:cNvPr id="15"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BE2D5E-9550-654B-ED49-EB2765294740}"/>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Y ¿Qué es un concepto?</a:t>
            </a:r>
          </a:p>
        </p:txBody>
      </p:sp>
      <p:sp>
        <p:nvSpPr>
          <p:cNvPr id="19"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4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E74E104-78A8-4DFA-9782-03C75DE1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47BCEA-D77E-4BD6-8954-C64996AB7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6D563F6-B8F0-406F-A032-1E478CA2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4482" y="-2"/>
            <a:ext cx="9957519" cy="6858002"/>
          </a:xfrm>
          <a:custGeom>
            <a:avLst/>
            <a:gdLst>
              <a:gd name="connsiteX0" fmla="*/ 6878624 w 9957519"/>
              <a:gd name="connsiteY0" fmla="*/ 0 h 6858000"/>
              <a:gd name="connsiteX1" fmla="*/ 9957519 w 9957519"/>
              <a:gd name="connsiteY1" fmla="*/ 0 h 6858000"/>
              <a:gd name="connsiteX2" fmla="*/ 9957519 w 9957519"/>
              <a:gd name="connsiteY2" fmla="*/ 1557082 h 6858000"/>
              <a:gd name="connsiteX3" fmla="*/ 9957518 w 9957519"/>
              <a:gd name="connsiteY3" fmla="*/ 1557083 h 6858000"/>
              <a:gd name="connsiteX4" fmla="*/ 9957518 w 9957519"/>
              <a:gd name="connsiteY4" fmla="*/ 6858000 h 6858000"/>
              <a:gd name="connsiteX5" fmla="*/ 8318421 w 9957519"/>
              <a:gd name="connsiteY5" fmla="*/ 6858000 h 6858000"/>
              <a:gd name="connsiteX6" fmla="*/ 6213394 w 9957519"/>
              <a:gd name="connsiteY6" fmla="*/ 6858000 h 6858000"/>
              <a:gd name="connsiteX7" fmla="*/ 5311608 w 9957519"/>
              <a:gd name="connsiteY7" fmla="*/ 6858000 h 6858000"/>
              <a:gd name="connsiteX8" fmla="*/ 4574297 w 9957519"/>
              <a:gd name="connsiteY8" fmla="*/ 6858000 h 6858000"/>
              <a:gd name="connsiteX9" fmla="*/ 868032 w 9957519"/>
              <a:gd name="connsiteY9" fmla="*/ 6858000 h 6858000"/>
              <a:gd name="connsiteX10" fmla="*/ 0 w 9957519"/>
              <a:gd name="connsiteY10" fmla="*/ 0 h 6858000"/>
              <a:gd name="connsiteX11" fmla="*/ 6878624 w 9957519"/>
              <a:gd name="connsiteY11" fmla="*/ 0 h 6858000"/>
              <a:gd name="connsiteX12" fmla="*/ 0 w 9957519"/>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7519" h="685800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5B6673B-135B-BC2D-C1F8-B2F5B7F12610}"/>
              </a:ext>
            </a:extLst>
          </p:cNvPr>
          <p:cNvSpPr>
            <a:spLocks noGrp="1"/>
          </p:cNvSpPr>
          <p:nvPr>
            <p:ph type="title"/>
          </p:nvPr>
        </p:nvSpPr>
        <p:spPr>
          <a:xfrm>
            <a:off x="1143000" y="1181098"/>
            <a:ext cx="4953000" cy="2713170"/>
          </a:xfrm>
        </p:spPr>
        <p:txBody>
          <a:bodyPr vert="horz" lIns="91440" tIns="45720" rIns="91440" bIns="45720" rtlCol="0" anchor="t">
            <a:normAutofit/>
          </a:bodyPr>
          <a:lstStyle/>
          <a:p>
            <a:pPr>
              <a:lnSpc>
                <a:spcPct val="90000"/>
              </a:lnSpc>
            </a:pPr>
            <a:r>
              <a:rPr lang="en-US" sz="3000" cap="all" spc="300" dirty="0"/>
              <a:t>La </a:t>
            </a:r>
            <a:r>
              <a:rPr lang="en-US" sz="3000" cap="all" spc="300" dirty="0" err="1"/>
              <a:t>experiencia</a:t>
            </a:r>
            <a:r>
              <a:rPr lang="en-US" sz="3000" cap="all" spc="300" dirty="0"/>
              <a:t> </a:t>
            </a:r>
            <a:r>
              <a:rPr lang="en-US" sz="3000" cap="all" spc="300" dirty="0" err="1"/>
              <a:t>nos</a:t>
            </a:r>
            <a:r>
              <a:rPr lang="en-US" sz="3000" cap="all" spc="300" dirty="0"/>
              <a:t> pone </a:t>
            </a:r>
            <a:r>
              <a:rPr lang="en-US" sz="3000" cap="all" spc="300" dirty="0" err="1"/>
              <a:t>en</a:t>
            </a:r>
            <a:r>
              <a:rPr lang="en-US" sz="3000" cap="all" spc="300" dirty="0"/>
              <a:t> </a:t>
            </a:r>
            <a:r>
              <a:rPr lang="en-US" sz="3000" cap="all" spc="300" dirty="0" err="1"/>
              <a:t>contacto</a:t>
            </a:r>
            <a:r>
              <a:rPr lang="en-US" sz="3000" cap="all" spc="300" dirty="0"/>
              <a:t> con </a:t>
            </a:r>
            <a:r>
              <a:rPr lang="en-US" sz="3000" cap="all" spc="300" dirty="0" err="1"/>
              <a:t>cosas</a:t>
            </a:r>
            <a:r>
              <a:rPr lang="en-US" sz="3000" cap="all" spc="300" dirty="0"/>
              <a:t> </a:t>
            </a:r>
            <a:r>
              <a:rPr lang="en-US" sz="3000" cap="all" spc="300" dirty="0" err="1"/>
              <a:t>singulares</a:t>
            </a:r>
            <a:r>
              <a:rPr lang="en-US" sz="3000" cap="all" spc="300" dirty="0"/>
              <a:t>, </a:t>
            </a:r>
            <a:r>
              <a:rPr lang="en-US" sz="3000" cap="all" spc="300" dirty="0" err="1"/>
              <a:t>por</a:t>
            </a:r>
            <a:r>
              <a:rPr lang="en-US" sz="3000" cap="all" spc="300" dirty="0"/>
              <a:t> </a:t>
            </a:r>
            <a:r>
              <a:rPr lang="en-US" sz="3000" cap="all" spc="300" dirty="0" err="1"/>
              <a:t>ejemplo</a:t>
            </a:r>
            <a:r>
              <a:rPr lang="en-US" sz="3000" cap="all" spc="300" dirty="0"/>
              <a:t>:</a:t>
            </a:r>
          </a:p>
        </p:txBody>
      </p:sp>
      <p:pic>
        <p:nvPicPr>
          <p:cNvPr id="4" name="Imagen 4">
            <a:extLst>
              <a:ext uri="{FF2B5EF4-FFF2-40B4-BE49-F238E27FC236}">
                <a16:creationId xmlns:a16="http://schemas.microsoft.com/office/drawing/2014/main" id="{EAE5AC6D-B5CB-FD95-4E11-33892064E51C}"/>
              </a:ext>
            </a:extLst>
          </p:cNvPr>
          <p:cNvPicPr>
            <a:picLocks noGrp="1" noChangeAspect="1"/>
          </p:cNvPicPr>
          <p:nvPr>
            <p:ph idx="1"/>
          </p:nvPr>
        </p:nvPicPr>
        <p:blipFill>
          <a:blip r:embed="rId2"/>
          <a:stretch>
            <a:fillRect/>
          </a:stretch>
        </p:blipFill>
        <p:spPr>
          <a:xfrm>
            <a:off x="7209011" y="2588168"/>
            <a:ext cx="4339521" cy="3250452"/>
          </a:xfrm>
          <a:prstGeom prst="rect">
            <a:avLst/>
          </a:prstGeom>
        </p:spPr>
      </p:pic>
    </p:spTree>
    <p:extLst>
      <p:ext uri="{BB962C8B-B14F-4D97-AF65-F5344CB8AC3E}">
        <p14:creationId xmlns:p14="http://schemas.microsoft.com/office/powerpoint/2010/main" val="30253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attaVTI">
  <a:themeElements>
    <a:clrScheme name="AnalogousFromRegularSeedRightStep">
      <a:dk1>
        <a:srgbClr val="000000"/>
      </a:dk1>
      <a:lt1>
        <a:srgbClr val="FFFFFF"/>
      </a:lt1>
      <a:dk2>
        <a:srgbClr val="312A1C"/>
      </a:dk2>
      <a:lt2>
        <a:srgbClr val="F3F1F0"/>
      </a:lt2>
      <a:accent1>
        <a:srgbClr val="339DDC"/>
      </a:accent1>
      <a:accent2>
        <a:srgbClr val="2B4CCD"/>
      </a:accent2>
      <a:accent3>
        <a:srgbClr val="5733DC"/>
      </a:accent3>
      <a:accent4>
        <a:srgbClr val="8B22CB"/>
      </a:accent4>
      <a:accent5>
        <a:srgbClr val="DC33D5"/>
      </a:accent5>
      <a:accent6>
        <a:srgbClr val="CB227D"/>
      </a:accent6>
      <a:hlink>
        <a:srgbClr val="BF6F3F"/>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TotalTime>
  <Words>847</Words>
  <Application>Microsoft Office PowerPoint</Application>
  <PresentationFormat>Panorámica</PresentationFormat>
  <Paragraphs>67</Paragraphs>
  <Slides>24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Arial,Sans-Serif</vt:lpstr>
      <vt:lpstr>Calibri</vt:lpstr>
      <vt:lpstr>Walbaum Display</vt:lpstr>
      <vt:lpstr>RegattaVTI</vt:lpstr>
      <vt:lpstr>El conocimiento</vt:lpstr>
      <vt:lpstr>El conocimiento espiritual</vt:lpstr>
      <vt:lpstr>El conocimiento:</vt:lpstr>
      <vt:lpstr>En el conocimiento:</vt:lpstr>
      <vt:lpstr>Porque</vt:lpstr>
      <vt:lpstr>Y ¿qué es pensar?</vt:lpstr>
      <vt:lpstr>Primera respuesta:</vt:lpstr>
      <vt:lpstr>Y ¿Qué es un concepto?</vt:lpstr>
      <vt:lpstr>La experiencia nos pone en contacto con cosas singulares, por ejemplo:</vt:lpstr>
      <vt:lpstr>Presentación de PowerPoint</vt:lpstr>
      <vt:lpstr>Las cosas están sujetas al espacio y al tiempo...</vt:lpstr>
      <vt:lpstr> </vt:lpstr>
      <vt:lpstr>Sin embargo,</vt:lpstr>
      <vt:lpstr>Puedo formar conceptos de cosas que me están presentes...</vt:lpstr>
      <vt:lpstr>O no...</vt:lpstr>
      <vt:lpstr>Es más,</vt:lpstr>
      <vt:lpstr>Presentación de PowerPoint</vt:lpstr>
      <vt:lpstr>Al hombre le corresponde un conocimiento espiritual</vt:lpstr>
      <vt:lpstr>¿Qué significa pensar?</vt:lpstr>
      <vt:lpstr>Pensar es:</vt:lpstr>
      <vt:lpstr>Este "es"</vt:lpstr>
      <vt:lpstr>Presentación de PowerPoint</vt:lpstr>
      <vt:lpstr>Pensar 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Ballabeni María Laura</cp:lastModifiedBy>
  <cp:revision>384</cp:revision>
  <dcterms:created xsi:type="dcterms:W3CDTF">2022-04-23T14:18:26Z</dcterms:created>
  <dcterms:modified xsi:type="dcterms:W3CDTF">2022-04-25T01:30:05Z</dcterms:modified>
</cp:coreProperties>
</file>