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3" r:id="rId14"/>
    <p:sldId id="274" r:id="rId15"/>
    <p:sldId id="270" r:id="rId16"/>
    <p:sldId id="272" r:id="rId17"/>
    <p:sldId id="271" r:id="rId18"/>
  </p:sldIdLst>
  <p:sldSz cx="12192000" cy="6858000"/>
  <p:notesSz cx="12192000" cy="6858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91" autoAdjust="0"/>
  </p:normalViewPr>
  <p:slideViewPr>
    <p:cSldViewPr>
      <p:cViewPr varScale="1">
        <p:scale>
          <a:sx n="68" d="100"/>
          <a:sy n="68" d="100"/>
        </p:scale>
        <p:origin x="792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06D90-AE2E-41AE-BE55-9C468339C0A3}" type="datetimeFigureOut">
              <a:rPr lang="es-AR" smtClean="0"/>
              <a:t>30/5/2023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6FD994-E9F1-49AD-9F26-C5654E13F28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42365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FD994-E9F1-49AD-9F26-C5654E13F28C}" type="slidenum">
              <a:rPr lang="es-AR" smtClean="0"/>
              <a:t>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3103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8825" cy="6857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1FB0A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1FB0A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1FB0A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60983" y="682574"/>
            <a:ext cx="9670033" cy="939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1FB0A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94054" y="1673732"/>
            <a:ext cx="9803891" cy="3622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g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8825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601469" y="2673502"/>
            <a:ext cx="7167245" cy="2112010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 marL="12700" marR="5080">
              <a:lnSpc>
                <a:spcPts val="7780"/>
              </a:lnSpc>
              <a:spcBef>
                <a:spcPts val="1065"/>
              </a:spcBef>
            </a:pPr>
            <a:r>
              <a:rPr sz="7200" spc="-430" dirty="0">
                <a:latin typeface="Palatino Linotype"/>
                <a:cs typeface="Palatino Linotype"/>
              </a:rPr>
              <a:t>F</a:t>
            </a:r>
            <a:r>
              <a:rPr sz="7200" dirty="0">
                <a:latin typeface="Palatino Linotype"/>
                <a:cs typeface="Palatino Linotype"/>
              </a:rPr>
              <a:t>AMIL</a:t>
            </a:r>
            <a:r>
              <a:rPr sz="7200" spc="-25" dirty="0">
                <a:latin typeface="Palatino Linotype"/>
                <a:cs typeface="Palatino Linotype"/>
              </a:rPr>
              <a:t>I</a:t>
            </a:r>
            <a:r>
              <a:rPr sz="7200" dirty="0">
                <a:latin typeface="Palatino Linotype"/>
                <a:cs typeface="Palatino Linotype"/>
              </a:rPr>
              <a:t>A</a:t>
            </a:r>
            <a:r>
              <a:rPr sz="7200" spc="-420" dirty="0">
                <a:latin typeface="Palatino Linotype"/>
                <a:cs typeface="Palatino Linotype"/>
              </a:rPr>
              <a:t> </a:t>
            </a:r>
            <a:r>
              <a:rPr sz="7200" dirty="0">
                <a:latin typeface="Palatino Linotype"/>
                <a:cs typeface="Palatino Linotype"/>
              </a:rPr>
              <a:t>Y  DISCA</a:t>
            </a:r>
            <a:r>
              <a:rPr sz="7200" spc="-505" dirty="0">
                <a:latin typeface="Palatino Linotype"/>
                <a:cs typeface="Palatino Linotype"/>
              </a:rPr>
              <a:t>P</a:t>
            </a:r>
            <a:r>
              <a:rPr sz="7200" dirty="0">
                <a:latin typeface="Palatino Linotype"/>
                <a:cs typeface="Palatino Linotype"/>
              </a:rPr>
              <a:t>ACIDAD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01469" y="4909185"/>
            <a:ext cx="5513705" cy="35201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00" dirty="0">
                <a:latin typeface="Palatino Linotype"/>
                <a:cs typeface="Palatino Linotype"/>
              </a:rPr>
              <a:t>INCLUSION</a:t>
            </a:r>
            <a:r>
              <a:rPr sz="2200" spc="-60" dirty="0">
                <a:latin typeface="Palatino Linotype"/>
                <a:cs typeface="Palatino Linotype"/>
              </a:rPr>
              <a:t> </a:t>
            </a:r>
            <a:r>
              <a:rPr sz="2200" spc="-30" dirty="0">
                <a:latin typeface="Palatino Linotype"/>
                <a:cs typeface="Palatino Linotype"/>
              </a:rPr>
              <a:t>SOCIOEDUCATIVA</a:t>
            </a:r>
            <a:endParaRPr sz="2200" dirty="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8825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09600" y="292243"/>
            <a:ext cx="3429000" cy="62735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223520" indent="-285750" algn="just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q"/>
            </a:pPr>
            <a:r>
              <a:rPr lang="es-ES" dirty="0">
                <a:latin typeface="Sitka Heading" panose="02000505000000020004" pitchFamily="2" charset="0"/>
              </a:rPr>
              <a:t>Dolor</a:t>
            </a:r>
          </a:p>
          <a:p>
            <a:pPr marL="298450" marR="223520" indent="-285750" algn="just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q"/>
            </a:pPr>
            <a:r>
              <a:rPr lang="es-ES" dirty="0">
                <a:latin typeface="Sitka Heading" panose="02000505000000020004" pitchFamily="2" charset="0"/>
              </a:rPr>
              <a:t>Culpa</a:t>
            </a:r>
          </a:p>
          <a:p>
            <a:pPr marL="298450" marR="223520" indent="-285750" algn="just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q"/>
            </a:pPr>
            <a:r>
              <a:rPr lang="es-ES" dirty="0">
                <a:latin typeface="Sitka Heading" panose="02000505000000020004" pitchFamily="2" charset="0"/>
              </a:rPr>
              <a:t>Vergüenza</a:t>
            </a:r>
          </a:p>
          <a:p>
            <a:pPr marL="298450" marR="223520" indent="-285750" algn="just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q"/>
            </a:pPr>
            <a:r>
              <a:rPr lang="es-ES" dirty="0">
                <a:latin typeface="Sitka Heading" panose="02000505000000020004" pitchFamily="2" charset="0"/>
              </a:rPr>
              <a:t>Autocompasión</a:t>
            </a:r>
          </a:p>
          <a:p>
            <a:pPr marL="298450" marR="223520" indent="-285750" algn="just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q"/>
            </a:pPr>
            <a:r>
              <a:rPr lang="es-ES" dirty="0">
                <a:latin typeface="Sitka Heading" panose="02000505000000020004" pitchFamily="2" charset="0"/>
              </a:rPr>
              <a:t>Alejar de sí al niño</a:t>
            </a:r>
          </a:p>
          <a:p>
            <a:pPr marL="298450" marR="223520" indent="-285750" algn="just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q"/>
            </a:pPr>
            <a:r>
              <a:rPr lang="es-ES" dirty="0">
                <a:latin typeface="Sitka Heading" panose="02000505000000020004" pitchFamily="2" charset="0"/>
              </a:rPr>
              <a:t>Desear que se muera</a:t>
            </a:r>
          </a:p>
          <a:p>
            <a:pPr marL="298450" marR="223520" indent="-285750" algn="just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q"/>
            </a:pPr>
            <a:r>
              <a:rPr lang="es-ES" dirty="0">
                <a:latin typeface="Sitka Heading" panose="02000505000000020004" pitchFamily="2" charset="0"/>
              </a:rPr>
              <a:t>Desear morir uno</a:t>
            </a:r>
          </a:p>
          <a:p>
            <a:pPr marL="298450" marR="223520" indent="-285750" algn="just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q"/>
            </a:pPr>
            <a:r>
              <a:rPr lang="es-ES" dirty="0">
                <a:latin typeface="Sitka Heading" panose="02000505000000020004" pitchFamily="2" charset="0"/>
              </a:rPr>
              <a:t>Pensar que el niño es de otra persona.</a:t>
            </a:r>
          </a:p>
          <a:p>
            <a:pPr marL="298450" marR="223520" indent="-285750" algn="just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q"/>
            </a:pPr>
            <a:r>
              <a:rPr lang="es-ES" dirty="0">
                <a:latin typeface="Sitka Heading" panose="02000505000000020004" pitchFamily="2" charset="0"/>
              </a:rPr>
              <a:t>Pensar:</a:t>
            </a:r>
          </a:p>
          <a:p>
            <a:pPr marL="755650" marR="223520" lvl="1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ES" dirty="0">
                <a:latin typeface="Sitka Heading" panose="02000505000000020004" pitchFamily="2" charset="0"/>
              </a:rPr>
              <a:t>“¿Qué he hecho de malo?”</a:t>
            </a:r>
          </a:p>
          <a:p>
            <a:pPr marL="755650" marR="223520" lvl="1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ES" dirty="0">
                <a:latin typeface="Sitka Heading" panose="02000505000000020004" pitchFamily="2" charset="0"/>
              </a:rPr>
              <a:t>“¿Por qué me paso a mi?”</a:t>
            </a:r>
          </a:p>
          <a:p>
            <a:pPr marL="755650" marR="223520" lvl="1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ES" dirty="0">
                <a:latin typeface="Sitka Heading" panose="02000505000000020004" pitchFamily="2" charset="0"/>
              </a:rPr>
              <a:t>“¡Quisiera no haberme  casado!”. </a:t>
            </a:r>
          </a:p>
          <a:p>
            <a:pPr marL="755650" marR="223520" lvl="1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ES" dirty="0">
                <a:latin typeface="Sitka Heading" panose="02000505000000020004" pitchFamily="2" charset="0"/>
              </a:rPr>
              <a:t>“Detesto a los padres que tienen hijos normales”. </a:t>
            </a:r>
          </a:p>
          <a:p>
            <a:pPr marL="755650" marR="223520" lvl="1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ES" dirty="0">
                <a:latin typeface="Sitka Heading" panose="02000505000000020004" pitchFamily="2" charset="0"/>
              </a:rPr>
              <a:t>“Los profesionales tienen la culpa” </a:t>
            </a:r>
          </a:p>
          <a:p>
            <a:pPr marL="755650" marR="223520" lvl="1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ES" dirty="0">
                <a:latin typeface="Sitka Heading" panose="02000505000000020004" pitchFamily="2" charset="0"/>
              </a:rPr>
              <a:t>“¿Por qué se me vienen estos horribles  pensamientos?”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80076" y="1196809"/>
            <a:ext cx="6172200" cy="482447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8825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57200" y="2030504"/>
            <a:ext cx="3505200" cy="1398495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 marR="5080" algn="just">
              <a:lnSpc>
                <a:spcPct val="90000"/>
              </a:lnSpc>
              <a:spcBef>
                <a:spcPts val="455"/>
              </a:spcBef>
            </a:pPr>
            <a:r>
              <a:rPr lang="es-ES" sz="2400" dirty="0">
                <a:latin typeface="Sitka Heading" panose="02000505000000020004" pitchFamily="2" charset="0"/>
              </a:rPr>
              <a:t>A esta fase se la suele llamar de </a:t>
            </a:r>
            <a:r>
              <a:rPr lang="es-ES" sz="2400" b="1" dirty="0">
                <a:latin typeface="Sitka Heading" panose="02000505000000020004" pitchFamily="2" charset="0"/>
              </a:rPr>
              <a:t>peregrinación</a:t>
            </a:r>
            <a:r>
              <a:rPr lang="es-ES" sz="2400" dirty="0">
                <a:latin typeface="Sitka Heading" panose="02000505000000020004" pitchFamily="2" charset="0"/>
              </a:rPr>
              <a:t>  buscando en  profesionales  diferentes  opiniones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80076" y="1052702"/>
            <a:ext cx="6172200" cy="496709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8825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00836" y="1557019"/>
            <a:ext cx="3189605" cy="1858842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298450" marR="5080" indent="-285750" algn="just">
              <a:lnSpc>
                <a:spcPct val="89800"/>
              </a:lnSpc>
              <a:spcBef>
                <a:spcPts val="335"/>
              </a:spcBef>
              <a:buFont typeface="Arial" panose="020B0604020202020204" pitchFamily="34" charset="0"/>
              <a:buChar char="•"/>
            </a:pPr>
            <a:r>
              <a:rPr lang="es-ES" sz="2000" dirty="0">
                <a:latin typeface="Sitka Heading" panose="02000505000000020004" pitchFamily="2" charset="0"/>
              </a:rPr>
              <a:t>Desolación</a:t>
            </a:r>
          </a:p>
          <a:p>
            <a:pPr marL="298450" marR="5080" indent="-285750" algn="just">
              <a:lnSpc>
                <a:spcPct val="89800"/>
              </a:lnSpc>
              <a:spcBef>
                <a:spcPts val="335"/>
              </a:spcBef>
              <a:buFont typeface="Arial" panose="020B0604020202020204" pitchFamily="34" charset="0"/>
              <a:buChar char="•"/>
            </a:pPr>
            <a:r>
              <a:rPr lang="es-ES" sz="2000" dirty="0">
                <a:latin typeface="Sitka Heading" panose="02000505000000020004" pitchFamily="2" charset="0"/>
              </a:rPr>
              <a:t>Ira</a:t>
            </a:r>
          </a:p>
          <a:p>
            <a:pPr marL="298450" marR="5080" indent="-285750" algn="just">
              <a:lnSpc>
                <a:spcPct val="89800"/>
              </a:lnSpc>
              <a:spcBef>
                <a:spcPts val="335"/>
              </a:spcBef>
              <a:buFont typeface="Arial" panose="020B0604020202020204" pitchFamily="34" charset="0"/>
              <a:buChar char="•"/>
            </a:pPr>
            <a:r>
              <a:rPr lang="es-ES" sz="2000" dirty="0">
                <a:latin typeface="Sitka Heading" panose="02000505000000020004" pitchFamily="2" charset="0"/>
              </a:rPr>
              <a:t>Aislamiento</a:t>
            </a:r>
          </a:p>
          <a:p>
            <a:pPr marL="298450" marR="5080" indent="-285750" algn="just">
              <a:lnSpc>
                <a:spcPct val="89800"/>
              </a:lnSpc>
              <a:spcBef>
                <a:spcPts val="335"/>
              </a:spcBef>
              <a:buFont typeface="Arial" panose="020B0604020202020204" pitchFamily="34" charset="0"/>
              <a:buChar char="•"/>
            </a:pPr>
            <a:r>
              <a:rPr lang="es-ES" sz="2000" dirty="0">
                <a:latin typeface="Sitka Heading" panose="02000505000000020004" pitchFamily="2" charset="0"/>
              </a:rPr>
              <a:t>Nostalgia por la pérdida (del  niño que esperaban) </a:t>
            </a:r>
          </a:p>
          <a:p>
            <a:pPr marL="298450" marR="5080" indent="-285750" algn="just">
              <a:lnSpc>
                <a:spcPct val="89800"/>
              </a:lnSpc>
              <a:spcBef>
                <a:spcPts val="335"/>
              </a:spcBef>
              <a:buFont typeface="Arial" panose="020B0604020202020204" pitchFamily="34" charset="0"/>
              <a:buChar char="•"/>
            </a:pPr>
            <a:r>
              <a:rPr lang="es-ES" sz="2000" dirty="0">
                <a:latin typeface="Sitka Heading" panose="02000505000000020004" pitchFamily="2" charset="0"/>
              </a:rPr>
              <a:t>Sentimiento de culpa  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79948" y="838200"/>
            <a:ext cx="6172200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F675ED6-BE9D-4CA2-BB4C-844AAFA85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" y="0"/>
            <a:ext cx="12185905" cy="6858000"/>
          </a:xfrm>
          <a:prstGeom prst="rect">
            <a:avLst/>
          </a:prstGeom>
        </p:spPr>
      </p:pic>
      <p:sp>
        <p:nvSpPr>
          <p:cNvPr id="4" name="object 7">
            <a:extLst>
              <a:ext uri="{FF2B5EF4-FFF2-40B4-BE49-F238E27FC236}">
                <a16:creationId xmlns:a16="http://schemas.microsoft.com/office/drawing/2014/main" id="{ACE92B43-0244-4E8C-ACF2-AFCA5A50E683}"/>
              </a:ext>
            </a:extLst>
          </p:cNvPr>
          <p:cNvSpPr txBox="1"/>
          <p:nvPr/>
        </p:nvSpPr>
        <p:spPr>
          <a:xfrm>
            <a:off x="457200" y="1600200"/>
            <a:ext cx="3562401" cy="1989006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5080" algn="just">
              <a:lnSpc>
                <a:spcPct val="90000"/>
              </a:lnSpc>
              <a:spcBef>
                <a:spcPts val="390"/>
              </a:spcBef>
            </a:pPr>
            <a:r>
              <a:rPr lang="es-ES" sz="2000" dirty="0">
                <a:latin typeface="Sitka Heading" panose="02000505000000020004" pitchFamily="2" charset="0"/>
              </a:rPr>
              <a:t>Van  adquiriendo mas  confianza en su  capacidad de  criar al niño,  aunque se pasa  por periodos de  ambivalencia (sentir amor y  rechazo). Esto se debe a que quieren  al niño pero no  aceptan sus  limitaciones y  sufren.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212FA42-A5E8-4244-B3B6-2E6B72B24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278" y="0"/>
            <a:ext cx="7218290" cy="652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42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65966C5-037B-494D-A0DA-007853393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34" y="0"/>
            <a:ext cx="12192000" cy="685799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EB383DB-0AE5-4B3A-AB21-9ADCF71ED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64308"/>
            <a:ext cx="7218290" cy="6529382"/>
          </a:xfrm>
          <a:prstGeom prst="rect">
            <a:avLst/>
          </a:prstGeom>
        </p:spPr>
      </p:pic>
      <p:sp>
        <p:nvSpPr>
          <p:cNvPr id="5" name="object 7">
            <a:extLst>
              <a:ext uri="{FF2B5EF4-FFF2-40B4-BE49-F238E27FC236}">
                <a16:creationId xmlns:a16="http://schemas.microsoft.com/office/drawing/2014/main" id="{7001C213-7E66-4997-B2D3-B27929E75628}"/>
              </a:ext>
            </a:extLst>
          </p:cNvPr>
          <p:cNvSpPr txBox="1"/>
          <p:nvPr/>
        </p:nvSpPr>
        <p:spPr>
          <a:xfrm>
            <a:off x="304800" y="1447800"/>
            <a:ext cx="3782788" cy="3128420"/>
          </a:xfrm>
          <a:prstGeom prst="rect">
            <a:avLst/>
          </a:prstGeom>
        </p:spPr>
        <p:txBody>
          <a:bodyPr vert="horz" wrap="square" lIns="0" tIns="42544" rIns="0" bIns="0" rtlCol="0">
            <a:spAutoFit/>
          </a:bodyPr>
          <a:lstStyle/>
          <a:p>
            <a:pPr marL="12700" marR="5080" algn="just">
              <a:lnSpc>
                <a:spcPct val="89900"/>
              </a:lnSpc>
              <a:spcBef>
                <a:spcPts val="334"/>
              </a:spcBef>
            </a:pPr>
            <a:r>
              <a:rPr lang="es-ES" sz="2000" dirty="0">
                <a:latin typeface="Sitka Heading" panose="02000505000000020004" pitchFamily="2" charset="0"/>
              </a:rPr>
              <a:t>Cuando la familia acepta al niño  se  libera de sentimientos  de culpa, se apoyan unos a otros, se  distribuyen tareas, se cree en el niño, se está dispuesto a trabajar y  avanzar poco a poco. Ir sacando lo  mejor de sí mismo, sin límites, porque no los  conocemos. </a:t>
            </a:r>
          </a:p>
          <a:p>
            <a:pPr marL="12700" marR="5080" algn="just">
              <a:lnSpc>
                <a:spcPct val="89900"/>
              </a:lnSpc>
              <a:spcBef>
                <a:spcPts val="334"/>
              </a:spcBef>
            </a:pPr>
            <a:r>
              <a:rPr lang="es-ES" sz="2000" dirty="0">
                <a:latin typeface="Sitka Heading" panose="02000505000000020004" pitchFamily="2" charset="0"/>
              </a:rPr>
              <a:t>Hay disposición a pedir ayuda, a trabajar, a comunicar sentimientos y evaluar  éxitos</a:t>
            </a:r>
          </a:p>
        </p:txBody>
      </p:sp>
    </p:spTree>
    <p:extLst>
      <p:ext uri="{BB962C8B-B14F-4D97-AF65-F5344CB8AC3E}">
        <p14:creationId xmlns:p14="http://schemas.microsoft.com/office/powerpoint/2010/main" val="1664589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8825" cy="685799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806696" y="164592"/>
            <a:ext cx="7218045" cy="6529070"/>
            <a:chOff x="4806696" y="164592"/>
            <a:chExt cx="7218045" cy="652907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06696" y="164592"/>
              <a:ext cx="7217664" cy="652881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03749" y="458851"/>
              <a:ext cx="6626225" cy="59387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4749" y="836548"/>
              <a:ext cx="5867400" cy="5183251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68812" y="2360143"/>
            <a:ext cx="4013023" cy="2137714"/>
          </a:xfrm>
          <a:prstGeom prst="rect">
            <a:avLst/>
          </a:prstGeom>
        </p:spPr>
        <p:txBody>
          <a:bodyPr vert="horz" wrap="square" lIns="0" tIns="42544" rIns="0" bIns="0" rtlCol="0">
            <a:spAutoFit/>
          </a:bodyPr>
          <a:lstStyle/>
          <a:p>
            <a:pPr marL="553085" marR="215900" indent="-342900" algn="just">
              <a:lnSpc>
                <a:spcPct val="90000"/>
              </a:lnSpc>
              <a:spcBef>
                <a:spcPts val="334"/>
              </a:spcBef>
              <a:buFont typeface="Arial" panose="020B0604020202020204" pitchFamily="34" charset="0"/>
              <a:buChar char="•"/>
            </a:pPr>
            <a:r>
              <a:rPr lang="es-ES" sz="2000" dirty="0">
                <a:latin typeface="Sitka Heading" panose="02000505000000020004" pitchFamily="2" charset="0"/>
              </a:rPr>
              <a:t>Exceso de  responsabilidades </a:t>
            </a:r>
          </a:p>
          <a:p>
            <a:pPr marL="553085" marR="215900" indent="-342900" algn="just">
              <a:lnSpc>
                <a:spcPct val="90000"/>
              </a:lnSpc>
              <a:spcBef>
                <a:spcPts val="334"/>
              </a:spcBef>
              <a:buFont typeface="Arial" panose="020B0604020202020204" pitchFamily="34" charset="0"/>
              <a:buChar char="•"/>
            </a:pPr>
            <a:r>
              <a:rPr lang="es-ES" sz="2000" dirty="0">
                <a:latin typeface="Sitka Heading" panose="02000505000000020004" pitchFamily="2" charset="0"/>
              </a:rPr>
              <a:t>Asumir funciones  paternas</a:t>
            </a:r>
          </a:p>
          <a:p>
            <a:pPr marL="553085" marR="215900" indent="-342900" algn="just">
              <a:lnSpc>
                <a:spcPct val="90000"/>
              </a:lnSpc>
              <a:spcBef>
                <a:spcPts val="334"/>
              </a:spcBef>
              <a:buFont typeface="Arial" panose="020B0604020202020204" pitchFamily="34" charset="0"/>
              <a:buChar char="•"/>
            </a:pPr>
            <a:r>
              <a:rPr lang="es-ES" sz="2000" dirty="0">
                <a:latin typeface="Sitka Heading" panose="02000505000000020004" pitchFamily="2" charset="0"/>
              </a:rPr>
              <a:t>Vergüenza y temor a la  mirada de los otros y al  rechazo</a:t>
            </a:r>
          </a:p>
          <a:p>
            <a:pPr marL="553085" marR="215900" indent="-342900" algn="just">
              <a:lnSpc>
                <a:spcPct val="90000"/>
              </a:lnSpc>
              <a:spcBef>
                <a:spcPts val="334"/>
              </a:spcBef>
              <a:buFont typeface="Arial" panose="020B0604020202020204" pitchFamily="34" charset="0"/>
              <a:buChar char="•"/>
            </a:pPr>
            <a:r>
              <a:rPr lang="es-ES" sz="2000" dirty="0">
                <a:latin typeface="Sitka Heading" panose="02000505000000020004" pitchFamily="2" charset="0"/>
              </a:rPr>
              <a:t>Intensa preocupación en torno al futuro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D62C695-8952-4402-8FF0-BE5CE77C1270}"/>
              </a:ext>
            </a:extLst>
          </p:cNvPr>
          <p:cNvSpPr txBox="1"/>
          <p:nvPr/>
        </p:nvSpPr>
        <p:spPr>
          <a:xfrm>
            <a:off x="2438400" y="1371600"/>
            <a:ext cx="7696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>
                <a:latin typeface="Sitka Heading" panose="02000505000000020004" pitchFamily="2" charset="0"/>
              </a:rPr>
              <a:t>Si esta situación fuera abordada precozmente (guiando a los padres o abriendo espacios de escucha para los hermanos antes de que sus conflictos tomen magnitudes más patológicas) quizá ya adultos, los vínculos con sus hermanos con discapacidad serían de colaboración y no de resentimiento o hastío. </a:t>
            </a:r>
          </a:p>
          <a:p>
            <a:pPr algn="just"/>
            <a:endParaRPr lang="es-ES" sz="2000" dirty="0">
              <a:latin typeface="Sitka Heading" panose="02000505000000020004" pitchFamily="2" charset="0"/>
            </a:endParaRPr>
          </a:p>
          <a:p>
            <a:pPr algn="just"/>
            <a:endParaRPr lang="es-ES" sz="2000" dirty="0">
              <a:latin typeface="Sitka Heading" panose="02000505000000020004" pitchFamily="2" charset="0"/>
            </a:endParaRPr>
          </a:p>
          <a:p>
            <a:pPr algn="just"/>
            <a:r>
              <a:rPr lang="es-ES" sz="2000" dirty="0">
                <a:latin typeface="Sitka Heading" panose="02000505000000020004" pitchFamily="2" charset="0"/>
              </a:rPr>
              <a:t>Cuando se habilita la simetría entre el vínculo entre hermanos, las personas con discapacidad se integran espontáneamente con pares sin discapacidad, mejorando sus posibilidades a la aceptación y a la pertenencia al grupo social. </a:t>
            </a:r>
            <a:endParaRPr lang="es-AR" sz="2000" dirty="0">
              <a:latin typeface="Sitka Heading" panose="02000505000000020004" pitchFamily="2" charset="0"/>
            </a:endParaRPr>
          </a:p>
        </p:txBody>
      </p:sp>
      <p:sp>
        <p:nvSpPr>
          <p:cNvPr id="4" name="Flecha: hacia abajo 3">
            <a:extLst>
              <a:ext uri="{FF2B5EF4-FFF2-40B4-BE49-F238E27FC236}">
                <a16:creationId xmlns:a16="http://schemas.microsoft.com/office/drawing/2014/main" id="{5DBC21BD-84E5-4EBA-8E74-B72598BBD06D}"/>
              </a:ext>
            </a:extLst>
          </p:cNvPr>
          <p:cNvSpPr/>
          <p:nvPr/>
        </p:nvSpPr>
        <p:spPr>
          <a:xfrm>
            <a:off x="5867400" y="3088263"/>
            <a:ext cx="2286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9405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8825" cy="685799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574921" y="576695"/>
            <a:ext cx="7613904" cy="5398008"/>
            <a:chOff x="4806696" y="164592"/>
            <a:chExt cx="7218045" cy="652907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06696" y="164592"/>
              <a:ext cx="7217664" cy="652881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03749" y="458851"/>
              <a:ext cx="6626225" cy="59387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484749" y="836548"/>
              <a:ext cx="5867400" cy="5183505"/>
            </a:xfrm>
            <a:custGeom>
              <a:avLst/>
              <a:gdLst/>
              <a:ahLst/>
              <a:cxnLst/>
              <a:rect l="l" t="t" r="r" b="b"/>
              <a:pathLst>
                <a:path w="5867400" h="5183505">
                  <a:moveTo>
                    <a:pt x="5867400" y="0"/>
                  </a:moveTo>
                  <a:lnTo>
                    <a:pt x="0" y="0"/>
                  </a:lnTo>
                  <a:lnTo>
                    <a:pt x="0" y="5183251"/>
                  </a:lnTo>
                  <a:lnTo>
                    <a:pt x="5867400" y="5183251"/>
                  </a:lnTo>
                  <a:lnTo>
                    <a:pt x="5867400" y="0"/>
                  </a:lnTo>
                  <a:close/>
                </a:path>
              </a:pathLst>
            </a:custGeom>
            <a:solidFill>
              <a:srgbClr val="ADF0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58359" y="476719"/>
              <a:ext cx="6552692" cy="5904611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15720" y="1222958"/>
            <a:ext cx="3117215" cy="2052741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 marR="5080" algn="ctr">
              <a:lnSpc>
                <a:spcPct val="90000"/>
              </a:lnSpc>
              <a:spcBef>
                <a:spcPts val="455"/>
              </a:spcBef>
              <a:tabLst>
                <a:tab pos="2017395" algn="l"/>
              </a:tabLst>
            </a:pPr>
            <a:r>
              <a:rPr sz="2400" b="1" dirty="0">
                <a:latin typeface="Sitka Heading" panose="02000505000000020004" pitchFamily="2" charset="0"/>
              </a:rPr>
              <a:t>POR QUE SON</a:t>
            </a:r>
            <a:r>
              <a:rPr lang="es-ES" sz="2400" b="1" dirty="0">
                <a:latin typeface="Sitka Heading" panose="02000505000000020004" pitchFamily="2" charset="0"/>
              </a:rPr>
              <a:t> </a:t>
            </a:r>
            <a:r>
              <a:rPr sz="2400" b="1" dirty="0">
                <a:latin typeface="Sitka Heading" panose="02000505000000020004" pitchFamily="2" charset="0"/>
              </a:rPr>
              <a:t>IMPORTANTE</a:t>
            </a:r>
            <a:r>
              <a:rPr lang="es-ES" sz="2400" b="1" dirty="0">
                <a:latin typeface="Sitka Heading" panose="02000505000000020004" pitchFamily="2" charset="0"/>
              </a:rPr>
              <a:t>S</a:t>
            </a:r>
            <a:r>
              <a:rPr sz="2400" b="1" dirty="0">
                <a:latin typeface="Sitka Heading" panose="02000505000000020004" pitchFamily="2" charset="0"/>
              </a:rPr>
              <a:t> LAS REDES</a:t>
            </a:r>
            <a:r>
              <a:rPr lang="es-ES" sz="2400" b="1" dirty="0">
                <a:latin typeface="Sitka Heading" panose="02000505000000020004" pitchFamily="2" charset="0"/>
              </a:rPr>
              <a:t> </a:t>
            </a:r>
            <a:r>
              <a:rPr sz="2400" b="1" dirty="0">
                <a:latin typeface="Sitka Heading" panose="02000505000000020004" pitchFamily="2" charset="0"/>
              </a:rPr>
              <a:t>DE  APOYO ENTRE FAMILIAS DE  NIÑOS CON Y SIN  DISCAPACIDAD</a:t>
            </a: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4E2F98C8-AD16-47E3-8815-7C116A53D02C}"/>
              </a:ext>
            </a:extLst>
          </p:cNvPr>
          <p:cNvSpPr txBox="1"/>
          <p:nvPr/>
        </p:nvSpPr>
        <p:spPr>
          <a:xfrm>
            <a:off x="762850" y="4065095"/>
            <a:ext cx="3117215" cy="1720343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 marR="5080" algn="just">
              <a:lnSpc>
                <a:spcPct val="90000"/>
              </a:lnSpc>
              <a:spcBef>
                <a:spcPts val="455"/>
              </a:spcBef>
              <a:tabLst>
                <a:tab pos="2017395" algn="l"/>
              </a:tabLst>
            </a:pPr>
            <a:r>
              <a:rPr lang="es-ES" sz="2000" dirty="0">
                <a:latin typeface="Sitka Heading" panose="02000505000000020004" pitchFamily="2" charset="0"/>
              </a:rPr>
              <a:t>Las redes sociales </a:t>
            </a:r>
            <a:r>
              <a:rPr lang="es-ES" sz="2000">
                <a:latin typeface="Sitka Heading" panose="02000505000000020004" pitchFamily="2" charset="0"/>
              </a:rPr>
              <a:t>habilitan el fortalecimiento </a:t>
            </a:r>
            <a:r>
              <a:rPr lang="es-ES" sz="2000" dirty="0">
                <a:latin typeface="Sitka Heading" panose="02000505000000020004" pitchFamily="2" charset="0"/>
              </a:rPr>
              <a:t>mutuo de las familias, ese tejido social es un sostén construido por vías que favorecen acciones de multiplicación y apoyo. </a:t>
            </a:r>
            <a:endParaRPr sz="2000" dirty="0">
              <a:latin typeface="Sitka Heading" panose="02000505000000020004" pitchFamily="2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04975" y="1106550"/>
            <a:ext cx="1760220" cy="512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200" dirty="0">
                <a:latin typeface="Palatino Linotype"/>
                <a:cs typeface="Palatino Linotype"/>
              </a:rPr>
              <a:t>F</a:t>
            </a:r>
            <a:r>
              <a:rPr spc="-25" dirty="0">
                <a:latin typeface="Palatino Linotype"/>
                <a:cs typeface="Palatino Linotype"/>
              </a:rPr>
              <a:t>A</a:t>
            </a:r>
            <a:r>
              <a:rPr spc="-5" dirty="0">
                <a:latin typeface="Palatino Linotype"/>
                <a:cs typeface="Palatino Linotype"/>
              </a:rPr>
              <a:t>MILIA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194054" y="1673732"/>
            <a:ext cx="9803891" cy="3737562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23495" marR="5080">
              <a:lnSpc>
                <a:spcPts val="2160"/>
              </a:lnSpc>
              <a:spcBef>
                <a:spcPts val="365"/>
              </a:spcBef>
              <a:tabLst>
                <a:tab pos="3850640" algn="l"/>
              </a:tabLst>
            </a:pPr>
            <a:r>
              <a:rPr lang="es-ES" spc="-15" dirty="0">
                <a:latin typeface="Sitka Heading" panose="02000505000000020004" pitchFamily="2" charset="0"/>
                <a:ea typeface="Cambria Math" panose="02040503050406030204" pitchFamily="18" charset="0"/>
              </a:rPr>
              <a:t>Es</a:t>
            </a:r>
            <a:r>
              <a:rPr lang="es-ES" spc="10" dirty="0">
                <a:latin typeface="Sitka Heading" panose="02000505000000020004" pitchFamily="2" charset="0"/>
                <a:ea typeface="Cambria Math" panose="02040503050406030204" pitchFamily="18" charset="0"/>
              </a:rPr>
              <a:t> </a:t>
            </a:r>
            <a:r>
              <a:rPr lang="es-ES" spc="-10" dirty="0">
                <a:latin typeface="Sitka Heading" panose="02000505000000020004" pitchFamily="2" charset="0"/>
                <a:ea typeface="Cambria Math" panose="02040503050406030204" pitchFamily="18" charset="0"/>
              </a:rPr>
              <a:t>un</a:t>
            </a:r>
            <a:r>
              <a:rPr lang="es-ES" spc="25" dirty="0">
                <a:latin typeface="Sitka Heading" panose="02000505000000020004" pitchFamily="2" charset="0"/>
                <a:ea typeface="Cambria Math" panose="02040503050406030204" pitchFamily="18" charset="0"/>
              </a:rPr>
              <a:t> </a:t>
            </a:r>
            <a:r>
              <a:rPr lang="es-ES" spc="-5" dirty="0">
                <a:latin typeface="Sitka Heading" panose="02000505000000020004" pitchFamily="2" charset="0"/>
                <a:ea typeface="Cambria Math" panose="02040503050406030204" pitchFamily="18" charset="0"/>
              </a:rPr>
              <a:t>grupo</a:t>
            </a:r>
            <a:r>
              <a:rPr lang="es-ES" spc="25" dirty="0">
                <a:latin typeface="Sitka Heading" panose="02000505000000020004" pitchFamily="2" charset="0"/>
                <a:ea typeface="Cambria Math" panose="02040503050406030204" pitchFamily="18" charset="0"/>
              </a:rPr>
              <a:t> </a:t>
            </a:r>
            <a:r>
              <a:rPr lang="es-ES" spc="-10" dirty="0">
                <a:latin typeface="Sitka Heading" panose="02000505000000020004" pitchFamily="2" charset="0"/>
                <a:ea typeface="Cambria Math" panose="02040503050406030204" pitchFamily="18" charset="0"/>
              </a:rPr>
              <a:t>de</a:t>
            </a:r>
            <a:r>
              <a:rPr lang="es-ES" spc="15" dirty="0">
                <a:latin typeface="Sitka Heading" panose="02000505000000020004" pitchFamily="2" charset="0"/>
                <a:ea typeface="Cambria Math" panose="02040503050406030204" pitchFamily="18" charset="0"/>
              </a:rPr>
              <a:t> </a:t>
            </a:r>
            <a:r>
              <a:rPr lang="es-ES" spc="-10" dirty="0">
                <a:latin typeface="Sitka Heading" panose="02000505000000020004" pitchFamily="2" charset="0"/>
                <a:ea typeface="Cambria Math" panose="02040503050406030204" pitchFamily="18" charset="0"/>
              </a:rPr>
              <a:t>personas </a:t>
            </a:r>
            <a:r>
              <a:rPr lang="es-ES" spc="-5" dirty="0">
                <a:latin typeface="Sitka Heading" panose="02000505000000020004" pitchFamily="2" charset="0"/>
                <a:ea typeface="Cambria Math" panose="02040503050406030204" pitchFamily="18" charset="0"/>
              </a:rPr>
              <a:t>que</a:t>
            </a:r>
            <a:r>
              <a:rPr lang="es-ES" spc="-10" dirty="0">
                <a:latin typeface="Sitka Heading" panose="02000505000000020004" pitchFamily="2" charset="0"/>
                <a:ea typeface="Cambria Math" panose="02040503050406030204" pitchFamily="18" charset="0"/>
              </a:rPr>
              <a:t> permanecen</a:t>
            </a:r>
            <a:r>
              <a:rPr lang="es-ES" spc="114" dirty="0">
                <a:latin typeface="Sitka Heading" panose="02000505000000020004" pitchFamily="2" charset="0"/>
                <a:ea typeface="Cambria Math" panose="02040503050406030204" pitchFamily="18" charset="0"/>
              </a:rPr>
              <a:t> </a:t>
            </a:r>
            <a:r>
              <a:rPr lang="es-ES" spc="-10" dirty="0">
                <a:latin typeface="Sitka Heading" panose="02000505000000020004" pitchFamily="2" charset="0"/>
                <a:ea typeface="Cambria Math" panose="02040503050406030204" pitchFamily="18" charset="0"/>
              </a:rPr>
              <a:t>emocionalmente</a:t>
            </a:r>
            <a:r>
              <a:rPr lang="es-ES" spc="55" dirty="0">
                <a:latin typeface="Sitka Heading" panose="02000505000000020004" pitchFamily="2" charset="0"/>
                <a:ea typeface="Cambria Math" panose="02040503050406030204" pitchFamily="18" charset="0"/>
              </a:rPr>
              <a:t> </a:t>
            </a:r>
            <a:r>
              <a:rPr lang="es-ES" spc="-10" dirty="0">
                <a:latin typeface="Sitka Heading" panose="02000505000000020004" pitchFamily="2" charset="0"/>
                <a:ea typeface="Cambria Math" panose="02040503050406030204" pitchFamily="18" charset="0"/>
              </a:rPr>
              <a:t>unidas </a:t>
            </a:r>
            <a:r>
              <a:rPr lang="es-ES" spc="-545" dirty="0">
                <a:latin typeface="Sitka Heading" panose="02000505000000020004" pitchFamily="2" charset="0"/>
                <a:ea typeface="Cambria Math" panose="02040503050406030204" pitchFamily="18" charset="0"/>
              </a:rPr>
              <a:t> </a:t>
            </a:r>
            <a:r>
              <a:rPr lang="es-ES" spc="-10" dirty="0">
                <a:latin typeface="Sitka Heading" panose="02000505000000020004" pitchFamily="2" charset="0"/>
                <a:ea typeface="Cambria Math" panose="02040503050406030204" pitchFamily="18" charset="0"/>
              </a:rPr>
              <a:t>y</a:t>
            </a:r>
            <a:r>
              <a:rPr lang="es-ES" spc="-40" dirty="0">
                <a:latin typeface="Sitka Heading" panose="02000505000000020004" pitchFamily="2" charset="0"/>
                <a:ea typeface="Cambria Math" panose="02040503050406030204" pitchFamily="18" charset="0"/>
              </a:rPr>
              <a:t> </a:t>
            </a:r>
            <a:r>
              <a:rPr lang="es-ES" spc="-5" dirty="0">
                <a:latin typeface="Sitka Heading" panose="02000505000000020004" pitchFamily="2" charset="0"/>
                <a:ea typeface="Cambria Math" panose="02040503050406030204" pitchFamily="18" charset="0"/>
              </a:rPr>
              <a:t>que</a:t>
            </a:r>
            <a:r>
              <a:rPr lang="es-ES" spc="10" dirty="0">
                <a:latin typeface="Sitka Heading" panose="02000505000000020004" pitchFamily="2" charset="0"/>
                <a:ea typeface="Cambria Math" panose="02040503050406030204" pitchFamily="18" charset="0"/>
              </a:rPr>
              <a:t> </a:t>
            </a:r>
            <a:r>
              <a:rPr lang="es-ES" spc="-35" dirty="0">
                <a:latin typeface="Sitka Heading" panose="02000505000000020004" pitchFamily="2" charset="0"/>
                <a:ea typeface="Cambria Math" panose="02040503050406030204" pitchFamily="18" charset="0"/>
              </a:rPr>
              <a:t>están</a:t>
            </a:r>
            <a:r>
              <a:rPr lang="es-ES" spc="20" dirty="0">
                <a:latin typeface="Sitka Heading" panose="02000505000000020004" pitchFamily="2" charset="0"/>
                <a:ea typeface="Cambria Math" panose="02040503050406030204" pitchFamily="18" charset="0"/>
              </a:rPr>
              <a:t> </a:t>
            </a:r>
            <a:r>
              <a:rPr lang="es-ES" spc="-10" dirty="0">
                <a:latin typeface="Sitka Heading" panose="02000505000000020004" pitchFamily="2" charset="0"/>
                <a:ea typeface="Cambria Math" panose="02040503050406030204" pitchFamily="18" charset="0"/>
              </a:rPr>
              <a:t>ligadas</a:t>
            </a:r>
            <a:r>
              <a:rPr lang="es-ES" spc="55" dirty="0">
                <a:latin typeface="Sitka Heading" panose="02000505000000020004" pitchFamily="2" charset="0"/>
                <a:ea typeface="Cambria Math" panose="02040503050406030204" pitchFamily="18" charset="0"/>
              </a:rPr>
              <a:t> </a:t>
            </a:r>
            <a:r>
              <a:rPr lang="es-ES" spc="-10" dirty="0">
                <a:latin typeface="Sitka Heading" panose="02000505000000020004" pitchFamily="2" charset="0"/>
                <a:ea typeface="Cambria Math" panose="02040503050406030204" pitchFamily="18" charset="0"/>
              </a:rPr>
              <a:t>por</a:t>
            </a:r>
            <a:r>
              <a:rPr lang="es-ES" spc="-5" dirty="0">
                <a:latin typeface="Sitka Heading" panose="02000505000000020004" pitchFamily="2" charset="0"/>
                <a:ea typeface="Cambria Math" panose="02040503050406030204" pitchFamily="18" charset="0"/>
              </a:rPr>
              <a:t> </a:t>
            </a:r>
            <a:r>
              <a:rPr lang="es-ES" spc="-10" dirty="0">
                <a:latin typeface="Sitka Heading" panose="02000505000000020004" pitchFamily="2" charset="0"/>
                <a:ea typeface="Cambria Math" panose="02040503050406030204" pitchFamily="18" charset="0"/>
              </a:rPr>
              <a:t>lazos</a:t>
            </a:r>
            <a:r>
              <a:rPr lang="es-ES" spc="35" dirty="0">
                <a:latin typeface="Sitka Heading" panose="02000505000000020004" pitchFamily="2" charset="0"/>
                <a:ea typeface="Cambria Math" panose="02040503050406030204" pitchFamily="18" charset="0"/>
              </a:rPr>
              <a:t> </a:t>
            </a:r>
            <a:r>
              <a:rPr lang="es-ES" spc="-10" dirty="0">
                <a:latin typeface="Sitka Heading" panose="02000505000000020004" pitchFamily="2" charset="0"/>
                <a:ea typeface="Cambria Math" panose="02040503050406030204" pitchFamily="18" charset="0"/>
              </a:rPr>
              <a:t>de</a:t>
            </a:r>
            <a:r>
              <a:rPr lang="es-ES" spc="10" dirty="0">
                <a:latin typeface="Sitka Heading" panose="02000505000000020004" pitchFamily="2" charset="0"/>
                <a:ea typeface="Cambria Math" panose="02040503050406030204" pitchFamily="18" charset="0"/>
              </a:rPr>
              <a:t> </a:t>
            </a:r>
            <a:r>
              <a:rPr lang="es-ES" spc="-10" dirty="0">
                <a:latin typeface="Sitka Heading" panose="02000505000000020004" pitchFamily="2" charset="0"/>
                <a:ea typeface="Cambria Math" panose="02040503050406030204" pitchFamily="18" charset="0"/>
              </a:rPr>
              <a:t>proximidad</a:t>
            </a:r>
            <a:r>
              <a:rPr lang="es-ES" spc="40" dirty="0">
                <a:latin typeface="Sitka Heading" panose="02000505000000020004" pitchFamily="2" charset="0"/>
                <a:ea typeface="Cambria Math" panose="02040503050406030204" pitchFamily="18" charset="0"/>
              </a:rPr>
              <a:t> </a:t>
            </a:r>
            <a:r>
              <a:rPr lang="es-ES" spc="-5" dirty="0">
                <a:latin typeface="Sitka Heading" panose="02000505000000020004" pitchFamily="2" charset="0"/>
                <a:ea typeface="Cambria Math" panose="02040503050406030204" pitchFamily="18" charset="0"/>
              </a:rPr>
              <a:t>cotidiana</a:t>
            </a:r>
          </a:p>
          <a:p>
            <a:pPr marL="23495">
              <a:lnSpc>
                <a:spcPct val="100000"/>
              </a:lnSpc>
              <a:spcBef>
                <a:spcPts val="1455"/>
              </a:spcBef>
            </a:pPr>
            <a:r>
              <a:rPr sz="2400" spc="-5" dirty="0">
                <a:solidFill>
                  <a:srgbClr val="1FB0A1"/>
                </a:solidFill>
                <a:latin typeface="Sitka Heading" panose="02000505000000020004" pitchFamily="2" charset="0"/>
                <a:ea typeface="Cambria Math" panose="02040503050406030204" pitchFamily="18" charset="0"/>
                <a:cs typeface="Palatino Linotype"/>
              </a:rPr>
              <a:t>COMO SE</a:t>
            </a:r>
            <a:r>
              <a:rPr sz="2400" spc="-35" dirty="0">
                <a:solidFill>
                  <a:srgbClr val="1FB0A1"/>
                </a:solidFill>
                <a:latin typeface="Sitka Heading" panose="02000505000000020004" pitchFamily="2" charset="0"/>
                <a:ea typeface="Cambria Math" panose="02040503050406030204" pitchFamily="18" charset="0"/>
                <a:cs typeface="Palatino Linotype"/>
              </a:rPr>
              <a:t> </a:t>
            </a:r>
            <a:r>
              <a:rPr sz="2400" spc="-10" dirty="0">
                <a:solidFill>
                  <a:srgbClr val="1FB0A1"/>
                </a:solidFill>
                <a:latin typeface="Sitka Heading" panose="02000505000000020004" pitchFamily="2" charset="0"/>
                <a:ea typeface="Cambria Math" panose="02040503050406030204" pitchFamily="18" charset="0"/>
                <a:cs typeface="Palatino Linotype"/>
              </a:rPr>
              <a:t>CONFORMA:</a:t>
            </a:r>
          </a:p>
          <a:p>
            <a:pPr marL="248920" indent="-226060">
              <a:lnSpc>
                <a:spcPct val="100000"/>
              </a:lnSpc>
              <a:spcBef>
                <a:spcPts val="1635"/>
              </a:spcBef>
              <a:buChar char="•"/>
              <a:tabLst>
                <a:tab pos="248920" algn="l"/>
                <a:tab pos="249554" algn="l"/>
              </a:tabLst>
            </a:pPr>
            <a:r>
              <a:rPr lang="es-ES" dirty="0">
                <a:latin typeface="Sitka Heading" panose="02000505000000020004" pitchFamily="2" charset="0"/>
              </a:rPr>
              <a:t>Un padre</a:t>
            </a:r>
          </a:p>
          <a:p>
            <a:pPr marL="248920" indent="-226060">
              <a:lnSpc>
                <a:spcPct val="100000"/>
              </a:lnSpc>
              <a:spcBef>
                <a:spcPts val="1565"/>
              </a:spcBef>
              <a:buChar char="•"/>
              <a:tabLst>
                <a:tab pos="248920" algn="l"/>
                <a:tab pos="249554" algn="l"/>
              </a:tabLst>
            </a:pPr>
            <a:r>
              <a:rPr lang="es-ES" dirty="0">
                <a:latin typeface="Sitka Heading" panose="02000505000000020004" pitchFamily="2" charset="0"/>
              </a:rPr>
              <a:t>Una madre</a:t>
            </a:r>
          </a:p>
          <a:p>
            <a:pPr marL="248920" indent="-226060">
              <a:lnSpc>
                <a:spcPct val="100000"/>
              </a:lnSpc>
              <a:spcBef>
                <a:spcPts val="1560"/>
              </a:spcBef>
              <a:buChar char="•"/>
              <a:tabLst>
                <a:tab pos="248920" algn="l"/>
                <a:tab pos="249554" algn="l"/>
              </a:tabLst>
            </a:pPr>
            <a:r>
              <a:rPr lang="es-ES" dirty="0">
                <a:latin typeface="Sitka Heading" panose="02000505000000020004" pitchFamily="2" charset="0"/>
              </a:rPr>
              <a:t>Ambos</a:t>
            </a:r>
          </a:p>
          <a:p>
            <a:pPr marL="248920" indent="-226060">
              <a:lnSpc>
                <a:spcPct val="100000"/>
              </a:lnSpc>
              <a:spcBef>
                <a:spcPts val="1560"/>
              </a:spcBef>
              <a:buChar char="•"/>
              <a:tabLst>
                <a:tab pos="248920" algn="l"/>
                <a:tab pos="249554" algn="l"/>
              </a:tabLst>
            </a:pPr>
            <a:r>
              <a:rPr lang="es-ES" dirty="0">
                <a:latin typeface="Sitka Heading" panose="02000505000000020004" pitchFamily="2" charset="0"/>
              </a:rPr>
              <a:t>Uno de los padres y sus hijos</a:t>
            </a:r>
          </a:p>
          <a:p>
            <a:pPr marL="248920" indent="-226060">
              <a:lnSpc>
                <a:spcPct val="100000"/>
              </a:lnSpc>
              <a:spcBef>
                <a:spcPts val="1565"/>
              </a:spcBef>
              <a:buChar char="•"/>
              <a:tabLst>
                <a:tab pos="248920" algn="l"/>
                <a:tab pos="249554" algn="l"/>
              </a:tabLst>
            </a:pPr>
            <a:r>
              <a:rPr lang="es-ES" dirty="0">
                <a:latin typeface="Sitka Heading" panose="02000505000000020004" pitchFamily="2" charset="0"/>
              </a:rPr>
              <a:t>Pueden ser hijos biológicos o adoptivos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3043" y="1106550"/>
            <a:ext cx="1760220" cy="512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200" dirty="0">
                <a:latin typeface="Palatino Linotype"/>
                <a:cs typeface="Palatino Linotype"/>
              </a:rPr>
              <a:t>F</a:t>
            </a:r>
            <a:r>
              <a:rPr spc="-25" dirty="0">
                <a:latin typeface="Palatino Linotype"/>
                <a:cs typeface="Palatino Linotype"/>
              </a:rPr>
              <a:t>A</a:t>
            </a:r>
            <a:r>
              <a:rPr spc="-5" dirty="0">
                <a:latin typeface="Palatino Linotype"/>
                <a:cs typeface="Palatino Linotype"/>
              </a:rPr>
              <a:t>MILIA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0600" y="1828800"/>
            <a:ext cx="9889490" cy="29136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870" marR="5080" indent="-344805" algn="just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es-ES" sz="220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La</a:t>
            </a:r>
            <a:r>
              <a:rPr lang="es-ES" sz="2200" spc="-2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spc="-3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familia</a:t>
            </a:r>
            <a:r>
              <a:rPr lang="es-ES" sz="2200" spc="2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spc="-1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es</a:t>
            </a:r>
            <a:r>
              <a:rPr lang="es-ES" sz="220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el</a:t>
            </a:r>
            <a:r>
              <a:rPr lang="es-ES" sz="2200" spc="-3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spc="-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primer</a:t>
            </a:r>
            <a:r>
              <a:rPr lang="es-ES" sz="2200" spc="2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spc="-2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contexto</a:t>
            </a:r>
            <a:r>
              <a:rPr lang="es-ES" sz="2200" spc="2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spc="-1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socializador</a:t>
            </a:r>
            <a:r>
              <a:rPr lang="es-ES" sz="2200" spc="2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por </a:t>
            </a:r>
            <a:r>
              <a:rPr lang="es-ES" sz="2200" spc="-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excelencia,</a:t>
            </a:r>
            <a:r>
              <a:rPr lang="es-ES" sz="2200" spc="-3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el </a:t>
            </a:r>
            <a:r>
              <a:rPr lang="es-ES" sz="2200" spc="-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primer</a:t>
            </a:r>
            <a:r>
              <a:rPr lang="es-ES" sz="220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spc="-1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entorno</a:t>
            </a:r>
            <a:r>
              <a:rPr lang="es-ES" sz="2200" spc="1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spc="-3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natural</a:t>
            </a:r>
            <a:r>
              <a:rPr lang="es-ES" sz="2200" spc="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en</a:t>
            </a:r>
            <a:r>
              <a:rPr lang="es-ES" sz="2200" spc="-1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donde</a:t>
            </a:r>
            <a:r>
              <a:rPr lang="es-ES" sz="2200" spc="1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spc="-2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los </a:t>
            </a:r>
            <a:r>
              <a:rPr lang="es-ES" sz="2200" spc="-1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miembros</a:t>
            </a:r>
            <a:r>
              <a:rPr lang="es-ES" sz="2200" spc="2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que</a:t>
            </a:r>
            <a:r>
              <a:rPr lang="es-ES" sz="2200" spc="-1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la</a:t>
            </a:r>
            <a:r>
              <a:rPr lang="es-ES" sz="2200" spc="-2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spc="-1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forman</a:t>
            </a:r>
            <a:r>
              <a:rPr lang="es-ES" sz="2200" spc="-1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spc="-1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evolucionan</a:t>
            </a:r>
            <a:r>
              <a:rPr lang="es-ES" sz="2200" spc="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y</a:t>
            </a:r>
            <a:r>
              <a:rPr lang="es-ES" sz="2200" spc="-1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se </a:t>
            </a:r>
            <a:r>
              <a:rPr lang="es-ES" sz="2200" spc="-1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desarrollan</a:t>
            </a:r>
            <a:r>
              <a:rPr lang="es-ES" sz="2200" spc="-1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a</a:t>
            </a:r>
            <a:r>
              <a:rPr lang="es-ES" sz="2200" spc="-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nivel</a:t>
            </a:r>
            <a:r>
              <a:rPr lang="es-ES" sz="2200" spc="-1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spc="-2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afectivo,</a:t>
            </a:r>
            <a:r>
              <a:rPr lang="es-ES" sz="2200" spc="1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spc="-1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físico</a:t>
            </a:r>
            <a:r>
              <a:rPr lang="es-ES" sz="220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,</a:t>
            </a:r>
            <a:r>
              <a:rPr lang="es-ES" sz="2200" spc="-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spc="-1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intelectual</a:t>
            </a:r>
            <a:r>
              <a:rPr lang="es-ES" sz="2200" spc="-1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y </a:t>
            </a:r>
            <a:r>
              <a:rPr lang="es-ES" sz="2200" spc="-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social.</a:t>
            </a:r>
            <a:endParaRPr lang="es-ES" sz="2200" dirty="0">
              <a:latin typeface="Sitka Heading" panose="02000505000000020004" pitchFamily="2" charset="0"/>
              <a:ea typeface="Cambria Math" panose="02040503050406030204" pitchFamily="18" charset="0"/>
              <a:cs typeface="Calibri Light"/>
            </a:endParaRP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s-ES" sz="2200" dirty="0">
              <a:latin typeface="Sitka Heading" panose="02000505000000020004" pitchFamily="2" charset="0"/>
              <a:ea typeface="Cambria Math" panose="02040503050406030204" pitchFamily="18" charset="0"/>
              <a:cs typeface="Calibri Light"/>
            </a:endParaRPr>
          </a:p>
          <a:p>
            <a:pPr marL="356870" marR="57785" indent="-344805" algn="just">
              <a:lnSpc>
                <a:spcPct val="100000"/>
              </a:lnSpc>
              <a:spcBef>
                <a:spcPts val="1470"/>
              </a:spcBef>
              <a:buFont typeface="Wingdings" panose="05000000000000000000" pitchFamily="2" charset="2"/>
              <a:buChar char="§"/>
            </a:pPr>
            <a:r>
              <a:rPr lang="es-ES" sz="2200" spc="-1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Es</a:t>
            </a:r>
            <a:r>
              <a:rPr lang="es-ES" sz="220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la</a:t>
            </a:r>
            <a:r>
              <a:rPr lang="es-ES" sz="2200" spc="-2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spc="-3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familia</a:t>
            </a:r>
            <a:r>
              <a:rPr lang="es-ES" sz="2200" spc="2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quien</a:t>
            </a:r>
            <a:r>
              <a:rPr lang="es-ES" sz="2200" spc="-3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spc="-1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introduce</a:t>
            </a:r>
            <a:r>
              <a:rPr lang="es-ES" sz="2200" spc="1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a</a:t>
            </a:r>
            <a:r>
              <a:rPr lang="es-ES" sz="2200" spc="-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spc="-2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los</a:t>
            </a:r>
            <a:r>
              <a:rPr lang="es-ES" sz="2200" spc="-2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spc="-1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hijos</a:t>
            </a:r>
            <a:r>
              <a:rPr lang="es-ES" sz="2200" spc="2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en</a:t>
            </a:r>
            <a:r>
              <a:rPr lang="es-ES" sz="2200" spc="-1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el</a:t>
            </a:r>
            <a:r>
              <a:rPr lang="es-ES" sz="2200" spc="-1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spc="-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mundo </a:t>
            </a:r>
            <a:r>
              <a:rPr lang="es-ES" sz="220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de</a:t>
            </a:r>
            <a:r>
              <a:rPr lang="es-ES" sz="2200" spc="-1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las </a:t>
            </a:r>
            <a:r>
              <a:rPr lang="es-ES" sz="2200" spc="-1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personas </a:t>
            </a:r>
            <a:r>
              <a:rPr lang="es-ES" sz="220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y</a:t>
            </a:r>
            <a:r>
              <a:rPr lang="es-ES" sz="2200" spc="-1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spc="-2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los</a:t>
            </a:r>
            <a:r>
              <a:rPr lang="es-ES" sz="2200" spc="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spc="-1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objetos,</a:t>
            </a:r>
            <a:r>
              <a:rPr lang="es-ES" sz="2200" spc="2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spc="-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además</a:t>
            </a:r>
            <a:r>
              <a:rPr lang="es-ES" sz="2200" spc="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de</a:t>
            </a:r>
            <a:r>
              <a:rPr lang="es-ES" sz="2200" spc="2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las</a:t>
            </a:r>
            <a:r>
              <a:rPr lang="es-ES" sz="2200" spc="-2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spc="-1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relaciones</a:t>
            </a:r>
            <a:r>
              <a:rPr lang="es-ES" sz="2200" spc="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que</a:t>
            </a:r>
            <a:r>
              <a:rPr lang="es-ES" sz="2200" spc="-3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spc="-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se</a:t>
            </a:r>
            <a:r>
              <a:rPr lang="es-ES" sz="2200" spc="1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spc="-3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establecen </a:t>
            </a:r>
            <a:r>
              <a:rPr lang="es-ES" sz="2200" spc="-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entre</a:t>
            </a:r>
            <a:r>
              <a:rPr lang="es-ES" sz="2200" spc="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sus</a:t>
            </a:r>
            <a:r>
              <a:rPr lang="es-ES" sz="2200" spc="-1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spc="-1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miembros,</a:t>
            </a:r>
            <a:r>
              <a:rPr lang="es-ES" sz="2200" spc="1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spc="-4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van</a:t>
            </a:r>
            <a:r>
              <a:rPr lang="es-ES" sz="2200" spc="2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a</a:t>
            </a:r>
            <a:r>
              <a:rPr lang="es-ES" sz="2200" spc="-2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ser</a:t>
            </a:r>
            <a:r>
              <a:rPr lang="es-ES" sz="2200" spc="-1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en</a:t>
            </a:r>
            <a:r>
              <a:rPr lang="es-ES" sz="2200" spc="-1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spc="-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gran</a:t>
            </a:r>
            <a:r>
              <a:rPr lang="es-ES" sz="2200" spc="-1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spc="-1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medida</a:t>
            </a:r>
            <a:r>
              <a:rPr lang="es-ES" sz="2200" spc="-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spc="-1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modelo</a:t>
            </a:r>
            <a:r>
              <a:rPr lang="es-ES" sz="2200" spc="-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de </a:t>
            </a:r>
            <a:r>
              <a:rPr lang="es-ES" sz="2200" spc="-3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comportamiento</a:t>
            </a:r>
            <a:r>
              <a:rPr lang="es-ES" sz="2200" spc="-1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, con</a:t>
            </a:r>
            <a:r>
              <a:rPr lang="es-ES" sz="2200" spc="1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spc="-2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los</a:t>
            </a:r>
            <a:r>
              <a:rPr lang="es-ES" sz="220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spc="-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demás,</a:t>
            </a:r>
            <a:r>
              <a:rPr lang="es-ES" sz="2200" spc="-1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spc="-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al</a:t>
            </a:r>
            <a:r>
              <a:rPr lang="es-ES" sz="2200" spc="-1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igual </a:t>
            </a:r>
            <a:r>
              <a:rPr lang="es-ES" sz="220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que</a:t>
            </a:r>
            <a:r>
              <a:rPr lang="es-ES" sz="2200" spc="-4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spc="-2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lo </a:t>
            </a:r>
            <a:r>
              <a:rPr lang="es-ES" sz="2200" spc="-5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va</a:t>
            </a:r>
            <a:r>
              <a:rPr lang="es-ES" sz="2200" spc="-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a</a:t>
            </a:r>
            <a:r>
              <a:rPr lang="es-ES" sz="2200" spc="-2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ser</a:t>
            </a:r>
            <a:r>
              <a:rPr lang="es-ES" sz="2200" spc="-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la</a:t>
            </a:r>
            <a:r>
              <a:rPr lang="es-ES" sz="2200" spc="-2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spc="-1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forma </a:t>
            </a:r>
            <a:r>
              <a:rPr lang="es-ES" sz="2200" spc="-1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de</a:t>
            </a:r>
            <a:r>
              <a:rPr lang="es-ES" sz="2200" spc="-1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spc="-3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afrontar</a:t>
            </a:r>
            <a:r>
              <a:rPr lang="es-ES" sz="2200" spc="2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spc="-2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los</a:t>
            </a:r>
            <a:r>
              <a:rPr lang="es-ES" sz="2200" spc="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spc="-1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conflictos</a:t>
            </a:r>
            <a:r>
              <a:rPr lang="es-ES" sz="220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que</a:t>
            </a:r>
            <a:r>
              <a:rPr lang="es-ES" sz="2200" spc="-1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spc="-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se</a:t>
            </a:r>
            <a:r>
              <a:rPr lang="es-ES" sz="2200" spc="-1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spc="-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generan</a:t>
            </a:r>
            <a:r>
              <a:rPr lang="es-ES" sz="2200" spc="-1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en</a:t>
            </a:r>
            <a:r>
              <a:rPr lang="es-ES" sz="2200" spc="1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el</a:t>
            </a:r>
            <a:r>
              <a:rPr lang="es-ES" sz="2200" spc="-3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spc="-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medio</a:t>
            </a:r>
            <a:r>
              <a:rPr lang="es-ES" sz="2200" spc="15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 </a:t>
            </a:r>
            <a:r>
              <a:rPr lang="es-ES" sz="2200" spc="-30" dirty="0">
                <a:latin typeface="Sitka Heading" panose="02000505000000020004" pitchFamily="2" charset="0"/>
                <a:ea typeface="Cambria Math" panose="02040503050406030204" pitchFamily="18" charset="0"/>
                <a:cs typeface="Calibri Light"/>
              </a:rPr>
              <a:t>familiar</a:t>
            </a:r>
            <a:endParaRPr lang="es-ES" sz="2200" dirty="0">
              <a:latin typeface="Sitka Heading" panose="02000505000000020004" pitchFamily="2" charset="0"/>
              <a:ea typeface="Cambria Math" panose="02040503050406030204" pitchFamily="18" charset="0"/>
              <a:cs typeface="Calibri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599" y="760552"/>
            <a:ext cx="1924050" cy="4540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800" b="1" spc="-385" dirty="0">
                <a:latin typeface="Tahoma"/>
                <a:cs typeface="Tahoma"/>
              </a:rPr>
              <a:t>L</a:t>
            </a:r>
            <a:r>
              <a:rPr sz="2800" b="1" spc="160" dirty="0">
                <a:latin typeface="Tahoma"/>
                <a:cs typeface="Tahoma"/>
              </a:rPr>
              <a:t>A</a:t>
            </a:r>
            <a:r>
              <a:rPr sz="2800" b="1" spc="-25" dirty="0">
                <a:latin typeface="Tahoma"/>
                <a:cs typeface="Tahoma"/>
              </a:rPr>
              <a:t> </a:t>
            </a:r>
            <a:r>
              <a:rPr sz="2800" b="1" spc="-55" dirty="0">
                <a:latin typeface="Tahoma"/>
                <a:cs typeface="Tahoma"/>
              </a:rPr>
              <a:t>FA</a:t>
            </a:r>
            <a:r>
              <a:rPr sz="2800" b="1" spc="-320" dirty="0">
                <a:latin typeface="Tahoma"/>
                <a:cs typeface="Tahoma"/>
              </a:rPr>
              <a:t>MI</a:t>
            </a:r>
            <a:r>
              <a:rPr sz="2800" b="1" spc="-285" dirty="0">
                <a:latin typeface="Tahoma"/>
                <a:cs typeface="Tahoma"/>
              </a:rPr>
              <a:t>L</a:t>
            </a:r>
            <a:r>
              <a:rPr sz="2800" b="1" spc="-204" dirty="0">
                <a:latin typeface="Tahoma"/>
                <a:cs typeface="Tahoma"/>
              </a:rPr>
              <a:t>IA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28599" y="1447800"/>
            <a:ext cx="10535285" cy="149079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lang="es-ES" sz="2400" dirty="0">
                <a:latin typeface="Sitka Heading" panose="02000505000000020004" pitchFamily="2" charset="0"/>
              </a:rPr>
              <a:t>Es la que satisfactoriamente debería ofrecer oportunidades suficientes para desarrollar aquellas habilidades y competencias personales y sociales que  permitan a sus miembros crecer con seguridad y autonomía, siendo capaces de relacionarse y de actuar en el ámbito social y relacional.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2D4740F-6003-49FB-B8F4-A37CABEED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041" y="2938593"/>
            <a:ext cx="3200400" cy="3200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8825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601469" y="910005"/>
            <a:ext cx="9084945" cy="2940805"/>
          </a:xfrm>
          <a:prstGeom prst="rect">
            <a:avLst/>
          </a:prstGeom>
        </p:spPr>
        <p:txBody>
          <a:bodyPr vert="horz" wrap="square" lIns="0" tIns="2082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40"/>
              </a:spcBef>
            </a:pPr>
            <a:r>
              <a:rPr sz="3200" b="1" spc="-5" dirty="0">
                <a:solidFill>
                  <a:srgbClr val="006FC0"/>
                </a:solidFill>
                <a:latin typeface="Palatino Linotype"/>
                <a:cs typeface="Palatino Linotype"/>
              </a:rPr>
              <a:t>La</a:t>
            </a:r>
            <a:r>
              <a:rPr sz="3200" b="1" spc="-25" dirty="0">
                <a:solidFill>
                  <a:srgbClr val="006FC0"/>
                </a:solidFill>
                <a:latin typeface="Palatino Linotype"/>
                <a:cs typeface="Palatino Linotype"/>
              </a:rPr>
              <a:t> </a:t>
            </a:r>
            <a:r>
              <a:rPr sz="3200" b="1" spc="-10" dirty="0">
                <a:solidFill>
                  <a:srgbClr val="006FC0"/>
                </a:solidFill>
                <a:latin typeface="Palatino Linotype"/>
                <a:cs typeface="Palatino Linotype"/>
              </a:rPr>
              <a:t>Discapacidad</a:t>
            </a:r>
            <a:endParaRPr sz="3200" dirty="0">
              <a:latin typeface="Palatino Linotype"/>
              <a:cs typeface="Palatino Linotype"/>
            </a:endParaRPr>
          </a:p>
          <a:p>
            <a:pPr marL="238125" marR="5080" indent="-226060" algn="just">
              <a:lnSpc>
                <a:spcPct val="90000"/>
              </a:lnSpc>
              <a:spcBef>
                <a:spcPts val="1920"/>
              </a:spcBef>
              <a:buFont typeface="Arial MT"/>
              <a:buChar char="•"/>
              <a:tabLst>
                <a:tab pos="238760" algn="l"/>
              </a:tabLst>
            </a:pPr>
            <a:r>
              <a:rPr sz="2400" dirty="0">
                <a:latin typeface="Sitka Heading" panose="02000505000000020004" pitchFamily="2" charset="0"/>
              </a:rPr>
              <a:t>La discapacidad es una situación “real” que vive  un sujeto en un momento y lugar sociocultural  dado, que se funda a través de la resultante entre  la interacción, de este con su entorno, y que –  puede o no- generar efectos tanto para: su propia  subjetividad , su contexto familiar y por </a:t>
            </a:r>
            <a:r>
              <a:rPr sz="2400" dirty="0" err="1">
                <a:latin typeface="Sitka Heading" panose="02000505000000020004" pitchFamily="2" charset="0"/>
              </a:rPr>
              <a:t>sobre</a:t>
            </a:r>
            <a:r>
              <a:rPr sz="2400" dirty="0">
                <a:latin typeface="Sitka Heading" panose="02000505000000020004" pitchFamily="2" charset="0"/>
              </a:rPr>
              <a:t> las relaciones que establezca con su entramado  social, desde su participación y funcionamiento.  ( Rocha 2010)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8825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8825" cy="685799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522349" y="476643"/>
            <a:ext cx="8244840" cy="1261110"/>
          </a:xfrm>
          <a:custGeom>
            <a:avLst/>
            <a:gdLst/>
            <a:ahLst/>
            <a:cxnLst/>
            <a:rect l="l" t="t" r="r" b="b"/>
            <a:pathLst>
              <a:path w="8244840" h="1261110">
                <a:moveTo>
                  <a:pt x="0" y="1260970"/>
                </a:moveTo>
                <a:lnTo>
                  <a:pt x="8244458" y="1260970"/>
                </a:lnTo>
                <a:lnTo>
                  <a:pt x="8244458" y="0"/>
                </a:lnTo>
                <a:lnTo>
                  <a:pt x="0" y="0"/>
                </a:lnTo>
                <a:lnTo>
                  <a:pt x="0" y="126097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39595" y="781253"/>
            <a:ext cx="761174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Palatino Linotype"/>
                <a:cs typeface="Palatino Linotype"/>
              </a:rPr>
              <a:t>EL</a:t>
            </a:r>
            <a:r>
              <a:rPr sz="2400" spc="-10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Palatino Linotype"/>
                <a:cs typeface="Palatino Linotype"/>
              </a:rPr>
              <a:t>NACIMIENTO</a:t>
            </a:r>
            <a:r>
              <a:rPr sz="2400" spc="1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Palatino Linotype"/>
                <a:cs typeface="Palatino Linotype"/>
              </a:rPr>
              <a:t>DE</a:t>
            </a:r>
            <a:r>
              <a:rPr sz="2400" spc="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2400" dirty="0">
                <a:solidFill>
                  <a:srgbClr val="FFFFFF"/>
                </a:solidFill>
                <a:latin typeface="Palatino Linotype"/>
                <a:cs typeface="Palatino Linotype"/>
              </a:rPr>
              <a:t>UN</a:t>
            </a:r>
            <a:r>
              <a:rPr sz="2400" spc="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Palatino Linotype"/>
                <a:cs typeface="Palatino Linotype"/>
              </a:rPr>
              <a:t>HIJO</a:t>
            </a:r>
            <a:r>
              <a:rPr sz="2400" spc="5" dirty="0">
                <a:solidFill>
                  <a:srgbClr val="FFFFFF"/>
                </a:solidFill>
                <a:latin typeface="Palatino Linotype"/>
                <a:cs typeface="Palatino Linotype"/>
              </a:rPr>
              <a:t> CON </a:t>
            </a:r>
            <a:r>
              <a:rPr sz="2400" spc="-20" dirty="0">
                <a:solidFill>
                  <a:srgbClr val="FFFFFF"/>
                </a:solidFill>
                <a:latin typeface="Palatino Linotype"/>
                <a:cs typeface="Palatino Linotype"/>
              </a:rPr>
              <a:t>DISCAPACIDAD</a:t>
            </a:r>
            <a:endParaRPr sz="2400" dirty="0">
              <a:latin typeface="Palatino Linotype"/>
              <a:cs typeface="Palatino Linotyp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8599" y="2007184"/>
            <a:ext cx="10466070" cy="44980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latin typeface="Sitka Heading" panose="02000505000000020004" pitchFamily="2" charset="0"/>
                <a:cs typeface="Calibri Light"/>
              </a:rPr>
              <a:t>El</a:t>
            </a:r>
            <a:r>
              <a:rPr lang="es-ES" sz="2400" spc="-35" dirty="0">
                <a:latin typeface="Sitka Heading" panose="02000505000000020004" pitchFamily="2" charset="0"/>
                <a:cs typeface="Calibri Light"/>
              </a:rPr>
              <a:t> </a:t>
            </a:r>
            <a:r>
              <a:rPr lang="es-ES" sz="2400" spc="-25" dirty="0">
                <a:latin typeface="Sitka Heading" panose="02000505000000020004" pitchFamily="2" charset="0"/>
                <a:cs typeface="Calibri Light"/>
              </a:rPr>
              <a:t>nacimiento</a:t>
            </a:r>
            <a:r>
              <a:rPr lang="es-ES" sz="2400" spc="-95" dirty="0">
                <a:latin typeface="Sitka Heading" panose="02000505000000020004" pitchFamily="2" charset="0"/>
                <a:cs typeface="Calibri Light"/>
              </a:rPr>
              <a:t> </a:t>
            </a:r>
            <a:r>
              <a:rPr lang="es-ES" sz="2400" dirty="0">
                <a:latin typeface="Sitka Heading" panose="02000505000000020004" pitchFamily="2" charset="0"/>
                <a:cs typeface="Calibri Light"/>
              </a:rPr>
              <a:t>de</a:t>
            </a:r>
            <a:r>
              <a:rPr lang="es-ES" sz="2400" spc="-35" dirty="0">
                <a:latin typeface="Sitka Heading" panose="02000505000000020004" pitchFamily="2" charset="0"/>
                <a:cs typeface="Calibri Light"/>
              </a:rPr>
              <a:t> </a:t>
            </a:r>
            <a:r>
              <a:rPr lang="es-ES" sz="2400" spc="-5" dirty="0">
                <a:latin typeface="Sitka Heading" panose="02000505000000020004" pitchFamily="2" charset="0"/>
                <a:cs typeface="Calibri Light"/>
              </a:rPr>
              <a:t>un</a:t>
            </a:r>
            <a:r>
              <a:rPr lang="es-ES" sz="2400" spc="-60" dirty="0">
                <a:latin typeface="Sitka Heading" panose="02000505000000020004" pitchFamily="2" charset="0"/>
                <a:cs typeface="Calibri Light"/>
              </a:rPr>
              <a:t> </a:t>
            </a:r>
            <a:r>
              <a:rPr lang="es-ES" sz="2400" dirty="0">
                <a:latin typeface="Sitka Heading" panose="02000505000000020004" pitchFamily="2" charset="0"/>
                <a:cs typeface="Calibri Light"/>
              </a:rPr>
              <a:t>hijo</a:t>
            </a:r>
            <a:r>
              <a:rPr lang="es-ES" sz="2400" spc="-70" dirty="0">
                <a:latin typeface="Sitka Heading" panose="02000505000000020004" pitchFamily="2" charset="0"/>
                <a:cs typeface="Calibri Light"/>
              </a:rPr>
              <a:t> </a:t>
            </a:r>
            <a:r>
              <a:rPr lang="es-ES" sz="2400" spc="-5" dirty="0">
                <a:latin typeface="Sitka Heading" panose="02000505000000020004" pitchFamily="2" charset="0"/>
                <a:cs typeface="Calibri Light"/>
              </a:rPr>
              <a:t>con</a:t>
            </a:r>
            <a:r>
              <a:rPr lang="es-ES" sz="2400" spc="-80" dirty="0">
                <a:latin typeface="Sitka Heading" panose="02000505000000020004" pitchFamily="2" charset="0"/>
                <a:cs typeface="Calibri Light"/>
              </a:rPr>
              <a:t> </a:t>
            </a:r>
            <a:r>
              <a:rPr lang="es-ES" sz="2400" spc="-35" dirty="0">
                <a:latin typeface="Sitka Heading" panose="02000505000000020004" pitchFamily="2" charset="0"/>
                <a:cs typeface="Calibri Light"/>
              </a:rPr>
              <a:t>discapacidad</a:t>
            </a:r>
            <a:r>
              <a:rPr lang="es-ES" sz="2400" spc="-95" dirty="0">
                <a:latin typeface="Sitka Heading" panose="02000505000000020004" pitchFamily="2" charset="0"/>
                <a:cs typeface="Calibri Light"/>
              </a:rPr>
              <a:t> </a:t>
            </a:r>
            <a:r>
              <a:rPr lang="es-ES" sz="2400" spc="-10" dirty="0">
                <a:latin typeface="Sitka Heading" panose="02000505000000020004" pitchFamily="2" charset="0"/>
                <a:cs typeface="Calibri Light"/>
              </a:rPr>
              <a:t>supone</a:t>
            </a:r>
            <a:r>
              <a:rPr lang="es-ES" sz="2400" spc="-100" dirty="0">
                <a:latin typeface="Sitka Heading" panose="02000505000000020004" pitchFamily="2" charset="0"/>
                <a:cs typeface="Calibri Light"/>
              </a:rPr>
              <a:t> </a:t>
            </a:r>
            <a:r>
              <a:rPr lang="es-ES" sz="2400" spc="-15" dirty="0">
                <a:latin typeface="Sitka Heading" panose="02000505000000020004" pitchFamily="2" charset="0"/>
                <a:cs typeface="Calibri Light"/>
              </a:rPr>
              <a:t>como</a:t>
            </a:r>
            <a:r>
              <a:rPr lang="es-ES" sz="2400" spc="-70" dirty="0">
                <a:latin typeface="Sitka Heading" panose="02000505000000020004" pitchFamily="2" charset="0"/>
                <a:cs typeface="Calibri Light"/>
              </a:rPr>
              <a:t> </a:t>
            </a:r>
            <a:r>
              <a:rPr lang="es-ES" sz="2400" spc="-5" dirty="0">
                <a:latin typeface="Sitka Heading" panose="02000505000000020004" pitchFamily="2" charset="0"/>
                <a:cs typeface="Calibri Light"/>
              </a:rPr>
              <a:t>un</a:t>
            </a:r>
            <a:r>
              <a:rPr lang="es-ES" sz="2400" spc="-40" dirty="0">
                <a:latin typeface="Sitka Heading" panose="02000505000000020004" pitchFamily="2" charset="0"/>
                <a:cs typeface="Calibri Light"/>
              </a:rPr>
              <a:t> </a:t>
            </a:r>
            <a:r>
              <a:rPr lang="es-ES" sz="2400" b="1" spc="-15" dirty="0">
                <a:latin typeface="Sitka Heading" panose="02000505000000020004" pitchFamily="2" charset="0"/>
                <a:cs typeface="Calibri Light"/>
              </a:rPr>
              <a:t>shock</a:t>
            </a:r>
            <a:r>
              <a:rPr lang="es-ES" sz="2400" spc="-90" dirty="0">
                <a:latin typeface="Sitka Heading" panose="02000505000000020004" pitchFamily="2" charset="0"/>
                <a:cs typeface="Calibri Light"/>
              </a:rPr>
              <a:t> </a:t>
            </a:r>
            <a:r>
              <a:rPr lang="es-ES" sz="2400" spc="-15" dirty="0">
                <a:latin typeface="Sitka Heading" panose="02000505000000020004" pitchFamily="2" charset="0"/>
                <a:cs typeface="Calibri Light"/>
              </a:rPr>
              <a:t>dentro</a:t>
            </a:r>
            <a:r>
              <a:rPr lang="es-ES" sz="2400" spc="-70" dirty="0">
                <a:latin typeface="Sitka Heading" panose="02000505000000020004" pitchFamily="2" charset="0"/>
                <a:cs typeface="Calibri Light"/>
              </a:rPr>
              <a:t> </a:t>
            </a:r>
            <a:r>
              <a:rPr lang="es-ES" sz="2400" dirty="0">
                <a:latin typeface="Sitka Heading" panose="02000505000000020004" pitchFamily="2" charset="0"/>
                <a:cs typeface="Calibri Light"/>
              </a:rPr>
              <a:t>de</a:t>
            </a:r>
            <a:r>
              <a:rPr lang="es-ES" sz="2400" spc="-55" dirty="0">
                <a:latin typeface="Sitka Heading" panose="02000505000000020004" pitchFamily="2" charset="0"/>
                <a:cs typeface="Calibri Light"/>
              </a:rPr>
              <a:t> </a:t>
            </a:r>
            <a:r>
              <a:rPr lang="es-ES" sz="2400" spc="-5" dirty="0">
                <a:latin typeface="Sitka Heading" panose="02000505000000020004" pitchFamily="2" charset="0"/>
                <a:cs typeface="Calibri Light"/>
              </a:rPr>
              <a:t>la</a:t>
            </a:r>
            <a:r>
              <a:rPr lang="es-ES" sz="2400" spc="-35" dirty="0">
                <a:latin typeface="Sitka Heading" panose="02000505000000020004" pitchFamily="2" charset="0"/>
                <a:cs typeface="Calibri Light"/>
              </a:rPr>
              <a:t> </a:t>
            </a:r>
            <a:r>
              <a:rPr lang="es-ES" sz="2400" spc="-30" dirty="0">
                <a:latin typeface="Sitka Heading" panose="02000505000000020004" pitchFamily="2" charset="0"/>
                <a:cs typeface="Calibri Light"/>
              </a:rPr>
              <a:t>familia.</a:t>
            </a:r>
            <a:r>
              <a:rPr lang="es-ES" sz="2400" spc="-70" dirty="0">
                <a:latin typeface="Sitka Heading" panose="02000505000000020004" pitchFamily="2" charset="0"/>
                <a:cs typeface="Calibri Light"/>
              </a:rPr>
              <a:t> </a:t>
            </a:r>
          </a:p>
          <a:p>
            <a:pPr marL="355600" marR="5080" indent="-342900" algn="just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latin typeface="Sitka Heading" panose="02000505000000020004" pitchFamily="2" charset="0"/>
                <a:cs typeface="Calibri Light"/>
              </a:rPr>
              <a:t>El </a:t>
            </a:r>
            <a:r>
              <a:rPr lang="es-ES" sz="2400" spc="5" dirty="0">
                <a:latin typeface="Sitka Heading" panose="02000505000000020004" pitchFamily="2" charset="0"/>
                <a:cs typeface="Calibri Light"/>
              </a:rPr>
              <a:t> </a:t>
            </a:r>
            <a:r>
              <a:rPr lang="es-ES" sz="2400" spc="-10" dirty="0">
                <a:latin typeface="Sitka Heading" panose="02000505000000020004" pitchFamily="2" charset="0"/>
                <a:cs typeface="Calibri Light"/>
              </a:rPr>
              <a:t>hecho</a:t>
            </a:r>
            <a:r>
              <a:rPr lang="es-ES" sz="2400" spc="-95" dirty="0">
                <a:latin typeface="Sitka Heading" panose="02000505000000020004" pitchFamily="2" charset="0"/>
                <a:cs typeface="Calibri Light"/>
              </a:rPr>
              <a:t> </a:t>
            </a:r>
            <a:r>
              <a:rPr lang="es-ES" sz="2400" spc="-5" dirty="0">
                <a:latin typeface="Sitka Heading" panose="02000505000000020004" pitchFamily="2" charset="0"/>
                <a:cs typeface="Calibri Light"/>
              </a:rPr>
              <a:t>se</a:t>
            </a:r>
            <a:r>
              <a:rPr lang="es-ES" sz="2400" spc="-35" dirty="0">
                <a:latin typeface="Sitka Heading" panose="02000505000000020004" pitchFamily="2" charset="0"/>
                <a:cs typeface="Calibri Light"/>
              </a:rPr>
              <a:t> </a:t>
            </a:r>
            <a:r>
              <a:rPr lang="es-ES" sz="2400" spc="-15" dirty="0">
                <a:latin typeface="Sitka Heading" panose="02000505000000020004" pitchFamily="2" charset="0"/>
                <a:cs typeface="Calibri Light"/>
              </a:rPr>
              <a:t>percibe</a:t>
            </a:r>
            <a:r>
              <a:rPr lang="es-ES" sz="2400" spc="-105" dirty="0">
                <a:latin typeface="Sitka Heading" panose="02000505000000020004" pitchFamily="2" charset="0"/>
                <a:cs typeface="Calibri Light"/>
              </a:rPr>
              <a:t> </a:t>
            </a:r>
            <a:r>
              <a:rPr lang="es-ES" sz="2400" spc="-10" dirty="0">
                <a:latin typeface="Sitka Heading" panose="02000505000000020004" pitchFamily="2" charset="0"/>
                <a:cs typeface="Calibri Light"/>
              </a:rPr>
              <a:t>como</a:t>
            </a:r>
            <a:r>
              <a:rPr lang="es-ES" sz="2400" spc="-70" dirty="0">
                <a:latin typeface="Sitka Heading" panose="02000505000000020004" pitchFamily="2" charset="0"/>
                <a:cs typeface="Calibri Light"/>
              </a:rPr>
              <a:t> </a:t>
            </a:r>
            <a:r>
              <a:rPr lang="es-ES" sz="2400" spc="-20" dirty="0">
                <a:latin typeface="Sitka Heading" panose="02000505000000020004" pitchFamily="2" charset="0"/>
                <a:cs typeface="Calibri Light"/>
              </a:rPr>
              <a:t>algo</a:t>
            </a:r>
            <a:r>
              <a:rPr lang="es-ES" sz="2400" spc="-95" dirty="0">
                <a:latin typeface="Sitka Heading" panose="02000505000000020004" pitchFamily="2" charset="0"/>
                <a:cs typeface="Calibri Light"/>
              </a:rPr>
              <a:t> </a:t>
            </a:r>
            <a:r>
              <a:rPr lang="es-ES" sz="2400" spc="-20" dirty="0">
                <a:latin typeface="Sitka Heading" panose="02000505000000020004" pitchFamily="2" charset="0"/>
                <a:cs typeface="Calibri Light"/>
              </a:rPr>
              <a:t>inesperado,</a:t>
            </a:r>
            <a:r>
              <a:rPr lang="es-ES" sz="2400" spc="-95" dirty="0">
                <a:latin typeface="Sitka Heading" panose="02000505000000020004" pitchFamily="2" charset="0"/>
                <a:cs typeface="Calibri Light"/>
              </a:rPr>
              <a:t> </a:t>
            </a:r>
            <a:r>
              <a:rPr lang="es-ES" sz="2400" spc="-15" dirty="0">
                <a:latin typeface="Sitka Heading" panose="02000505000000020004" pitchFamily="2" charset="0"/>
                <a:cs typeface="Calibri Light"/>
              </a:rPr>
              <a:t>extraño</a:t>
            </a:r>
            <a:r>
              <a:rPr lang="es-ES" sz="2400" spc="-70" dirty="0">
                <a:latin typeface="Sitka Heading" panose="02000505000000020004" pitchFamily="2" charset="0"/>
                <a:cs typeface="Calibri Light"/>
              </a:rPr>
              <a:t> </a:t>
            </a:r>
            <a:r>
              <a:rPr lang="es-ES" sz="2400" spc="-5" dirty="0">
                <a:latin typeface="Sitka Heading" panose="02000505000000020004" pitchFamily="2" charset="0"/>
                <a:cs typeface="Calibri Light"/>
              </a:rPr>
              <a:t>y</a:t>
            </a:r>
            <a:r>
              <a:rPr lang="es-ES" sz="2400" spc="-10" dirty="0">
                <a:latin typeface="Sitka Heading" panose="02000505000000020004" pitchFamily="2" charset="0"/>
                <a:cs typeface="Calibri Light"/>
              </a:rPr>
              <a:t> </a:t>
            </a:r>
            <a:r>
              <a:rPr lang="es-ES" sz="2400" spc="-20" dirty="0">
                <a:latin typeface="Sitka Heading" panose="02000505000000020004" pitchFamily="2" charset="0"/>
                <a:cs typeface="Calibri Light"/>
              </a:rPr>
              <a:t>raro,</a:t>
            </a:r>
            <a:r>
              <a:rPr lang="es-ES" sz="2400" spc="-95" dirty="0">
                <a:latin typeface="Sitka Heading" panose="02000505000000020004" pitchFamily="2" charset="0"/>
                <a:cs typeface="Calibri Light"/>
              </a:rPr>
              <a:t> </a:t>
            </a:r>
            <a:r>
              <a:rPr lang="es-ES" sz="2400" dirty="0">
                <a:latin typeface="Sitka Heading" panose="02000505000000020004" pitchFamily="2" charset="0"/>
                <a:cs typeface="Calibri Light"/>
              </a:rPr>
              <a:t>que</a:t>
            </a:r>
            <a:r>
              <a:rPr lang="es-ES" sz="2400" spc="-55" dirty="0">
                <a:latin typeface="Sitka Heading" panose="02000505000000020004" pitchFamily="2" charset="0"/>
                <a:cs typeface="Calibri Light"/>
              </a:rPr>
              <a:t> </a:t>
            </a:r>
            <a:r>
              <a:rPr lang="es-ES" sz="2400" spc="-10" dirty="0">
                <a:latin typeface="Sitka Heading" panose="02000505000000020004" pitchFamily="2" charset="0"/>
                <a:cs typeface="Calibri Light"/>
              </a:rPr>
              <a:t>rompe</a:t>
            </a:r>
            <a:r>
              <a:rPr lang="es-ES" sz="2400" spc="-85" dirty="0">
                <a:latin typeface="Sitka Heading" panose="02000505000000020004" pitchFamily="2" charset="0"/>
                <a:cs typeface="Calibri Light"/>
              </a:rPr>
              <a:t> </a:t>
            </a:r>
            <a:r>
              <a:rPr lang="es-ES" sz="2400" spc="-5" dirty="0">
                <a:latin typeface="Sitka Heading" panose="02000505000000020004" pitchFamily="2" charset="0"/>
                <a:cs typeface="Calibri Light"/>
              </a:rPr>
              <a:t>las</a:t>
            </a:r>
            <a:r>
              <a:rPr lang="es-ES" sz="2400" spc="-55" dirty="0">
                <a:latin typeface="Sitka Heading" panose="02000505000000020004" pitchFamily="2" charset="0"/>
                <a:cs typeface="Calibri Light"/>
              </a:rPr>
              <a:t> </a:t>
            </a:r>
            <a:r>
              <a:rPr lang="es-ES" sz="2400" spc="-50" dirty="0">
                <a:latin typeface="Sitka Heading" panose="02000505000000020004" pitchFamily="2" charset="0"/>
                <a:cs typeface="Calibri Light"/>
              </a:rPr>
              <a:t>expectativas</a:t>
            </a:r>
            <a:r>
              <a:rPr lang="es-ES" sz="2400" spc="-100" dirty="0">
                <a:latin typeface="Sitka Heading" panose="02000505000000020004" pitchFamily="2" charset="0"/>
                <a:cs typeface="Calibri Light"/>
              </a:rPr>
              <a:t> </a:t>
            </a:r>
            <a:r>
              <a:rPr lang="es-ES" sz="2400" spc="-10" dirty="0">
                <a:latin typeface="Sitka Heading" panose="02000505000000020004" pitchFamily="2" charset="0"/>
                <a:cs typeface="Calibri Light"/>
              </a:rPr>
              <a:t>sobre </a:t>
            </a:r>
            <a:r>
              <a:rPr lang="es-ES" sz="2400" spc="-434" dirty="0">
                <a:latin typeface="Sitka Heading" panose="02000505000000020004" pitchFamily="2" charset="0"/>
                <a:cs typeface="Calibri Light"/>
              </a:rPr>
              <a:t> </a:t>
            </a:r>
            <a:r>
              <a:rPr lang="es-ES" sz="2400" spc="-5" dirty="0">
                <a:latin typeface="Sitka Heading" panose="02000505000000020004" pitchFamily="2" charset="0"/>
                <a:cs typeface="Calibri Light"/>
              </a:rPr>
              <a:t>el</a:t>
            </a:r>
            <a:r>
              <a:rPr lang="es-ES" sz="2400" spc="-45" dirty="0">
                <a:latin typeface="Sitka Heading" panose="02000505000000020004" pitchFamily="2" charset="0"/>
                <a:cs typeface="Calibri Light"/>
              </a:rPr>
              <a:t> </a:t>
            </a:r>
            <a:r>
              <a:rPr lang="es-ES" sz="2400" dirty="0">
                <a:latin typeface="Sitka Heading" panose="02000505000000020004" pitchFamily="2" charset="0"/>
                <a:cs typeface="Calibri Light"/>
              </a:rPr>
              <a:t>hijo</a:t>
            </a:r>
            <a:r>
              <a:rPr lang="es-ES" sz="2400" spc="-95" dirty="0">
                <a:latin typeface="Sitka Heading" panose="02000505000000020004" pitchFamily="2" charset="0"/>
                <a:cs typeface="Calibri Light"/>
              </a:rPr>
              <a:t> </a:t>
            </a:r>
            <a:r>
              <a:rPr lang="es-ES" sz="2400" spc="-20" dirty="0">
                <a:latin typeface="Sitka Heading" panose="02000505000000020004" pitchFamily="2" charset="0"/>
                <a:cs typeface="Calibri Light"/>
              </a:rPr>
              <a:t>deseado.</a:t>
            </a:r>
            <a:endParaRPr lang="es-ES" sz="2400" dirty="0">
              <a:latin typeface="Sitka Heading" panose="02000505000000020004" pitchFamily="2" charset="0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</a:pPr>
            <a:r>
              <a:rPr lang="es-ES" sz="2400" i="1" spc="-5" dirty="0">
                <a:latin typeface="Sitka Heading" panose="02000505000000020004" pitchFamily="2" charset="0"/>
                <a:cs typeface="Calibri Light"/>
              </a:rPr>
              <a:t> </a:t>
            </a:r>
            <a:endParaRPr lang="es-ES" sz="2400" dirty="0">
              <a:latin typeface="Sitka Heading" panose="02000505000000020004" pitchFamily="2" charset="0"/>
              <a:cs typeface="Calibri Light"/>
            </a:endParaRPr>
          </a:p>
          <a:p>
            <a:pPr marL="12700" marR="5715" algn="just">
              <a:lnSpc>
                <a:spcPct val="100000"/>
              </a:lnSpc>
              <a:spcBef>
                <a:spcPts val="985"/>
              </a:spcBef>
            </a:pPr>
            <a:r>
              <a:rPr lang="es-ES" sz="2200" b="1" i="1" spc="-15" dirty="0">
                <a:latin typeface="Sitka Heading" panose="02000505000000020004" pitchFamily="2" charset="0"/>
                <a:cs typeface="Calibri"/>
              </a:rPr>
              <a:t>En</a:t>
            </a:r>
            <a:r>
              <a:rPr lang="es-ES" sz="2200" b="1" i="1" spc="20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b="1" i="1" spc="-5" dirty="0">
                <a:latin typeface="Sitka Heading" panose="02000505000000020004" pitchFamily="2" charset="0"/>
                <a:cs typeface="Calibri"/>
              </a:rPr>
              <a:t>la</a:t>
            </a:r>
            <a:r>
              <a:rPr lang="es-ES" sz="2200" b="1" i="1" spc="20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b="1" i="1" spc="-30" dirty="0">
                <a:latin typeface="Sitka Heading" panose="02000505000000020004" pitchFamily="2" charset="0"/>
                <a:cs typeface="Calibri"/>
              </a:rPr>
              <a:t>fase</a:t>
            </a:r>
            <a:r>
              <a:rPr lang="es-ES" sz="2200" b="1" i="1" spc="-10" dirty="0">
                <a:latin typeface="Sitka Heading" panose="02000505000000020004" pitchFamily="2" charset="0"/>
                <a:cs typeface="Calibri"/>
              </a:rPr>
              <a:t> del</a:t>
            </a:r>
            <a:r>
              <a:rPr lang="es-ES" sz="2200" b="1" i="1" spc="35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b="1" i="1" spc="-15" dirty="0">
                <a:latin typeface="Sitka Heading" panose="02000505000000020004" pitchFamily="2" charset="0"/>
                <a:cs typeface="Calibri"/>
              </a:rPr>
              <a:t>embarazo</a:t>
            </a:r>
            <a:r>
              <a:rPr lang="es-ES" sz="2200" spc="-5" dirty="0">
                <a:latin typeface="Sitka Heading" panose="02000505000000020004" pitchFamily="2" charset="0"/>
                <a:cs typeface="Calibri"/>
              </a:rPr>
              <a:t>: </a:t>
            </a:r>
            <a:r>
              <a:rPr lang="es-ES" sz="2200" spc="-30" dirty="0">
                <a:latin typeface="Sitka Heading" panose="02000505000000020004" pitchFamily="2" charset="0"/>
                <a:cs typeface="Calibri"/>
              </a:rPr>
              <a:t>lo</a:t>
            </a:r>
            <a:r>
              <a:rPr lang="es-ES" sz="2200" spc="5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10" dirty="0">
                <a:latin typeface="Sitka Heading" panose="02000505000000020004" pitchFamily="2" charset="0"/>
                <a:cs typeface="Calibri"/>
              </a:rPr>
              <a:t>esperable</a:t>
            </a:r>
            <a:r>
              <a:rPr lang="es-ES" sz="2200" spc="25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15" dirty="0">
                <a:latin typeface="Sitka Heading" panose="02000505000000020004" pitchFamily="2" charset="0"/>
                <a:cs typeface="Calibri"/>
              </a:rPr>
              <a:t>es</a:t>
            </a:r>
            <a:r>
              <a:rPr lang="es-ES" sz="2200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10" dirty="0">
                <a:latin typeface="Sitka Heading" panose="02000505000000020004" pitchFamily="2" charset="0"/>
                <a:cs typeface="Calibri"/>
              </a:rPr>
              <a:t>que</a:t>
            </a:r>
            <a:r>
              <a:rPr lang="es-ES" sz="2200" spc="10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20" dirty="0">
                <a:latin typeface="Sitka Heading" panose="02000505000000020004" pitchFamily="2" charset="0"/>
                <a:cs typeface="Calibri"/>
              </a:rPr>
              <a:t>los</a:t>
            </a:r>
            <a:r>
              <a:rPr lang="es-ES" sz="2200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15" dirty="0">
                <a:latin typeface="Sitka Heading" panose="02000505000000020004" pitchFamily="2" charset="0"/>
                <a:cs typeface="Calibri"/>
              </a:rPr>
              <a:t>futuros</a:t>
            </a:r>
            <a:r>
              <a:rPr lang="es-ES" sz="2200" spc="105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35" dirty="0">
                <a:latin typeface="Sitka Heading" panose="02000505000000020004" pitchFamily="2" charset="0"/>
                <a:cs typeface="Calibri"/>
              </a:rPr>
              <a:t>padres</a:t>
            </a:r>
            <a:r>
              <a:rPr lang="es-ES" sz="2200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10" dirty="0">
                <a:latin typeface="Sitka Heading" panose="02000505000000020004" pitchFamily="2" charset="0"/>
                <a:cs typeface="Calibri"/>
              </a:rPr>
              <a:t>tengan</a:t>
            </a:r>
            <a:r>
              <a:rPr lang="es-ES" sz="2200" spc="10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10" dirty="0">
                <a:latin typeface="Sitka Heading" panose="02000505000000020004" pitchFamily="2" charset="0"/>
                <a:cs typeface="Calibri"/>
              </a:rPr>
              <a:t>sus</a:t>
            </a:r>
            <a:r>
              <a:rPr lang="es-ES" sz="2200" spc="50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40" dirty="0">
                <a:latin typeface="Sitka Heading" panose="02000505000000020004" pitchFamily="2" charset="0"/>
                <a:cs typeface="Calibri"/>
              </a:rPr>
              <a:t>fantasías </a:t>
            </a:r>
            <a:r>
              <a:rPr lang="es-ES" sz="2200" spc="-35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10" dirty="0">
                <a:latin typeface="Sitka Heading" panose="02000505000000020004" pitchFamily="2" charset="0"/>
                <a:cs typeface="Calibri"/>
              </a:rPr>
              <a:t>sobre</a:t>
            </a:r>
            <a:r>
              <a:rPr lang="es-ES" sz="2200" spc="30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5" dirty="0">
                <a:latin typeface="Sitka Heading" panose="02000505000000020004" pitchFamily="2" charset="0"/>
                <a:cs typeface="Calibri"/>
              </a:rPr>
              <a:t>el</a:t>
            </a:r>
            <a:r>
              <a:rPr lang="es-ES" sz="2200" spc="-15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10" dirty="0">
                <a:latin typeface="Sitka Heading" panose="02000505000000020004" pitchFamily="2" charset="0"/>
                <a:cs typeface="Calibri"/>
              </a:rPr>
              <a:t>hijo;</a:t>
            </a:r>
            <a:r>
              <a:rPr lang="es-ES" sz="2200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10" dirty="0">
                <a:latin typeface="Sitka Heading" panose="02000505000000020004" pitchFamily="2" charset="0"/>
                <a:cs typeface="Calibri"/>
              </a:rPr>
              <a:t>imágenes</a:t>
            </a:r>
            <a:r>
              <a:rPr lang="es-ES" sz="2200" spc="25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10" dirty="0">
                <a:latin typeface="Sitka Heading" panose="02000505000000020004" pitchFamily="2" charset="0"/>
                <a:cs typeface="Calibri"/>
              </a:rPr>
              <a:t>físicas</a:t>
            </a:r>
            <a:r>
              <a:rPr lang="es-ES" sz="2200" spc="30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5" dirty="0">
                <a:latin typeface="Sitka Heading" panose="02000505000000020004" pitchFamily="2" charset="0"/>
                <a:cs typeface="Calibri"/>
              </a:rPr>
              <a:t>y</a:t>
            </a:r>
            <a:r>
              <a:rPr lang="es-ES" sz="2200" spc="15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15" dirty="0">
                <a:latin typeface="Sitka Heading" panose="02000505000000020004" pitchFamily="2" charset="0"/>
                <a:cs typeface="Calibri"/>
              </a:rPr>
              <a:t>características</a:t>
            </a:r>
            <a:r>
              <a:rPr lang="es-ES" sz="2200" spc="95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5" dirty="0">
                <a:latin typeface="Sitka Heading" panose="02000505000000020004" pitchFamily="2" charset="0"/>
                <a:cs typeface="Calibri"/>
              </a:rPr>
              <a:t>del</a:t>
            </a:r>
            <a:r>
              <a:rPr lang="es-ES" sz="2200" spc="-15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10" dirty="0">
                <a:latin typeface="Sitka Heading" panose="02000505000000020004" pitchFamily="2" charset="0"/>
                <a:cs typeface="Calibri"/>
              </a:rPr>
              <a:t>nuevo</a:t>
            </a:r>
            <a:r>
              <a:rPr lang="es-ES" sz="2200" spc="10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5" dirty="0">
                <a:latin typeface="Sitka Heading" panose="02000505000000020004" pitchFamily="2" charset="0"/>
                <a:cs typeface="Calibri"/>
              </a:rPr>
              <a:t>ser</a:t>
            </a:r>
            <a:r>
              <a:rPr lang="es-ES" sz="2200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5" dirty="0">
                <a:latin typeface="Sitka Heading" panose="02000505000000020004" pitchFamily="2" charset="0"/>
                <a:cs typeface="Calibri"/>
              </a:rPr>
              <a:t>que</a:t>
            </a:r>
            <a:r>
              <a:rPr lang="es-ES" sz="2200" spc="30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10" dirty="0">
                <a:latin typeface="Sitka Heading" panose="02000505000000020004" pitchFamily="2" charset="0"/>
                <a:cs typeface="Calibri"/>
              </a:rPr>
              <a:t>se incorporara</a:t>
            </a:r>
            <a:r>
              <a:rPr lang="es-ES" sz="2200" spc="50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5" dirty="0">
                <a:latin typeface="Sitka Heading" panose="02000505000000020004" pitchFamily="2" charset="0"/>
                <a:cs typeface="Calibri"/>
              </a:rPr>
              <a:t>al </a:t>
            </a:r>
            <a:r>
              <a:rPr lang="es-ES" sz="2200" spc="-10" dirty="0">
                <a:latin typeface="Sitka Heading" panose="02000505000000020004" pitchFamily="2" charset="0"/>
                <a:cs typeface="Calibri"/>
              </a:rPr>
              <a:t>núcleo</a:t>
            </a:r>
            <a:r>
              <a:rPr lang="es-ES" sz="2200" spc="-25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20" dirty="0">
                <a:latin typeface="Sitka Heading" panose="02000505000000020004" pitchFamily="2" charset="0"/>
                <a:cs typeface="Calibri"/>
              </a:rPr>
              <a:t>familiar</a:t>
            </a:r>
            <a:r>
              <a:rPr lang="es-ES" sz="2200" spc="45" dirty="0">
                <a:latin typeface="Sitka Heading" panose="02000505000000020004" pitchFamily="2" charset="0"/>
                <a:cs typeface="Calibri"/>
              </a:rPr>
              <a:t>, </a:t>
            </a:r>
            <a:r>
              <a:rPr lang="es-ES" sz="2200" spc="10" dirty="0">
                <a:latin typeface="Sitka Heading" panose="02000505000000020004" pitchFamily="2" charset="0"/>
                <a:cs typeface="Calibri"/>
              </a:rPr>
              <a:t>a</a:t>
            </a:r>
            <a:r>
              <a:rPr lang="es-ES" sz="2200" spc="-30" dirty="0">
                <a:latin typeface="Sitka Heading" panose="02000505000000020004" pitchFamily="2" charset="0"/>
                <a:cs typeface="Calibri"/>
              </a:rPr>
              <a:t> lo</a:t>
            </a:r>
            <a:r>
              <a:rPr lang="es-ES" sz="2200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15" dirty="0">
                <a:latin typeface="Sitka Heading" panose="02000505000000020004" pitchFamily="2" charset="0"/>
                <a:cs typeface="Calibri"/>
              </a:rPr>
              <a:t>largo</a:t>
            </a:r>
            <a:r>
              <a:rPr lang="es-ES" sz="2200" spc="25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10" dirty="0">
                <a:latin typeface="Sitka Heading" panose="02000505000000020004" pitchFamily="2" charset="0"/>
                <a:cs typeface="Calibri"/>
              </a:rPr>
              <a:t>de</a:t>
            </a:r>
            <a:r>
              <a:rPr lang="es-ES" sz="2200" spc="5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20" dirty="0">
                <a:latin typeface="Sitka Heading" panose="02000505000000020004" pitchFamily="2" charset="0"/>
                <a:cs typeface="Calibri"/>
              </a:rPr>
              <a:t>los</a:t>
            </a:r>
            <a:r>
              <a:rPr lang="es-ES" sz="2200" spc="-5" dirty="0">
                <a:latin typeface="Sitka Heading" panose="02000505000000020004" pitchFamily="2" charset="0"/>
                <a:cs typeface="Calibri"/>
              </a:rPr>
              <a:t> nueve</a:t>
            </a:r>
            <a:r>
              <a:rPr lang="es-ES" sz="2200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15" dirty="0">
                <a:latin typeface="Sitka Heading" panose="02000505000000020004" pitchFamily="2" charset="0"/>
                <a:cs typeface="Calibri"/>
              </a:rPr>
              <a:t>meses</a:t>
            </a:r>
            <a:r>
              <a:rPr lang="es-ES" sz="2200" spc="-5" dirty="0">
                <a:latin typeface="Sitka Heading" panose="02000505000000020004" pitchFamily="2" charset="0"/>
                <a:cs typeface="Calibri"/>
              </a:rPr>
              <a:t> (y</a:t>
            </a:r>
            <a:r>
              <a:rPr lang="es-ES" sz="2200" spc="15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5" dirty="0">
                <a:latin typeface="Sitka Heading" panose="02000505000000020004" pitchFamily="2" charset="0"/>
                <a:cs typeface="Calibri"/>
              </a:rPr>
              <a:t>en</a:t>
            </a:r>
            <a:r>
              <a:rPr lang="es-ES" sz="2200" spc="-15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10" dirty="0">
                <a:latin typeface="Sitka Heading" panose="02000505000000020004" pitchFamily="2" charset="0"/>
                <a:cs typeface="Calibri"/>
              </a:rPr>
              <a:t>ocasiones</a:t>
            </a:r>
            <a:r>
              <a:rPr lang="es-ES" sz="2200" spc="-5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10" dirty="0">
                <a:latin typeface="Sitka Heading" panose="02000505000000020004" pitchFamily="2" charset="0"/>
                <a:cs typeface="Calibri"/>
              </a:rPr>
              <a:t>antes</a:t>
            </a:r>
            <a:r>
              <a:rPr lang="es-ES" sz="2200" spc="20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60" dirty="0">
                <a:latin typeface="Sitka Heading" panose="02000505000000020004" pitchFamily="2" charset="0"/>
                <a:cs typeface="Calibri"/>
              </a:rPr>
              <a:t>ya)</a:t>
            </a:r>
            <a:r>
              <a:rPr lang="es-ES" sz="2200" spc="20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15" dirty="0">
                <a:latin typeface="Sitka Heading" panose="02000505000000020004" pitchFamily="2" charset="0"/>
                <a:cs typeface="Calibri"/>
              </a:rPr>
              <a:t>esas</a:t>
            </a:r>
            <a:r>
              <a:rPr lang="es-ES" sz="2200" spc="-10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50" dirty="0">
                <a:latin typeface="Sitka Heading" panose="02000505000000020004" pitchFamily="2" charset="0"/>
                <a:cs typeface="Calibri"/>
              </a:rPr>
              <a:t>expectativas</a:t>
            </a:r>
            <a:r>
              <a:rPr lang="es-ES" sz="2200" spc="-45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10" dirty="0">
                <a:latin typeface="Sitka Heading" panose="02000505000000020004" pitchFamily="2" charset="0"/>
                <a:cs typeface="Calibri"/>
              </a:rPr>
              <a:t>se </a:t>
            </a:r>
            <a:r>
              <a:rPr lang="es-ES" sz="2200" spc="-5" dirty="0">
                <a:latin typeface="Sitka Heading" panose="02000505000000020004" pitchFamily="2" charset="0"/>
                <a:cs typeface="Calibri"/>
              </a:rPr>
              <a:t>han ido </a:t>
            </a:r>
            <a:r>
              <a:rPr lang="es-ES" sz="2200" spc="-20" dirty="0">
                <a:latin typeface="Sitka Heading" panose="02000505000000020004" pitchFamily="2" charset="0"/>
                <a:cs typeface="Calibri"/>
              </a:rPr>
              <a:t>alimentando</a:t>
            </a:r>
            <a:r>
              <a:rPr lang="es-ES" sz="2200" spc="-15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20" dirty="0">
                <a:latin typeface="Sitka Heading" panose="02000505000000020004" pitchFamily="2" charset="0"/>
                <a:cs typeface="Calibri"/>
              </a:rPr>
              <a:t>con </a:t>
            </a:r>
            <a:r>
              <a:rPr lang="es-ES" sz="2200" spc="-5" dirty="0">
                <a:latin typeface="Sitka Heading" panose="02000505000000020004" pitchFamily="2" charset="0"/>
                <a:cs typeface="Calibri"/>
              </a:rPr>
              <a:t>ansias el </a:t>
            </a:r>
            <a:r>
              <a:rPr lang="es-ES" sz="2200" spc="-15" dirty="0">
                <a:latin typeface="Sitka Heading" panose="02000505000000020004" pitchFamily="2" charset="0"/>
                <a:cs typeface="Calibri"/>
              </a:rPr>
              <a:t>momento </a:t>
            </a:r>
            <a:r>
              <a:rPr lang="es-ES" sz="2200" spc="-5" dirty="0">
                <a:latin typeface="Sitka Heading" panose="02000505000000020004" pitchFamily="2" charset="0"/>
                <a:cs typeface="Calibri"/>
              </a:rPr>
              <a:t>del </a:t>
            </a:r>
            <a:r>
              <a:rPr lang="es-ES" sz="2200" spc="-15" dirty="0">
                <a:latin typeface="Sitka Heading" panose="02000505000000020004" pitchFamily="2" charset="0"/>
                <a:cs typeface="Calibri"/>
              </a:rPr>
              <a:t>nacimiento. </a:t>
            </a:r>
            <a:r>
              <a:rPr lang="es-ES" sz="2200" spc="-10" dirty="0">
                <a:latin typeface="Sitka Heading" panose="02000505000000020004" pitchFamily="2" charset="0"/>
                <a:cs typeface="Calibri"/>
              </a:rPr>
              <a:t>La pérdida de </a:t>
            </a:r>
            <a:r>
              <a:rPr lang="es-ES" sz="2200" spc="-50" dirty="0">
                <a:latin typeface="Sitka Heading" panose="02000505000000020004" pitchFamily="2" charset="0"/>
                <a:cs typeface="Calibri"/>
              </a:rPr>
              <a:t>expectativas</a:t>
            </a:r>
            <a:r>
              <a:rPr lang="es-ES" sz="2200" spc="-45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5" dirty="0">
                <a:latin typeface="Sitka Heading" panose="02000505000000020004" pitchFamily="2" charset="0"/>
                <a:cs typeface="Calibri"/>
              </a:rPr>
              <a:t>y </a:t>
            </a:r>
            <a:r>
              <a:rPr lang="es-ES" sz="2200" dirty="0">
                <a:latin typeface="Sitka Heading" panose="02000505000000020004" pitchFamily="2" charset="0"/>
                <a:cs typeface="Calibri"/>
              </a:rPr>
              <a:t>el </a:t>
            </a:r>
            <a:r>
              <a:rPr lang="es-ES" sz="2200" spc="-15" dirty="0">
                <a:latin typeface="Sitka Heading" panose="02000505000000020004" pitchFamily="2" charset="0"/>
                <a:cs typeface="Calibri"/>
              </a:rPr>
              <a:t>desencanto </a:t>
            </a:r>
            <a:r>
              <a:rPr lang="es-ES" sz="2200" spc="-10" dirty="0">
                <a:latin typeface="Sitka Heading" panose="02000505000000020004" pitchFamily="2" charset="0"/>
                <a:cs typeface="Calibri"/>
              </a:rPr>
              <a:t>ante </a:t>
            </a:r>
            <a:r>
              <a:rPr lang="es-ES" sz="2200" spc="-5" dirty="0">
                <a:latin typeface="Sitka Heading" panose="02000505000000020004" pitchFamily="2" charset="0"/>
                <a:cs typeface="Calibri"/>
              </a:rPr>
              <a:t>la evidencia </a:t>
            </a:r>
            <a:r>
              <a:rPr lang="es-ES" sz="2200" spc="-10" dirty="0">
                <a:latin typeface="Sitka Heading" panose="02000505000000020004" pitchFamily="2" charset="0"/>
                <a:cs typeface="Calibri"/>
              </a:rPr>
              <a:t>de la </a:t>
            </a:r>
            <a:r>
              <a:rPr lang="es-ES" sz="2200" spc="-25" dirty="0">
                <a:latin typeface="Sitka Heading" panose="02000505000000020004" pitchFamily="2" charset="0"/>
                <a:cs typeface="Calibri"/>
              </a:rPr>
              <a:t>discapacidad </a:t>
            </a:r>
            <a:r>
              <a:rPr lang="es-ES" sz="2200" spc="-5" dirty="0">
                <a:latin typeface="Sitka Heading" panose="02000505000000020004" pitchFamily="2" charset="0"/>
                <a:cs typeface="Calibri"/>
              </a:rPr>
              <a:t>(o </a:t>
            </a:r>
            <a:r>
              <a:rPr lang="es-ES" sz="2200" spc="-10" dirty="0">
                <a:latin typeface="Sitka Heading" panose="02000505000000020004" pitchFamily="2" charset="0"/>
                <a:cs typeface="Calibri"/>
              </a:rPr>
              <a:t>su </a:t>
            </a:r>
            <a:r>
              <a:rPr lang="es-ES" sz="2200" spc="-5" dirty="0">
                <a:latin typeface="Sitka Heading" panose="02000505000000020004" pitchFamily="2" charset="0"/>
                <a:cs typeface="Calibri"/>
              </a:rPr>
              <a:t>posibilidad), en</a:t>
            </a:r>
            <a:r>
              <a:rPr lang="es-ES" sz="2200" spc="-10" dirty="0">
                <a:latin typeface="Sitka Heading" panose="02000505000000020004" pitchFamily="2" charset="0"/>
                <a:cs typeface="Calibri"/>
              </a:rPr>
              <a:t> un</a:t>
            </a:r>
            <a:r>
              <a:rPr lang="es-ES" sz="2200" spc="5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5" dirty="0">
                <a:latin typeface="Sitka Heading" panose="02000505000000020004" pitchFamily="2" charset="0"/>
                <a:cs typeface="Calibri"/>
              </a:rPr>
              <a:t>primer</a:t>
            </a:r>
            <a:r>
              <a:rPr lang="es-ES" sz="2200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15" dirty="0">
                <a:latin typeface="Sitka Heading" panose="02000505000000020004" pitchFamily="2" charset="0"/>
                <a:cs typeface="Calibri"/>
              </a:rPr>
              <a:t>momento</a:t>
            </a:r>
            <a:r>
              <a:rPr lang="es-ES" sz="2200" spc="10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10" dirty="0">
                <a:latin typeface="Sitka Heading" panose="02000505000000020004" pitchFamily="2" charset="0"/>
                <a:cs typeface="Calibri"/>
              </a:rPr>
              <a:t>se</a:t>
            </a:r>
            <a:r>
              <a:rPr lang="es-ES" sz="2200" spc="5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10" dirty="0">
                <a:latin typeface="Sitka Heading" panose="02000505000000020004" pitchFamily="2" charset="0"/>
                <a:cs typeface="Calibri"/>
              </a:rPr>
              <a:t>percibe</a:t>
            </a:r>
            <a:r>
              <a:rPr lang="es-ES" sz="2200" spc="10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20" dirty="0">
                <a:latin typeface="Sitka Heading" panose="02000505000000020004" pitchFamily="2" charset="0"/>
                <a:cs typeface="Calibri"/>
              </a:rPr>
              <a:t>como</a:t>
            </a:r>
            <a:r>
              <a:rPr lang="es-ES" sz="2200" spc="40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5" dirty="0">
                <a:latin typeface="Sitka Heading" panose="02000505000000020004" pitchFamily="2" charset="0"/>
                <a:cs typeface="Calibri"/>
              </a:rPr>
              <a:t>demoledor;</a:t>
            </a:r>
            <a:r>
              <a:rPr lang="es-ES" sz="2200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15" dirty="0">
                <a:latin typeface="Sitka Heading" panose="02000505000000020004" pitchFamily="2" charset="0"/>
                <a:cs typeface="Calibri"/>
              </a:rPr>
              <a:t>es</a:t>
            </a:r>
            <a:r>
              <a:rPr lang="es-ES" sz="2200" spc="-5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15" dirty="0">
                <a:latin typeface="Sitka Heading" panose="02000505000000020004" pitchFamily="2" charset="0"/>
                <a:cs typeface="Calibri"/>
              </a:rPr>
              <a:t>como</a:t>
            </a:r>
            <a:r>
              <a:rPr lang="es-ES" sz="2200" spc="30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10" dirty="0">
                <a:latin typeface="Sitka Heading" panose="02000505000000020004" pitchFamily="2" charset="0"/>
                <a:cs typeface="Calibri"/>
              </a:rPr>
              <a:t>si</a:t>
            </a:r>
            <a:r>
              <a:rPr lang="es-ES" sz="2200" spc="-5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dirty="0">
                <a:latin typeface="Sitka Heading" panose="02000505000000020004" pitchFamily="2" charset="0"/>
                <a:cs typeface="Calibri"/>
              </a:rPr>
              <a:t>el</a:t>
            </a:r>
            <a:r>
              <a:rPr lang="es-ES" sz="2200" spc="-15" dirty="0">
                <a:latin typeface="Sitka Heading" panose="02000505000000020004" pitchFamily="2" charset="0"/>
                <a:cs typeface="Calibri"/>
              </a:rPr>
              <a:t> futuro</a:t>
            </a:r>
            <a:r>
              <a:rPr lang="es-ES" sz="2200" spc="75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10" dirty="0">
                <a:latin typeface="Sitka Heading" panose="02000505000000020004" pitchFamily="2" charset="0"/>
                <a:cs typeface="Calibri"/>
              </a:rPr>
              <a:t>de</a:t>
            </a:r>
            <a:r>
              <a:rPr lang="es-ES" sz="2200" spc="-5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10" dirty="0">
                <a:latin typeface="Sitka Heading" panose="02000505000000020004" pitchFamily="2" charset="0"/>
                <a:cs typeface="Calibri"/>
              </a:rPr>
              <a:t>la</a:t>
            </a:r>
            <a:r>
              <a:rPr lang="es-ES" sz="2200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25" dirty="0">
                <a:latin typeface="Sitka Heading" panose="02000505000000020004" pitchFamily="2" charset="0"/>
                <a:cs typeface="Calibri"/>
              </a:rPr>
              <a:t>familia</a:t>
            </a:r>
            <a:r>
              <a:rPr lang="es-ES" sz="2200" spc="-20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10" dirty="0">
                <a:latin typeface="Sitka Heading" panose="02000505000000020004" pitchFamily="2" charset="0"/>
                <a:cs typeface="Calibri"/>
              </a:rPr>
              <a:t>se</a:t>
            </a:r>
            <a:r>
              <a:rPr lang="es-ES" sz="2200" spc="-5" dirty="0">
                <a:latin typeface="Sitka Heading" panose="02000505000000020004" pitchFamily="2" charset="0"/>
                <a:cs typeface="Calibri"/>
              </a:rPr>
              <a:t> hubiera detenido</a:t>
            </a:r>
            <a:r>
              <a:rPr lang="es-ES" sz="2200" spc="-20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10" dirty="0">
                <a:latin typeface="Sitka Heading" panose="02000505000000020004" pitchFamily="2" charset="0"/>
                <a:cs typeface="Calibri"/>
              </a:rPr>
              <a:t>ante</a:t>
            </a:r>
            <a:r>
              <a:rPr lang="es-ES" sz="2200" spc="5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5" dirty="0">
                <a:latin typeface="Sitka Heading" panose="02000505000000020004" pitchFamily="2" charset="0"/>
                <a:cs typeface="Calibri"/>
              </a:rPr>
              <a:t>la</a:t>
            </a:r>
            <a:r>
              <a:rPr lang="es-ES" sz="2200" spc="5" dirty="0">
                <a:latin typeface="Sitka Heading" panose="02000505000000020004" pitchFamily="2" charset="0"/>
                <a:cs typeface="Calibri"/>
              </a:rPr>
              <a:t> </a:t>
            </a:r>
            <a:r>
              <a:rPr lang="es-ES" sz="2200" spc="-5" dirty="0">
                <a:latin typeface="Sitka Heading" panose="02000505000000020004" pitchFamily="2" charset="0"/>
                <a:cs typeface="Calibri"/>
              </a:rPr>
              <a:t>amenaza.</a:t>
            </a:r>
            <a:endParaRPr lang="es-ES" sz="2200" dirty="0">
              <a:latin typeface="Sitka Heading" panose="02000505000000020004" pitchFamily="2" charset="0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60983" y="682574"/>
            <a:ext cx="9670033" cy="949619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709295" marR="5080" indent="-427355">
              <a:lnSpc>
                <a:spcPts val="3360"/>
              </a:lnSpc>
              <a:spcBef>
                <a:spcPts val="605"/>
              </a:spcBef>
            </a:pPr>
            <a:r>
              <a:rPr dirty="0">
                <a:latin typeface="Sitka Heading" panose="02000505000000020004" pitchFamily="2" charset="0"/>
              </a:rPr>
              <a:t>QUÉ EFECTOS C</a:t>
            </a:r>
            <a:r>
              <a:rPr lang="es-AR" dirty="0">
                <a:latin typeface="Sitka Heading" panose="02000505000000020004" pitchFamily="2" charset="0"/>
              </a:rPr>
              <a:t>A</a:t>
            </a:r>
            <a:r>
              <a:rPr dirty="0">
                <a:latin typeface="Sitka Heading" panose="02000505000000020004" pitchFamily="2" charset="0"/>
              </a:rPr>
              <a:t>USA EN EL GRUPO FAMILIAR LA  LLEGADA DE UN NIÑ</a:t>
            </a:r>
            <a:r>
              <a:rPr lang="es-ES" dirty="0">
                <a:latin typeface="Sitka Heading" panose="02000505000000020004" pitchFamily="2" charset="0"/>
              </a:rPr>
              <a:t>O</a:t>
            </a:r>
            <a:r>
              <a:rPr dirty="0">
                <a:latin typeface="Sitka Heading" panose="02000505000000020004" pitchFamily="2" charset="0"/>
              </a:rPr>
              <a:t> CON DISCAPACIDAD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47800" y="2209800"/>
            <a:ext cx="9980931" cy="192232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0"/>
              </a:spcBef>
              <a:buFont typeface="Arial" panose="020B0604020202020204" pitchFamily="34" charset="0"/>
              <a:buChar char="•"/>
            </a:pPr>
            <a:r>
              <a:rPr lang="es-AR" sz="2000" dirty="0">
                <a:latin typeface="Sitka Heading" panose="02000505000000020004" pitchFamily="2" charset="0"/>
              </a:rPr>
              <a:t>EFECTOS PSICOLOGICOS Y EMOCIONALES.</a:t>
            </a:r>
          </a:p>
          <a:p>
            <a:pPr marL="355600" indent="-342900">
              <a:lnSpc>
                <a:spcPct val="100000"/>
              </a:lnSpc>
              <a:spcBef>
                <a:spcPts val="90"/>
              </a:spcBef>
              <a:buFont typeface="Arial" panose="020B0604020202020204" pitchFamily="34" charset="0"/>
              <a:buChar char="•"/>
            </a:pPr>
            <a:endParaRPr lang="es-AR" sz="2000" dirty="0">
              <a:latin typeface="Sitka Heading" panose="02000505000000020004" pitchFamily="2" charset="0"/>
            </a:endParaRPr>
          </a:p>
          <a:p>
            <a:pPr marL="355600" indent="-342900">
              <a:lnSpc>
                <a:spcPct val="100000"/>
              </a:lnSpc>
              <a:spcBef>
                <a:spcPts val="90"/>
              </a:spcBef>
              <a:buFont typeface="Arial" panose="020B0604020202020204" pitchFamily="34" charset="0"/>
              <a:buChar char="•"/>
            </a:pPr>
            <a:r>
              <a:rPr lang="es-ES" sz="2000" dirty="0">
                <a:latin typeface="Sitka Heading" panose="02000505000000020004" pitchFamily="2" charset="0"/>
              </a:rPr>
              <a:t>EFECTOS EN LAS INTERRELACIONES ENTRE LOS DISTINTOS MIEMBROS DEL  GRUPO</a:t>
            </a:r>
          </a:p>
          <a:p>
            <a:pPr marL="355600" indent="-342900">
              <a:lnSpc>
                <a:spcPct val="100000"/>
              </a:lnSpc>
              <a:spcBef>
                <a:spcPts val="90"/>
              </a:spcBef>
              <a:buFont typeface="Arial" panose="020B0604020202020204" pitchFamily="34" charset="0"/>
              <a:buChar char="•"/>
            </a:pPr>
            <a:endParaRPr lang="es-AR" sz="2000" dirty="0">
              <a:latin typeface="Sitka Heading" panose="02000505000000020004" pitchFamily="2" charset="0"/>
            </a:endParaRPr>
          </a:p>
          <a:p>
            <a:pPr marL="355600" indent="-342900">
              <a:lnSpc>
                <a:spcPct val="100000"/>
              </a:lnSpc>
              <a:spcBef>
                <a:spcPts val="90"/>
              </a:spcBef>
              <a:buFont typeface="Arial" panose="020B0604020202020204" pitchFamily="34" charset="0"/>
              <a:buChar char="•"/>
            </a:pPr>
            <a:r>
              <a:rPr lang="es-ES" sz="2000" dirty="0">
                <a:latin typeface="Sitka Heading" panose="02000505000000020004" pitchFamily="2" charset="0"/>
              </a:rPr>
              <a:t>EFECTO EN CUIDADOS Y SERVICIOS ESPECIALES</a:t>
            </a:r>
            <a:endParaRPr lang="es-AR" sz="2000" dirty="0">
              <a:latin typeface="Sitka Heading" panose="02000505000000020004" pitchFamily="2" charset="0"/>
            </a:endParaRPr>
          </a:p>
          <a:p>
            <a:pPr marL="355600" indent="-342900">
              <a:lnSpc>
                <a:spcPct val="100000"/>
              </a:lnSpc>
              <a:spcBef>
                <a:spcPts val="90"/>
              </a:spcBef>
              <a:buFont typeface="Arial" panose="020B0604020202020204" pitchFamily="34" charset="0"/>
              <a:buChar char="•"/>
            </a:pPr>
            <a:endParaRPr sz="2000" dirty="0">
              <a:latin typeface="Sitka Heading" panose="02000505000000020004" pitchFamily="2" charset="0"/>
              <a:cs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4870" y="1779219"/>
            <a:ext cx="7852409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0" dirty="0">
                <a:solidFill>
                  <a:srgbClr val="04645F"/>
                </a:solidFill>
                <a:latin typeface="Palatino Linotype"/>
                <a:cs typeface="Palatino Linotype"/>
              </a:rPr>
              <a:t>FASES</a:t>
            </a:r>
            <a:r>
              <a:rPr dirty="0">
                <a:solidFill>
                  <a:srgbClr val="04645F"/>
                </a:solidFill>
                <a:latin typeface="Palatino Linotype"/>
                <a:cs typeface="Palatino Linotype"/>
              </a:rPr>
              <a:t> </a:t>
            </a:r>
            <a:r>
              <a:rPr spc="-5" dirty="0">
                <a:solidFill>
                  <a:srgbClr val="04645F"/>
                </a:solidFill>
                <a:latin typeface="Palatino Linotype"/>
                <a:cs typeface="Palatino Linotype"/>
              </a:rPr>
              <a:t>DEL</a:t>
            </a:r>
            <a:r>
              <a:rPr spc="-135" dirty="0">
                <a:solidFill>
                  <a:srgbClr val="04645F"/>
                </a:solidFill>
                <a:latin typeface="Palatino Linotype"/>
                <a:cs typeface="Palatino Linotype"/>
              </a:rPr>
              <a:t> </a:t>
            </a:r>
            <a:r>
              <a:rPr spc="-15" dirty="0">
                <a:solidFill>
                  <a:srgbClr val="04645F"/>
                </a:solidFill>
                <a:latin typeface="Palatino Linotype"/>
                <a:cs typeface="Palatino Linotype"/>
              </a:rPr>
              <a:t>DUELO</a:t>
            </a:r>
            <a:r>
              <a:rPr spc="10" dirty="0">
                <a:solidFill>
                  <a:srgbClr val="04645F"/>
                </a:solidFill>
                <a:latin typeface="Palatino Linotype"/>
                <a:cs typeface="Palatino Linotype"/>
              </a:rPr>
              <a:t> </a:t>
            </a:r>
            <a:r>
              <a:rPr spc="-5" dirty="0">
                <a:solidFill>
                  <a:srgbClr val="04645F"/>
                </a:solidFill>
                <a:latin typeface="Palatino Linotype"/>
                <a:cs typeface="Palatino Linotype"/>
              </a:rPr>
              <a:t>DEL</a:t>
            </a:r>
            <a:r>
              <a:rPr spc="-135" dirty="0">
                <a:solidFill>
                  <a:srgbClr val="04645F"/>
                </a:solidFill>
                <a:latin typeface="Palatino Linotype"/>
                <a:cs typeface="Palatino Linotype"/>
              </a:rPr>
              <a:t> </a:t>
            </a:r>
            <a:r>
              <a:rPr spc="-5" dirty="0">
                <a:solidFill>
                  <a:srgbClr val="04645F"/>
                </a:solidFill>
                <a:latin typeface="Palatino Linotype"/>
                <a:cs typeface="Palatino Linotype"/>
              </a:rPr>
              <a:t>HIJO</a:t>
            </a:r>
            <a:r>
              <a:rPr spc="-15" dirty="0">
                <a:solidFill>
                  <a:srgbClr val="04645F"/>
                </a:solidFill>
                <a:latin typeface="Palatino Linotype"/>
                <a:cs typeface="Palatino Linotype"/>
              </a:rPr>
              <a:t> </a:t>
            </a:r>
            <a:r>
              <a:rPr spc="-10" dirty="0">
                <a:solidFill>
                  <a:srgbClr val="04645F"/>
                </a:solidFill>
                <a:latin typeface="Palatino Linotype"/>
                <a:cs typeface="Palatino Linotype"/>
              </a:rPr>
              <a:t>ESPERADO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19200" y="2683924"/>
            <a:ext cx="9427210" cy="18851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latin typeface="Sitka Heading" panose="02000505000000020004" pitchFamily="2" charset="0"/>
              </a:rPr>
              <a:t>El duelo es una reacción natural, personal, y única ante una perdida.</a:t>
            </a:r>
          </a:p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latin typeface="Sitka Heading" panose="02000505000000020004" pitchFamily="2" charset="0"/>
              </a:rPr>
              <a:t> Es un  sentimiento que hace sufrir. </a:t>
            </a:r>
          </a:p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latin typeface="Sitka Heading" panose="02000505000000020004" pitchFamily="2" charset="0"/>
              </a:rPr>
              <a:t>Es pasar del shock que produce la perdida real o simbólica a la negación, luego a una profunda angustia, tristeza y finalmente a la  aceptación y reorganización de la misma.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TM03457491[[fn=Metropolitano]]</Template>
  <TotalTime>806</TotalTime>
  <Words>891</Words>
  <Application>Microsoft Office PowerPoint</Application>
  <PresentationFormat>Panorámica</PresentationFormat>
  <Paragraphs>68</Paragraphs>
  <Slides>17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6" baseType="lpstr">
      <vt:lpstr>Arial</vt:lpstr>
      <vt:lpstr>Arial MT</vt:lpstr>
      <vt:lpstr>Calibri</vt:lpstr>
      <vt:lpstr>Palatino Linotype</vt:lpstr>
      <vt:lpstr>Sitka Heading</vt:lpstr>
      <vt:lpstr>Tahoma</vt:lpstr>
      <vt:lpstr>Verdana</vt:lpstr>
      <vt:lpstr>Wingdings</vt:lpstr>
      <vt:lpstr>Office Theme</vt:lpstr>
      <vt:lpstr>Presentación de PowerPoint</vt:lpstr>
      <vt:lpstr>FAMILIA</vt:lpstr>
      <vt:lpstr>FAMILIA</vt:lpstr>
      <vt:lpstr>LA FAMILIA</vt:lpstr>
      <vt:lpstr>Presentación de PowerPoint</vt:lpstr>
      <vt:lpstr>Presentación de PowerPoint</vt:lpstr>
      <vt:lpstr>EL NACIMIENTO DE UN HIJO CON DISCAPACIDAD</vt:lpstr>
      <vt:lpstr>QUÉ EFECTOS CAUSA EN EL GRUPO FAMILIAR LA  LLEGADA DE UN NIÑO CON DISCAPACIDAD</vt:lpstr>
      <vt:lpstr>FASES DEL DUELO DEL HIJO ESPERADO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FAMILIA Y DISCAPACIDAD</dc:title>
  <dc:creator>FLOR!</dc:creator>
  <cp:lastModifiedBy>lopezfmanuela@gmail.com</cp:lastModifiedBy>
  <cp:revision>8</cp:revision>
  <dcterms:created xsi:type="dcterms:W3CDTF">2023-05-25T15:03:58Z</dcterms:created>
  <dcterms:modified xsi:type="dcterms:W3CDTF">2023-05-30T23:35:24Z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2020-09-02T00:00:00Z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2023-05-25T00:00:00Z</vt:filetime>
  </property>
</Properties>
</file>