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5" r:id="rId5"/>
    <p:sldId id="259" r:id="rId6"/>
    <p:sldId id="260" r:id="rId7"/>
    <p:sldId id="261" r:id="rId8"/>
    <p:sldId id="263" r:id="rId9"/>
    <p:sldId id="264" r:id="rId10"/>
    <p:sldId id="262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1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AD6EE87-EBD5-4F12-A48A-63ACA297AC8F}" type="datetimeFigureOut">
              <a:rPr lang="en-US" dirty="0"/>
              <a:t>8/17/2024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-1"/>
            <a:ext cx="12192000" cy="4572001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25400" ty="6350" sx="71000" sy="71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4" name="Straight Connector 13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dirty="0"/>
              <a:t>8/17/2024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dirty="0"/>
              <a:t>8/17/2024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dirty="0"/>
              <a:t>8/17/2024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dirty="0"/>
              <a:t>8/17/2024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blipFill dpi="0" rotWithShape="1">
            <a:blip r:embed="rId2">
              <a:duotone>
                <a:schemeClr val="accent3">
                  <a:shade val="45000"/>
                  <a:satMod val="135000"/>
                </a:schemeClr>
                <a:prstClr val="white"/>
              </a:duotone>
            </a:blip>
            <a:srcRect/>
            <a:tile tx="25400" ty="6350" sx="71000" sy="71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2" name="Straight Connector 11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dirty="0"/>
              <a:t>8/17/2024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dirty="0"/>
              <a:t>8/17/2024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dirty="0"/>
              <a:t>8/17/2024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dirty="0"/>
              <a:t>8/17/2024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dirty="0"/>
              <a:t>8/17/2024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/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dirty="0"/>
              <a:t>8/17/2024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0298CD5-6C1E-4009-B41F-6DF62E31D3BE}" type="datetimeFigureOut">
              <a:rPr lang="en-US" dirty="0"/>
              <a:pPr/>
              <a:t>8/17/2024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4F701A0-1D2D-574C-2728-B3EB90FBC90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s-MX" dirty="0"/>
              <a:t>Teoría del vínculo (</a:t>
            </a:r>
            <a:r>
              <a:rPr lang="es-MX" dirty="0" err="1"/>
              <a:t>pichon</a:t>
            </a:r>
            <a:r>
              <a:rPr lang="es-MX" dirty="0"/>
              <a:t> </a:t>
            </a:r>
            <a:r>
              <a:rPr lang="es-MX" dirty="0" err="1"/>
              <a:t>riviere</a:t>
            </a:r>
            <a:r>
              <a:rPr lang="es-MX" dirty="0"/>
              <a:t>)</a:t>
            </a:r>
            <a:endParaRPr lang="es-AR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0AC78CE-720C-112A-7F62-41999AE849D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MX" dirty="0"/>
              <a:t>Prof. Fiorella Giorgi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4146708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B67C594-16C1-1BE1-F7F6-4AB4D7574C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633046"/>
            <a:ext cx="10215958" cy="5676314"/>
          </a:xfrm>
        </p:spPr>
        <p:txBody>
          <a:bodyPr>
            <a:normAutofit fontScale="25000" lnSpcReduction="20000"/>
          </a:bodyPr>
          <a:lstStyle/>
          <a:p>
            <a:pPr algn="l"/>
            <a:r>
              <a:rPr lang="es-MX" sz="4900" b="1" i="0" u="none" strike="noStrike" baseline="0" dirty="0"/>
              <a:t>- </a:t>
            </a:r>
            <a:r>
              <a:rPr lang="es-MX" sz="14400" b="1" i="0" u="none" strike="noStrike" baseline="0" dirty="0"/>
              <a:t>En todo vínculo hay circuitos de comunicación y aprendizaje</a:t>
            </a:r>
            <a:r>
              <a:rPr lang="es-MX" sz="12800" b="1" i="0" u="none" strike="noStrike" baseline="0" dirty="0"/>
              <a:t>: </a:t>
            </a:r>
            <a:endParaRPr lang="es-MX" sz="12800" dirty="0"/>
          </a:p>
          <a:p>
            <a:pPr>
              <a:spcAft>
                <a:spcPts val="1200"/>
              </a:spcAft>
            </a:pPr>
            <a:endParaRPr lang="es-MX" sz="4900" dirty="0"/>
          </a:p>
          <a:p>
            <a:pPr>
              <a:lnSpc>
                <a:spcPct val="120000"/>
              </a:lnSpc>
              <a:spcAft>
                <a:spcPts val="1200"/>
              </a:spcAft>
            </a:pPr>
            <a:br>
              <a:rPr lang="es-MX" sz="4900" dirty="0"/>
            </a:br>
            <a:r>
              <a:rPr lang="es-MX" sz="9600" b="0" i="0" u="none" strike="noStrike" baseline="0" dirty="0"/>
              <a:t>Pichón va a definir el vínculo en términos de normalidad o patología, en función de la comunicación y el aprendizaje que se establezca.</a:t>
            </a:r>
            <a:endParaRPr lang="es-MX" sz="9600" dirty="0"/>
          </a:p>
          <a:p>
            <a:pPr rtl="0">
              <a:lnSpc>
                <a:spcPct val="12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s-MX" sz="9600" b="0" i="0" u="none" strike="noStrike" dirty="0">
                <a:effectLst/>
              </a:rPr>
              <a:t>Hará una distinción entre Vínculos que tienden a la salud, y vínculos que tienden a la patología. Para que </a:t>
            </a:r>
            <a:r>
              <a:rPr lang="es-MX" sz="9600" dirty="0"/>
              <a:t>halla salud, d</a:t>
            </a:r>
            <a:r>
              <a:rPr lang="es-MX" sz="9600" b="0" i="0" u="none" strike="noStrike" dirty="0">
                <a:effectLst/>
              </a:rPr>
              <a:t>eben darse una serie de condiciones: comunicación fluida, clara y directa. </a:t>
            </a:r>
            <a:r>
              <a:rPr lang="es-MX" sz="9600" dirty="0"/>
              <a:t>U</a:t>
            </a:r>
            <a:r>
              <a:rPr lang="es-MX" sz="9600" b="0" i="0" u="none" strike="noStrike" dirty="0">
                <a:effectLst/>
              </a:rPr>
              <a:t>na afectación en la comunicación producirá una falla en el aprendizaje y una posibilidad de afectación patológica.</a:t>
            </a:r>
          </a:p>
          <a:p>
            <a:pPr rtl="0">
              <a:lnSpc>
                <a:spcPct val="12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s-MX" sz="9600" b="0" i="0" u="none" strike="noStrike" dirty="0">
                <a:effectLst/>
              </a:rPr>
              <a:t>Uno de los fines de la intervención en la psicología social, será hacer manifiesto lo latente, es decir, que el sujeto pueda llegar a </a:t>
            </a:r>
            <a:r>
              <a:rPr lang="es-MX" sz="9600" b="0" i="0" u="none" strike="noStrike" dirty="0" err="1">
                <a:effectLst/>
              </a:rPr>
              <a:t>de-velar</a:t>
            </a:r>
            <a:r>
              <a:rPr lang="es-MX" sz="9600" b="0" i="0" u="none" strike="noStrike" dirty="0">
                <a:effectLst/>
              </a:rPr>
              <a:t> los mecanismos que operan sobre su conducta, para tener un mayor control sobre ellas.</a:t>
            </a:r>
            <a:endParaRPr lang="es-MX" sz="9600" b="0" dirty="0">
              <a:effectLst/>
            </a:endParaRPr>
          </a:p>
          <a:p>
            <a:br>
              <a:rPr lang="es-MX" sz="8000" dirty="0"/>
            </a:br>
            <a:endParaRPr lang="es-MX" sz="11200" b="0" i="0" u="none" strike="noStrike" dirty="0">
              <a:effectLst/>
            </a:endParaRPr>
          </a:p>
          <a:p>
            <a:pPr rtl="0">
              <a:spcBef>
                <a:spcPts val="1200"/>
              </a:spcBef>
              <a:spcAft>
                <a:spcPts val="1200"/>
              </a:spcAft>
            </a:pPr>
            <a:endParaRPr lang="es-MX" sz="2800" b="0" dirty="0">
              <a:effectLst/>
            </a:endParaRPr>
          </a:p>
          <a:p>
            <a:br>
              <a:rPr lang="es-MX" dirty="0"/>
            </a:b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7306079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33F137A-A923-1EE9-848F-CE8BCE91F3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Teoría del vinculo </a:t>
            </a:r>
            <a:endParaRPr lang="es-AR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55ACF98-138A-E777-BB55-3AF294F40C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Pichón </a:t>
            </a:r>
            <a:r>
              <a:rPr lang="es-MX" dirty="0" err="1"/>
              <a:t>Riviere</a:t>
            </a:r>
            <a:r>
              <a:rPr lang="es-MX" dirty="0"/>
              <a:t> plantea desde sus inicios la necesidad de complementar los estudios del psicoanálisis con los desarrollos de la investigación psicosocial. </a:t>
            </a:r>
          </a:p>
          <a:p>
            <a:r>
              <a:rPr lang="es-MX" dirty="0"/>
              <a:t>Concibe al sujeto como </a:t>
            </a:r>
            <a:r>
              <a:rPr lang="es-MX" i="1" dirty="0"/>
              <a:t>“ser de necesidades que sólo se satisfacen socialmente en relaciones que lo determinan”. </a:t>
            </a:r>
            <a:r>
              <a:rPr lang="es-MX" dirty="0"/>
              <a:t>Plantea un sujeto conformado por tres dimensiones: Mente, Cuerpo y Mundo Exterior.</a:t>
            </a:r>
          </a:p>
          <a:p>
            <a:endParaRPr lang="es-MX" dirty="0"/>
          </a:p>
          <a:p>
            <a:pPr algn="l">
              <a:lnSpc>
                <a:spcPct val="150000"/>
              </a:lnSpc>
            </a:pPr>
            <a:r>
              <a:rPr lang="es-MX" sz="1800" b="0" i="1" u="none" strike="noStrike" baseline="0" dirty="0">
                <a:latin typeface="Tahoma" panose="020B0604030504040204" pitchFamily="34" charset="0"/>
              </a:rPr>
              <a:t>“Es imposible realizar una labor en profundidad si se prescinde del método psicoanalítico, así como es imposible que este método tenga una operatividad científica definida si no se lo confronta y </a:t>
            </a:r>
            <a:r>
              <a:rPr lang="es-AR" sz="1800" b="0" i="1" u="none" strike="noStrike" baseline="0" dirty="0">
                <a:latin typeface="Tahoma" panose="020B0604030504040204" pitchFamily="34" charset="0"/>
              </a:rPr>
              <a:t>verifica permanentemente con un trabajo social paralelo” (P. </a:t>
            </a:r>
            <a:r>
              <a:rPr lang="es-AR" sz="1800" b="0" i="1" u="none" strike="noStrike" baseline="0" dirty="0" err="1">
                <a:latin typeface="Tahoma" panose="020B0604030504040204" pitchFamily="34" charset="0"/>
              </a:rPr>
              <a:t>Riviere</a:t>
            </a:r>
            <a:r>
              <a:rPr lang="es-AR" sz="1800" b="0" i="1" u="none" strike="noStrike" baseline="0" dirty="0">
                <a:latin typeface="Tahoma" panose="020B0604030504040204" pitchFamily="34" charset="0"/>
              </a:rPr>
              <a:t>, p.21-22)</a:t>
            </a:r>
            <a:endParaRPr lang="es-AR" i="1" dirty="0"/>
          </a:p>
        </p:txBody>
      </p:sp>
    </p:spTree>
    <p:extLst>
      <p:ext uri="{BB962C8B-B14F-4D97-AF65-F5344CB8AC3E}">
        <p14:creationId xmlns:p14="http://schemas.microsoft.com/office/powerpoint/2010/main" val="34269214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8A66DA4-2EA1-1312-6CAE-8A1B41AAE4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5993" y="590843"/>
            <a:ext cx="10905275" cy="5092505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s-MX" sz="2000" dirty="0"/>
          </a:p>
          <a:p>
            <a:r>
              <a:rPr lang="es-MX" sz="2000" dirty="0"/>
              <a:t>P</a:t>
            </a:r>
            <a:r>
              <a:rPr lang="es-MX" sz="2800" dirty="0"/>
              <a:t>. </a:t>
            </a:r>
            <a:r>
              <a:rPr lang="es-MX" sz="2800" dirty="0" err="1"/>
              <a:t>Riviere</a:t>
            </a:r>
            <a:r>
              <a:rPr lang="es-MX" sz="2800" dirty="0"/>
              <a:t> propone reemplazar la noción de “Relación de objeto”, extraída del campo psicoanalítico, específicamente de la teoría de relación de objeto de Melanie Klein,  para proponer una </a:t>
            </a:r>
            <a:r>
              <a:rPr lang="es-MX" sz="2800" dirty="0">
                <a:highlight>
                  <a:srgbClr val="808080"/>
                </a:highlight>
              </a:rPr>
              <a:t>“Teoría del vínculo”, </a:t>
            </a:r>
            <a:r>
              <a:rPr lang="es-MX" sz="2800" dirty="0"/>
              <a:t>que de cuenta de un tipo particular de relación de objeto, que funciona en una estructura dinámica y móvil, en donde sujeto y objeto se fundan en una relación dialéctica y transformadora. Hay una afectación mutua.</a:t>
            </a:r>
          </a:p>
          <a:p>
            <a:r>
              <a:rPr lang="es-MX" sz="2800" dirty="0"/>
              <a:t>El vínculo puede definirse como </a:t>
            </a:r>
            <a:r>
              <a:rPr lang="es-MX" sz="2800" i="1" dirty="0">
                <a:highlight>
                  <a:srgbClr val="808080"/>
                </a:highlight>
              </a:rPr>
              <a:t>“(…) una relación particular con un objeto (de la cual) resulta una conducta mas o menos fija con este objeto, la cual forma un </a:t>
            </a:r>
            <a:r>
              <a:rPr lang="es-MX" sz="2800" i="1" dirty="0" err="1">
                <a:highlight>
                  <a:srgbClr val="808080"/>
                </a:highlight>
              </a:rPr>
              <a:t>pattern</a:t>
            </a:r>
            <a:r>
              <a:rPr lang="es-MX" sz="2800" i="1" dirty="0">
                <a:highlight>
                  <a:srgbClr val="808080"/>
                </a:highlight>
              </a:rPr>
              <a:t>, una pauta de conducta que tiende a repetirse automáticamente , tanto en la relación interna como en la relación externa con ese objeto”</a:t>
            </a:r>
            <a:r>
              <a:rPr lang="es-MX" sz="2800" dirty="0">
                <a:highlight>
                  <a:srgbClr val="808080"/>
                </a:highlight>
              </a:rPr>
              <a:t>(p. 35)</a:t>
            </a:r>
            <a:r>
              <a:rPr lang="es-MX" sz="2800" dirty="0"/>
              <a:t>. Las relaciones de objeto internas afectarán el modo en que se establezcan las relaciones o vínculos externos.</a:t>
            </a:r>
          </a:p>
          <a:p>
            <a:endParaRPr lang="es-MX" sz="2000" dirty="0"/>
          </a:p>
        </p:txBody>
      </p:sp>
    </p:spTree>
    <p:extLst>
      <p:ext uri="{BB962C8B-B14F-4D97-AF65-F5344CB8AC3E}">
        <p14:creationId xmlns:p14="http://schemas.microsoft.com/office/powerpoint/2010/main" val="28842043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908ABEB-4E2F-3967-97B6-E30DFB4318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4466" y="1610751"/>
            <a:ext cx="9720073" cy="4023360"/>
          </a:xfrm>
        </p:spPr>
        <p:txBody>
          <a:bodyPr>
            <a:normAutofit fontScale="92500"/>
          </a:bodyPr>
          <a:lstStyle/>
          <a:p>
            <a:r>
              <a:rPr lang="es-MX" sz="2400" dirty="0"/>
              <a:t>El vínculo es siempre un vínculo social: a través de la relación con una persona, se repite una historia de vínculos previos, determinados en un tiempo y un espacio determinados.</a:t>
            </a:r>
          </a:p>
          <a:p>
            <a:r>
              <a:rPr lang="es-MX" sz="2400" b="0" i="0" u="none" strike="noStrike" dirty="0">
                <a:effectLst/>
              </a:rPr>
              <a:t>Existen dos campos psicológicos del vínculo: </a:t>
            </a:r>
          </a:p>
          <a:p>
            <a:r>
              <a:rPr lang="es-MX" sz="2400" dirty="0"/>
              <a:t>- E</a:t>
            </a:r>
            <a:r>
              <a:rPr lang="es-MX" sz="2400" b="0" i="0" u="none" strike="noStrike" dirty="0">
                <a:effectLst/>
              </a:rPr>
              <a:t>l </a:t>
            </a:r>
            <a:r>
              <a:rPr lang="es-MX" sz="2400" b="0" i="0" u="none" strike="noStrike" dirty="0">
                <a:effectLst/>
                <a:highlight>
                  <a:srgbClr val="808080"/>
                </a:highlight>
              </a:rPr>
              <a:t>campo externo </a:t>
            </a:r>
            <a:r>
              <a:rPr lang="es-MX" sz="2400" b="0" i="0" u="none" strike="noStrike" dirty="0">
                <a:effectLst/>
              </a:rPr>
              <a:t>del vinculo incluye todas las relaciones con personas u objetos del medio exterior. </a:t>
            </a:r>
          </a:p>
          <a:p>
            <a:r>
              <a:rPr lang="es-MX" sz="2400" dirty="0"/>
              <a:t>- </a:t>
            </a:r>
            <a:r>
              <a:rPr lang="es-MX" sz="2400" b="0" i="0" u="none" strike="noStrike" dirty="0">
                <a:effectLst/>
              </a:rPr>
              <a:t>El </a:t>
            </a:r>
            <a:r>
              <a:rPr lang="es-MX" sz="2400" b="0" i="0" u="none" strike="noStrike" dirty="0">
                <a:effectLst/>
                <a:highlight>
                  <a:srgbClr val="808080"/>
                </a:highlight>
              </a:rPr>
              <a:t>campo interno </a:t>
            </a:r>
            <a:r>
              <a:rPr lang="es-MX" sz="2400" b="0" i="0" u="none" strike="noStrike" dirty="0">
                <a:effectLst/>
              </a:rPr>
              <a:t>del vinculo es las relaciones que el sujeto establece con objetos internos, de sus fantasías, de sus ideas, pensamientos…lo </a:t>
            </a:r>
            <a:r>
              <a:rPr lang="es-MX" sz="2400" b="0" i="0" u="none" strike="noStrike" dirty="0" err="1">
                <a:effectLst/>
              </a:rPr>
              <a:t>intrasubjetivo</a:t>
            </a:r>
            <a:r>
              <a:rPr lang="es-MX" sz="2400" b="0" i="0" u="none" strike="noStrike" dirty="0">
                <a:effectLst/>
              </a:rPr>
              <a:t>.</a:t>
            </a:r>
            <a:endParaRPr lang="es-MX" sz="2400" dirty="0"/>
          </a:p>
          <a:p>
            <a:r>
              <a:rPr lang="es-MX" sz="2400" dirty="0"/>
              <a:t>Desde el punto de vista de la Psicología Social, el interés estará puesto en los vínculos externos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0669049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C4663BA5-6D2D-26B8-046F-20285DA21C96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255599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650907-0C6B-4D61-5DCB-DEB665A465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Características del vínculo</a:t>
            </a:r>
            <a:endParaRPr lang="es-AR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272A38F-9B4B-E9FC-4588-7BCBD52CEA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es-MX" sz="3200" b="1" dirty="0"/>
              <a:t>El vínculo es un concepto instrumental para la Psicología Social:</a:t>
            </a:r>
          </a:p>
          <a:p>
            <a:pPr marL="0" indent="0">
              <a:buNone/>
            </a:pPr>
            <a:r>
              <a:rPr lang="es-MX" sz="1900" dirty="0"/>
              <a:t> En la teoría </a:t>
            </a:r>
            <a:r>
              <a:rPr lang="es-MX" sz="1900" dirty="0" err="1"/>
              <a:t>pichoniana</a:t>
            </a:r>
            <a:r>
              <a:rPr lang="es-MX" sz="1900" dirty="0"/>
              <a:t>, el Vínculo aparece como </a:t>
            </a:r>
            <a:r>
              <a:rPr lang="es-MX" sz="1900" b="1" dirty="0"/>
              <a:t>“la mínima unidad de análisis” </a:t>
            </a:r>
            <a:r>
              <a:rPr lang="es-MX" sz="1900" dirty="0"/>
              <a:t>para la Psicología   Social.</a:t>
            </a:r>
          </a:p>
          <a:p>
            <a:pPr algn="l"/>
            <a:r>
              <a:rPr lang="es-MX" sz="1900" dirty="0"/>
              <a:t>La psicología social </a:t>
            </a:r>
            <a:r>
              <a:rPr lang="es-MX" sz="1900" dirty="0" err="1"/>
              <a:t>pichoniana</a:t>
            </a:r>
            <a:r>
              <a:rPr lang="es-MX" sz="1900" dirty="0"/>
              <a:t> se encargará de estudiar los modos de articulación y afectación mutua que se establezcan entre sujetos en un vínculo. </a:t>
            </a:r>
          </a:p>
          <a:p>
            <a:pPr algn="l"/>
            <a:r>
              <a:rPr lang="es-MX" sz="1900" dirty="0"/>
              <a:t>Su teoría parte de los estudios freudianos respecto de la psicología de las masas, donde el otro puede tomar el lugar de </a:t>
            </a:r>
            <a:r>
              <a:rPr lang="es-MX" sz="1900" b="0" i="0" u="none" strike="noStrike" baseline="0" dirty="0"/>
              <a:t>modelo o </a:t>
            </a:r>
            <a:r>
              <a:rPr lang="es-AR" sz="1900" b="0" i="0" u="none" strike="noStrike" baseline="0" dirty="0"/>
              <a:t>ideal, auxiliar o semejante, objeto de amor y/o deseo y como rival o </a:t>
            </a:r>
            <a:r>
              <a:rPr lang="es-MX" sz="1900" b="0" i="0" u="none" strike="noStrike" baseline="0" dirty="0"/>
              <a:t>enemigo. </a:t>
            </a:r>
          </a:p>
        </p:txBody>
      </p:sp>
    </p:spTree>
    <p:extLst>
      <p:ext uri="{BB962C8B-B14F-4D97-AF65-F5344CB8AC3E}">
        <p14:creationId xmlns:p14="http://schemas.microsoft.com/office/powerpoint/2010/main" val="10512758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422DAAF-F256-89DC-1B2D-5059260355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534571"/>
            <a:ext cx="10525447" cy="6020973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es-MX" sz="2600" b="0" i="0" u="none" strike="noStrike" baseline="0" dirty="0"/>
              <a:t>- </a:t>
            </a:r>
            <a:r>
              <a:rPr lang="es-MX" sz="3500" b="1" i="0" u="none" strike="noStrike" baseline="0" dirty="0"/>
              <a:t>El vínculo es condición de supervivencia y forja los posteriores vínculos con el mundo externo</a:t>
            </a:r>
            <a:r>
              <a:rPr lang="es-MX" sz="3500" b="1" dirty="0"/>
              <a:t>:</a:t>
            </a:r>
            <a:r>
              <a:rPr lang="es-MX" sz="3500" b="1" i="0" u="none" strike="noStrike" baseline="0" dirty="0"/>
              <a:t> </a:t>
            </a:r>
            <a:endParaRPr lang="es-MX" sz="2600" b="1" i="0" u="none" strike="noStrike" baseline="0" dirty="0"/>
          </a:p>
          <a:p>
            <a:pPr algn="l"/>
            <a:r>
              <a:rPr lang="es-MX" sz="2600" b="0" i="0" u="none" strike="noStrike" baseline="0" dirty="0"/>
              <a:t>Debido a que el cachorro humano se encuentra en un estado de </a:t>
            </a:r>
            <a:r>
              <a:rPr lang="es-MX" sz="2600" b="0" i="0" u="none" strike="noStrike" baseline="0" dirty="0" err="1"/>
              <a:t>prematuración</a:t>
            </a:r>
            <a:r>
              <a:rPr lang="es-MX" sz="2600" b="0" i="0" u="none" strike="noStrike" baseline="0" dirty="0"/>
              <a:t> bilógica al momento de su nacimiento, es imprescindible para su supervivencia de la asistencia de otro social.</a:t>
            </a:r>
            <a:br>
              <a:rPr lang="es-MX" sz="1900" dirty="0"/>
            </a:br>
            <a:endParaRPr lang="es-MX" sz="2600" b="0" i="0" u="none" strike="noStrike" baseline="0" dirty="0"/>
          </a:p>
          <a:p>
            <a:pPr algn="l"/>
            <a:r>
              <a:rPr lang="es-MX" sz="2600" b="0" i="0" u="none" strike="noStrike" baseline="0" dirty="0"/>
              <a:t>Este Otro le brindará al sujeto no solamente la satisfacción de sus necesidades básicas, sino que además abonará a la construcción de su mundo interno, mediante mecanismos de introyección y proyección de objetos externos que se representarán en el psiquismo a modo de “imagos”, que no son la reproducción del objeto, sino su construcción mediatizada por el sujeto.</a:t>
            </a:r>
          </a:p>
          <a:p>
            <a:pPr algn="l"/>
            <a:r>
              <a:rPr lang="es-MX" sz="2600" b="0" i="0" u="none" strike="noStrike" baseline="0" dirty="0"/>
              <a:t>El mundo externo para el sujeto no será el mundo externo objetivado, sino su propio mundo particular constituido y mediatizado por otros. La relación del sujeto con sus objetos internos, marcará la relación que éste establezca con sus objetos externos.</a:t>
            </a:r>
          </a:p>
          <a:p>
            <a:pPr algn="l"/>
            <a:r>
              <a:rPr lang="es-MX" sz="2600" dirty="0" err="1"/>
              <a:t>Asi</a:t>
            </a:r>
            <a:r>
              <a:rPr lang="es-MX" sz="2600" dirty="0"/>
              <a:t>, “los objetos actuales funcionan para el sujeto como pantallas referenciales sobre las que coloca toda una estructura, un modo de ser, un vínculo con otro (…) y lo vive como una realidad” (p.52)</a:t>
            </a:r>
            <a:endParaRPr lang="es-MX" sz="2600" b="0" i="0" u="none" strike="noStrike" baseline="0" dirty="0"/>
          </a:p>
          <a:p>
            <a:pPr algn="l"/>
            <a:endParaRPr lang="es-MX" sz="1800" b="0" i="0" u="none" strike="noStrike" baseline="0" dirty="0"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65808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C5FCAFD-D751-F0C9-2B98-C73A557C4D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914400"/>
            <a:ext cx="9720073" cy="5394960"/>
          </a:xfrm>
        </p:spPr>
        <p:txBody>
          <a:bodyPr>
            <a:normAutofit/>
          </a:bodyPr>
          <a:lstStyle/>
          <a:p>
            <a:pPr algn="l"/>
            <a:r>
              <a:rPr lang="es-MX" sz="2400" b="0" i="0" u="none" strike="noStrike" baseline="0" dirty="0"/>
              <a:t>- </a:t>
            </a:r>
            <a:r>
              <a:rPr lang="es-MX" sz="3200" b="1" i="0" u="none" strike="noStrike" baseline="0" dirty="0"/>
              <a:t>El vínculo es “una estructura compleja”:</a:t>
            </a:r>
          </a:p>
          <a:p>
            <a:pPr marL="0" indent="0" algn="l">
              <a:buNone/>
            </a:pPr>
            <a:endParaRPr lang="es-MX" sz="2400" b="0" i="0" u="none" strike="noStrike" baseline="0" dirty="0"/>
          </a:p>
          <a:p>
            <a:pPr algn="l"/>
            <a:r>
              <a:rPr lang="es-MX" sz="2400" b="0" i="0" u="none" strike="noStrike" baseline="0" dirty="0"/>
              <a:t>Según Pichón, “en el vínculo está implicado todo y complicado todo” (p.47). </a:t>
            </a:r>
          </a:p>
          <a:p>
            <a:pPr algn="l"/>
            <a:r>
              <a:rPr lang="es-MX" sz="2400" b="0" i="0" u="none" strike="noStrike" baseline="0" dirty="0"/>
              <a:t>El vínculo supone complejidad debido a que hay más de dos elementos en juego. Es decir, se trata de una </a:t>
            </a:r>
            <a:r>
              <a:rPr lang="es-MX" sz="2400" b="1" i="0" u="none" strike="noStrike" baseline="0" dirty="0"/>
              <a:t>estructura triangular</a:t>
            </a:r>
            <a:r>
              <a:rPr lang="es-MX" sz="2400" b="0" i="0" u="none" strike="noStrike" baseline="0" dirty="0"/>
              <a:t>, donde entre sujeto y sujeto, hay un gran tercero que es la “cultura”</a:t>
            </a:r>
            <a:r>
              <a:rPr lang="es-MX" sz="2400" dirty="0"/>
              <a:t>.</a:t>
            </a:r>
          </a:p>
          <a:p>
            <a:pPr algn="l"/>
            <a:r>
              <a:rPr lang="es-MX" sz="2400" b="0" i="0" u="none" strike="noStrike" baseline="0" dirty="0"/>
              <a:t>“La sociedad está adentro” es, de hecho, ese principio de la psicología social que logra hacer una unidad de estos dos aspectos.</a:t>
            </a:r>
            <a:r>
              <a:rPr lang="es-MX" sz="2400" baseline="0" dirty="0"/>
              <a:t> La cultura es una parte más de la configuración de la subjetividad.</a:t>
            </a:r>
            <a:endParaRPr lang="es-MX" sz="2400" b="0" i="0" u="none" strike="noStrike" dirty="0">
              <a:solidFill>
                <a:srgbClr val="000000"/>
              </a:solidFill>
              <a:effectLst/>
              <a:highlight>
                <a:srgbClr val="FFFFFF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19342380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AFA0936-A4E1-67D6-AA01-AB530CD65C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689317"/>
            <a:ext cx="9720073" cy="5620043"/>
          </a:xfrm>
        </p:spPr>
        <p:txBody>
          <a:bodyPr>
            <a:normAutofit/>
          </a:bodyPr>
          <a:lstStyle/>
          <a:p>
            <a:r>
              <a:rPr lang="es-MX" sz="2800" b="0" i="0" u="none" strike="noStrike" baseline="0" dirty="0"/>
              <a:t>- </a:t>
            </a:r>
            <a:r>
              <a:rPr lang="es-MX" sz="4000" b="1" dirty="0"/>
              <a:t>La estructura vincular es conflictiva:</a:t>
            </a:r>
          </a:p>
          <a:p>
            <a:pPr algn="l">
              <a:lnSpc>
                <a:spcPct val="110000"/>
              </a:lnSpc>
            </a:pPr>
            <a:r>
              <a:rPr lang="es-MX" sz="2800" dirty="0"/>
              <a:t>Las r</a:t>
            </a:r>
            <a:r>
              <a:rPr lang="es-MX" sz="2800" b="0" i="0" u="none" strike="noStrike" baseline="0" dirty="0"/>
              <a:t>elaciones interpersonales son conflictivas. El conflicto es parte de la estructura vincular. Según P. </a:t>
            </a:r>
            <a:r>
              <a:rPr lang="es-MX" sz="2800" b="0" i="0" u="none" strike="noStrike" baseline="0" dirty="0" err="1"/>
              <a:t>Riviere</a:t>
            </a:r>
            <a:r>
              <a:rPr lang="es-MX" sz="2800" dirty="0"/>
              <a:t>, i</a:t>
            </a:r>
            <a:r>
              <a:rPr lang="es-MX" sz="2800" b="0" i="0" u="none" strike="noStrike" dirty="0">
                <a:effectLst/>
              </a:rPr>
              <a:t>ntrínsecamente existe una agresividad, una rivalidad imaginaria, </a:t>
            </a:r>
            <a:r>
              <a:rPr lang="es-MX" sz="2800" b="0" i="0" u="none" strike="noStrike" baseline="0" dirty="0"/>
              <a:t>a nivel del vínculo entre semejantes, entre el sujeto y el otro, que los coloca </a:t>
            </a:r>
            <a:r>
              <a:rPr lang="es-MX" sz="2800" b="0" i="0" u="none" strike="noStrike" dirty="0">
                <a:effectLst/>
              </a:rPr>
              <a:t>en una tensión constitutiva. </a:t>
            </a:r>
            <a:r>
              <a:rPr lang="es-MX" sz="2800" dirty="0"/>
              <a:t>E</a:t>
            </a:r>
            <a:r>
              <a:rPr lang="es-MX" sz="2800" b="0" i="0" u="none" strike="noStrike" dirty="0">
                <a:effectLst/>
              </a:rPr>
              <a:t>l yo se constituye por identificación imaginaria a un otro. Existe una tendencia a desposeer al otro de lo que tiene, a rivalizar y tratar de dominarlo.</a:t>
            </a:r>
            <a:endParaRPr lang="es-MX" sz="2000" b="0" dirty="0">
              <a:effectLst/>
            </a:endParaRPr>
          </a:p>
          <a:p>
            <a:br>
              <a:rPr lang="es-MX" sz="1400" b="0" dirty="0">
                <a:effectLst/>
              </a:rPr>
            </a:br>
            <a:endParaRPr lang="es-MX" sz="1800" b="0" i="0" u="none" strike="noStrike" baseline="0" dirty="0"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022552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A41AC481-B287-49C8-90EF-C669597D2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2196</TotalTime>
  <Words>1027</Words>
  <Application>Microsoft Office PowerPoint</Application>
  <PresentationFormat>Panorámica</PresentationFormat>
  <Paragraphs>41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5" baseType="lpstr">
      <vt:lpstr>Tahoma</vt:lpstr>
      <vt:lpstr>Tw Cen MT</vt:lpstr>
      <vt:lpstr>Tw Cen MT Condensed</vt:lpstr>
      <vt:lpstr>Wingdings 3</vt:lpstr>
      <vt:lpstr>Integral</vt:lpstr>
      <vt:lpstr>Teoría del vínculo (pichon riviere)</vt:lpstr>
      <vt:lpstr>Teoría del vinculo </vt:lpstr>
      <vt:lpstr>Presentación de PowerPoint</vt:lpstr>
      <vt:lpstr>Presentación de PowerPoint</vt:lpstr>
      <vt:lpstr>Presentación de PowerPoint</vt:lpstr>
      <vt:lpstr>Características del vínculo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Fiorella Giorgi</dc:creator>
  <cp:lastModifiedBy>Fiorella Giorgi</cp:lastModifiedBy>
  <cp:revision>3</cp:revision>
  <dcterms:created xsi:type="dcterms:W3CDTF">2024-08-11T12:22:02Z</dcterms:created>
  <dcterms:modified xsi:type="dcterms:W3CDTF">2024-08-18T15:02:54Z</dcterms:modified>
</cp:coreProperties>
</file>