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77" r:id="rId6"/>
    <p:sldId id="274" r:id="rId7"/>
    <p:sldId id="260" r:id="rId8"/>
    <p:sldId id="261" r:id="rId9"/>
    <p:sldId id="262" r:id="rId10"/>
    <p:sldId id="263" r:id="rId11"/>
    <p:sldId id="264" r:id="rId12"/>
    <p:sldId id="275" r:id="rId13"/>
    <p:sldId id="276" r:id="rId14"/>
    <p:sldId id="265" r:id="rId15"/>
    <p:sldId id="267" r:id="rId16"/>
    <p:sldId id="268" r:id="rId17"/>
    <p:sldId id="269" r:id="rId18"/>
    <p:sldId id="270" r:id="rId19"/>
    <p:sldId id="272" r:id="rId20"/>
    <p:sldId id="273" r:id="rId21"/>
    <p:sldId id="278" r:id="rId22"/>
    <p:sldId id="279" r:id="rId23"/>
    <p:sldId id="280"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A4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10/31/2024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46C117F-5CCF-4837-BE5F-2B92066CAFAF}" type="datetimeFigureOut">
              <a:rPr lang="en-US" dirty="0"/>
              <a:t>10/31/2024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4EB90BD-B6CE-46B7-997F-7313B992CCDC}" type="datetimeFigureOut">
              <a:rPr lang="en-US" dirty="0"/>
              <a:t>10/31/2024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DB9D11F-B188-461D-B23F-39381795C052}" type="datetimeFigureOut">
              <a:rPr lang="en-US" dirty="0"/>
              <a:t>10/31/2024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‹Nº›</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2E6D8D9-55A2-4063-B0F3-121F44549695}" type="datetimeFigureOut">
              <a:rPr lang="en-US" dirty="0"/>
              <a:t>10/31/2024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D4B24536-994D-4021-A283-9F449C0DB509}" type="datetimeFigureOut">
              <a:rPr lang="en-US" dirty="0"/>
              <a:t>10/31/2024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3CBBBB78-C96F-47B7-AB17-D852CA960AC9}" type="datetimeFigureOut">
              <a:rPr lang="en-US" dirty="0"/>
              <a:t>10/31/2024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10/31/2024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10/31/2024</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10/31/2024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0578ACC-22D6-47C1-A373-4FD133E34F3C}" type="datetimeFigureOut">
              <a:rPr lang="en-US" dirty="0"/>
              <a:t>10/31/2024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10/31/2024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0322" y="3030008"/>
            <a:ext cx="4698355" cy="290617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594123" y="3030008"/>
            <a:ext cx="4700059" cy="290617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10/31/2024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10/31/2024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10/31/2024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331444B-B92B-4E27-8C94-BB93EAF5CB18}" type="datetimeFigureOut">
              <a:rPr lang="en-US" dirty="0"/>
              <a:t>10/31/2024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63EFA5E-FA76-400D-B3DC-F0BA90E6D107}" type="datetimeFigureOut">
              <a:rPr lang="en-US" dirty="0"/>
              <a:t>10/31/2024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10/31/2024</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90.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AR" dirty="0" smtClean="0"/>
              <a:t>Ecuaciones diferenciales</a:t>
            </a:r>
            <a:endParaRPr lang="es-AR" dirty="0"/>
          </a:p>
        </p:txBody>
      </p:sp>
      <p:sp>
        <p:nvSpPr>
          <p:cNvPr id="3" name="Subtítulo 2"/>
          <p:cNvSpPr>
            <a:spLocks noGrp="1"/>
          </p:cNvSpPr>
          <p:nvPr>
            <p:ph type="subTitle" idx="1"/>
          </p:nvPr>
        </p:nvSpPr>
        <p:spPr/>
        <p:txBody>
          <a:bodyPr/>
          <a:lstStyle/>
          <a:p>
            <a:endParaRPr lang="es-AR"/>
          </a:p>
        </p:txBody>
      </p:sp>
    </p:spTree>
    <p:extLst>
      <p:ext uri="{BB962C8B-B14F-4D97-AF65-F5344CB8AC3E}">
        <p14:creationId xmlns:p14="http://schemas.microsoft.com/office/powerpoint/2010/main" val="19277757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ítulo 1"/>
              <p:cNvSpPr>
                <a:spLocks noGrp="1"/>
              </p:cNvSpPr>
              <p:nvPr>
                <p:ph type="title"/>
              </p:nvPr>
            </p:nvSpPr>
            <p:spPr/>
            <p:txBody>
              <a:bodyPr/>
              <a:lstStyle/>
              <a:p>
                <a:pPr/>
                <a14:m>
                  <m:oMathPara xmlns:m="http://schemas.openxmlformats.org/officeDocument/2006/math">
                    <m:oMathParaPr>
                      <m:jc m:val="centerGroup"/>
                    </m:oMathParaPr>
                    <m:oMath xmlns:m="http://schemas.openxmlformats.org/officeDocument/2006/math">
                      <m:sSup>
                        <m:sSupPr>
                          <m:ctrlPr>
                            <a:rPr lang="es-AR" b="0" i="1" smtClean="0">
                              <a:latin typeface="Cambria Math" panose="02040503050406030204" pitchFamily="18" charset="0"/>
                            </a:rPr>
                          </m:ctrlPr>
                        </m:sSupPr>
                        <m:e>
                          <m:r>
                            <a:rPr lang="es-AR" b="0" i="1" smtClean="0">
                              <a:latin typeface="Cambria Math" panose="02040503050406030204" pitchFamily="18" charset="0"/>
                            </a:rPr>
                            <m:t>𝑦</m:t>
                          </m:r>
                        </m:e>
                        <m:sup>
                          <m:r>
                            <a:rPr lang="es-AR" b="0" i="1" smtClean="0">
                              <a:latin typeface="Cambria Math" panose="02040503050406030204" pitchFamily="18" charset="0"/>
                            </a:rPr>
                            <m:t>′</m:t>
                          </m:r>
                        </m:sup>
                      </m:sSup>
                      <m:r>
                        <a:rPr lang="es-AR" b="0" i="1" smtClean="0">
                          <a:latin typeface="Cambria Math" panose="02040503050406030204" pitchFamily="18" charset="0"/>
                        </a:rPr>
                        <m:t>=4</m:t>
                      </m:r>
                      <m:sSup>
                        <m:sSupPr>
                          <m:ctrlPr>
                            <a:rPr lang="es-AR" b="0" i="1" smtClean="0">
                              <a:latin typeface="Cambria Math" panose="02040503050406030204" pitchFamily="18" charset="0"/>
                            </a:rPr>
                          </m:ctrlPr>
                        </m:sSupPr>
                        <m:e>
                          <m:r>
                            <a:rPr lang="es-AR" b="0" i="1" smtClean="0">
                              <a:latin typeface="Cambria Math" panose="02040503050406030204" pitchFamily="18" charset="0"/>
                            </a:rPr>
                            <m:t>𝑦</m:t>
                          </m:r>
                        </m:e>
                        <m:sup>
                          <m:r>
                            <a:rPr lang="es-AR" b="0" i="1" smtClean="0">
                              <a:latin typeface="Cambria Math" panose="02040503050406030204" pitchFamily="18" charset="0"/>
                            </a:rPr>
                            <m:t>3</m:t>
                          </m:r>
                        </m:sup>
                      </m:sSup>
                    </m:oMath>
                  </m:oMathPara>
                </a14:m>
                <a:endParaRPr lang="es-AR" dirty="0"/>
              </a:p>
            </p:txBody>
          </p:sp>
        </mc:Choice>
        <mc:Fallback xmlns="">
          <p:sp>
            <p:nvSpPr>
              <p:cNvPr id="2" name="Título 1"/>
              <p:cNvSpPr>
                <a:spLocks noGrp="1" noRot="1" noChangeAspect="1" noMove="1" noResize="1" noEditPoints="1" noAdjustHandles="1" noChangeArrowheads="1" noChangeShapeType="1" noTextEdit="1"/>
              </p:cNvSpPr>
              <p:nvPr>
                <p:ph type="title"/>
              </p:nvPr>
            </p:nvSpPr>
            <p:spPr>
              <a:blipFill rotWithShape="0">
                <a:blip r:embed="rId2"/>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680321" y="2050270"/>
                <a:ext cx="5038091" cy="4807730"/>
              </a:xfrm>
            </p:spPr>
            <p:txBody>
              <a:bodyPr>
                <a:noAutofit/>
              </a:bodyPr>
              <a:lstStyle/>
              <a:p>
                <a:pPr marL="0" indent="0">
                  <a:lnSpc>
                    <a:spcPct val="150000"/>
                  </a:lnSpc>
                  <a:buNone/>
                </a:pPr>
                <a14:m>
                  <m:oMathPara xmlns:m="http://schemas.openxmlformats.org/officeDocument/2006/math">
                    <m:oMathParaPr>
                      <m:jc m:val="centerGroup"/>
                    </m:oMathParaPr>
                    <m:oMath xmlns:m="http://schemas.openxmlformats.org/officeDocument/2006/math">
                      <m:f>
                        <m:fPr>
                          <m:ctrlPr>
                            <a:rPr lang="es-AR" sz="2000" b="0" i="1" smtClean="0">
                              <a:latin typeface="Cambria Math" panose="02040503050406030204" pitchFamily="18" charset="0"/>
                            </a:rPr>
                          </m:ctrlPr>
                        </m:fPr>
                        <m:num>
                          <m:r>
                            <a:rPr lang="es-AR" sz="2000" b="0" i="1" smtClean="0">
                              <a:latin typeface="Cambria Math" panose="02040503050406030204" pitchFamily="18" charset="0"/>
                            </a:rPr>
                            <m:t>𝑑𝑦</m:t>
                          </m:r>
                        </m:num>
                        <m:den>
                          <m:r>
                            <a:rPr lang="es-AR" sz="2000" b="0" i="1" smtClean="0">
                              <a:latin typeface="Cambria Math" panose="02040503050406030204" pitchFamily="18" charset="0"/>
                            </a:rPr>
                            <m:t>𝑑𝑥</m:t>
                          </m:r>
                        </m:den>
                      </m:f>
                      <m:r>
                        <a:rPr lang="es-AR" sz="2000" b="0" i="1" smtClean="0">
                          <a:latin typeface="Cambria Math" panose="02040503050406030204" pitchFamily="18" charset="0"/>
                        </a:rPr>
                        <m:t>=</m:t>
                      </m:r>
                      <m:r>
                        <a:rPr lang="es-AR" sz="2800" i="1">
                          <a:latin typeface="Cambria Math" panose="02040503050406030204" pitchFamily="18" charset="0"/>
                        </a:rPr>
                        <m:t>4</m:t>
                      </m:r>
                      <m:sSup>
                        <m:sSupPr>
                          <m:ctrlPr>
                            <a:rPr lang="es-AR" sz="2800" i="1">
                              <a:latin typeface="Cambria Math" panose="02040503050406030204" pitchFamily="18" charset="0"/>
                            </a:rPr>
                          </m:ctrlPr>
                        </m:sSupPr>
                        <m:e>
                          <m:r>
                            <a:rPr lang="es-AR" sz="2800" i="1">
                              <a:latin typeface="Cambria Math" panose="02040503050406030204" pitchFamily="18" charset="0"/>
                            </a:rPr>
                            <m:t>𝑦</m:t>
                          </m:r>
                        </m:e>
                        <m:sup>
                          <m:r>
                            <a:rPr lang="es-AR" sz="2800" i="1">
                              <a:latin typeface="Cambria Math" panose="02040503050406030204" pitchFamily="18" charset="0"/>
                            </a:rPr>
                            <m:t>3</m:t>
                          </m:r>
                        </m:sup>
                      </m:sSup>
                    </m:oMath>
                  </m:oMathPara>
                </a14:m>
                <a:endParaRPr lang="es-AR" sz="2800" b="0" dirty="0" smtClean="0"/>
              </a:p>
              <a:p>
                <a:pPr marL="0" indent="0">
                  <a:lnSpc>
                    <a:spcPct val="150000"/>
                  </a:lnSpc>
                  <a:buNone/>
                </a:pPr>
                <a14:m>
                  <m:oMathPara xmlns:m="http://schemas.openxmlformats.org/officeDocument/2006/math">
                    <m:oMathParaPr>
                      <m:jc m:val="centerGroup"/>
                    </m:oMathParaPr>
                    <m:oMath xmlns:m="http://schemas.openxmlformats.org/officeDocument/2006/math">
                      <m:f>
                        <m:fPr>
                          <m:ctrlPr>
                            <a:rPr lang="es-AR" sz="2800" b="0" i="1" smtClean="0">
                              <a:latin typeface="Cambria Math" panose="02040503050406030204" pitchFamily="18" charset="0"/>
                            </a:rPr>
                          </m:ctrlPr>
                        </m:fPr>
                        <m:num>
                          <m:r>
                            <a:rPr lang="es-AR" sz="2800" b="0" i="1" smtClean="0">
                              <a:latin typeface="Cambria Math" panose="02040503050406030204" pitchFamily="18" charset="0"/>
                            </a:rPr>
                            <m:t>𝑑𝑦</m:t>
                          </m:r>
                        </m:num>
                        <m:den>
                          <m:sSup>
                            <m:sSupPr>
                              <m:ctrlPr>
                                <a:rPr lang="es-AR" sz="2800" b="0" i="1" smtClean="0">
                                  <a:latin typeface="Cambria Math" panose="02040503050406030204" pitchFamily="18" charset="0"/>
                                </a:rPr>
                              </m:ctrlPr>
                            </m:sSupPr>
                            <m:e>
                              <m:r>
                                <a:rPr lang="es-AR" sz="2800" b="0" i="1" smtClean="0">
                                  <a:latin typeface="Cambria Math" panose="02040503050406030204" pitchFamily="18" charset="0"/>
                                </a:rPr>
                                <m:t>𝑦</m:t>
                              </m:r>
                            </m:e>
                            <m:sup>
                              <m:r>
                                <a:rPr lang="es-AR" sz="2800" b="0" i="1" smtClean="0">
                                  <a:latin typeface="Cambria Math" panose="02040503050406030204" pitchFamily="18" charset="0"/>
                                </a:rPr>
                                <m:t>3</m:t>
                              </m:r>
                            </m:sup>
                          </m:sSup>
                        </m:den>
                      </m:f>
                      <m:r>
                        <a:rPr lang="es-AR" sz="2800" b="0" i="1" smtClean="0">
                          <a:latin typeface="Cambria Math" panose="02040503050406030204" pitchFamily="18" charset="0"/>
                        </a:rPr>
                        <m:t>=4</m:t>
                      </m:r>
                      <m:r>
                        <a:rPr lang="es-AR" sz="2800" b="0" i="1" smtClean="0">
                          <a:latin typeface="Cambria Math" panose="02040503050406030204" pitchFamily="18" charset="0"/>
                        </a:rPr>
                        <m:t>𝑑𝑥</m:t>
                      </m:r>
                    </m:oMath>
                  </m:oMathPara>
                </a14:m>
                <a:endParaRPr lang="es-AR" sz="2800" b="0" dirty="0" smtClean="0"/>
              </a:p>
              <a:p>
                <a:pPr marL="0" indent="0">
                  <a:lnSpc>
                    <a:spcPct val="150000"/>
                  </a:lnSpc>
                  <a:buNone/>
                </a:pPr>
                <a14:m>
                  <m:oMathPara xmlns:m="http://schemas.openxmlformats.org/officeDocument/2006/math">
                    <m:oMathParaPr>
                      <m:jc m:val="centerGroup"/>
                    </m:oMathParaPr>
                    <m:oMath xmlns:m="http://schemas.openxmlformats.org/officeDocument/2006/math">
                      <m:nary>
                        <m:naryPr>
                          <m:limLoc m:val="undOvr"/>
                          <m:subHide m:val="on"/>
                          <m:supHide m:val="on"/>
                          <m:ctrlPr>
                            <a:rPr lang="es-AR" sz="2800" b="0" i="1" smtClean="0">
                              <a:latin typeface="Cambria Math" panose="02040503050406030204" pitchFamily="18" charset="0"/>
                            </a:rPr>
                          </m:ctrlPr>
                        </m:naryPr>
                        <m:sub/>
                        <m:sup/>
                        <m:e>
                          <m:f>
                            <m:fPr>
                              <m:ctrlPr>
                                <a:rPr lang="es-AR" sz="2800" i="1">
                                  <a:latin typeface="Cambria Math" panose="02040503050406030204" pitchFamily="18" charset="0"/>
                                </a:rPr>
                              </m:ctrlPr>
                            </m:fPr>
                            <m:num>
                              <m:r>
                                <a:rPr lang="es-AR" sz="2800" i="1">
                                  <a:latin typeface="Cambria Math" panose="02040503050406030204" pitchFamily="18" charset="0"/>
                                </a:rPr>
                                <m:t>𝑑𝑦</m:t>
                              </m:r>
                            </m:num>
                            <m:den>
                              <m:sSup>
                                <m:sSupPr>
                                  <m:ctrlPr>
                                    <a:rPr lang="es-AR" sz="2800" i="1">
                                      <a:latin typeface="Cambria Math" panose="02040503050406030204" pitchFamily="18" charset="0"/>
                                    </a:rPr>
                                  </m:ctrlPr>
                                </m:sSupPr>
                                <m:e>
                                  <m:r>
                                    <a:rPr lang="es-AR" sz="2800" i="1">
                                      <a:latin typeface="Cambria Math" panose="02040503050406030204" pitchFamily="18" charset="0"/>
                                    </a:rPr>
                                    <m:t>𝑦</m:t>
                                  </m:r>
                                </m:e>
                                <m:sup>
                                  <m:r>
                                    <a:rPr lang="es-AR" sz="2800" i="1">
                                      <a:latin typeface="Cambria Math" panose="02040503050406030204" pitchFamily="18" charset="0"/>
                                    </a:rPr>
                                    <m:t>3</m:t>
                                  </m:r>
                                </m:sup>
                              </m:sSup>
                            </m:den>
                          </m:f>
                        </m:e>
                      </m:nary>
                      <m:r>
                        <a:rPr lang="es-AR" sz="2800" b="0" i="1" smtClean="0">
                          <a:latin typeface="Cambria Math" panose="02040503050406030204" pitchFamily="18" charset="0"/>
                        </a:rPr>
                        <m:t>=</m:t>
                      </m:r>
                      <m:nary>
                        <m:naryPr>
                          <m:limLoc m:val="undOvr"/>
                          <m:subHide m:val="on"/>
                          <m:supHide m:val="on"/>
                          <m:ctrlPr>
                            <a:rPr lang="es-AR" sz="2800" b="0" i="1" smtClean="0">
                              <a:latin typeface="Cambria Math" panose="02040503050406030204" pitchFamily="18" charset="0"/>
                            </a:rPr>
                          </m:ctrlPr>
                        </m:naryPr>
                        <m:sub/>
                        <m:sup/>
                        <m:e>
                          <m:r>
                            <a:rPr lang="es-AR" sz="2800" i="1">
                              <a:latin typeface="Cambria Math" panose="02040503050406030204" pitchFamily="18" charset="0"/>
                            </a:rPr>
                            <m:t>4</m:t>
                          </m:r>
                          <m:r>
                            <a:rPr lang="es-AR" sz="2800" i="1">
                              <a:latin typeface="Cambria Math" panose="02040503050406030204" pitchFamily="18" charset="0"/>
                            </a:rPr>
                            <m:t>𝑑𝑥</m:t>
                          </m:r>
                        </m:e>
                      </m:nary>
                    </m:oMath>
                  </m:oMathPara>
                </a14:m>
                <a:endParaRPr lang="es-AR" sz="2800" b="0" dirty="0" smtClean="0"/>
              </a:p>
              <a:p>
                <a:pPr marL="0" indent="0">
                  <a:lnSpc>
                    <a:spcPct val="150000"/>
                  </a:lnSpc>
                  <a:buNone/>
                </a:pPr>
                <a:endParaRPr lang="es-AR" sz="2800" b="0" dirty="0" smtClean="0"/>
              </a:p>
              <a:p>
                <a:pPr marL="0" indent="0">
                  <a:lnSpc>
                    <a:spcPct val="150000"/>
                  </a:lnSpc>
                  <a:buNone/>
                </a:pPr>
                <a:endParaRPr lang="es-AR" sz="2800"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680321" y="2050270"/>
                <a:ext cx="5038091" cy="4807730"/>
              </a:xfrm>
              <a:blipFill rotWithShape="0">
                <a:blip r:embed="rId3"/>
                <a:stretch>
                  <a:fillRect/>
                </a:stretch>
              </a:blipFill>
            </p:spPr>
            <p:txBody>
              <a:bodyPr/>
              <a:lstStyle/>
              <a:p>
                <a:r>
                  <a:rPr lang="es-AR">
                    <a:noFill/>
                  </a:rPr>
                  <a:t> </a:t>
                </a:r>
              </a:p>
            </p:txBody>
          </p:sp>
        </mc:Fallback>
      </mc:AlternateContent>
      <p:sp>
        <p:nvSpPr>
          <p:cNvPr id="4" name="Título 1"/>
          <p:cNvSpPr txBox="1">
            <a:spLocks/>
          </p:cNvSpPr>
          <p:nvPr/>
        </p:nvSpPr>
        <p:spPr>
          <a:xfrm>
            <a:off x="0" y="2618020"/>
            <a:ext cx="2236763"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s-AR" sz="2400" dirty="0" smtClean="0"/>
              <a:t>Separamos las variables</a:t>
            </a:r>
            <a:endParaRPr lang="es-AR" sz="2400" dirty="0"/>
          </a:p>
        </p:txBody>
      </p:sp>
      <mc:AlternateContent xmlns:mc="http://schemas.openxmlformats.org/markup-compatibility/2006" xmlns:a14="http://schemas.microsoft.com/office/drawing/2010/main">
        <mc:Choice Requires="a14">
          <p:sp>
            <p:nvSpPr>
              <p:cNvPr id="6" name="Marcador de contenido 2"/>
              <p:cNvSpPr txBox="1">
                <a:spLocks/>
              </p:cNvSpPr>
              <p:nvPr/>
            </p:nvSpPr>
            <p:spPr>
              <a:xfrm>
                <a:off x="5487251" y="2050270"/>
                <a:ext cx="5038091" cy="48077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nSpc>
                    <a:spcPct val="150000"/>
                  </a:lnSpc>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s-AR" sz="2800" i="1" smtClean="0">
                          <a:latin typeface="Cambria Math" panose="02040503050406030204" pitchFamily="18" charset="0"/>
                        </a:rPr>
                        <m:t>−</m:t>
                      </m:r>
                      <m:f>
                        <m:fPr>
                          <m:ctrlPr>
                            <a:rPr lang="es-AR" sz="2800" i="1" smtClean="0">
                              <a:latin typeface="Cambria Math" panose="02040503050406030204" pitchFamily="18" charset="0"/>
                            </a:rPr>
                          </m:ctrlPr>
                        </m:fPr>
                        <m:num>
                          <m:sSup>
                            <m:sSupPr>
                              <m:ctrlPr>
                                <a:rPr lang="es-AR" sz="2800" i="1" smtClean="0">
                                  <a:latin typeface="Cambria Math" panose="02040503050406030204" pitchFamily="18" charset="0"/>
                                </a:rPr>
                              </m:ctrlPr>
                            </m:sSupPr>
                            <m:e>
                              <m:r>
                                <a:rPr lang="es-AR" sz="2800" i="1" smtClean="0">
                                  <a:latin typeface="Cambria Math" panose="02040503050406030204" pitchFamily="18" charset="0"/>
                                </a:rPr>
                                <m:t>𝑦</m:t>
                              </m:r>
                            </m:e>
                            <m:sup>
                              <m:r>
                                <a:rPr lang="es-AR" sz="2800" i="1" smtClean="0">
                                  <a:latin typeface="Cambria Math" panose="02040503050406030204" pitchFamily="18" charset="0"/>
                                </a:rPr>
                                <m:t>−2</m:t>
                              </m:r>
                            </m:sup>
                          </m:sSup>
                        </m:num>
                        <m:den>
                          <m:r>
                            <a:rPr lang="es-AR" sz="2800" i="1" smtClean="0">
                              <a:latin typeface="Cambria Math" panose="02040503050406030204" pitchFamily="18" charset="0"/>
                            </a:rPr>
                            <m:t>2</m:t>
                          </m:r>
                        </m:den>
                      </m:f>
                      <m:r>
                        <a:rPr lang="es-AR" sz="2800" i="1" smtClean="0">
                          <a:latin typeface="Cambria Math" panose="02040503050406030204" pitchFamily="18" charset="0"/>
                        </a:rPr>
                        <m:t>=4</m:t>
                      </m:r>
                      <m:r>
                        <a:rPr lang="es-AR" sz="2800" i="1" smtClean="0">
                          <a:latin typeface="Cambria Math" panose="02040503050406030204" pitchFamily="18" charset="0"/>
                        </a:rPr>
                        <m:t>𝑥</m:t>
                      </m:r>
                      <m:r>
                        <a:rPr lang="es-AR" sz="2800" i="1" smtClean="0">
                          <a:latin typeface="Cambria Math" panose="02040503050406030204" pitchFamily="18" charset="0"/>
                        </a:rPr>
                        <m:t>+</m:t>
                      </m:r>
                      <m:r>
                        <a:rPr lang="es-AR" sz="2800" i="1" smtClean="0">
                          <a:latin typeface="Cambria Math" panose="02040503050406030204" pitchFamily="18" charset="0"/>
                        </a:rPr>
                        <m:t>𝑐</m:t>
                      </m:r>
                    </m:oMath>
                  </m:oMathPara>
                </a14:m>
                <a:endParaRPr lang="es-AR" sz="2800" dirty="0" smtClean="0"/>
              </a:p>
              <a:p>
                <a:pPr marL="0" indent="0">
                  <a:lnSpc>
                    <a:spcPct val="150000"/>
                  </a:lnSpc>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s-AR" sz="2800" b="0" i="1" smtClean="0">
                          <a:latin typeface="Cambria Math" panose="02040503050406030204" pitchFamily="18" charset="0"/>
                        </a:rPr>
                        <m:t>𝑦</m:t>
                      </m:r>
                      <m:r>
                        <a:rPr lang="es-AR" sz="2800" b="0" i="1" smtClean="0">
                          <a:latin typeface="Cambria Math" panose="02040503050406030204" pitchFamily="18" charset="0"/>
                        </a:rPr>
                        <m:t>=</m:t>
                      </m:r>
                      <m:rad>
                        <m:radPr>
                          <m:degHide m:val="on"/>
                          <m:ctrlPr>
                            <a:rPr lang="es-AR" sz="2800" b="0" i="1" smtClean="0">
                              <a:latin typeface="Cambria Math" panose="02040503050406030204" pitchFamily="18" charset="0"/>
                            </a:rPr>
                          </m:ctrlPr>
                        </m:radPr>
                        <m:deg/>
                        <m:e>
                          <m:f>
                            <m:fPr>
                              <m:ctrlPr>
                                <a:rPr lang="es-AR" sz="2800" b="0" i="1" smtClean="0">
                                  <a:latin typeface="Cambria Math" panose="02040503050406030204" pitchFamily="18" charset="0"/>
                                </a:rPr>
                              </m:ctrlPr>
                            </m:fPr>
                            <m:num>
                              <m:r>
                                <a:rPr lang="es-AR" sz="2800" b="0" i="1" smtClean="0">
                                  <a:latin typeface="Cambria Math" panose="02040503050406030204" pitchFamily="18" charset="0"/>
                                </a:rPr>
                                <m:t>1</m:t>
                              </m:r>
                            </m:num>
                            <m:den>
                              <m:r>
                                <a:rPr lang="es-AR" sz="2800" b="0" i="1" smtClean="0">
                                  <a:latin typeface="Cambria Math" panose="02040503050406030204" pitchFamily="18" charset="0"/>
                                </a:rPr>
                                <m:t>−8</m:t>
                              </m:r>
                              <m:r>
                                <a:rPr lang="es-AR" sz="2800" b="0" i="1" smtClean="0">
                                  <a:latin typeface="Cambria Math" panose="02040503050406030204" pitchFamily="18" charset="0"/>
                                </a:rPr>
                                <m:t>𝑥</m:t>
                              </m:r>
                              <m:r>
                                <a:rPr lang="es-AR" sz="2800" b="0" i="1" smtClean="0">
                                  <a:latin typeface="Cambria Math" panose="02040503050406030204" pitchFamily="18" charset="0"/>
                                </a:rPr>
                                <m:t>+</m:t>
                              </m:r>
                              <m:r>
                                <a:rPr lang="es-AR" sz="2800" b="0" i="1" smtClean="0">
                                  <a:latin typeface="Cambria Math" panose="02040503050406030204" pitchFamily="18" charset="0"/>
                                </a:rPr>
                                <m:t>𝑐</m:t>
                              </m:r>
                            </m:den>
                          </m:f>
                        </m:e>
                      </m:rad>
                    </m:oMath>
                  </m:oMathPara>
                </a14:m>
                <a:endParaRPr lang="es-AR" sz="2800" dirty="0" smtClean="0"/>
              </a:p>
              <a:p>
                <a:pPr marL="0" indent="0">
                  <a:lnSpc>
                    <a:spcPct val="150000"/>
                  </a:lnSpc>
                  <a:buFont typeface="Arial" panose="020B0604020202020204" pitchFamily="34" charset="0"/>
                  <a:buNone/>
                </a:pPr>
                <a:endParaRPr lang="es-AR" sz="2800" dirty="0"/>
              </a:p>
            </p:txBody>
          </p:sp>
        </mc:Choice>
        <mc:Fallback xmlns="">
          <p:sp>
            <p:nvSpPr>
              <p:cNvPr id="6" name="Marcador de contenido 2"/>
              <p:cNvSpPr txBox="1">
                <a:spLocks noRot="1" noChangeAspect="1" noMove="1" noResize="1" noEditPoints="1" noAdjustHandles="1" noChangeArrowheads="1" noChangeShapeType="1" noTextEdit="1"/>
              </p:cNvSpPr>
              <p:nvPr/>
            </p:nvSpPr>
            <p:spPr>
              <a:xfrm>
                <a:off x="5487251" y="2050270"/>
                <a:ext cx="5038091" cy="4807730"/>
              </a:xfrm>
              <a:prstGeom prst="rect">
                <a:avLst/>
              </a:prstGeom>
              <a:blipFill rotWithShape="0">
                <a:blip r:embed="rId4"/>
                <a:stretch>
                  <a:fillRect/>
                </a:stretch>
              </a:blipFill>
            </p:spPr>
            <p:txBody>
              <a:bodyPr/>
              <a:lstStyle/>
              <a:p>
                <a:r>
                  <a:rPr lang="es-AR">
                    <a:noFill/>
                  </a:rPr>
                  <a:t> </a:t>
                </a:r>
              </a:p>
            </p:txBody>
          </p:sp>
        </mc:Fallback>
      </mc:AlternateContent>
    </p:spTree>
    <p:extLst>
      <p:ext uri="{BB962C8B-B14F-4D97-AF65-F5344CB8AC3E}">
        <p14:creationId xmlns:p14="http://schemas.microsoft.com/office/powerpoint/2010/main" val="126231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fade">
                                      <p:cBhvr>
                                        <p:cTn id="3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ítulo 1"/>
              <p:cNvSpPr>
                <a:spLocks noGrp="1"/>
              </p:cNvSpPr>
              <p:nvPr>
                <p:ph type="title"/>
              </p:nvPr>
            </p:nvSpPr>
            <p:spPr/>
            <p:txBody>
              <a:bodyPr/>
              <a:lstStyle/>
              <a:p>
                <a:pPr/>
                <a14:m>
                  <m:oMathPara xmlns:m="http://schemas.openxmlformats.org/officeDocument/2006/math">
                    <m:oMathParaPr>
                      <m:jc m:val="centerGroup"/>
                    </m:oMathParaPr>
                    <m:oMath xmlns:m="http://schemas.openxmlformats.org/officeDocument/2006/math">
                      <m:r>
                        <a:rPr lang="es-AR" b="0" i="1" smtClean="0">
                          <a:latin typeface="Cambria Math" panose="02040503050406030204" pitchFamily="18" charset="0"/>
                        </a:rPr>
                        <m:t>𝑦</m:t>
                      </m:r>
                      <m:r>
                        <a:rPr lang="es-AR" b="0" i="1" smtClean="0">
                          <a:latin typeface="Cambria Math" panose="02040503050406030204" pitchFamily="18" charset="0"/>
                          <a:ea typeface="Cambria Math" panose="02040503050406030204" pitchFamily="18" charset="0"/>
                        </a:rPr>
                        <m:t>∙</m:t>
                      </m:r>
                      <m:sSup>
                        <m:sSupPr>
                          <m:ctrlPr>
                            <a:rPr lang="es-AR" b="0" i="1" smtClean="0">
                              <a:latin typeface="Cambria Math" panose="02040503050406030204" pitchFamily="18" charset="0"/>
                              <a:ea typeface="Cambria Math" panose="02040503050406030204" pitchFamily="18" charset="0"/>
                            </a:rPr>
                          </m:ctrlPr>
                        </m:sSupPr>
                        <m:e>
                          <m:r>
                            <a:rPr lang="es-AR" b="0" i="1" smtClean="0">
                              <a:latin typeface="Cambria Math" panose="02040503050406030204" pitchFamily="18" charset="0"/>
                              <a:ea typeface="Cambria Math" panose="02040503050406030204" pitchFamily="18" charset="0"/>
                            </a:rPr>
                            <m:t>𝑦</m:t>
                          </m:r>
                        </m:e>
                        <m:sup>
                          <m:r>
                            <a:rPr lang="es-AR" b="0" i="1" smtClean="0">
                              <a:latin typeface="Cambria Math" panose="02040503050406030204" pitchFamily="18" charset="0"/>
                              <a:ea typeface="Cambria Math" panose="02040503050406030204" pitchFamily="18" charset="0"/>
                            </a:rPr>
                            <m:t>′</m:t>
                          </m:r>
                        </m:sup>
                      </m:sSup>
                      <m:r>
                        <a:rPr lang="es-AR" b="0" i="1" smtClean="0">
                          <a:latin typeface="Cambria Math" panose="02040503050406030204" pitchFamily="18" charset="0"/>
                          <a:ea typeface="Cambria Math" panose="02040503050406030204" pitchFamily="18" charset="0"/>
                        </a:rPr>
                        <m:t>=−</m:t>
                      </m:r>
                      <m:r>
                        <a:rPr lang="es-AR" b="0" i="1" smtClean="0">
                          <a:latin typeface="Cambria Math" panose="02040503050406030204" pitchFamily="18" charset="0"/>
                          <a:ea typeface="Cambria Math" panose="02040503050406030204" pitchFamily="18" charset="0"/>
                        </a:rPr>
                        <m:t>𝑥</m:t>
                      </m:r>
                    </m:oMath>
                  </m:oMathPara>
                </a14:m>
                <a:endParaRPr lang="es-AR" dirty="0"/>
              </a:p>
            </p:txBody>
          </p:sp>
        </mc:Choice>
        <mc:Fallback xmlns="">
          <p:sp>
            <p:nvSpPr>
              <p:cNvPr id="2" name="Título 1"/>
              <p:cNvSpPr>
                <a:spLocks noGrp="1" noRot="1" noChangeAspect="1" noMove="1" noResize="1" noEditPoints="1" noAdjustHandles="1" noChangeArrowheads="1" noChangeShapeType="1" noTextEdit="1"/>
              </p:cNvSpPr>
              <p:nvPr>
                <p:ph type="title"/>
              </p:nvPr>
            </p:nvSpPr>
            <p:spPr>
              <a:blipFill rotWithShape="0">
                <a:blip r:embed="rId2"/>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680321" y="2336873"/>
                <a:ext cx="9613861" cy="4218672"/>
              </a:xfrm>
            </p:spPr>
            <p:txBody>
              <a:bodyPr>
                <a:normAutofit/>
              </a:bodyPr>
              <a:lstStyle/>
              <a:p>
                <a:pPr marL="0" indent="0">
                  <a:lnSpc>
                    <a:spcPct val="100000"/>
                  </a:lnSpc>
                  <a:buNone/>
                </a:pPr>
                <a14:m>
                  <m:oMathPara xmlns:m="http://schemas.openxmlformats.org/officeDocument/2006/math">
                    <m:oMathParaPr>
                      <m:jc m:val="centerGroup"/>
                    </m:oMathParaPr>
                    <m:oMath xmlns:m="http://schemas.openxmlformats.org/officeDocument/2006/math">
                      <m:r>
                        <a:rPr lang="es-AR" sz="2800" i="1" smtClean="0">
                          <a:latin typeface="Cambria Math" panose="02040503050406030204" pitchFamily="18" charset="0"/>
                        </a:rPr>
                        <m:t>𝑦</m:t>
                      </m:r>
                      <m:r>
                        <a:rPr lang="es-AR" sz="2800" i="1">
                          <a:latin typeface="Cambria Math" panose="02040503050406030204" pitchFamily="18" charset="0"/>
                          <a:ea typeface="Cambria Math" panose="02040503050406030204" pitchFamily="18" charset="0"/>
                        </a:rPr>
                        <m:t>∙</m:t>
                      </m:r>
                      <m:f>
                        <m:fPr>
                          <m:ctrlPr>
                            <a:rPr lang="es-AR" sz="2800" b="0" i="1" smtClean="0">
                              <a:latin typeface="Cambria Math" panose="02040503050406030204" pitchFamily="18" charset="0"/>
                              <a:ea typeface="Cambria Math" panose="02040503050406030204" pitchFamily="18" charset="0"/>
                            </a:rPr>
                          </m:ctrlPr>
                        </m:fPr>
                        <m:num>
                          <m:r>
                            <a:rPr lang="es-AR" sz="2800" b="0" i="1" smtClean="0">
                              <a:latin typeface="Cambria Math" panose="02040503050406030204" pitchFamily="18" charset="0"/>
                              <a:ea typeface="Cambria Math" panose="02040503050406030204" pitchFamily="18" charset="0"/>
                            </a:rPr>
                            <m:t>𝑑𝑦</m:t>
                          </m:r>
                        </m:num>
                        <m:den>
                          <m:r>
                            <a:rPr lang="es-AR" sz="2800" b="0" i="1" smtClean="0">
                              <a:latin typeface="Cambria Math" panose="02040503050406030204" pitchFamily="18" charset="0"/>
                              <a:ea typeface="Cambria Math" panose="02040503050406030204" pitchFamily="18" charset="0"/>
                            </a:rPr>
                            <m:t>𝑑𝑥</m:t>
                          </m:r>
                        </m:den>
                      </m:f>
                      <m:r>
                        <a:rPr lang="es-AR" sz="2800" i="1">
                          <a:latin typeface="Cambria Math" panose="02040503050406030204" pitchFamily="18" charset="0"/>
                          <a:ea typeface="Cambria Math" panose="02040503050406030204" pitchFamily="18" charset="0"/>
                        </a:rPr>
                        <m:t>=−</m:t>
                      </m:r>
                      <m:r>
                        <a:rPr lang="es-AR" sz="2800" i="1">
                          <a:latin typeface="Cambria Math" panose="02040503050406030204" pitchFamily="18" charset="0"/>
                          <a:ea typeface="Cambria Math" panose="02040503050406030204" pitchFamily="18" charset="0"/>
                        </a:rPr>
                        <m:t>𝑥</m:t>
                      </m:r>
                    </m:oMath>
                  </m:oMathPara>
                </a14:m>
                <a:endParaRPr lang="es-AR" sz="2800" dirty="0" smtClean="0"/>
              </a:p>
              <a:p>
                <a:pPr marL="0" indent="0">
                  <a:lnSpc>
                    <a:spcPct val="100000"/>
                  </a:lnSpc>
                  <a:buNone/>
                </a:pPr>
                <a14:m>
                  <m:oMathPara xmlns:m="http://schemas.openxmlformats.org/officeDocument/2006/math">
                    <m:oMathParaPr>
                      <m:jc m:val="centerGroup"/>
                    </m:oMathParaPr>
                    <m:oMath xmlns:m="http://schemas.openxmlformats.org/officeDocument/2006/math">
                      <m:r>
                        <a:rPr lang="es-AR" sz="2800" b="0" i="1" smtClean="0">
                          <a:latin typeface="Cambria Math" panose="02040503050406030204" pitchFamily="18" charset="0"/>
                        </a:rPr>
                        <m:t>𝑦</m:t>
                      </m:r>
                      <m:r>
                        <a:rPr lang="es-AR" sz="2800" b="0" i="1" smtClean="0">
                          <a:latin typeface="Cambria Math" panose="02040503050406030204" pitchFamily="18" charset="0"/>
                          <a:ea typeface="Cambria Math" panose="02040503050406030204" pitchFamily="18" charset="0"/>
                        </a:rPr>
                        <m:t>∙</m:t>
                      </m:r>
                      <m:r>
                        <a:rPr lang="es-AR" sz="2800" b="0" i="1" smtClean="0">
                          <a:latin typeface="Cambria Math" panose="02040503050406030204" pitchFamily="18" charset="0"/>
                          <a:ea typeface="Cambria Math" panose="02040503050406030204" pitchFamily="18" charset="0"/>
                        </a:rPr>
                        <m:t>𝑑𝑦</m:t>
                      </m:r>
                      <m:r>
                        <a:rPr lang="es-AR" sz="2800" b="0" i="1" smtClean="0">
                          <a:latin typeface="Cambria Math" panose="02040503050406030204" pitchFamily="18" charset="0"/>
                          <a:ea typeface="Cambria Math" panose="02040503050406030204" pitchFamily="18" charset="0"/>
                        </a:rPr>
                        <m:t>=−</m:t>
                      </m:r>
                      <m:r>
                        <a:rPr lang="es-AR" sz="2800" b="0" i="1" smtClean="0">
                          <a:latin typeface="Cambria Math" panose="02040503050406030204" pitchFamily="18" charset="0"/>
                          <a:ea typeface="Cambria Math" panose="02040503050406030204" pitchFamily="18" charset="0"/>
                        </a:rPr>
                        <m:t>𝑥</m:t>
                      </m:r>
                      <m:r>
                        <a:rPr lang="es-AR" sz="2800" b="0" i="1" smtClean="0">
                          <a:latin typeface="Cambria Math" panose="02040503050406030204" pitchFamily="18" charset="0"/>
                          <a:ea typeface="Cambria Math" panose="02040503050406030204" pitchFamily="18" charset="0"/>
                        </a:rPr>
                        <m:t>∙</m:t>
                      </m:r>
                      <m:r>
                        <a:rPr lang="es-AR" sz="2800" b="0" i="1" smtClean="0">
                          <a:latin typeface="Cambria Math" panose="02040503050406030204" pitchFamily="18" charset="0"/>
                          <a:ea typeface="Cambria Math" panose="02040503050406030204" pitchFamily="18" charset="0"/>
                        </a:rPr>
                        <m:t>𝑑𝑥</m:t>
                      </m:r>
                    </m:oMath>
                  </m:oMathPara>
                </a14:m>
                <a:endParaRPr lang="es-AR" sz="2800" b="0" dirty="0" smtClean="0">
                  <a:ea typeface="Cambria Math" panose="02040503050406030204" pitchFamily="18" charset="0"/>
                </a:endParaRPr>
              </a:p>
              <a:p>
                <a:pPr marL="0" indent="0">
                  <a:lnSpc>
                    <a:spcPct val="100000"/>
                  </a:lnSpc>
                  <a:buNone/>
                </a:pPr>
                <a14:m>
                  <m:oMathPara xmlns:m="http://schemas.openxmlformats.org/officeDocument/2006/math">
                    <m:oMathParaPr>
                      <m:jc m:val="centerGroup"/>
                    </m:oMathParaPr>
                    <m:oMath xmlns:m="http://schemas.openxmlformats.org/officeDocument/2006/math">
                      <m:nary>
                        <m:naryPr>
                          <m:limLoc m:val="undOvr"/>
                          <m:subHide m:val="on"/>
                          <m:supHide m:val="on"/>
                          <m:ctrlPr>
                            <a:rPr lang="es-AR" sz="2800" i="1" smtClean="0">
                              <a:latin typeface="Cambria Math" panose="02040503050406030204" pitchFamily="18" charset="0"/>
                            </a:rPr>
                          </m:ctrlPr>
                        </m:naryPr>
                        <m:sub/>
                        <m:sup/>
                        <m:e>
                          <m:r>
                            <a:rPr lang="es-AR" sz="2800" b="0" i="1" smtClean="0">
                              <a:latin typeface="Cambria Math" panose="02040503050406030204" pitchFamily="18" charset="0"/>
                            </a:rPr>
                            <m:t>𝑦</m:t>
                          </m:r>
                          <m:r>
                            <a:rPr lang="es-AR" sz="2800" b="0" i="1" smtClean="0">
                              <a:latin typeface="Cambria Math" panose="02040503050406030204" pitchFamily="18" charset="0"/>
                              <a:ea typeface="Cambria Math" panose="02040503050406030204" pitchFamily="18" charset="0"/>
                            </a:rPr>
                            <m:t>∙</m:t>
                          </m:r>
                          <m:r>
                            <a:rPr lang="es-AR" sz="2800" b="0" i="1" smtClean="0">
                              <a:latin typeface="Cambria Math" panose="02040503050406030204" pitchFamily="18" charset="0"/>
                              <a:ea typeface="Cambria Math" panose="02040503050406030204" pitchFamily="18" charset="0"/>
                            </a:rPr>
                            <m:t>𝑑𝑦</m:t>
                          </m:r>
                          <m:r>
                            <a:rPr lang="es-AR" sz="2800" b="0" i="1" smtClean="0">
                              <a:latin typeface="Cambria Math" panose="02040503050406030204" pitchFamily="18" charset="0"/>
                              <a:ea typeface="Cambria Math" panose="02040503050406030204" pitchFamily="18" charset="0"/>
                            </a:rPr>
                            <m:t>=</m:t>
                          </m:r>
                          <m:nary>
                            <m:naryPr>
                              <m:limLoc m:val="undOvr"/>
                              <m:subHide m:val="on"/>
                              <m:supHide m:val="on"/>
                              <m:ctrlPr>
                                <a:rPr lang="es-AR" sz="2800" b="0" i="1" smtClean="0">
                                  <a:latin typeface="Cambria Math" panose="02040503050406030204" pitchFamily="18" charset="0"/>
                                  <a:ea typeface="Cambria Math" panose="02040503050406030204" pitchFamily="18" charset="0"/>
                                </a:rPr>
                              </m:ctrlPr>
                            </m:naryPr>
                            <m:sub/>
                            <m:sup/>
                            <m:e>
                              <m:r>
                                <a:rPr lang="es-AR" sz="2800" b="0" i="1" smtClean="0">
                                  <a:latin typeface="Cambria Math" panose="02040503050406030204" pitchFamily="18" charset="0"/>
                                  <a:ea typeface="Cambria Math" panose="02040503050406030204" pitchFamily="18" charset="0"/>
                                </a:rPr>
                                <m:t>−</m:t>
                              </m:r>
                              <m:r>
                                <a:rPr lang="es-AR" sz="2800" b="0" i="1" smtClean="0">
                                  <a:latin typeface="Cambria Math" panose="02040503050406030204" pitchFamily="18" charset="0"/>
                                  <a:ea typeface="Cambria Math" panose="02040503050406030204" pitchFamily="18" charset="0"/>
                                </a:rPr>
                                <m:t>𝑥</m:t>
                              </m:r>
                              <m:r>
                                <a:rPr lang="es-AR" sz="2800" b="0" i="1" smtClean="0">
                                  <a:latin typeface="Cambria Math" panose="02040503050406030204" pitchFamily="18" charset="0"/>
                                  <a:ea typeface="Cambria Math" panose="02040503050406030204" pitchFamily="18" charset="0"/>
                                </a:rPr>
                                <m:t>∙</m:t>
                              </m:r>
                              <m:r>
                                <a:rPr lang="es-AR" sz="2800" b="0" i="1" smtClean="0">
                                  <a:latin typeface="Cambria Math" panose="02040503050406030204" pitchFamily="18" charset="0"/>
                                  <a:ea typeface="Cambria Math" panose="02040503050406030204" pitchFamily="18" charset="0"/>
                                </a:rPr>
                                <m:t>𝑑𝑥</m:t>
                              </m:r>
                            </m:e>
                          </m:nary>
                        </m:e>
                      </m:nary>
                    </m:oMath>
                  </m:oMathPara>
                </a14:m>
                <a:endParaRPr lang="es-AR" sz="2800" dirty="0" smtClean="0"/>
              </a:p>
              <a:p>
                <a:pPr marL="0" indent="0">
                  <a:lnSpc>
                    <a:spcPct val="100000"/>
                  </a:lnSpc>
                  <a:buNone/>
                </a:pPr>
                <a14:m>
                  <m:oMathPara xmlns:m="http://schemas.openxmlformats.org/officeDocument/2006/math">
                    <m:oMathParaPr>
                      <m:jc m:val="centerGroup"/>
                    </m:oMathParaPr>
                    <m:oMath xmlns:m="http://schemas.openxmlformats.org/officeDocument/2006/math">
                      <m:f>
                        <m:fPr>
                          <m:ctrlPr>
                            <a:rPr lang="es-AR" sz="2800" b="0" i="1" smtClean="0">
                              <a:latin typeface="Cambria Math" panose="02040503050406030204" pitchFamily="18" charset="0"/>
                            </a:rPr>
                          </m:ctrlPr>
                        </m:fPr>
                        <m:num>
                          <m:sSup>
                            <m:sSupPr>
                              <m:ctrlPr>
                                <a:rPr lang="es-AR" sz="2800" b="0" i="1" smtClean="0">
                                  <a:latin typeface="Cambria Math" panose="02040503050406030204" pitchFamily="18" charset="0"/>
                                </a:rPr>
                              </m:ctrlPr>
                            </m:sSupPr>
                            <m:e>
                              <m:r>
                                <a:rPr lang="es-AR" sz="2800" b="0" i="1" smtClean="0">
                                  <a:latin typeface="Cambria Math" panose="02040503050406030204" pitchFamily="18" charset="0"/>
                                </a:rPr>
                                <m:t>𝑦</m:t>
                              </m:r>
                            </m:e>
                            <m:sup>
                              <m:r>
                                <a:rPr lang="es-AR" sz="2800" b="0" i="1" smtClean="0">
                                  <a:latin typeface="Cambria Math" panose="02040503050406030204" pitchFamily="18" charset="0"/>
                                </a:rPr>
                                <m:t>2</m:t>
                              </m:r>
                            </m:sup>
                          </m:sSup>
                        </m:num>
                        <m:den>
                          <m:r>
                            <a:rPr lang="es-AR" sz="2800" b="0" i="1" smtClean="0">
                              <a:latin typeface="Cambria Math" panose="02040503050406030204" pitchFamily="18" charset="0"/>
                            </a:rPr>
                            <m:t>2</m:t>
                          </m:r>
                        </m:den>
                      </m:f>
                      <m:r>
                        <a:rPr lang="es-AR" sz="2800" b="0" i="1" smtClean="0">
                          <a:latin typeface="Cambria Math" panose="02040503050406030204" pitchFamily="18" charset="0"/>
                        </a:rPr>
                        <m:t>=−</m:t>
                      </m:r>
                      <m:f>
                        <m:fPr>
                          <m:ctrlPr>
                            <a:rPr lang="es-AR" sz="2800" b="0" i="1" smtClean="0">
                              <a:latin typeface="Cambria Math" panose="02040503050406030204" pitchFamily="18" charset="0"/>
                            </a:rPr>
                          </m:ctrlPr>
                        </m:fPr>
                        <m:num>
                          <m:sSup>
                            <m:sSupPr>
                              <m:ctrlPr>
                                <a:rPr lang="es-AR" sz="2800" b="0" i="1" smtClean="0">
                                  <a:latin typeface="Cambria Math" panose="02040503050406030204" pitchFamily="18" charset="0"/>
                                </a:rPr>
                              </m:ctrlPr>
                            </m:sSupPr>
                            <m:e>
                              <m:r>
                                <a:rPr lang="es-AR" sz="2800" b="0" i="1" smtClean="0">
                                  <a:latin typeface="Cambria Math" panose="02040503050406030204" pitchFamily="18" charset="0"/>
                                </a:rPr>
                                <m:t>𝑥</m:t>
                              </m:r>
                            </m:e>
                            <m:sup>
                              <m:r>
                                <a:rPr lang="es-AR" sz="2800" b="0" i="1" smtClean="0">
                                  <a:latin typeface="Cambria Math" panose="02040503050406030204" pitchFamily="18" charset="0"/>
                                </a:rPr>
                                <m:t>2</m:t>
                              </m:r>
                            </m:sup>
                          </m:sSup>
                        </m:num>
                        <m:den>
                          <m:r>
                            <a:rPr lang="es-AR" sz="2800" b="0" i="1" smtClean="0">
                              <a:latin typeface="Cambria Math" panose="02040503050406030204" pitchFamily="18" charset="0"/>
                            </a:rPr>
                            <m:t>2</m:t>
                          </m:r>
                        </m:den>
                      </m:f>
                      <m:r>
                        <a:rPr lang="es-AR" sz="2800" b="0" i="1" smtClean="0">
                          <a:latin typeface="Cambria Math" panose="02040503050406030204" pitchFamily="18" charset="0"/>
                        </a:rPr>
                        <m:t>+</m:t>
                      </m:r>
                      <m:r>
                        <a:rPr lang="es-AR" sz="2800" b="0" i="1" smtClean="0">
                          <a:latin typeface="Cambria Math" panose="02040503050406030204" pitchFamily="18" charset="0"/>
                        </a:rPr>
                        <m:t>𝑘</m:t>
                      </m:r>
                    </m:oMath>
                  </m:oMathPara>
                </a14:m>
                <a:endParaRPr lang="es-AR" sz="2800" dirty="0" smtClean="0"/>
              </a:p>
              <a:p>
                <a:pPr marL="0" indent="0">
                  <a:lnSpc>
                    <a:spcPct val="100000"/>
                  </a:lnSpc>
                  <a:buNone/>
                </a:pPr>
                <a14:m>
                  <m:oMathPara xmlns:m="http://schemas.openxmlformats.org/officeDocument/2006/math">
                    <m:oMathParaPr>
                      <m:jc m:val="centerGroup"/>
                    </m:oMathParaPr>
                    <m:oMath xmlns:m="http://schemas.openxmlformats.org/officeDocument/2006/math">
                      <m:r>
                        <a:rPr lang="es-AR" sz="2800" b="0" i="1" smtClean="0">
                          <a:latin typeface="Cambria Math" panose="02040503050406030204" pitchFamily="18" charset="0"/>
                        </a:rPr>
                        <m:t>𝑦</m:t>
                      </m:r>
                      <m:r>
                        <a:rPr lang="es-AR" sz="2800" b="0" i="1" smtClean="0">
                          <a:latin typeface="Cambria Math" panose="02040503050406030204" pitchFamily="18" charset="0"/>
                        </a:rPr>
                        <m:t>=</m:t>
                      </m:r>
                      <m:rad>
                        <m:radPr>
                          <m:degHide m:val="on"/>
                          <m:ctrlPr>
                            <a:rPr lang="es-AR" sz="2800" b="0" i="1" smtClean="0">
                              <a:latin typeface="Cambria Math" panose="02040503050406030204" pitchFamily="18" charset="0"/>
                            </a:rPr>
                          </m:ctrlPr>
                        </m:radPr>
                        <m:deg/>
                        <m:e>
                          <m:r>
                            <a:rPr lang="es-AR" sz="2800" b="0" i="1" smtClean="0">
                              <a:latin typeface="Cambria Math" panose="02040503050406030204" pitchFamily="18" charset="0"/>
                            </a:rPr>
                            <m:t>−</m:t>
                          </m:r>
                          <m:sSup>
                            <m:sSupPr>
                              <m:ctrlPr>
                                <a:rPr lang="es-AR" sz="2800" b="0" i="1" smtClean="0">
                                  <a:latin typeface="Cambria Math" panose="02040503050406030204" pitchFamily="18" charset="0"/>
                                </a:rPr>
                              </m:ctrlPr>
                            </m:sSupPr>
                            <m:e>
                              <m:r>
                                <a:rPr lang="es-AR" sz="2800" b="0" i="1" smtClean="0">
                                  <a:latin typeface="Cambria Math" panose="02040503050406030204" pitchFamily="18" charset="0"/>
                                </a:rPr>
                                <m:t>𝑥</m:t>
                              </m:r>
                            </m:e>
                            <m:sup>
                              <m:r>
                                <a:rPr lang="es-AR" sz="2800" b="0" i="1" smtClean="0">
                                  <a:latin typeface="Cambria Math" panose="02040503050406030204" pitchFamily="18" charset="0"/>
                                </a:rPr>
                                <m:t>2</m:t>
                              </m:r>
                            </m:sup>
                          </m:sSup>
                          <m:r>
                            <a:rPr lang="es-AR" sz="2800" b="0" i="1" smtClean="0">
                              <a:latin typeface="Cambria Math" panose="02040503050406030204" pitchFamily="18" charset="0"/>
                            </a:rPr>
                            <m:t>+</m:t>
                          </m:r>
                          <m:r>
                            <a:rPr lang="es-AR" sz="2800" b="0" i="1" smtClean="0">
                              <a:latin typeface="Cambria Math" panose="02040503050406030204" pitchFamily="18" charset="0"/>
                            </a:rPr>
                            <m:t>𝑐</m:t>
                          </m:r>
                        </m:e>
                      </m:rad>
                    </m:oMath>
                  </m:oMathPara>
                </a14:m>
                <a:endParaRPr lang="es-AR" dirty="0" smtClean="0"/>
              </a:p>
              <a:p>
                <a:pPr marL="0" indent="0">
                  <a:buNone/>
                </a:pPr>
                <a:endParaRPr lang="es-AR"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680321" y="2336873"/>
                <a:ext cx="9613861" cy="4218672"/>
              </a:xfrm>
              <a:blipFill rotWithShape="0">
                <a:blip r:embed="rId3"/>
                <a:stretch>
                  <a:fillRect/>
                </a:stretch>
              </a:blipFill>
            </p:spPr>
            <p:txBody>
              <a:bodyPr/>
              <a:lstStyle/>
              <a:p>
                <a:r>
                  <a:rPr lang="es-AR">
                    <a:noFill/>
                  </a:rPr>
                  <a:t> </a:t>
                </a:r>
              </a:p>
            </p:txBody>
          </p:sp>
        </mc:Fallback>
      </mc:AlternateContent>
      <p:sp>
        <p:nvSpPr>
          <p:cNvPr id="4" name="Título 1"/>
          <p:cNvSpPr txBox="1">
            <a:spLocks/>
          </p:cNvSpPr>
          <p:nvPr/>
        </p:nvSpPr>
        <p:spPr>
          <a:xfrm>
            <a:off x="0" y="2618020"/>
            <a:ext cx="2236763"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s-AR" sz="2400" dirty="0" smtClean="0"/>
              <a:t>Separamos las variables</a:t>
            </a:r>
            <a:endParaRPr lang="es-AR" sz="2400" dirty="0"/>
          </a:p>
        </p:txBody>
      </p:sp>
    </p:spTree>
    <p:extLst>
      <p:ext uri="{BB962C8B-B14F-4D97-AF65-F5344CB8AC3E}">
        <p14:creationId xmlns:p14="http://schemas.microsoft.com/office/powerpoint/2010/main" val="208306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ítulo 1"/>
              <p:cNvSpPr>
                <a:spLocks noGrp="1"/>
              </p:cNvSpPr>
              <p:nvPr>
                <p:ph type="title"/>
              </p:nvPr>
            </p:nvSpPr>
            <p:spPr/>
            <p:txBody>
              <a:bodyPr/>
              <a:lstStyle/>
              <a:p>
                <a:pPr/>
                <a14:m>
                  <m:oMathPara xmlns:m="http://schemas.openxmlformats.org/officeDocument/2006/math">
                    <m:oMathParaPr>
                      <m:jc m:val="centerGroup"/>
                    </m:oMathParaPr>
                    <m:oMath xmlns:m="http://schemas.openxmlformats.org/officeDocument/2006/math">
                      <m:f>
                        <m:fPr>
                          <m:ctrlPr>
                            <a:rPr lang="es-AR" i="1">
                              <a:latin typeface="Cambria Math" panose="02040503050406030204" pitchFamily="18" charset="0"/>
                            </a:rPr>
                          </m:ctrlPr>
                        </m:fPr>
                        <m:num>
                          <m:r>
                            <a:rPr lang="es-AR" i="1">
                              <a:latin typeface="Cambria Math" panose="02040503050406030204" pitchFamily="18" charset="0"/>
                            </a:rPr>
                            <m:t>𝑑𝑦</m:t>
                          </m:r>
                        </m:num>
                        <m:den>
                          <m:r>
                            <a:rPr lang="es-AR" i="1">
                              <a:latin typeface="Cambria Math" panose="02040503050406030204" pitchFamily="18" charset="0"/>
                            </a:rPr>
                            <m:t>𝑑𝑥</m:t>
                          </m:r>
                        </m:den>
                      </m:f>
                      <m:r>
                        <a:rPr lang="es-AR" i="1">
                          <a:latin typeface="Cambria Math" panose="02040503050406030204" pitchFamily="18" charset="0"/>
                        </a:rPr>
                        <m:t>+</m:t>
                      </m:r>
                      <m:r>
                        <a:rPr lang="es-AR" i="1">
                          <a:latin typeface="Cambria Math" panose="02040503050406030204" pitchFamily="18" charset="0"/>
                        </a:rPr>
                        <m:t>𝑦</m:t>
                      </m:r>
                      <m:r>
                        <a:rPr lang="es-AR" i="1">
                          <a:latin typeface="Cambria Math" panose="02040503050406030204" pitchFamily="18" charset="0"/>
                          <a:ea typeface="Cambria Math" panose="02040503050406030204" pitchFamily="18" charset="0"/>
                        </a:rPr>
                        <m:t>∙</m:t>
                      </m:r>
                      <m:func>
                        <m:funcPr>
                          <m:ctrlPr>
                            <a:rPr lang="es-AR" i="1">
                              <a:latin typeface="Cambria Math" panose="02040503050406030204" pitchFamily="18" charset="0"/>
                              <a:ea typeface="Cambria Math" panose="02040503050406030204" pitchFamily="18" charset="0"/>
                            </a:rPr>
                          </m:ctrlPr>
                        </m:funcPr>
                        <m:fName>
                          <m:r>
                            <m:rPr>
                              <m:sty m:val="p"/>
                            </m:rPr>
                            <a:rPr lang="es-AR">
                              <a:latin typeface="Cambria Math" panose="02040503050406030204" pitchFamily="18" charset="0"/>
                              <a:ea typeface="Cambria Math" panose="02040503050406030204" pitchFamily="18" charset="0"/>
                            </a:rPr>
                            <m:t>sin</m:t>
                          </m:r>
                        </m:fName>
                        <m:e>
                          <m:r>
                            <a:rPr lang="es-AR" i="1">
                              <a:latin typeface="Cambria Math" panose="02040503050406030204" pitchFamily="18" charset="0"/>
                              <a:ea typeface="Cambria Math" panose="02040503050406030204" pitchFamily="18" charset="0"/>
                            </a:rPr>
                            <m:t>𝑥</m:t>
                          </m:r>
                        </m:e>
                      </m:func>
                      <m:r>
                        <a:rPr lang="es-AR" i="1">
                          <a:latin typeface="Cambria Math" panose="02040503050406030204" pitchFamily="18" charset="0"/>
                          <a:ea typeface="Cambria Math" panose="02040503050406030204" pitchFamily="18" charset="0"/>
                        </a:rPr>
                        <m:t>=0</m:t>
                      </m:r>
                    </m:oMath>
                  </m:oMathPara>
                </a14:m>
                <a:endParaRPr lang="es-AR" dirty="0">
                  <a:ea typeface="Cambria Math" panose="02040503050406030204" pitchFamily="18" charset="0"/>
                </a:endParaRPr>
              </a:p>
            </p:txBody>
          </p:sp>
        </mc:Choice>
        <mc:Fallback xmlns="">
          <p:sp>
            <p:nvSpPr>
              <p:cNvPr id="2" name="Título 1"/>
              <p:cNvSpPr>
                <a:spLocks noGrp="1" noRot="1" noChangeAspect="1" noMove="1" noResize="1" noEditPoints="1" noAdjustHandles="1" noChangeArrowheads="1" noChangeShapeType="1" noTextEdit="1"/>
              </p:cNvSpPr>
              <p:nvPr>
                <p:ph type="title"/>
              </p:nvPr>
            </p:nvSpPr>
            <p:spPr>
              <a:blipFill rotWithShape="0">
                <a:blip r:embed="rId2"/>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680321" y="2336873"/>
                <a:ext cx="9613861" cy="4218672"/>
              </a:xfrm>
            </p:spPr>
            <p:txBody>
              <a:bodyPr>
                <a:normAutofit/>
              </a:bodyPr>
              <a:lstStyle/>
              <a:p>
                <a:pPr marL="0" indent="0">
                  <a:lnSpc>
                    <a:spcPct val="100000"/>
                  </a:lnSpc>
                  <a:buNone/>
                </a:pPr>
                <a14:m>
                  <m:oMathPara xmlns:m="http://schemas.openxmlformats.org/officeDocument/2006/math">
                    <m:oMathParaPr>
                      <m:jc m:val="centerGroup"/>
                    </m:oMathParaPr>
                    <m:oMath xmlns:m="http://schemas.openxmlformats.org/officeDocument/2006/math">
                      <m:f>
                        <m:fPr>
                          <m:ctrlPr>
                            <a:rPr lang="es-AR" sz="2800" b="0" i="1" smtClean="0">
                              <a:latin typeface="Cambria Math" panose="02040503050406030204" pitchFamily="18" charset="0"/>
                              <a:ea typeface="Cambria Math" panose="02040503050406030204" pitchFamily="18" charset="0"/>
                            </a:rPr>
                          </m:ctrlPr>
                        </m:fPr>
                        <m:num>
                          <m:r>
                            <a:rPr lang="es-AR" sz="2800" b="0" i="1" smtClean="0">
                              <a:latin typeface="Cambria Math" panose="02040503050406030204" pitchFamily="18" charset="0"/>
                              <a:ea typeface="Cambria Math" panose="02040503050406030204" pitchFamily="18" charset="0"/>
                            </a:rPr>
                            <m:t>𝑑𝑦</m:t>
                          </m:r>
                        </m:num>
                        <m:den>
                          <m:r>
                            <a:rPr lang="es-AR" sz="2800" b="0" i="1" smtClean="0">
                              <a:latin typeface="Cambria Math" panose="02040503050406030204" pitchFamily="18" charset="0"/>
                              <a:ea typeface="Cambria Math" panose="02040503050406030204" pitchFamily="18" charset="0"/>
                            </a:rPr>
                            <m:t>𝑑𝑥</m:t>
                          </m:r>
                        </m:den>
                      </m:f>
                      <m:r>
                        <a:rPr lang="es-AR" sz="2800" i="1">
                          <a:latin typeface="Cambria Math" panose="02040503050406030204" pitchFamily="18" charset="0"/>
                          <a:ea typeface="Cambria Math" panose="02040503050406030204" pitchFamily="18" charset="0"/>
                        </a:rPr>
                        <m:t>=−</m:t>
                      </m:r>
                      <m:r>
                        <a:rPr lang="es-AR" sz="2800" b="0" i="1" smtClean="0">
                          <a:latin typeface="Cambria Math" panose="02040503050406030204" pitchFamily="18" charset="0"/>
                          <a:ea typeface="Cambria Math" panose="02040503050406030204" pitchFamily="18" charset="0"/>
                        </a:rPr>
                        <m:t>𝑦</m:t>
                      </m:r>
                      <m:r>
                        <a:rPr lang="es-AR" sz="2800" b="0" i="1" smtClean="0">
                          <a:latin typeface="Cambria Math" panose="02040503050406030204" pitchFamily="18" charset="0"/>
                          <a:ea typeface="Cambria Math" panose="02040503050406030204" pitchFamily="18" charset="0"/>
                        </a:rPr>
                        <m:t>∙</m:t>
                      </m:r>
                      <m:func>
                        <m:funcPr>
                          <m:ctrlPr>
                            <a:rPr lang="es-AR" sz="2800" b="0" i="1" smtClean="0">
                              <a:latin typeface="Cambria Math" panose="02040503050406030204" pitchFamily="18" charset="0"/>
                              <a:ea typeface="Cambria Math" panose="02040503050406030204" pitchFamily="18" charset="0"/>
                            </a:rPr>
                          </m:ctrlPr>
                        </m:funcPr>
                        <m:fName>
                          <m:r>
                            <m:rPr>
                              <m:sty m:val="p"/>
                            </m:rPr>
                            <a:rPr lang="es-AR" sz="2800" b="0" i="0" smtClean="0">
                              <a:latin typeface="Cambria Math" panose="02040503050406030204" pitchFamily="18" charset="0"/>
                              <a:ea typeface="Cambria Math" panose="02040503050406030204" pitchFamily="18" charset="0"/>
                            </a:rPr>
                            <m:t>sin</m:t>
                          </m:r>
                        </m:fName>
                        <m:e>
                          <m:r>
                            <a:rPr lang="es-AR" sz="2800" b="0" i="1" smtClean="0">
                              <a:latin typeface="Cambria Math" panose="02040503050406030204" pitchFamily="18" charset="0"/>
                              <a:ea typeface="Cambria Math" panose="02040503050406030204" pitchFamily="18" charset="0"/>
                            </a:rPr>
                            <m:t>𝑥</m:t>
                          </m:r>
                        </m:e>
                      </m:func>
                    </m:oMath>
                  </m:oMathPara>
                </a14:m>
                <a:endParaRPr lang="es-AR" sz="2800" dirty="0" smtClean="0"/>
              </a:p>
              <a:p>
                <a:pPr marL="0" indent="0">
                  <a:lnSpc>
                    <a:spcPct val="100000"/>
                  </a:lnSpc>
                  <a:buNone/>
                </a:pPr>
                <a14:m>
                  <m:oMathPara xmlns:m="http://schemas.openxmlformats.org/officeDocument/2006/math">
                    <m:oMathParaPr>
                      <m:jc m:val="centerGroup"/>
                    </m:oMathParaPr>
                    <m:oMath xmlns:m="http://schemas.openxmlformats.org/officeDocument/2006/math">
                      <m:f>
                        <m:fPr>
                          <m:ctrlPr>
                            <a:rPr lang="es-AR" sz="2800" b="0" i="1" smtClean="0">
                              <a:latin typeface="Cambria Math" panose="02040503050406030204" pitchFamily="18" charset="0"/>
                              <a:ea typeface="Cambria Math" panose="02040503050406030204" pitchFamily="18" charset="0"/>
                            </a:rPr>
                          </m:ctrlPr>
                        </m:fPr>
                        <m:num>
                          <m:r>
                            <a:rPr lang="es-AR" sz="2800" b="0" i="1" smtClean="0">
                              <a:latin typeface="Cambria Math" panose="02040503050406030204" pitchFamily="18" charset="0"/>
                              <a:ea typeface="Cambria Math" panose="02040503050406030204" pitchFamily="18" charset="0"/>
                            </a:rPr>
                            <m:t>𝑑𝑦</m:t>
                          </m:r>
                        </m:num>
                        <m:den>
                          <m:r>
                            <a:rPr lang="es-AR" sz="2800" b="0" i="1" smtClean="0">
                              <a:latin typeface="Cambria Math" panose="02040503050406030204" pitchFamily="18" charset="0"/>
                              <a:ea typeface="Cambria Math" panose="02040503050406030204" pitchFamily="18" charset="0"/>
                            </a:rPr>
                            <m:t>𝑦</m:t>
                          </m:r>
                        </m:den>
                      </m:f>
                      <m:r>
                        <a:rPr lang="es-AR" sz="2800" b="0" i="1" smtClean="0">
                          <a:latin typeface="Cambria Math" panose="02040503050406030204" pitchFamily="18" charset="0"/>
                          <a:ea typeface="Cambria Math" panose="02040503050406030204" pitchFamily="18" charset="0"/>
                        </a:rPr>
                        <m:t>=</m:t>
                      </m:r>
                      <m:func>
                        <m:funcPr>
                          <m:ctrlPr>
                            <a:rPr lang="es-AR" sz="2800" b="0" i="1" smtClean="0">
                              <a:latin typeface="Cambria Math" panose="02040503050406030204" pitchFamily="18" charset="0"/>
                              <a:ea typeface="Cambria Math" panose="02040503050406030204" pitchFamily="18" charset="0"/>
                            </a:rPr>
                          </m:ctrlPr>
                        </m:funcPr>
                        <m:fName>
                          <m:r>
                            <m:rPr>
                              <m:sty m:val="p"/>
                            </m:rPr>
                            <a:rPr lang="es-AR" sz="2800" b="0" i="0" smtClean="0">
                              <a:latin typeface="Cambria Math" panose="02040503050406030204" pitchFamily="18" charset="0"/>
                              <a:ea typeface="Cambria Math" panose="02040503050406030204" pitchFamily="18" charset="0"/>
                            </a:rPr>
                            <m:t>sin</m:t>
                          </m:r>
                        </m:fName>
                        <m:e>
                          <m:r>
                            <a:rPr lang="es-AR" sz="2800" b="0" i="1" smtClean="0">
                              <a:latin typeface="Cambria Math" panose="02040503050406030204" pitchFamily="18" charset="0"/>
                              <a:ea typeface="Cambria Math" panose="02040503050406030204" pitchFamily="18" charset="0"/>
                            </a:rPr>
                            <m:t>𝑥</m:t>
                          </m:r>
                        </m:e>
                      </m:func>
                      <m:r>
                        <a:rPr lang="es-AR" sz="2800" b="0" i="1" smtClean="0">
                          <a:latin typeface="Cambria Math" panose="02040503050406030204" pitchFamily="18" charset="0"/>
                          <a:ea typeface="Cambria Math" panose="02040503050406030204" pitchFamily="18" charset="0"/>
                        </a:rPr>
                        <m:t>𝑑𝑥</m:t>
                      </m:r>
                    </m:oMath>
                  </m:oMathPara>
                </a14:m>
                <a:endParaRPr lang="es-AR" sz="2800" b="0" dirty="0" smtClean="0">
                  <a:ea typeface="Cambria Math" panose="02040503050406030204" pitchFamily="18" charset="0"/>
                </a:endParaRPr>
              </a:p>
              <a:p>
                <a:pPr marL="0" indent="0">
                  <a:lnSpc>
                    <a:spcPct val="100000"/>
                  </a:lnSpc>
                  <a:buNone/>
                </a:pPr>
                <a14:m>
                  <m:oMathPara xmlns:m="http://schemas.openxmlformats.org/officeDocument/2006/math">
                    <m:oMathParaPr>
                      <m:jc m:val="centerGroup"/>
                    </m:oMathParaPr>
                    <m:oMath xmlns:m="http://schemas.openxmlformats.org/officeDocument/2006/math">
                      <m:nary>
                        <m:naryPr>
                          <m:limLoc m:val="undOvr"/>
                          <m:subHide m:val="on"/>
                          <m:supHide m:val="on"/>
                          <m:ctrlPr>
                            <a:rPr lang="es-AR" sz="2800" i="1" smtClean="0">
                              <a:latin typeface="Cambria Math" panose="02040503050406030204" pitchFamily="18" charset="0"/>
                            </a:rPr>
                          </m:ctrlPr>
                        </m:naryPr>
                        <m:sub/>
                        <m:sup/>
                        <m:e>
                          <m:f>
                            <m:fPr>
                              <m:ctrlPr>
                                <a:rPr lang="es-AR" sz="2800" b="0" i="1" smtClean="0">
                                  <a:latin typeface="Cambria Math" panose="02040503050406030204" pitchFamily="18" charset="0"/>
                                </a:rPr>
                              </m:ctrlPr>
                            </m:fPr>
                            <m:num>
                              <m:r>
                                <a:rPr lang="es-AR" sz="2800" b="0" i="1" smtClean="0">
                                  <a:latin typeface="Cambria Math" panose="02040503050406030204" pitchFamily="18" charset="0"/>
                                </a:rPr>
                                <m:t>1</m:t>
                              </m:r>
                            </m:num>
                            <m:den>
                              <m:r>
                                <a:rPr lang="es-AR" sz="2800" b="0" i="1" smtClean="0">
                                  <a:latin typeface="Cambria Math" panose="02040503050406030204" pitchFamily="18" charset="0"/>
                                </a:rPr>
                                <m:t>𝑦</m:t>
                              </m:r>
                            </m:den>
                          </m:f>
                          <m:r>
                            <a:rPr lang="es-AR" sz="2800" b="0" i="1" smtClean="0">
                              <a:latin typeface="Cambria Math" panose="02040503050406030204" pitchFamily="18" charset="0"/>
                              <a:ea typeface="Cambria Math" panose="02040503050406030204" pitchFamily="18" charset="0"/>
                            </a:rPr>
                            <m:t>𝑑𝑦</m:t>
                          </m:r>
                          <m:r>
                            <a:rPr lang="es-AR" sz="2800" b="0" i="1" smtClean="0">
                              <a:latin typeface="Cambria Math" panose="02040503050406030204" pitchFamily="18" charset="0"/>
                              <a:ea typeface="Cambria Math" panose="02040503050406030204" pitchFamily="18" charset="0"/>
                            </a:rPr>
                            <m:t>=</m:t>
                          </m:r>
                          <m:nary>
                            <m:naryPr>
                              <m:limLoc m:val="undOvr"/>
                              <m:subHide m:val="on"/>
                              <m:supHide m:val="on"/>
                              <m:ctrlPr>
                                <a:rPr lang="es-AR" sz="2800" b="0" i="1" smtClean="0">
                                  <a:latin typeface="Cambria Math" panose="02040503050406030204" pitchFamily="18" charset="0"/>
                                  <a:ea typeface="Cambria Math" panose="02040503050406030204" pitchFamily="18" charset="0"/>
                                </a:rPr>
                              </m:ctrlPr>
                            </m:naryPr>
                            <m:sub/>
                            <m:sup/>
                            <m:e>
                              <m:func>
                                <m:funcPr>
                                  <m:ctrlPr>
                                    <a:rPr lang="es-AR" sz="2800" b="0" i="1" smtClean="0">
                                      <a:latin typeface="Cambria Math" panose="02040503050406030204" pitchFamily="18" charset="0"/>
                                      <a:ea typeface="Cambria Math" panose="02040503050406030204" pitchFamily="18" charset="0"/>
                                    </a:rPr>
                                  </m:ctrlPr>
                                </m:funcPr>
                                <m:fName>
                                  <m:r>
                                    <m:rPr>
                                      <m:sty m:val="p"/>
                                    </m:rPr>
                                    <a:rPr lang="es-AR" sz="2800" b="0" i="0" smtClean="0">
                                      <a:latin typeface="Cambria Math" panose="02040503050406030204" pitchFamily="18" charset="0"/>
                                      <a:ea typeface="Cambria Math" panose="02040503050406030204" pitchFamily="18" charset="0"/>
                                    </a:rPr>
                                    <m:t>sin</m:t>
                                  </m:r>
                                </m:fName>
                                <m:e>
                                  <m:r>
                                    <a:rPr lang="es-AR" sz="2800" b="0" i="1" smtClean="0">
                                      <a:latin typeface="Cambria Math" panose="02040503050406030204" pitchFamily="18" charset="0"/>
                                      <a:ea typeface="Cambria Math" panose="02040503050406030204" pitchFamily="18" charset="0"/>
                                    </a:rPr>
                                    <m:t>𝑥</m:t>
                                  </m:r>
                                </m:e>
                              </m:func>
                              <m:r>
                                <a:rPr lang="es-AR" sz="2800" b="0" i="1" smtClean="0">
                                  <a:latin typeface="Cambria Math" panose="02040503050406030204" pitchFamily="18" charset="0"/>
                                  <a:ea typeface="Cambria Math" panose="02040503050406030204" pitchFamily="18" charset="0"/>
                                </a:rPr>
                                <m:t>𝑑𝑥</m:t>
                              </m:r>
                            </m:e>
                          </m:nary>
                        </m:e>
                      </m:nary>
                    </m:oMath>
                  </m:oMathPara>
                </a14:m>
                <a:endParaRPr lang="es-AR" sz="2800" dirty="0" smtClean="0"/>
              </a:p>
              <a:p>
                <a:pPr marL="0" indent="0">
                  <a:lnSpc>
                    <a:spcPct val="100000"/>
                  </a:lnSpc>
                  <a:buNone/>
                </a:pPr>
                <a14:m>
                  <m:oMathPara xmlns:m="http://schemas.openxmlformats.org/officeDocument/2006/math">
                    <m:oMathParaPr>
                      <m:jc m:val="centerGroup"/>
                    </m:oMathParaPr>
                    <m:oMath xmlns:m="http://schemas.openxmlformats.org/officeDocument/2006/math">
                      <m:func>
                        <m:funcPr>
                          <m:ctrlPr>
                            <a:rPr lang="es-AR" sz="2800" b="0" i="1" smtClean="0">
                              <a:latin typeface="Cambria Math" panose="02040503050406030204" pitchFamily="18" charset="0"/>
                            </a:rPr>
                          </m:ctrlPr>
                        </m:funcPr>
                        <m:fName>
                          <m:r>
                            <m:rPr>
                              <m:sty m:val="p"/>
                            </m:rPr>
                            <a:rPr lang="es-AR" sz="2800" b="0" i="0" smtClean="0">
                              <a:latin typeface="Cambria Math" panose="02040503050406030204" pitchFamily="18" charset="0"/>
                            </a:rPr>
                            <m:t>ln</m:t>
                          </m:r>
                        </m:fName>
                        <m:e>
                          <m:d>
                            <m:dPr>
                              <m:ctrlPr>
                                <a:rPr lang="es-AR" sz="2800" b="0" i="1" smtClean="0">
                                  <a:latin typeface="Cambria Math" panose="02040503050406030204" pitchFamily="18" charset="0"/>
                                </a:rPr>
                              </m:ctrlPr>
                            </m:dPr>
                            <m:e>
                              <m:r>
                                <a:rPr lang="es-AR" sz="2800" b="0" i="1" smtClean="0">
                                  <a:latin typeface="Cambria Math" panose="02040503050406030204" pitchFamily="18" charset="0"/>
                                </a:rPr>
                                <m:t>𝑦</m:t>
                              </m:r>
                            </m:e>
                          </m:d>
                        </m:e>
                      </m:func>
                      <m:r>
                        <a:rPr lang="es-AR" sz="2800" b="0" i="1" smtClean="0">
                          <a:latin typeface="Cambria Math" panose="02040503050406030204" pitchFamily="18" charset="0"/>
                        </a:rPr>
                        <m:t>=</m:t>
                      </m:r>
                      <m:r>
                        <a:rPr lang="es-AR" sz="2800" b="0" i="0" smtClean="0">
                          <a:latin typeface="Cambria Math" panose="02040503050406030204" pitchFamily="18" charset="0"/>
                        </a:rPr>
                        <m:t>−</m:t>
                      </m:r>
                      <m:r>
                        <m:rPr>
                          <m:sty m:val="p"/>
                        </m:rPr>
                        <a:rPr lang="es-AR" sz="2800" b="0" i="0" smtClean="0">
                          <a:latin typeface="Cambria Math" panose="02040503050406030204" pitchFamily="18" charset="0"/>
                        </a:rPr>
                        <m:t>cos</m:t>
                      </m:r>
                      <m:r>
                        <a:rPr lang="es-AR" sz="2800" b="0" i="1" smtClean="0">
                          <a:latin typeface="Cambria Math" panose="02040503050406030204" pitchFamily="18" charset="0"/>
                        </a:rPr>
                        <m:t>⁡(</m:t>
                      </m:r>
                      <m:r>
                        <a:rPr lang="es-AR" sz="2800" b="0" i="1" smtClean="0">
                          <a:latin typeface="Cambria Math" panose="02040503050406030204" pitchFamily="18" charset="0"/>
                        </a:rPr>
                        <m:t>𝑥</m:t>
                      </m:r>
                      <m:r>
                        <a:rPr lang="es-AR" sz="2800" b="0" i="1" smtClean="0">
                          <a:latin typeface="Cambria Math" panose="02040503050406030204" pitchFamily="18" charset="0"/>
                        </a:rPr>
                        <m:t>)+</m:t>
                      </m:r>
                      <m:r>
                        <a:rPr lang="es-AR" sz="2800" b="0" i="1" smtClean="0">
                          <a:latin typeface="Cambria Math" panose="02040503050406030204" pitchFamily="18" charset="0"/>
                        </a:rPr>
                        <m:t>𝑘</m:t>
                      </m:r>
                    </m:oMath>
                  </m:oMathPara>
                </a14:m>
                <a:endParaRPr lang="es-AR" sz="2800" dirty="0" smtClean="0"/>
              </a:p>
              <a:p>
                <a:pPr marL="0" indent="0">
                  <a:lnSpc>
                    <a:spcPct val="100000"/>
                  </a:lnSpc>
                  <a:buNone/>
                </a:pPr>
                <a14:m>
                  <m:oMathPara xmlns:m="http://schemas.openxmlformats.org/officeDocument/2006/math">
                    <m:oMathParaPr>
                      <m:jc m:val="centerGroup"/>
                    </m:oMathParaPr>
                    <m:oMath xmlns:m="http://schemas.openxmlformats.org/officeDocument/2006/math">
                      <m:r>
                        <a:rPr lang="es-AR" sz="2800" b="0" i="1" smtClean="0">
                          <a:latin typeface="Cambria Math" panose="02040503050406030204" pitchFamily="18" charset="0"/>
                        </a:rPr>
                        <m:t>𝑦</m:t>
                      </m:r>
                      <m:r>
                        <a:rPr lang="es-AR" sz="2800" b="0" i="1" smtClean="0">
                          <a:latin typeface="Cambria Math" panose="02040503050406030204" pitchFamily="18" charset="0"/>
                        </a:rPr>
                        <m:t>=</m:t>
                      </m:r>
                      <m:r>
                        <a:rPr lang="es-AR" sz="2800" b="0" i="1" smtClean="0">
                          <a:latin typeface="Cambria Math" panose="02040503050406030204" pitchFamily="18" charset="0"/>
                        </a:rPr>
                        <m:t>𝑐</m:t>
                      </m:r>
                      <m:r>
                        <a:rPr lang="es-AR" sz="2800" b="0" i="1" smtClean="0">
                          <a:latin typeface="Cambria Math" panose="02040503050406030204" pitchFamily="18" charset="0"/>
                        </a:rPr>
                        <m:t>.</m:t>
                      </m:r>
                      <m:sSup>
                        <m:sSupPr>
                          <m:ctrlPr>
                            <a:rPr lang="es-AR" sz="2800" b="0" i="1" smtClean="0">
                              <a:latin typeface="Cambria Math" panose="02040503050406030204" pitchFamily="18" charset="0"/>
                            </a:rPr>
                          </m:ctrlPr>
                        </m:sSupPr>
                        <m:e>
                          <m:r>
                            <a:rPr lang="es-AR" sz="2800" b="0" i="1" smtClean="0">
                              <a:latin typeface="Cambria Math" panose="02040503050406030204" pitchFamily="18" charset="0"/>
                            </a:rPr>
                            <m:t>𝑒</m:t>
                          </m:r>
                        </m:e>
                        <m:sup>
                          <m:r>
                            <a:rPr lang="es-AR" sz="2800" b="0" i="1" smtClean="0">
                              <a:latin typeface="Cambria Math" panose="02040503050406030204" pitchFamily="18" charset="0"/>
                            </a:rPr>
                            <m:t>−</m:t>
                          </m:r>
                          <m:func>
                            <m:funcPr>
                              <m:ctrlPr>
                                <a:rPr lang="es-AR" sz="2800" b="0" i="1" smtClean="0">
                                  <a:latin typeface="Cambria Math" panose="02040503050406030204" pitchFamily="18" charset="0"/>
                                </a:rPr>
                              </m:ctrlPr>
                            </m:funcPr>
                            <m:fName>
                              <m:r>
                                <m:rPr>
                                  <m:sty m:val="p"/>
                                </m:rPr>
                                <a:rPr lang="es-AR" sz="2800" b="0" i="0" smtClean="0">
                                  <a:latin typeface="Cambria Math" panose="02040503050406030204" pitchFamily="18" charset="0"/>
                                </a:rPr>
                                <m:t>cos</m:t>
                              </m:r>
                            </m:fName>
                            <m:e>
                              <m:d>
                                <m:dPr>
                                  <m:ctrlPr>
                                    <a:rPr lang="es-AR" sz="2800" b="0" i="1" smtClean="0">
                                      <a:latin typeface="Cambria Math" panose="02040503050406030204" pitchFamily="18" charset="0"/>
                                    </a:rPr>
                                  </m:ctrlPr>
                                </m:dPr>
                                <m:e>
                                  <m:r>
                                    <a:rPr lang="es-AR" sz="2800" b="0" i="1" smtClean="0">
                                      <a:latin typeface="Cambria Math" panose="02040503050406030204" pitchFamily="18" charset="0"/>
                                    </a:rPr>
                                    <m:t>𝑥</m:t>
                                  </m:r>
                                </m:e>
                              </m:d>
                            </m:e>
                          </m:func>
                        </m:sup>
                      </m:sSup>
                    </m:oMath>
                  </m:oMathPara>
                </a14:m>
                <a:endParaRPr lang="es-AR" dirty="0" smtClean="0"/>
              </a:p>
              <a:p>
                <a:pPr marL="0" indent="0">
                  <a:buNone/>
                </a:pPr>
                <a:endParaRPr lang="es-AR"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680321" y="2336873"/>
                <a:ext cx="9613861" cy="4218672"/>
              </a:xfrm>
              <a:blipFill rotWithShape="0">
                <a:blip r:embed="rId3"/>
                <a:stretch>
                  <a:fillRect/>
                </a:stretch>
              </a:blipFill>
            </p:spPr>
            <p:txBody>
              <a:bodyPr/>
              <a:lstStyle/>
              <a:p>
                <a:r>
                  <a:rPr lang="es-AR">
                    <a:noFill/>
                  </a:rPr>
                  <a:t> </a:t>
                </a:r>
              </a:p>
            </p:txBody>
          </p:sp>
        </mc:Fallback>
      </mc:AlternateContent>
      <p:sp>
        <p:nvSpPr>
          <p:cNvPr id="4" name="Título 1"/>
          <p:cNvSpPr txBox="1">
            <a:spLocks/>
          </p:cNvSpPr>
          <p:nvPr/>
        </p:nvSpPr>
        <p:spPr>
          <a:xfrm>
            <a:off x="0" y="2618020"/>
            <a:ext cx="2236763"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s-AR" sz="2400" dirty="0" smtClean="0"/>
              <a:t>Separamos las variables</a:t>
            </a:r>
            <a:endParaRPr lang="es-AR" sz="2400" dirty="0"/>
          </a:p>
        </p:txBody>
      </p:sp>
    </p:spTree>
    <p:extLst>
      <p:ext uri="{BB962C8B-B14F-4D97-AF65-F5344CB8AC3E}">
        <p14:creationId xmlns:p14="http://schemas.microsoft.com/office/powerpoint/2010/main" val="371425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Resolver las siguientes ecuaciones diferenciales con condiciones iniciales</a:t>
            </a:r>
            <a:endParaRPr lang="es-AR"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f>
                        <m:fPr>
                          <m:ctrlPr>
                            <a:rPr lang="es-AR" sz="3200" i="1" smtClean="0">
                              <a:latin typeface="Cambria Math" panose="02040503050406030204" pitchFamily="18" charset="0"/>
                            </a:rPr>
                          </m:ctrlPr>
                        </m:fPr>
                        <m:num>
                          <m:r>
                            <a:rPr lang="es-AR" sz="3200" i="1" smtClean="0">
                              <a:latin typeface="Cambria Math" panose="02040503050406030204" pitchFamily="18" charset="0"/>
                            </a:rPr>
                            <m:t>𝑑𝑦</m:t>
                          </m:r>
                        </m:num>
                        <m:den>
                          <m:r>
                            <a:rPr lang="es-AR" sz="3200" i="1" smtClean="0">
                              <a:latin typeface="Cambria Math" panose="02040503050406030204" pitchFamily="18" charset="0"/>
                            </a:rPr>
                            <m:t>𝑑𝑥</m:t>
                          </m:r>
                        </m:den>
                      </m:f>
                      <m:r>
                        <a:rPr lang="es-AR" sz="3200" b="0" i="1" smtClean="0">
                          <a:latin typeface="Cambria Math" panose="02040503050406030204" pitchFamily="18" charset="0"/>
                        </a:rPr>
                        <m:t>=</m:t>
                      </m:r>
                      <m:f>
                        <m:fPr>
                          <m:ctrlPr>
                            <a:rPr lang="es-AR" sz="3200" b="0" i="1" smtClean="0">
                              <a:latin typeface="Cambria Math" panose="02040503050406030204" pitchFamily="18" charset="0"/>
                            </a:rPr>
                          </m:ctrlPr>
                        </m:fPr>
                        <m:num>
                          <m:sSup>
                            <m:sSupPr>
                              <m:ctrlPr>
                                <a:rPr lang="es-AR" sz="3200" b="0" i="1" smtClean="0">
                                  <a:latin typeface="Cambria Math" panose="02040503050406030204" pitchFamily="18" charset="0"/>
                                </a:rPr>
                              </m:ctrlPr>
                            </m:sSupPr>
                            <m:e>
                              <m:r>
                                <a:rPr lang="es-AR" sz="3200" b="0" i="1" smtClean="0">
                                  <a:latin typeface="Cambria Math" panose="02040503050406030204" pitchFamily="18" charset="0"/>
                                </a:rPr>
                                <m:t>𝑥</m:t>
                              </m:r>
                            </m:e>
                            <m:sup>
                              <m:r>
                                <a:rPr lang="es-AR" sz="3200" b="0" i="1" smtClean="0">
                                  <a:latin typeface="Cambria Math" panose="02040503050406030204" pitchFamily="18" charset="0"/>
                                </a:rPr>
                                <m:t>2</m:t>
                              </m:r>
                            </m:sup>
                          </m:sSup>
                        </m:num>
                        <m:den>
                          <m:sSup>
                            <m:sSupPr>
                              <m:ctrlPr>
                                <a:rPr lang="es-AR" sz="3200" b="0" i="1" smtClean="0">
                                  <a:latin typeface="Cambria Math" panose="02040503050406030204" pitchFamily="18" charset="0"/>
                                </a:rPr>
                              </m:ctrlPr>
                            </m:sSupPr>
                            <m:e>
                              <m:r>
                                <a:rPr lang="es-AR" sz="3200" b="0" i="1" smtClean="0">
                                  <a:latin typeface="Cambria Math" panose="02040503050406030204" pitchFamily="18" charset="0"/>
                                </a:rPr>
                                <m:t>𝑦</m:t>
                              </m:r>
                            </m:e>
                            <m:sup>
                              <m:r>
                                <a:rPr lang="es-AR" sz="3200" b="0" i="1" smtClean="0">
                                  <a:latin typeface="Cambria Math" panose="02040503050406030204" pitchFamily="18" charset="0"/>
                                </a:rPr>
                                <m:t>2</m:t>
                              </m:r>
                            </m:sup>
                          </m:sSup>
                        </m:den>
                      </m:f>
                      <m:r>
                        <a:rPr lang="es-AR" sz="3200" b="0" i="1" smtClean="0">
                          <a:latin typeface="Cambria Math" panose="02040503050406030204" pitchFamily="18" charset="0"/>
                        </a:rPr>
                        <m:t>  ;    </m:t>
                      </m:r>
                      <m:r>
                        <a:rPr lang="es-AR" sz="3200" b="0" i="1" smtClean="0">
                          <a:latin typeface="Cambria Math" panose="02040503050406030204" pitchFamily="18" charset="0"/>
                        </a:rPr>
                        <m:t>𝑦</m:t>
                      </m:r>
                      <m:d>
                        <m:dPr>
                          <m:ctrlPr>
                            <a:rPr lang="es-AR" sz="3200" b="0" i="1" smtClean="0">
                              <a:latin typeface="Cambria Math" panose="02040503050406030204" pitchFamily="18" charset="0"/>
                            </a:rPr>
                          </m:ctrlPr>
                        </m:dPr>
                        <m:e>
                          <m:r>
                            <a:rPr lang="es-AR" sz="3200" b="0" i="1" smtClean="0">
                              <a:latin typeface="Cambria Math" panose="02040503050406030204" pitchFamily="18" charset="0"/>
                            </a:rPr>
                            <m:t>0</m:t>
                          </m:r>
                        </m:e>
                      </m:d>
                      <m:r>
                        <a:rPr lang="es-AR" sz="3200" b="0" i="1" smtClean="0">
                          <a:latin typeface="Cambria Math" panose="02040503050406030204" pitchFamily="18" charset="0"/>
                        </a:rPr>
                        <m:t>=2</m:t>
                      </m:r>
                    </m:oMath>
                  </m:oMathPara>
                </a14:m>
                <a:endParaRPr lang="es-AR" b="0" dirty="0" smtClean="0"/>
              </a:p>
              <a:p>
                <a:endParaRPr lang="es-AR"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es-AR">
                    <a:noFill/>
                  </a:rPr>
                  <a:t> </a:t>
                </a:r>
              </a:p>
            </p:txBody>
          </p:sp>
        </mc:Fallback>
      </mc:AlternateContent>
    </p:spTree>
    <p:extLst>
      <p:ext uri="{BB962C8B-B14F-4D97-AF65-F5344CB8AC3E}">
        <p14:creationId xmlns:p14="http://schemas.microsoft.com/office/powerpoint/2010/main" val="35711520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dirty="0"/>
          </a:p>
        </p:txBody>
      </p:sp>
      <p:sp>
        <p:nvSpPr>
          <p:cNvPr id="3" name="Marcador de contenido 2"/>
          <p:cNvSpPr>
            <a:spLocks noGrp="1"/>
          </p:cNvSpPr>
          <p:nvPr>
            <p:ph idx="1"/>
          </p:nvPr>
        </p:nvSpPr>
        <p:spPr/>
        <p:txBody>
          <a:bodyPr/>
          <a:lstStyle/>
          <a:p>
            <a:endParaRPr lang="es-AR" dirty="0"/>
          </a:p>
        </p:txBody>
      </p:sp>
      <p:pic>
        <p:nvPicPr>
          <p:cNvPr id="4" name="Imagen 3"/>
          <p:cNvPicPr>
            <a:picLocks noChangeAspect="1"/>
          </p:cNvPicPr>
          <p:nvPr/>
        </p:nvPicPr>
        <p:blipFill rotWithShape="1">
          <a:blip r:embed="rId2"/>
          <a:srcRect l="7797" t="29471" r="54240" b="41875"/>
          <a:stretch/>
        </p:blipFill>
        <p:spPr>
          <a:xfrm>
            <a:off x="195335" y="365759"/>
            <a:ext cx="11271047" cy="4783016"/>
          </a:xfrm>
          <a:prstGeom prst="rect">
            <a:avLst/>
          </a:prstGeom>
        </p:spPr>
      </p:pic>
    </p:spTree>
    <p:extLst>
      <p:ext uri="{BB962C8B-B14F-4D97-AF65-F5344CB8AC3E}">
        <p14:creationId xmlns:p14="http://schemas.microsoft.com/office/powerpoint/2010/main" val="15178078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Ecuaciones lineales</a:t>
            </a:r>
            <a:endParaRPr lang="es-AR"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680321" y="2336873"/>
                <a:ext cx="9613861" cy="4225292"/>
              </a:xfrm>
            </p:spPr>
            <p:txBody>
              <a:bodyPr/>
              <a:lstStyle/>
              <a:p>
                <a:pPr marL="0" indent="0">
                  <a:buNone/>
                </a:pPr>
                <a14:m>
                  <m:oMathPara xmlns:m="http://schemas.openxmlformats.org/officeDocument/2006/math">
                    <m:oMathParaPr>
                      <m:jc m:val="centerGroup"/>
                    </m:oMathParaPr>
                    <m:oMath xmlns:m="http://schemas.openxmlformats.org/officeDocument/2006/math">
                      <m:f>
                        <m:fPr>
                          <m:ctrlPr>
                            <a:rPr lang="es-AR" i="1" smtClean="0">
                              <a:latin typeface="Cambria Math" panose="02040503050406030204" pitchFamily="18" charset="0"/>
                            </a:rPr>
                          </m:ctrlPr>
                        </m:fPr>
                        <m:num>
                          <m:r>
                            <a:rPr lang="es-AR" i="1" smtClean="0">
                              <a:latin typeface="Cambria Math" panose="02040503050406030204" pitchFamily="18" charset="0"/>
                            </a:rPr>
                            <m:t>𝑑𝑦</m:t>
                          </m:r>
                        </m:num>
                        <m:den>
                          <m:r>
                            <a:rPr lang="es-AR" i="1" smtClean="0">
                              <a:latin typeface="Cambria Math" panose="02040503050406030204" pitchFamily="18" charset="0"/>
                            </a:rPr>
                            <m:t>𝑑𝑥</m:t>
                          </m:r>
                        </m:den>
                      </m:f>
                      <m:r>
                        <a:rPr lang="es-AR" b="0" i="1" smtClean="0">
                          <a:latin typeface="Cambria Math" panose="02040503050406030204" pitchFamily="18" charset="0"/>
                        </a:rPr>
                        <m:t>+</m:t>
                      </m:r>
                      <m:r>
                        <a:rPr lang="es-AR" b="0" i="1" smtClean="0">
                          <a:latin typeface="Cambria Math" panose="02040503050406030204" pitchFamily="18" charset="0"/>
                        </a:rPr>
                        <m:t>𝑃</m:t>
                      </m:r>
                      <m:d>
                        <m:dPr>
                          <m:ctrlPr>
                            <a:rPr lang="es-AR" b="0" i="1" smtClean="0">
                              <a:latin typeface="Cambria Math" panose="02040503050406030204" pitchFamily="18" charset="0"/>
                            </a:rPr>
                          </m:ctrlPr>
                        </m:dPr>
                        <m:e>
                          <m:r>
                            <a:rPr lang="es-AR" b="0" i="1" smtClean="0">
                              <a:latin typeface="Cambria Math" panose="02040503050406030204" pitchFamily="18" charset="0"/>
                            </a:rPr>
                            <m:t>𝑥</m:t>
                          </m:r>
                        </m:e>
                      </m:d>
                      <m:r>
                        <a:rPr lang="es-AR" b="0" i="1" smtClean="0">
                          <a:latin typeface="Cambria Math" panose="02040503050406030204" pitchFamily="18" charset="0"/>
                        </a:rPr>
                        <m:t>.</m:t>
                      </m:r>
                      <m:r>
                        <a:rPr lang="es-AR" b="0" i="1" smtClean="0">
                          <a:latin typeface="Cambria Math" panose="02040503050406030204" pitchFamily="18" charset="0"/>
                        </a:rPr>
                        <m:t>𝑦</m:t>
                      </m:r>
                      <m:r>
                        <a:rPr lang="es-AR" b="0" i="1" smtClean="0">
                          <a:latin typeface="Cambria Math" panose="02040503050406030204" pitchFamily="18" charset="0"/>
                        </a:rPr>
                        <m:t>=</m:t>
                      </m:r>
                      <m:r>
                        <a:rPr lang="es-AR" b="0" i="1" smtClean="0">
                          <a:latin typeface="Cambria Math" panose="02040503050406030204" pitchFamily="18" charset="0"/>
                        </a:rPr>
                        <m:t>𝑄</m:t>
                      </m:r>
                      <m:d>
                        <m:dPr>
                          <m:ctrlPr>
                            <a:rPr lang="es-AR" b="0" i="1" smtClean="0">
                              <a:latin typeface="Cambria Math" panose="02040503050406030204" pitchFamily="18" charset="0"/>
                            </a:rPr>
                          </m:ctrlPr>
                        </m:dPr>
                        <m:e>
                          <m:r>
                            <a:rPr lang="es-AR" b="0" i="1" smtClean="0">
                              <a:latin typeface="Cambria Math" panose="02040503050406030204" pitchFamily="18" charset="0"/>
                            </a:rPr>
                            <m:t>𝑥</m:t>
                          </m:r>
                        </m:e>
                      </m:d>
                    </m:oMath>
                  </m:oMathPara>
                </a14:m>
                <a:endParaRPr lang="es-AR" b="0" dirty="0" smtClean="0"/>
              </a:p>
              <a:p>
                <a:pPr marL="0" indent="0">
                  <a:buNone/>
                </a:pPr>
                <a:r>
                  <a:rPr lang="es-AR" dirty="0"/>
                  <a:t>P y Q son funciones continuas en un determinado </a:t>
                </a:r>
                <a:r>
                  <a:rPr lang="es-AR" dirty="0" smtClean="0"/>
                  <a:t>intervalo</a:t>
                </a:r>
              </a:p>
              <a:p>
                <a:pPr marL="0" indent="0" algn="ctr">
                  <a:buNone/>
                </a:pPr>
                <a:r>
                  <a:rPr lang="es-AR" dirty="0" smtClean="0"/>
                  <a:t>----------------------</a:t>
                </a:r>
              </a:p>
              <a:p>
                <a:pPr marL="0" indent="0">
                  <a:buNone/>
                </a:pPr>
                <a:r>
                  <a:rPr lang="es-AR" dirty="0" smtClean="0"/>
                  <a:t>Para resolver una </a:t>
                </a:r>
                <a:r>
                  <a:rPr lang="es-AR" dirty="0"/>
                  <a:t>ecuación diferencial lineal de primer orden </a:t>
                </a:r>
                <a:r>
                  <a:rPr lang="es-AR" dirty="0" smtClean="0"/>
                  <a:t>se multiplica </a:t>
                </a:r>
                <a:r>
                  <a:rPr lang="es-AR" dirty="0"/>
                  <a:t>ambos lados de la ecuación </a:t>
                </a:r>
                <a:r>
                  <a:rPr lang="es-AR" dirty="0" smtClean="0"/>
                  <a:t>por </a:t>
                </a:r>
                <a:r>
                  <a:rPr lang="es-AR" dirty="0"/>
                  <a:t>una función adecuada </a:t>
                </a:r>
                <a:r>
                  <a:rPr lang="es-AR" dirty="0" smtClean="0">
                    <a:solidFill>
                      <a:srgbClr val="FF0000"/>
                    </a:solidFill>
                  </a:rPr>
                  <a:t>I(x)</a:t>
                </a:r>
                <a:r>
                  <a:rPr lang="es-AR" dirty="0" smtClean="0"/>
                  <a:t> llamada </a:t>
                </a:r>
                <a:r>
                  <a:rPr lang="es-AR" dirty="0"/>
                  <a:t>factor de </a:t>
                </a:r>
                <a:r>
                  <a:rPr lang="es-AR" dirty="0" smtClean="0"/>
                  <a:t>integración.</a:t>
                </a:r>
              </a:p>
              <a:p>
                <a:pPr marL="0" indent="0">
                  <a:buNone/>
                </a:pPr>
                <a14:m>
                  <m:oMathPara xmlns:m="http://schemas.openxmlformats.org/officeDocument/2006/math">
                    <m:oMathParaPr>
                      <m:jc m:val="centerGroup"/>
                    </m:oMathParaPr>
                    <m:oMath xmlns:m="http://schemas.openxmlformats.org/officeDocument/2006/math">
                      <m:r>
                        <a:rPr lang="es-AR" b="0" i="1" smtClean="0">
                          <a:solidFill>
                            <a:srgbClr val="FF0000"/>
                          </a:solidFill>
                          <a:latin typeface="Cambria Math" panose="02040503050406030204" pitchFamily="18" charset="0"/>
                        </a:rPr>
                        <m:t>𝐼</m:t>
                      </m:r>
                      <m:d>
                        <m:dPr>
                          <m:ctrlPr>
                            <a:rPr lang="es-AR" b="0" i="1" smtClean="0">
                              <a:solidFill>
                                <a:srgbClr val="FF0000"/>
                              </a:solidFill>
                              <a:latin typeface="Cambria Math" panose="02040503050406030204" pitchFamily="18" charset="0"/>
                            </a:rPr>
                          </m:ctrlPr>
                        </m:dPr>
                        <m:e>
                          <m:r>
                            <a:rPr lang="es-AR" b="0" i="1" smtClean="0">
                              <a:solidFill>
                                <a:srgbClr val="FF0000"/>
                              </a:solidFill>
                              <a:latin typeface="Cambria Math" panose="02040503050406030204" pitchFamily="18" charset="0"/>
                            </a:rPr>
                            <m:t>𝑥</m:t>
                          </m:r>
                        </m:e>
                      </m:d>
                      <m:r>
                        <a:rPr lang="es-AR" b="0" i="1" smtClean="0">
                          <a:solidFill>
                            <a:srgbClr val="FF0000"/>
                          </a:solidFill>
                          <a:latin typeface="Cambria Math" panose="02040503050406030204" pitchFamily="18" charset="0"/>
                        </a:rPr>
                        <m:t>.</m:t>
                      </m:r>
                      <m:d>
                        <m:dPr>
                          <m:begChr m:val="["/>
                          <m:endChr m:val="]"/>
                          <m:ctrlPr>
                            <a:rPr lang="es-AR" b="0" i="1" smtClean="0">
                              <a:latin typeface="Cambria Math" panose="02040503050406030204" pitchFamily="18" charset="0"/>
                            </a:rPr>
                          </m:ctrlPr>
                        </m:dPr>
                        <m:e>
                          <m:f>
                            <m:fPr>
                              <m:ctrlPr>
                                <a:rPr lang="es-AR" i="1">
                                  <a:latin typeface="Cambria Math" panose="02040503050406030204" pitchFamily="18" charset="0"/>
                                </a:rPr>
                              </m:ctrlPr>
                            </m:fPr>
                            <m:num>
                              <m:r>
                                <a:rPr lang="es-AR" i="1">
                                  <a:latin typeface="Cambria Math" panose="02040503050406030204" pitchFamily="18" charset="0"/>
                                </a:rPr>
                                <m:t>𝑑𝑦</m:t>
                              </m:r>
                            </m:num>
                            <m:den>
                              <m:r>
                                <a:rPr lang="es-AR" i="1">
                                  <a:latin typeface="Cambria Math" panose="02040503050406030204" pitchFamily="18" charset="0"/>
                                </a:rPr>
                                <m:t>𝑑𝑥</m:t>
                              </m:r>
                            </m:den>
                          </m:f>
                          <m:r>
                            <a:rPr lang="es-AR" i="1">
                              <a:latin typeface="Cambria Math" panose="02040503050406030204" pitchFamily="18" charset="0"/>
                            </a:rPr>
                            <m:t>+</m:t>
                          </m:r>
                          <m:r>
                            <a:rPr lang="es-AR" i="1">
                              <a:latin typeface="Cambria Math" panose="02040503050406030204" pitchFamily="18" charset="0"/>
                            </a:rPr>
                            <m:t>𝑃</m:t>
                          </m:r>
                          <m:d>
                            <m:dPr>
                              <m:ctrlPr>
                                <a:rPr lang="es-AR" i="1">
                                  <a:latin typeface="Cambria Math" panose="02040503050406030204" pitchFamily="18" charset="0"/>
                                </a:rPr>
                              </m:ctrlPr>
                            </m:dPr>
                            <m:e>
                              <m:r>
                                <a:rPr lang="es-AR" i="1">
                                  <a:latin typeface="Cambria Math" panose="02040503050406030204" pitchFamily="18" charset="0"/>
                                </a:rPr>
                                <m:t>𝑥</m:t>
                              </m:r>
                            </m:e>
                          </m:d>
                          <m:r>
                            <a:rPr lang="es-AR" i="1">
                              <a:latin typeface="Cambria Math" panose="02040503050406030204" pitchFamily="18" charset="0"/>
                            </a:rPr>
                            <m:t>.</m:t>
                          </m:r>
                          <m:r>
                            <a:rPr lang="es-AR" i="1">
                              <a:latin typeface="Cambria Math" panose="02040503050406030204" pitchFamily="18" charset="0"/>
                            </a:rPr>
                            <m:t>𝑦</m:t>
                          </m:r>
                        </m:e>
                      </m:d>
                      <m:r>
                        <a:rPr lang="es-AR" i="1">
                          <a:latin typeface="Cambria Math" panose="02040503050406030204" pitchFamily="18" charset="0"/>
                        </a:rPr>
                        <m:t>=</m:t>
                      </m:r>
                      <m:r>
                        <a:rPr lang="es-AR" b="0" i="1" smtClean="0">
                          <a:solidFill>
                            <a:srgbClr val="FF0000"/>
                          </a:solidFill>
                          <a:latin typeface="Cambria Math" panose="02040503050406030204" pitchFamily="18" charset="0"/>
                        </a:rPr>
                        <m:t>𝐼</m:t>
                      </m:r>
                      <m:d>
                        <m:dPr>
                          <m:ctrlPr>
                            <a:rPr lang="es-AR" b="0" i="1" smtClean="0">
                              <a:solidFill>
                                <a:srgbClr val="FF0000"/>
                              </a:solidFill>
                              <a:latin typeface="Cambria Math" panose="02040503050406030204" pitchFamily="18" charset="0"/>
                            </a:rPr>
                          </m:ctrlPr>
                        </m:dPr>
                        <m:e>
                          <m:r>
                            <a:rPr lang="es-AR" b="0" i="1" smtClean="0">
                              <a:solidFill>
                                <a:srgbClr val="FF0000"/>
                              </a:solidFill>
                              <a:latin typeface="Cambria Math" panose="02040503050406030204" pitchFamily="18" charset="0"/>
                            </a:rPr>
                            <m:t>𝑥</m:t>
                          </m:r>
                        </m:e>
                      </m:d>
                      <m:r>
                        <a:rPr lang="es-AR" i="1">
                          <a:latin typeface="Cambria Math" panose="02040503050406030204" pitchFamily="18" charset="0"/>
                        </a:rPr>
                        <m:t>𝑄</m:t>
                      </m:r>
                      <m:d>
                        <m:dPr>
                          <m:ctrlPr>
                            <a:rPr lang="es-AR" i="1">
                              <a:latin typeface="Cambria Math" panose="02040503050406030204" pitchFamily="18" charset="0"/>
                            </a:rPr>
                          </m:ctrlPr>
                        </m:dPr>
                        <m:e>
                          <m:r>
                            <a:rPr lang="es-AR" i="1">
                              <a:latin typeface="Cambria Math" panose="02040503050406030204" pitchFamily="18" charset="0"/>
                            </a:rPr>
                            <m:t>𝑥</m:t>
                          </m:r>
                        </m:e>
                      </m:d>
                    </m:oMath>
                  </m:oMathPara>
                </a14:m>
                <a:endParaRPr lang="es-AR" dirty="0"/>
              </a:p>
              <a:p>
                <a:pPr marL="0" indent="0">
                  <a:buNone/>
                </a:pPr>
                <a:r>
                  <a:rPr lang="es-AR" dirty="0" smtClean="0"/>
                  <a:t>Ahora, yo elijo I(x) para que </a:t>
                </a:r>
                <a14:m>
                  <m:oMath xmlns:m="http://schemas.openxmlformats.org/officeDocument/2006/math">
                    <m:r>
                      <a:rPr lang="es-AR" i="1" smtClean="0">
                        <a:solidFill>
                          <a:schemeClr val="tx1"/>
                        </a:solidFill>
                        <a:latin typeface="Cambria Math" panose="02040503050406030204" pitchFamily="18" charset="0"/>
                      </a:rPr>
                      <m:t>𝐼</m:t>
                    </m:r>
                    <m:d>
                      <m:dPr>
                        <m:ctrlPr>
                          <a:rPr lang="es-AR" i="1">
                            <a:solidFill>
                              <a:schemeClr val="tx1"/>
                            </a:solidFill>
                            <a:latin typeface="Cambria Math" panose="02040503050406030204" pitchFamily="18" charset="0"/>
                          </a:rPr>
                        </m:ctrlPr>
                      </m:dPr>
                      <m:e>
                        <m:r>
                          <a:rPr lang="es-AR" i="1">
                            <a:solidFill>
                              <a:schemeClr val="tx1"/>
                            </a:solidFill>
                            <a:latin typeface="Cambria Math" panose="02040503050406030204" pitchFamily="18" charset="0"/>
                          </a:rPr>
                          <m:t>𝑥</m:t>
                        </m:r>
                      </m:e>
                    </m:d>
                    <m:r>
                      <a:rPr lang="es-AR" i="1">
                        <a:solidFill>
                          <a:schemeClr val="tx1"/>
                        </a:solidFill>
                        <a:latin typeface="Cambria Math" panose="02040503050406030204" pitchFamily="18" charset="0"/>
                      </a:rPr>
                      <m:t>.</m:t>
                    </m:r>
                    <m:d>
                      <m:dPr>
                        <m:begChr m:val="["/>
                        <m:endChr m:val="]"/>
                        <m:ctrlPr>
                          <a:rPr lang="es-AR" i="1">
                            <a:latin typeface="Cambria Math" panose="02040503050406030204" pitchFamily="18" charset="0"/>
                          </a:rPr>
                        </m:ctrlPr>
                      </m:dPr>
                      <m:e>
                        <m:r>
                          <a:rPr lang="es-AR" b="0" i="1" smtClean="0">
                            <a:latin typeface="Cambria Math" panose="02040503050406030204" pitchFamily="18" charset="0"/>
                          </a:rPr>
                          <m:t>𝑦</m:t>
                        </m:r>
                        <m:r>
                          <a:rPr lang="es-AR" b="0" i="1" smtClean="0">
                            <a:latin typeface="Cambria Math" panose="02040503050406030204" pitchFamily="18" charset="0"/>
                          </a:rPr>
                          <m:t>′+</m:t>
                        </m:r>
                        <m:r>
                          <a:rPr lang="es-AR" i="1">
                            <a:latin typeface="Cambria Math" panose="02040503050406030204" pitchFamily="18" charset="0"/>
                          </a:rPr>
                          <m:t>𝑃</m:t>
                        </m:r>
                        <m:d>
                          <m:dPr>
                            <m:ctrlPr>
                              <a:rPr lang="es-AR" i="1">
                                <a:latin typeface="Cambria Math" panose="02040503050406030204" pitchFamily="18" charset="0"/>
                              </a:rPr>
                            </m:ctrlPr>
                          </m:dPr>
                          <m:e>
                            <m:r>
                              <a:rPr lang="es-AR" i="1">
                                <a:latin typeface="Cambria Math" panose="02040503050406030204" pitchFamily="18" charset="0"/>
                              </a:rPr>
                              <m:t>𝑥</m:t>
                            </m:r>
                          </m:e>
                        </m:d>
                        <m:r>
                          <a:rPr lang="es-AR" i="1">
                            <a:latin typeface="Cambria Math" panose="02040503050406030204" pitchFamily="18" charset="0"/>
                          </a:rPr>
                          <m:t>.</m:t>
                        </m:r>
                        <m:r>
                          <a:rPr lang="es-AR" i="1">
                            <a:latin typeface="Cambria Math" panose="02040503050406030204" pitchFamily="18" charset="0"/>
                          </a:rPr>
                          <m:t>𝑦</m:t>
                        </m:r>
                      </m:e>
                    </m:d>
                    <m:r>
                      <a:rPr lang="es-AR" b="0" i="1" smtClean="0">
                        <a:latin typeface="Cambria Math" panose="02040503050406030204" pitchFamily="18" charset="0"/>
                      </a:rPr>
                      <m:t>=</m:t>
                    </m:r>
                    <m:d>
                      <m:dPr>
                        <m:begChr m:val="["/>
                        <m:endChr m:val="]"/>
                        <m:ctrlPr>
                          <a:rPr lang="es-AR" b="0" i="1" smtClean="0">
                            <a:solidFill>
                              <a:srgbClr val="FF0000"/>
                            </a:solidFill>
                            <a:latin typeface="Cambria Math" panose="02040503050406030204" pitchFamily="18" charset="0"/>
                          </a:rPr>
                        </m:ctrlPr>
                      </m:dPr>
                      <m:e>
                        <m:r>
                          <a:rPr lang="es-AR" b="0" i="1" smtClean="0">
                            <a:solidFill>
                              <a:srgbClr val="FF0000"/>
                            </a:solidFill>
                            <a:latin typeface="Cambria Math" panose="02040503050406030204" pitchFamily="18" charset="0"/>
                          </a:rPr>
                          <m:t>𝐼</m:t>
                        </m:r>
                        <m:d>
                          <m:dPr>
                            <m:ctrlPr>
                              <a:rPr lang="es-AR" b="0" i="1" smtClean="0">
                                <a:solidFill>
                                  <a:srgbClr val="FF0000"/>
                                </a:solidFill>
                                <a:latin typeface="Cambria Math" panose="02040503050406030204" pitchFamily="18" charset="0"/>
                              </a:rPr>
                            </m:ctrlPr>
                          </m:dPr>
                          <m:e>
                            <m:r>
                              <a:rPr lang="es-AR" b="0" i="1" smtClean="0">
                                <a:solidFill>
                                  <a:srgbClr val="FF0000"/>
                                </a:solidFill>
                                <a:latin typeface="Cambria Math" panose="02040503050406030204" pitchFamily="18" charset="0"/>
                              </a:rPr>
                              <m:t>𝑥</m:t>
                            </m:r>
                          </m:e>
                        </m:d>
                        <m:r>
                          <a:rPr lang="es-AR" b="0" i="1" smtClean="0">
                            <a:solidFill>
                              <a:srgbClr val="FF0000"/>
                            </a:solidFill>
                            <a:latin typeface="Cambria Math" panose="02040503050406030204" pitchFamily="18" charset="0"/>
                          </a:rPr>
                          <m:t>𝑦</m:t>
                        </m:r>
                      </m:e>
                    </m:d>
                    <m:r>
                      <a:rPr lang="es-AR" b="0" i="1" smtClean="0">
                        <a:solidFill>
                          <a:srgbClr val="FF0000"/>
                        </a:solidFill>
                        <a:latin typeface="Cambria Math" panose="02040503050406030204" pitchFamily="18" charset="0"/>
                      </a:rPr>
                      <m:t>′</m:t>
                    </m:r>
                  </m:oMath>
                </a14:m>
                <a:endParaRPr lang="es-AR"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680321" y="2336873"/>
                <a:ext cx="9613861" cy="4225292"/>
              </a:xfrm>
              <a:blipFill rotWithShape="0">
                <a:blip r:embed="rId2"/>
                <a:stretch>
                  <a:fillRect l="-1015" r="-634"/>
                </a:stretch>
              </a:blipFill>
            </p:spPr>
            <p:txBody>
              <a:bodyPr/>
              <a:lstStyle/>
              <a:p>
                <a:r>
                  <a:rPr lang="es-AR">
                    <a:noFill/>
                  </a:rPr>
                  <a:t> </a:t>
                </a:r>
              </a:p>
            </p:txBody>
          </p:sp>
        </mc:Fallback>
      </mc:AlternateContent>
    </p:spTree>
    <p:extLst>
      <p:ext uri="{BB962C8B-B14F-4D97-AF65-F5344CB8AC3E}">
        <p14:creationId xmlns:p14="http://schemas.microsoft.com/office/powerpoint/2010/main" val="333661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Ecuaciones lineales</a:t>
            </a:r>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680321" y="1963272"/>
                <a:ext cx="9613861" cy="4894728"/>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es-AR" i="1" smtClean="0">
                          <a:solidFill>
                            <a:srgbClr val="FF0000"/>
                          </a:solidFill>
                          <a:latin typeface="Cambria Math" panose="02040503050406030204" pitchFamily="18" charset="0"/>
                        </a:rPr>
                        <m:t>𝐼</m:t>
                      </m:r>
                      <m:d>
                        <m:dPr>
                          <m:ctrlPr>
                            <a:rPr lang="es-AR" i="1">
                              <a:solidFill>
                                <a:srgbClr val="FF0000"/>
                              </a:solidFill>
                              <a:latin typeface="Cambria Math" panose="02040503050406030204" pitchFamily="18" charset="0"/>
                            </a:rPr>
                          </m:ctrlPr>
                        </m:dPr>
                        <m:e>
                          <m:r>
                            <a:rPr lang="es-AR" i="1">
                              <a:solidFill>
                                <a:srgbClr val="FF0000"/>
                              </a:solidFill>
                              <a:latin typeface="Cambria Math" panose="02040503050406030204" pitchFamily="18" charset="0"/>
                            </a:rPr>
                            <m:t>𝑥</m:t>
                          </m:r>
                        </m:e>
                      </m:d>
                      <m:r>
                        <a:rPr lang="es-AR" i="1">
                          <a:solidFill>
                            <a:srgbClr val="FF0000"/>
                          </a:solidFill>
                          <a:latin typeface="Cambria Math" panose="02040503050406030204" pitchFamily="18" charset="0"/>
                        </a:rPr>
                        <m:t>.</m:t>
                      </m:r>
                      <m:d>
                        <m:dPr>
                          <m:begChr m:val="["/>
                          <m:endChr m:val="]"/>
                          <m:ctrlPr>
                            <a:rPr lang="es-AR" i="1">
                              <a:latin typeface="Cambria Math" panose="02040503050406030204" pitchFamily="18" charset="0"/>
                            </a:rPr>
                          </m:ctrlPr>
                        </m:dPr>
                        <m:e>
                          <m:f>
                            <m:fPr>
                              <m:ctrlPr>
                                <a:rPr lang="es-AR" i="1">
                                  <a:latin typeface="Cambria Math" panose="02040503050406030204" pitchFamily="18" charset="0"/>
                                </a:rPr>
                              </m:ctrlPr>
                            </m:fPr>
                            <m:num>
                              <m:r>
                                <a:rPr lang="es-AR" i="1">
                                  <a:latin typeface="Cambria Math" panose="02040503050406030204" pitchFamily="18" charset="0"/>
                                </a:rPr>
                                <m:t>𝑑𝑦</m:t>
                              </m:r>
                            </m:num>
                            <m:den>
                              <m:r>
                                <a:rPr lang="es-AR" i="1">
                                  <a:latin typeface="Cambria Math" panose="02040503050406030204" pitchFamily="18" charset="0"/>
                                </a:rPr>
                                <m:t>𝑑𝑥</m:t>
                              </m:r>
                            </m:den>
                          </m:f>
                          <m:r>
                            <a:rPr lang="es-AR" i="1">
                              <a:latin typeface="Cambria Math" panose="02040503050406030204" pitchFamily="18" charset="0"/>
                            </a:rPr>
                            <m:t>+</m:t>
                          </m:r>
                          <m:r>
                            <a:rPr lang="es-AR" i="1">
                              <a:latin typeface="Cambria Math" panose="02040503050406030204" pitchFamily="18" charset="0"/>
                            </a:rPr>
                            <m:t>𝑃</m:t>
                          </m:r>
                          <m:d>
                            <m:dPr>
                              <m:ctrlPr>
                                <a:rPr lang="es-AR" i="1">
                                  <a:latin typeface="Cambria Math" panose="02040503050406030204" pitchFamily="18" charset="0"/>
                                </a:rPr>
                              </m:ctrlPr>
                            </m:dPr>
                            <m:e>
                              <m:r>
                                <a:rPr lang="es-AR" i="1">
                                  <a:latin typeface="Cambria Math" panose="02040503050406030204" pitchFamily="18" charset="0"/>
                                </a:rPr>
                                <m:t>𝑥</m:t>
                              </m:r>
                            </m:e>
                          </m:d>
                          <m:r>
                            <a:rPr lang="es-AR" i="1">
                              <a:latin typeface="Cambria Math" panose="02040503050406030204" pitchFamily="18" charset="0"/>
                            </a:rPr>
                            <m:t>.</m:t>
                          </m:r>
                          <m:r>
                            <a:rPr lang="es-AR" i="1">
                              <a:latin typeface="Cambria Math" panose="02040503050406030204" pitchFamily="18" charset="0"/>
                            </a:rPr>
                            <m:t>𝑦</m:t>
                          </m:r>
                        </m:e>
                      </m:d>
                      <m:r>
                        <a:rPr lang="es-AR" i="1">
                          <a:latin typeface="Cambria Math" panose="02040503050406030204" pitchFamily="18" charset="0"/>
                        </a:rPr>
                        <m:t>=</m:t>
                      </m:r>
                      <m:r>
                        <a:rPr lang="es-AR" i="1">
                          <a:solidFill>
                            <a:srgbClr val="FF0000"/>
                          </a:solidFill>
                          <a:latin typeface="Cambria Math" panose="02040503050406030204" pitchFamily="18" charset="0"/>
                        </a:rPr>
                        <m:t>𝐼</m:t>
                      </m:r>
                      <m:d>
                        <m:dPr>
                          <m:ctrlPr>
                            <a:rPr lang="es-AR" i="1">
                              <a:solidFill>
                                <a:srgbClr val="FF0000"/>
                              </a:solidFill>
                              <a:latin typeface="Cambria Math" panose="02040503050406030204" pitchFamily="18" charset="0"/>
                            </a:rPr>
                          </m:ctrlPr>
                        </m:dPr>
                        <m:e>
                          <m:r>
                            <a:rPr lang="es-AR" i="1">
                              <a:solidFill>
                                <a:srgbClr val="FF0000"/>
                              </a:solidFill>
                              <a:latin typeface="Cambria Math" panose="02040503050406030204" pitchFamily="18" charset="0"/>
                            </a:rPr>
                            <m:t>𝑥</m:t>
                          </m:r>
                        </m:e>
                      </m:d>
                      <m:r>
                        <a:rPr lang="es-AR" i="1">
                          <a:latin typeface="Cambria Math" panose="02040503050406030204" pitchFamily="18" charset="0"/>
                        </a:rPr>
                        <m:t>𝑄</m:t>
                      </m:r>
                      <m:d>
                        <m:dPr>
                          <m:ctrlPr>
                            <a:rPr lang="es-AR" i="1">
                              <a:latin typeface="Cambria Math" panose="02040503050406030204" pitchFamily="18" charset="0"/>
                            </a:rPr>
                          </m:ctrlPr>
                        </m:dPr>
                        <m:e>
                          <m:r>
                            <a:rPr lang="es-AR" i="1">
                              <a:latin typeface="Cambria Math" panose="02040503050406030204" pitchFamily="18" charset="0"/>
                            </a:rPr>
                            <m:t>𝑥</m:t>
                          </m:r>
                        </m:e>
                      </m:d>
                    </m:oMath>
                  </m:oMathPara>
                </a14:m>
                <a:endParaRPr lang="es-AR" dirty="0" smtClean="0"/>
              </a:p>
              <a:p>
                <a:pPr marL="0" indent="0">
                  <a:buNone/>
                </a:pPr>
                <a:endParaRPr lang="es-AR" sz="1100" dirty="0" smtClean="0"/>
              </a:p>
              <a:p>
                <a:pPr marL="0" indent="0">
                  <a:buNone/>
                </a:pPr>
                <a14:m>
                  <m:oMathPara xmlns:m="http://schemas.openxmlformats.org/officeDocument/2006/math">
                    <m:oMathParaPr>
                      <m:jc m:val="centerGroup"/>
                    </m:oMathParaPr>
                    <m:oMath xmlns:m="http://schemas.openxmlformats.org/officeDocument/2006/math">
                      <m:d>
                        <m:dPr>
                          <m:begChr m:val="["/>
                          <m:endChr m:val="]"/>
                          <m:ctrlPr>
                            <a:rPr lang="es-AR" i="1">
                              <a:solidFill>
                                <a:schemeClr val="tx1"/>
                              </a:solidFill>
                              <a:latin typeface="Cambria Math" panose="02040503050406030204" pitchFamily="18" charset="0"/>
                            </a:rPr>
                          </m:ctrlPr>
                        </m:dPr>
                        <m:e>
                          <m:r>
                            <a:rPr lang="es-AR" b="0" i="1" smtClean="0">
                              <a:solidFill>
                                <a:schemeClr val="tx1"/>
                              </a:solidFill>
                              <a:latin typeface="Cambria Math" panose="02040503050406030204" pitchFamily="18" charset="0"/>
                            </a:rPr>
                            <m:t>𝐼</m:t>
                          </m:r>
                          <m:d>
                            <m:dPr>
                              <m:ctrlPr>
                                <a:rPr lang="es-AR" b="0" i="1" smtClean="0">
                                  <a:solidFill>
                                    <a:schemeClr val="tx1"/>
                                  </a:solidFill>
                                  <a:latin typeface="Cambria Math" panose="02040503050406030204" pitchFamily="18" charset="0"/>
                                </a:rPr>
                              </m:ctrlPr>
                            </m:dPr>
                            <m:e>
                              <m:r>
                                <a:rPr lang="es-AR" b="0" i="1" smtClean="0">
                                  <a:solidFill>
                                    <a:schemeClr val="tx1"/>
                                  </a:solidFill>
                                  <a:latin typeface="Cambria Math" panose="02040503050406030204" pitchFamily="18" charset="0"/>
                                </a:rPr>
                                <m:t>𝑥</m:t>
                              </m:r>
                            </m:e>
                          </m:d>
                          <m:r>
                            <a:rPr lang="es-AR" b="0" i="1" smtClean="0">
                              <a:solidFill>
                                <a:schemeClr val="tx1"/>
                              </a:solidFill>
                              <a:latin typeface="Cambria Math" panose="02040503050406030204" pitchFamily="18" charset="0"/>
                            </a:rPr>
                            <m:t>.</m:t>
                          </m:r>
                          <m:r>
                            <a:rPr lang="es-AR" b="0" i="1" smtClean="0">
                              <a:solidFill>
                                <a:schemeClr val="tx1"/>
                              </a:solidFill>
                              <a:latin typeface="Cambria Math" panose="02040503050406030204" pitchFamily="18" charset="0"/>
                            </a:rPr>
                            <m:t>𝑦</m:t>
                          </m:r>
                        </m:e>
                      </m:d>
                      <m:r>
                        <a:rPr lang="es-AR" b="0" i="1" smtClean="0">
                          <a:solidFill>
                            <a:schemeClr val="tx1"/>
                          </a:solidFill>
                          <a:latin typeface="Cambria Math" panose="02040503050406030204" pitchFamily="18" charset="0"/>
                        </a:rPr>
                        <m:t>′</m:t>
                      </m:r>
                      <m:r>
                        <a:rPr lang="es-AR" i="1">
                          <a:solidFill>
                            <a:schemeClr val="tx1"/>
                          </a:solidFill>
                          <a:latin typeface="Cambria Math" panose="02040503050406030204" pitchFamily="18" charset="0"/>
                        </a:rPr>
                        <m:t>=</m:t>
                      </m:r>
                      <m:r>
                        <a:rPr lang="es-AR" i="1">
                          <a:solidFill>
                            <a:schemeClr val="tx1"/>
                          </a:solidFill>
                          <a:latin typeface="Cambria Math" panose="02040503050406030204" pitchFamily="18" charset="0"/>
                        </a:rPr>
                        <m:t>𝐼</m:t>
                      </m:r>
                      <m:d>
                        <m:dPr>
                          <m:ctrlPr>
                            <a:rPr lang="es-AR" i="1">
                              <a:solidFill>
                                <a:schemeClr val="tx1"/>
                              </a:solidFill>
                              <a:latin typeface="Cambria Math" panose="02040503050406030204" pitchFamily="18" charset="0"/>
                            </a:rPr>
                          </m:ctrlPr>
                        </m:dPr>
                        <m:e>
                          <m:r>
                            <a:rPr lang="es-AR" i="1">
                              <a:solidFill>
                                <a:schemeClr val="tx1"/>
                              </a:solidFill>
                              <a:latin typeface="Cambria Math" panose="02040503050406030204" pitchFamily="18" charset="0"/>
                            </a:rPr>
                            <m:t>𝑥</m:t>
                          </m:r>
                        </m:e>
                      </m:d>
                      <m:r>
                        <a:rPr lang="es-AR" i="1">
                          <a:solidFill>
                            <a:schemeClr val="tx1"/>
                          </a:solidFill>
                          <a:latin typeface="Cambria Math" panose="02040503050406030204" pitchFamily="18" charset="0"/>
                        </a:rPr>
                        <m:t>𝑄</m:t>
                      </m:r>
                      <m:d>
                        <m:dPr>
                          <m:ctrlPr>
                            <a:rPr lang="es-AR" i="1">
                              <a:solidFill>
                                <a:schemeClr val="tx1"/>
                              </a:solidFill>
                              <a:latin typeface="Cambria Math" panose="02040503050406030204" pitchFamily="18" charset="0"/>
                            </a:rPr>
                          </m:ctrlPr>
                        </m:dPr>
                        <m:e>
                          <m:r>
                            <a:rPr lang="es-AR" i="1">
                              <a:solidFill>
                                <a:schemeClr val="tx1"/>
                              </a:solidFill>
                              <a:latin typeface="Cambria Math" panose="02040503050406030204" pitchFamily="18" charset="0"/>
                            </a:rPr>
                            <m:t>𝑥</m:t>
                          </m:r>
                        </m:e>
                      </m:d>
                    </m:oMath>
                  </m:oMathPara>
                </a14:m>
                <a:endParaRPr lang="es-AR" dirty="0" smtClean="0"/>
              </a:p>
              <a:p>
                <a:pPr marL="0" indent="0">
                  <a:buNone/>
                </a:pPr>
                <a:endParaRPr lang="es-AR" sz="1100" dirty="0"/>
              </a:p>
              <a:p>
                <a:pPr marL="0" indent="0">
                  <a:buNone/>
                </a:pPr>
                <a14:m>
                  <m:oMathPara xmlns:m="http://schemas.openxmlformats.org/officeDocument/2006/math">
                    <m:oMathParaPr>
                      <m:jc m:val="centerGroup"/>
                    </m:oMathParaPr>
                    <m:oMath xmlns:m="http://schemas.openxmlformats.org/officeDocument/2006/math">
                      <m:nary>
                        <m:naryPr>
                          <m:limLoc m:val="undOvr"/>
                          <m:subHide m:val="on"/>
                          <m:supHide m:val="on"/>
                          <m:ctrlPr>
                            <a:rPr lang="es-AR" i="1" smtClean="0">
                              <a:latin typeface="Cambria Math" panose="02040503050406030204" pitchFamily="18" charset="0"/>
                            </a:rPr>
                          </m:ctrlPr>
                        </m:naryPr>
                        <m:sub/>
                        <m:sup/>
                        <m:e>
                          <m:d>
                            <m:dPr>
                              <m:begChr m:val="["/>
                              <m:endChr m:val="]"/>
                              <m:ctrlPr>
                                <a:rPr lang="es-AR" i="1">
                                  <a:latin typeface="Cambria Math" panose="02040503050406030204" pitchFamily="18" charset="0"/>
                                </a:rPr>
                              </m:ctrlPr>
                            </m:dPr>
                            <m:e>
                              <m:r>
                                <a:rPr lang="es-AR" i="1">
                                  <a:latin typeface="Cambria Math" panose="02040503050406030204" pitchFamily="18" charset="0"/>
                                </a:rPr>
                                <m:t>𝐼</m:t>
                              </m:r>
                              <m:d>
                                <m:dPr>
                                  <m:ctrlPr>
                                    <a:rPr lang="es-AR" i="1">
                                      <a:latin typeface="Cambria Math" panose="02040503050406030204" pitchFamily="18" charset="0"/>
                                    </a:rPr>
                                  </m:ctrlPr>
                                </m:dPr>
                                <m:e>
                                  <m:r>
                                    <a:rPr lang="es-AR" i="1">
                                      <a:latin typeface="Cambria Math" panose="02040503050406030204" pitchFamily="18" charset="0"/>
                                    </a:rPr>
                                    <m:t>𝑥</m:t>
                                  </m:r>
                                </m:e>
                              </m:d>
                              <m:r>
                                <a:rPr lang="es-AR" i="1">
                                  <a:latin typeface="Cambria Math" panose="02040503050406030204" pitchFamily="18" charset="0"/>
                                </a:rPr>
                                <m:t>.</m:t>
                              </m:r>
                              <m:r>
                                <a:rPr lang="es-AR" i="1">
                                  <a:latin typeface="Cambria Math" panose="02040503050406030204" pitchFamily="18" charset="0"/>
                                </a:rPr>
                                <m:t>𝑦</m:t>
                              </m:r>
                            </m:e>
                          </m:d>
                          <m:r>
                            <a:rPr lang="es-AR" b="0" i="1" smtClean="0">
                              <a:latin typeface="Cambria Math" panose="02040503050406030204" pitchFamily="18" charset="0"/>
                            </a:rPr>
                            <m:t>′</m:t>
                          </m:r>
                          <m:r>
                            <a:rPr lang="es-AR" b="0" i="1" smtClean="0">
                              <a:latin typeface="Cambria Math" panose="02040503050406030204" pitchFamily="18" charset="0"/>
                            </a:rPr>
                            <m:t>𝑑𝑥</m:t>
                          </m:r>
                        </m:e>
                      </m:nary>
                      <m:r>
                        <a:rPr lang="es-AR" b="0" i="1" smtClean="0">
                          <a:latin typeface="Cambria Math" panose="02040503050406030204" pitchFamily="18" charset="0"/>
                        </a:rPr>
                        <m:t>=</m:t>
                      </m:r>
                      <m:nary>
                        <m:naryPr>
                          <m:limLoc m:val="undOvr"/>
                          <m:subHide m:val="on"/>
                          <m:supHide m:val="on"/>
                          <m:ctrlPr>
                            <a:rPr lang="es-AR" b="0" i="1" smtClean="0">
                              <a:latin typeface="Cambria Math" panose="02040503050406030204" pitchFamily="18" charset="0"/>
                            </a:rPr>
                          </m:ctrlPr>
                        </m:naryPr>
                        <m:sub/>
                        <m:sup/>
                        <m:e>
                          <m:r>
                            <a:rPr lang="es-AR" i="1">
                              <a:latin typeface="Cambria Math" panose="02040503050406030204" pitchFamily="18" charset="0"/>
                            </a:rPr>
                            <m:t>𝐼</m:t>
                          </m:r>
                          <m:d>
                            <m:dPr>
                              <m:ctrlPr>
                                <a:rPr lang="es-AR" i="1">
                                  <a:latin typeface="Cambria Math" panose="02040503050406030204" pitchFamily="18" charset="0"/>
                                </a:rPr>
                              </m:ctrlPr>
                            </m:dPr>
                            <m:e>
                              <m:r>
                                <a:rPr lang="es-AR" i="1">
                                  <a:latin typeface="Cambria Math" panose="02040503050406030204" pitchFamily="18" charset="0"/>
                                </a:rPr>
                                <m:t>𝑥</m:t>
                              </m:r>
                            </m:e>
                          </m:d>
                          <m:r>
                            <a:rPr lang="es-AR" i="1">
                              <a:latin typeface="Cambria Math" panose="02040503050406030204" pitchFamily="18" charset="0"/>
                            </a:rPr>
                            <m:t>𝑄</m:t>
                          </m:r>
                          <m:d>
                            <m:dPr>
                              <m:ctrlPr>
                                <a:rPr lang="es-AR" i="1">
                                  <a:latin typeface="Cambria Math" panose="02040503050406030204" pitchFamily="18" charset="0"/>
                                </a:rPr>
                              </m:ctrlPr>
                            </m:dPr>
                            <m:e>
                              <m:r>
                                <a:rPr lang="es-AR" i="1">
                                  <a:latin typeface="Cambria Math" panose="02040503050406030204" pitchFamily="18" charset="0"/>
                                </a:rPr>
                                <m:t>𝑥</m:t>
                              </m:r>
                            </m:e>
                          </m:d>
                          <m:r>
                            <a:rPr lang="es-AR" b="0" i="1" smtClean="0">
                              <a:latin typeface="Cambria Math" panose="02040503050406030204" pitchFamily="18" charset="0"/>
                            </a:rPr>
                            <m:t>𝑑𝑥</m:t>
                          </m:r>
                        </m:e>
                      </m:nary>
                    </m:oMath>
                  </m:oMathPara>
                </a14:m>
                <a:endParaRPr lang="es-AR" dirty="0" smtClean="0"/>
              </a:p>
              <a:p>
                <a:pPr marL="0" indent="0">
                  <a:buNone/>
                </a:pPr>
                <a:endParaRPr lang="es-AR" sz="1100" dirty="0"/>
              </a:p>
              <a:p>
                <a:pPr marL="0" indent="0">
                  <a:buNone/>
                </a:pPr>
                <a14:m>
                  <m:oMathPara xmlns:m="http://schemas.openxmlformats.org/officeDocument/2006/math">
                    <m:oMathParaPr>
                      <m:jc m:val="centerGroup"/>
                    </m:oMathParaPr>
                    <m:oMath xmlns:m="http://schemas.openxmlformats.org/officeDocument/2006/math">
                      <m:r>
                        <a:rPr lang="es-AR" i="1">
                          <a:latin typeface="Cambria Math" panose="02040503050406030204" pitchFamily="18" charset="0"/>
                        </a:rPr>
                        <m:t>𝐼</m:t>
                      </m:r>
                      <m:d>
                        <m:dPr>
                          <m:ctrlPr>
                            <a:rPr lang="es-AR" i="1">
                              <a:latin typeface="Cambria Math" panose="02040503050406030204" pitchFamily="18" charset="0"/>
                            </a:rPr>
                          </m:ctrlPr>
                        </m:dPr>
                        <m:e>
                          <m:r>
                            <a:rPr lang="es-AR" i="1">
                              <a:latin typeface="Cambria Math" panose="02040503050406030204" pitchFamily="18" charset="0"/>
                            </a:rPr>
                            <m:t>𝑥</m:t>
                          </m:r>
                        </m:e>
                      </m:d>
                      <m:r>
                        <a:rPr lang="es-AR" i="1">
                          <a:latin typeface="Cambria Math" panose="02040503050406030204" pitchFamily="18" charset="0"/>
                        </a:rPr>
                        <m:t>.</m:t>
                      </m:r>
                      <m:r>
                        <a:rPr lang="es-AR" i="1">
                          <a:latin typeface="Cambria Math" panose="02040503050406030204" pitchFamily="18" charset="0"/>
                        </a:rPr>
                        <m:t>𝑦</m:t>
                      </m:r>
                      <m:r>
                        <a:rPr lang="es-AR" b="0" i="1" smtClean="0">
                          <a:latin typeface="Cambria Math" panose="02040503050406030204" pitchFamily="18" charset="0"/>
                        </a:rPr>
                        <m:t>=</m:t>
                      </m:r>
                      <m:nary>
                        <m:naryPr>
                          <m:limLoc m:val="undOvr"/>
                          <m:subHide m:val="on"/>
                          <m:supHide m:val="on"/>
                          <m:ctrlPr>
                            <a:rPr lang="es-AR" i="1">
                              <a:latin typeface="Cambria Math" panose="02040503050406030204" pitchFamily="18" charset="0"/>
                            </a:rPr>
                          </m:ctrlPr>
                        </m:naryPr>
                        <m:sub/>
                        <m:sup/>
                        <m:e>
                          <m:r>
                            <a:rPr lang="es-AR" i="1">
                              <a:latin typeface="Cambria Math" panose="02040503050406030204" pitchFamily="18" charset="0"/>
                            </a:rPr>
                            <m:t>𝐼</m:t>
                          </m:r>
                          <m:d>
                            <m:dPr>
                              <m:ctrlPr>
                                <a:rPr lang="es-AR" i="1">
                                  <a:latin typeface="Cambria Math" panose="02040503050406030204" pitchFamily="18" charset="0"/>
                                </a:rPr>
                              </m:ctrlPr>
                            </m:dPr>
                            <m:e>
                              <m:r>
                                <a:rPr lang="es-AR" i="1">
                                  <a:latin typeface="Cambria Math" panose="02040503050406030204" pitchFamily="18" charset="0"/>
                                </a:rPr>
                                <m:t>𝑥</m:t>
                              </m:r>
                            </m:e>
                          </m:d>
                          <m:r>
                            <a:rPr lang="es-AR" i="1">
                              <a:latin typeface="Cambria Math" panose="02040503050406030204" pitchFamily="18" charset="0"/>
                            </a:rPr>
                            <m:t>𝑄</m:t>
                          </m:r>
                          <m:d>
                            <m:dPr>
                              <m:ctrlPr>
                                <a:rPr lang="es-AR" i="1">
                                  <a:latin typeface="Cambria Math" panose="02040503050406030204" pitchFamily="18" charset="0"/>
                                </a:rPr>
                              </m:ctrlPr>
                            </m:dPr>
                            <m:e>
                              <m:r>
                                <a:rPr lang="es-AR" i="1">
                                  <a:latin typeface="Cambria Math" panose="02040503050406030204" pitchFamily="18" charset="0"/>
                                </a:rPr>
                                <m:t>𝑥</m:t>
                              </m:r>
                            </m:e>
                          </m:d>
                          <m:r>
                            <a:rPr lang="es-AR" i="1">
                              <a:latin typeface="Cambria Math" panose="02040503050406030204" pitchFamily="18" charset="0"/>
                            </a:rPr>
                            <m:t>𝑑𝑥</m:t>
                          </m:r>
                        </m:e>
                      </m:nary>
                    </m:oMath>
                  </m:oMathPara>
                </a14:m>
                <a:endParaRPr lang="es-AR" dirty="0" smtClean="0"/>
              </a:p>
              <a:p>
                <a:pPr marL="0" indent="0">
                  <a:buNone/>
                </a:pPr>
                <a:endParaRPr lang="es-AR" sz="1200" dirty="0" smtClean="0"/>
              </a:p>
              <a:p>
                <a:pPr marL="0" indent="0">
                  <a:buNone/>
                </a:pPr>
                <a14:m>
                  <m:oMathPara xmlns:m="http://schemas.openxmlformats.org/officeDocument/2006/math">
                    <m:oMathParaPr>
                      <m:jc m:val="centerGroup"/>
                    </m:oMathParaPr>
                    <m:oMath xmlns:m="http://schemas.openxmlformats.org/officeDocument/2006/math">
                      <m:r>
                        <a:rPr lang="es-AR" b="0" i="1" smtClean="0">
                          <a:latin typeface="Cambria Math" panose="02040503050406030204" pitchFamily="18" charset="0"/>
                        </a:rPr>
                        <m:t>𝑦</m:t>
                      </m:r>
                      <m:r>
                        <a:rPr lang="es-AR" b="0" i="1" smtClean="0">
                          <a:latin typeface="Cambria Math" panose="02040503050406030204" pitchFamily="18" charset="0"/>
                        </a:rPr>
                        <m:t>=</m:t>
                      </m:r>
                      <m:f>
                        <m:fPr>
                          <m:ctrlPr>
                            <a:rPr lang="es-AR" b="0" i="1" smtClean="0">
                              <a:latin typeface="Cambria Math" panose="02040503050406030204" pitchFamily="18" charset="0"/>
                            </a:rPr>
                          </m:ctrlPr>
                        </m:fPr>
                        <m:num>
                          <m:r>
                            <a:rPr lang="es-AR" b="0" i="1" smtClean="0">
                              <a:latin typeface="Cambria Math" panose="02040503050406030204" pitchFamily="18" charset="0"/>
                            </a:rPr>
                            <m:t>1</m:t>
                          </m:r>
                        </m:num>
                        <m:den>
                          <m:r>
                            <a:rPr lang="es-AR" b="0" i="1" smtClean="0">
                              <a:latin typeface="Cambria Math" panose="02040503050406030204" pitchFamily="18" charset="0"/>
                            </a:rPr>
                            <m:t>𝐼</m:t>
                          </m:r>
                          <m:d>
                            <m:dPr>
                              <m:ctrlPr>
                                <a:rPr lang="es-AR" b="0" i="1" smtClean="0">
                                  <a:latin typeface="Cambria Math" panose="02040503050406030204" pitchFamily="18" charset="0"/>
                                </a:rPr>
                              </m:ctrlPr>
                            </m:dPr>
                            <m:e>
                              <m:r>
                                <a:rPr lang="es-AR" b="0" i="1" smtClean="0">
                                  <a:latin typeface="Cambria Math" panose="02040503050406030204" pitchFamily="18" charset="0"/>
                                </a:rPr>
                                <m:t>𝑥</m:t>
                              </m:r>
                            </m:e>
                          </m:d>
                        </m:den>
                      </m:f>
                      <m:nary>
                        <m:naryPr>
                          <m:limLoc m:val="undOvr"/>
                          <m:subHide m:val="on"/>
                          <m:supHide m:val="on"/>
                          <m:ctrlPr>
                            <a:rPr lang="es-AR" b="0" i="1" smtClean="0">
                              <a:latin typeface="Cambria Math" panose="02040503050406030204" pitchFamily="18" charset="0"/>
                            </a:rPr>
                          </m:ctrlPr>
                        </m:naryPr>
                        <m:sub/>
                        <m:sup/>
                        <m:e>
                          <m:r>
                            <a:rPr lang="es-AR" i="1">
                              <a:latin typeface="Cambria Math" panose="02040503050406030204" pitchFamily="18" charset="0"/>
                            </a:rPr>
                            <m:t>𝐼</m:t>
                          </m:r>
                          <m:d>
                            <m:dPr>
                              <m:ctrlPr>
                                <a:rPr lang="es-AR" i="1">
                                  <a:latin typeface="Cambria Math" panose="02040503050406030204" pitchFamily="18" charset="0"/>
                                </a:rPr>
                              </m:ctrlPr>
                            </m:dPr>
                            <m:e>
                              <m:r>
                                <a:rPr lang="es-AR" i="1">
                                  <a:latin typeface="Cambria Math" panose="02040503050406030204" pitchFamily="18" charset="0"/>
                                </a:rPr>
                                <m:t>𝑥</m:t>
                              </m:r>
                            </m:e>
                          </m:d>
                          <m:r>
                            <a:rPr lang="es-AR" i="1">
                              <a:latin typeface="Cambria Math" panose="02040503050406030204" pitchFamily="18" charset="0"/>
                            </a:rPr>
                            <m:t>𝑄</m:t>
                          </m:r>
                          <m:d>
                            <m:dPr>
                              <m:ctrlPr>
                                <a:rPr lang="es-AR" i="1">
                                  <a:latin typeface="Cambria Math" panose="02040503050406030204" pitchFamily="18" charset="0"/>
                                </a:rPr>
                              </m:ctrlPr>
                            </m:dPr>
                            <m:e>
                              <m:r>
                                <a:rPr lang="es-AR" i="1">
                                  <a:latin typeface="Cambria Math" panose="02040503050406030204" pitchFamily="18" charset="0"/>
                                </a:rPr>
                                <m:t>𝑥</m:t>
                              </m:r>
                            </m:e>
                          </m:d>
                          <m:r>
                            <a:rPr lang="es-AR" i="1">
                              <a:latin typeface="Cambria Math" panose="02040503050406030204" pitchFamily="18" charset="0"/>
                            </a:rPr>
                            <m:t>𝑑𝑥</m:t>
                          </m:r>
                        </m:e>
                      </m:nary>
                    </m:oMath>
                  </m:oMathPara>
                </a14:m>
                <a:endParaRPr lang="es-AR"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680321" y="1963272"/>
                <a:ext cx="9613861" cy="4894728"/>
              </a:xfrm>
              <a:blipFill rotWithShape="0">
                <a:blip r:embed="rId2"/>
                <a:stretch>
                  <a:fillRect/>
                </a:stretch>
              </a:blipFill>
            </p:spPr>
            <p:txBody>
              <a:bodyPr/>
              <a:lstStyle/>
              <a:p>
                <a:r>
                  <a:rPr lang="es-AR">
                    <a:noFill/>
                  </a:rPr>
                  <a:t> </a:t>
                </a:r>
              </a:p>
            </p:txBody>
          </p:sp>
        </mc:Fallback>
      </mc:AlternateContent>
    </p:spTree>
    <p:extLst>
      <p:ext uri="{BB962C8B-B14F-4D97-AF65-F5344CB8AC3E}">
        <p14:creationId xmlns:p14="http://schemas.microsoft.com/office/powerpoint/2010/main" val="39756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ítulo 1"/>
              <p:cNvSpPr>
                <a:spLocks noGrp="1"/>
              </p:cNvSpPr>
              <p:nvPr>
                <p:ph type="title"/>
              </p:nvPr>
            </p:nvSpPr>
            <p:spPr/>
            <p:txBody>
              <a:bodyPr>
                <a:normAutofit/>
              </a:bodyPr>
              <a:lstStyle/>
              <a:p>
                <a:r>
                  <a:rPr lang="es-AR" sz="3200" dirty="0" smtClean="0"/>
                  <a:t>¿Quién es I(x) tal que </a:t>
                </a:r>
                <a14:m>
                  <m:oMath xmlns:m="http://schemas.openxmlformats.org/officeDocument/2006/math">
                    <m:r>
                      <a:rPr lang="es-AR" sz="3200" i="1">
                        <a:latin typeface="Cambria Math" panose="02040503050406030204" pitchFamily="18" charset="0"/>
                      </a:rPr>
                      <m:t>𝐼</m:t>
                    </m:r>
                    <m:d>
                      <m:dPr>
                        <m:ctrlPr>
                          <a:rPr lang="es-AR" sz="3200" i="1">
                            <a:latin typeface="Cambria Math" panose="02040503050406030204" pitchFamily="18" charset="0"/>
                          </a:rPr>
                        </m:ctrlPr>
                      </m:dPr>
                      <m:e>
                        <m:r>
                          <a:rPr lang="es-AR" sz="3200" i="1">
                            <a:latin typeface="Cambria Math" panose="02040503050406030204" pitchFamily="18" charset="0"/>
                          </a:rPr>
                          <m:t>𝑥</m:t>
                        </m:r>
                      </m:e>
                    </m:d>
                    <m:r>
                      <a:rPr lang="es-AR" sz="3200" i="1">
                        <a:latin typeface="Cambria Math" panose="02040503050406030204" pitchFamily="18" charset="0"/>
                      </a:rPr>
                      <m:t>.</m:t>
                    </m:r>
                    <m:d>
                      <m:dPr>
                        <m:begChr m:val="["/>
                        <m:endChr m:val="]"/>
                        <m:ctrlPr>
                          <a:rPr lang="es-AR" sz="3200" i="1">
                            <a:latin typeface="Cambria Math" panose="02040503050406030204" pitchFamily="18" charset="0"/>
                          </a:rPr>
                        </m:ctrlPr>
                      </m:dPr>
                      <m:e>
                        <m:r>
                          <a:rPr lang="es-AR" sz="3200" i="1">
                            <a:latin typeface="Cambria Math" panose="02040503050406030204" pitchFamily="18" charset="0"/>
                          </a:rPr>
                          <m:t>𝑦</m:t>
                        </m:r>
                        <m:r>
                          <a:rPr lang="es-AR" sz="3200" i="1">
                            <a:latin typeface="Cambria Math" panose="02040503050406030204" pitchFamily="18" charset="0"/>
                          </a:rPr>
                          <m:t>′+</m:t>
                        </m:r>
                        <m:r>
                          <a:rPr lang="es-AR" sz="3200" i="1">
                            <a:latin typeface="Cambria Math" panose="02040503050406030204" pitchFamily="18" charset="0"/>
                          </a:rPr>
                          <m:t>𝑃</m:t>
                        </m:r>
                        <m:d>
                          <m:dPr>
                            <m:ctrlPr>
                              <a:rPr lang="es-AR" sz="3200" i="1">
                                <a:latin typeface="Cambria Math" panose="02040503050406030204" pitchFamily="18" charset="0"/>
                              </a:rPr>
                            </m:ctrlPr>
                          </m:dPr>
                          <m:e>
                            <m:r>
                              <a:rPr lang="es-AR" sz="3200" i="1">
                                <a:latin typeface="Cambria Math" panose="02040503050406030204" pitchFamily="18" charset="0"/>
                              </a:rPr>
                              <m:t>𝑥</m:t>
                            </m:r>
                          </m:e>
                        </m:d>
                        <m:r>
                          <a:rPr lang="es-AR" sz="3200" i="1">
                            <a:latin typeface="Cambria Math" panose="02040503050406030204" pitchFamily="18" charset="0"/>
                          </a:rPr>
                          <m:t>.</m:t>
                        </m:r>
                        <m:r>
                          <a:rPr lang="es-AR" sz="3200" i="1">
                            <a:latin typeface="Cambria Math" panose="02040503050406030204" pitchFamily="18" charset="0"/>
                          </a:rPr>
                          <m:t>𝑦</m:t>
                        </m:r>
                      </m:e>
                    </m:d>
                    <m:r>
                      <a:rPr lang="es-AR" sz="3200" i="1">
                        <a:latin typeface="Cambria Math" panose="02040503050406030204" pitchFamily="18" charset="0"/>
                      </a:rPr>
                      <m:t>=</m:t>
                    </m:r>
                    <m:d>
                      <m:dPr>
                        <m:begChr m:val="["/>
                        <m:endChr m:val="]"/>
                        <m:ctrlPr>
                          <a:rPr lang="es-AR" sz="3200" i="1">
                            <a:solidFill>
                              <a:srgbClr val="FF0000"/>
                            </a:solidFill>
                            <a:latin typeface="Cambria Math" panose="02040503050406030204" pitchFamily="18" charset="0"/>
                          </a:rPr>
                        </m:ctrlPr>
                      </m:dPr>
                      <m:e>
                        <m:r>
                          <a:rPr lang="es-AR" sz="3200" i="1">
                            <a:solidFill>
                              <a:srgbClr val="FF0000"/>
                            </a:solidFill>
                            <a:latin typeface="Cambria Math" panose="02040503050406030204" pitchFamily="18" charset="0"/>
                          </a:rPr>
                          <m:t>𝐼</m:t>
                        </m:r>
                        <m:d>
                          <m:dPr>
                            <m:ctrlPr>
                              <a:rPr lang="es-AR" sz="3200" i="1">
                                <a:solidFill>
                                  <a:srgbClr val="FF0000"/>
                                </a:solidFill>
                                <a:latin typeface="Cambria Math" panose="02040503050406030204" pitchFamily="18" charset="0"/>
                              </a:rPr>
                            </m:ctrlPr>
                          </m:dPr>
                          <m:e>
                            <m:r>
                              <a:rPr lang="es-AR" sz="3200" i="1">
                                <a:solidFill>
                                  <a:srgbClr val="FF0000"/>
                                </a:solidFill>
                                <a:latin typeface="Cambria Math" panose="02040503050406030204" pitchFamily="18" charset="0"/>
                              </a:rPr>
                              <m:t>𝑥</m:t>
                            </m:r>
                          </m:e>
                        </m:d>
                        <m:r>
                          <a:rPr lang="es-AR" sz="3200" i="1">
                            <a:solidFill>
                              <a:srgbClr val="FF0000"/>
                            </a:solidFill>
                            <a:latin typeface="Cambria Math" panose="02040503050406030204" pitchFamily="18" charset="0"/>
                          </a:rPr>
                          <m:t>𝑦</m:t>
                        </m:r>
                      </m:e>
                    </m:d>
                    <m:r>
                      <a:rPr lang="es-AR" sz="3200" i="1">
                        <a:solidFill>
                          <a:srgbClr val="FF0000"/>
                        </a:solidFill>
                        <a:latin typeface="Cambria Math" panose="02040503050406030204" pitchFamily="18" charset="0"/>
                      </a:rPr>
                      <m:t>′</m:t>
                    </m:r>
                  </m:oMath>
                </a14:m>
                <a:r>
                  <a:rPr lang="es-AR" sz="3200" dirty="0" smtClean="0"/>
                  <a:t>?</a:t>
                </a:r>
                <a:endParaRPr lang="es-AR" sz="3200" dirty="0"/>
              </a:p>
            </p:txBody>
          </p:sp>
        </mc:Choice>
        <mc:Fallback xmlns="">
          <p:sp>
            <p:nvSpPr>
              <p:cNvPr id="2" name="Título 1"/>
              <p:cNvSpPr>
                <a:spLocks noGrp="1" noRot="1" noChangeAspect="1" noMove="1" noResize="1" noEditPoints="1" noAdjustHandles="1" noChangeArrowheads="1" noChangeShapeType="1" noTextEdit="1"/>
              </p:cNvSpPr>
              <p:nvPr>
                <p:ph type="title"/>
              </p:nvPr>
            </p:nvSpPr>
            <p:spPr>
              <a:blipFill rotWithShape="0">
                <a:blip r:embed="rId2"/>
                <a:stretch>
                  <a:fillRect l="-1649"/>
                </a:stretch>
              </a:blipFill>
            </p:spPr>
            <p:txBody>
              <a:bodyPr/>
              <a:lstStyle/>
              <a:p>
                <a:r>
                  <a:rPr lang="es-AR">
                    <a:noFill/>
                  </a:rPr>
                  <a:t> </a:t>
                </a:r>
              </a:p>
            </p:txBody>
          </p:sp>
        </mc:Fallback>
      </mc:AlternateContent>
      <p:pic>
        <p:nvPicPr>
          <p:cNvPr id="5" name="Imagen 4"/>
          <p:cNvPicPr>
            <a:picLocks noChangeAspect="1"/>
          </p:cNvPicPr>
          <p:nvPr/>
        </p:nvPicPr>
        <p:blipFill rotWithShape="1">
          <a:blip r:embed="rId3"/>
          <a:srcRect l="33572" t="30043" r="11310" b="18079"/>
          <a:stretch/>
        </p:blipFill>
        <p:spPr>
          <a:xfrm>
            <a:off x="304800" y="2119161"/>
            <a:ext cx="8737600" cy="4623568"/>
          </a:xfrm>
          <a:prstGeom prst="rect">
            <a:avLst/>
          </a:prstGeom>
        </p:spPr>
      </p:pic>
      <mc:AlternateContent xmlns:mc="http://schemas.openxmlformats.org/markup-compatibility/2006" xmlns:a14="http://schemas.microsoft.com/office/drawing/2010/main">
        <mc:Choice Requires="a14">
          <p:sp>
            <p:nvSpPr>
              <p:cNvPr id="4" name="Rectángulo 3"/>
              <p:cNvSpPr/>
              <p:nvPr/>
            </p:nvSpPr>
            <p:spPr>
              <a:xfrm>
                <a:off x="8189244" y="2119161"/>
                <a:ext cx="3832139" cy="12225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AR" sz="2800" i="1" smtClean="0">
                          <a:solidFill>
                            <a:srgbClr val="002060"/>
                          </a:solidFill>
                          <a:latin typeface="Cambria Math" panose="02040503050406030204" pitchFamily="18" charset="0"/>
                        </a:rPr>
                        <m:t>𝑦</m:t>
                      </m:r>
                      <m:r>
                        <a:rPr lang="es-AR" sz="2800" i="1" smtClean="0">
                          <a:solidFill>
                            <a:srgbClr val="002060"/>
                          </a:solidFill>
                          <a:latin typeface="Cambria Math" panose="02040503050406030204" pitchFamily="18" charset="0"/>
                        </a:rPr>
                        <m:t>=</m:t>
                      </m:r>
                      <m:f>
                        <m:fPr>
                          <m:ctrlPr>
                            <a:rPr lang="es-AR" sz="2800" i="1">
                              <a:solidFill>
                                <a:srgbClr val="002060"/>
                              </a:solidFill>
                              <a:latin typeface="Cambria Math" panose="02040503050406030204" pitchFamily="18" charset="0"/>
                            </a:rPr>
                          </m:ctrlPr>
                        </m:fPr>
                        <m:num>
                          <m:r>
                            <a:rPr lang="es-AR" sz="2800" i="1">
                              <a:solidFill>
                                <a:srgbClr val="002060"/>
                              </a:solidFill>
                              <a:latin typeface="Cambria Math" panose="02040503050406030204" pitchFamily="18" charset="0"/>
                            </a:rPr>
                            <m:t>1</m:t>
                          </m:r>
                        </m:num>
                        <m:den>
                          <m:r>
                            <a:rPr lang="es-AR" sz="2800" i="1">
                              <a:solidFill>
                                <a:srgbClr val="002060"/>
                              </a:solidFill>
                              <a:latin typeface="Cambria Math" panose="02040503050406030204" pitchFamily="18" charset="0"/>
                            </a:rPr>
                            <m:t>𝐼</m:t>
                          </m:r>
                          <m:d>
                            <m:dPr>
                              <m:ctrlPr>
                                <a:rPr lang="es-AR" sz="2800" i="1">
                                  <a:solidFill>
                                    <a:srgbClr val="002060"/>
                                  </a:solidFill>
                                  <a:latin typeface="Cambria Math" panose="02040503050406030204" pitchFamily="18" charset="0"/>
                                </a:rPr>
                              </m:ctrlPr>
                            </m:dPr>
                            <m:e>
                              <m:r>
                                <a:rPr lang="es-AR" sz="2800" i="1">
                                  <a:solidFill>
                                    <a:srgbClr val="002060"/>
                                  </a:solidFill>
                                  <a:latin typeface="Cambria Math" panose="02040503050406030204" pitchFamily="18" charset="0"/>
                                </a:rPr>
                                <m:t>𝑥</m:t>
                              </m:r>
                            </m:e>
                          </m:d>
                        </m:den>
                      </m:f>
                      <m:nary>
                        <m:naryPr>
                          <m:limLoc m:val="undOvr"/>
                          <m:subHide m:val="on"/>
                          <m:supHide m:val="on"/>
                          <m:ctrlPr>
                            <a:rPr lang="es-AR" sz="2800" i="1">
                              <a:solidFill>
                                <a:srgbClr val="002060"/>
                              </a:solidFill>
                              <a:latin typeface="Cambria Math" panose="02040503050406030204" pitchFamily="18" charset="0"/>
                            </a:rPr>
                          </m:ctrlPr>
                        </m:naryPr>
                        <m:sub/>
                        <m:sup/>
                        <m:e>
                          <m:r>
                            <a:rPr lang="es-AR" sz="2800" i="1">
                              <a:solidFill>
                                <a:srgbClr val="002060"/>
                              </a:solidFill>
                              <a:latin typeface="Cambria Math" panose="02040503050406030204" pitchFamily="18" charset="0"/>
                            </a:rPr>
                            <m:t>𝐼</m:t>
                          </m:r>
                          <m:d>
                            <m:dPr>
                              <m:ctrlPr>
                                <a:rPr lang="es-AR" sz="2800" i="1">
                                  <a:solidFill>
                                    <a:srgbClr val="002060"/>
                                  </a:solidFill>
                                  <a:latin typeface="Cambria Math" panose="02040503050406030204" pitchFamily="18" charset="0"/>
                                </a:rPr>
                              </m:ctrlPr>
                            </m:dPr>
                            <m:e>
                              <m:r>
                                <a:rPr lang="es-AR" sz="2800" i="1">
                                  <a:solidFill>
                                    <a:srgbClr val="002060"/>
                                  </a:solidFill>
                                  <a:latin typeface="Cambria Math" panose="02040503050406030204" pitchFamily="18" charset="0"/>
                                </a:rPr>
                                <m:t>𝑥</m:t>
                              </m:r>
                            </m:e>
                          </m:d>
                          <m:r>
                            <a:rPr lang="es-AR" sz="2800" i="1">
                              <a:solidFill>
                                <a:srgbClr val="002060"/>
                              </a:solidFill>
                              <a:latin typeface="Cambria Math" panose="02040503050406030204" pitchFamily="18" charset="0"/>
                            </a:rPr>
                            <m:t>𝑄</m:t>
                          </m:r>
                          <m:d>
                            <m:dPr>
                              <m:ctrlPr>
                                <a:rPr lang="es-AR" sz="2800" i="1">
                                  <a:solidFill>
                                    <a:srgbClr val="002060"/>
                                  </a:solidFill>
                                  <a:latin typeface="Cambria Math" panose="02040503050406030204" pitchFamily="18" charset="0"/>
                                </a:rPr>
                              </m:ctrlPr>
                            </m:dPr>
                            <m:e>
                              <m:r>
                                <a:rPr lang="es-AR" sz="2800" i="1">
                                  <a:solidFill>
                                    <a:srgbClr val="002060"/>
                                  </a:solidFill>
                                  <a:latin typeface="Cambria Math" panose="02040503050406030204" pitchFamily="18" charset="0"/>
                                </a:rPr>
                                <m:t>𝑥</m:t>
                              </m:r>
                            </m:e>
                          </m:d>
                          <m:r>
                            <a:rPr lang="es-AR" sz="2800" i="1">
                              <a:solidFill>
                                <a:srgbClr val="002060"/>
                              </a:solidFill>
                              <a:latin typeface="Cambria Math" panose="02040503050406030204" pitchFamily="18" charset="0"/>
                            </a:rPr>
                            <m:t>𝑑𝑥</m:t>
                          </m:r>
                        </m:e>
                      </m:nary>
                    </m:oMath>
                  </m:oMathPara>
                </a14:m>
                <a:endParaRPr lang="es-AR" sz="2800" dirty="0">
                  <a:solidFill>
                    <a:srgbClr val="002060"/>
                  </a:solidFill>
                </a:endParaRPr>
              </a:p>
            </p:txBody>
          </p:sp>
        </mc:Choice>
        <mc:Fallback xmlns="">
          <p:sp>
            <p:nvSpPr>
              <p:cNvPr id="4" name="Rectángulo 3"/>
              <p:cNvSpPr>
                <a:spLocks noRot="1" noChangeAspect="1" noMove="1" noResize="1" noEditPoints="1" noAdjustHandles="1" noChangeArrowheads="1" noChangeShapeType="1" noTextEdit="1"/>
              </p:cNvSpPr>
              <p:nvPr/>
            </p:nvSpPr>
            <p:spPr>
              <a:xfrm>
                <a:off x="8189244" y="2119161"/>
                <a:ext cx="3832139" cy="1222514"/>
              </a:xfrm>
              <a:prstGeom prst="rect">
                <a:avLst/>
              </a:prstGeom>
              <a:blipFill rotWithShape="0">
                <a:blip r:embed="rId4"/>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7848158" y="4660659"/>
                <a:ext cx="3440109" cy="7339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AR" sz="3600" b="0" i="1" smtClean="0">
                          <a:solidFill>
                            <a:srgbClr val="FF0000"/>
                          </a:solidFill>
                          <a:latin typeface="Cambria Math" panose="02040503050406030204" pitchFamily="18" charset="0"/>
                        </a:rPr>
                        <m:t>𝐼</m:t>
                      </m:r>
                      <m:d>
                        <m:dPr>
                          <m:ctrlPr>
                            <a:rPr lang="es-AR" sz="3600" b="0" i="1" smtClean="0">
                              <a:solidFill>
                                <a:srgbClr val="FF0000"/>
                              </a:solidFill>
                              <a:latin typeface="Cambria Math" panose="02040503050406030204" pitchFamily="18" charset="0"/>
                            </a:rPr>
                          </m:ctrlPr>
                        </m:dPr>
                        <m:e>
                          <m:r>
                            <a:rPr lang="es-AR" sz="3600" b="0" i="1" smtClean="0">
                              <a:solidFill>
                                <a:srgbClr val="FF0000"/>
                              </a:solidFill>
                              <a:latin typeface="Cambria Math" panose="02040503050406030204" pitchFamily="18" charset="0"/>
                            </a:rPr>
                            <m:t>𝑥</m:t>
                          </m:r>
                        </m:e>
                      </m:d>
                      <m:r>
                        <a:rPr lang="es-AR" sz="3600" b="0" i="1" smtClean="0">
                          <a:solidFill>
                            <a:srgbClr val="FF0000"/>
                          </a:solidFill>
                          <a:latin typeface="Cambria Math" panose="02040503050406030204" pitchFamily="18" charset="0"/>
                        </a:rPr>
                        <m:t>=</m:t>
                      </m:r>
                      <m:sSup>
                        <m:sSupPr>
                          <m:ctrlPr>
                            <a:rPr lang="es-AR" sz="3600" b="0" i="1" smtClean="0">
                              <a:solidFill>
                                <a:srgbClr val="FF0000"/>
                              </a:solidFill>
                              <a:latin typeface="Cambria Math" panose="02040503050406030204" pitchFamily="18" charset="0"/>
                            </a:rPr>
                          </m:ctrlPr>
                        </m:sSupPr>
                        <m:e>
                          <m:r>
                            <a:rPr lang="es-AR" sz="3600" b="0" i="1" smtClean="0">
                              <a:solidFill>
                                <a:srgbClr val="FF0000"/>
                              </a:solidFill>
                              <a:latin typeface="Cambria Math" panose="02040503050406030204" pitchFamily="18" charset="0"/>
                            </a:rPr>
                            <m:t>𝑒</m:t>
                          </m:r>
                        </m:e>
                        <m:sup>
                          <m:nary>
                            <m:naryPr>
                              <m:limLoc m:val="undOvr"/>
                              <m:subHide m:val="on"/>
                              <m:supHide m:val="on"/>
                              <m:ctrlPr>
                                <a:rPr lang="es-AR" sz="3600" b="0" i="1" smtClean="0">
                                  <a:solidFill>
                                    <a:srgbClr val="FF0000"/>
                                  </a:solidFill>
                                  <a:latin typeface="Cambria Math" panose="02040503050406030204" pitchFamily="18" charset="0"/>
                                </a:rPr>
                              </m:ctrlPr>
                            </m:naryPr>
                            <m:sub/>
                            <m:sup/>
                            <m:e>
                              <m:r>
                                <a:rPr lang="es-AR" sz="3600" b="0" i="1" smtClean="0">
                                  <a:solidFill>
                                    <a:srgbClr val="FF0000"/>
                                  </a:solidFill>
                                  <a:latin typeface="Cambria Math" panose="02040503050406030204" pitchFamily="18" charset="0"/>
                                </a:rPr>
                                <m:t>𝑃</m:t>
                              </m:r>
                              <m:r>
                                <a:rPr lang="es-AR" sz="3600" b="0" i="1" smtClean="0">
                                  <a:solidFill>
                                    <a:srgbClr val="FF0000"/>
                                  </a:solidFill>
                                  <a:latin typeface="Cambria Math" panose="02040503050406030204" pitchFamily="18" charset="0"/>
                                </a:rPr>
                                <m:t>(</m:t>
                              </m:r>
                              <m:r>
                                <a:rPr lang="es-AR" sz="3600" b="0" i="1" smtClean="0">
                                  <a:solidFill>
                                    <a:srgbClr val="FF0000"/>
                                  </a:solidFill>
                                  <a:latin typeface="Cambria Math" panose="02040503050406030204" pitchFamily="18" charset="0"/>
                                </a:rPr>
                                <m:t>𝑥</m:t>
                              </m:r>
                              <m:r>
                                <a:rPr lang="es-AR" sz="3600" b="0" i="1" smtClean="0">
                                  <a:solidFill>
                                    <a:srgbClr val="FF0000"/>
                                  </a:solidFill>
                                  <a:latin typeface="Cambria Math" panose="02040503050406030204" pitchFamily="18" charset="0"/>
                                </a:rPr>
                                <m:t>)</m:t>
                              </m:r>
                            </m:e>
                          </m:nary>
                          <m:r>
                            <a:rPr lang="es-AR" sz="3600" b="0" i="1" smtClean="0">
                              <a:solidFill>
                                <a:srgbClr val="FF0000"/>
                              </a:solidFill>
                              <a:latin typeface="Cambria Math" panose="02040503050406030204" pitchFamily="18" charset="0"/>
                            </a:rPr>
                            <m:t>𝑑𝑥</m:t>
                          </m:r>
                        </m:sup>
                      </m:sSup>
                    </m:oMath>
                  </m:oMathPara>
                </a14:m>
                <a:endParaRPr lang="es-AR" sz="3600" dirty="0">
                  <a:solidFill>
                    <a:srgbClr val="FF0000"/>
                  </a:solidFill>
                </a:endParaRPr>
              </a:p>
            </p:txBody>
          </p:sp>
        </mc:Choice>
        <mc:Fallback xmlns="">
          <p:sp>
            <p:nvSpPr>
              <p:cNvPr id="6" name="Rectángulo 5"/>
              <p:cNvSpPr>
                <a:spLocks noRot="1" noChangeAspect="1" noMove="1" noResize="1" noEditPoints="1" noAdjustHandles="1" noChangeArrowheads="1" noChangeShapeType="1" noTextEdit="1"/>
              </p:cNvSpPr>
              <p:nvPr/>
            </p:nvSpPr>
            <p:spPr>
              <a:xfrm>
                <a:off x="7848158" y="4660659"/>
                <a:ext cx="3440109" cy="733983"/>
              </a:xfrm>
              <a:prstGeom prst="rect">
                <a:avLst/>
              </a:prstGeom>
              <a:blipFill rotWithShape="0">
                <a:blip r:embed="rId5"/>
                <a:stretch>
                  <a:fillRect/>
                </a:stretch>
              </a:blipFill>
            </p:spPr>
            <p:txBody>
              <a:bodyPr/>
              <a:lstStyle/>
              <a:p>
                <a:r>
                  <a:rPr lang="es-AR">
                    <a:noFill/>
                  </a:rPr>
                  <a:t> </a:t>
                </a:r>
              </a:p>
            </p:txBody>
          </p:sp>
        </mc:Fallback>
      </mc:AlternateContent>
    </p:spTree>
    <p:extLst>
      <p:ext uri="{BB962C8B-B14F-4D97-AF65-F5344CB8AC3E}">
        <p14:creationId xmlns:p14="http://schemas.microsoft.com/office/powerpoint/2010/main" val="314152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457274" y="2049127"/>
                <a:ext cx="5647907" cy="4209070"/>
              </a:xfrm>
            </p:spPr>
            <p:txBody>
              <a:bodyPr>
                <a:normAutofit/>
              </a:bodyPr>
              <a:lstStyle/>
              <a:p>
                <a:pPr marL="0" indent="0">
                  <a:buNone/>
                </a:pPr>
                <a14:m>
                  <m:oMathPara xmlns:m="http://schemas.openxmlformats.org/officeDocument/2006/math">
                    <m:oMathParaPr>
                      <m:jc m:val="centerGroup"/>
                    </m:oMathParaPr>
                    <m:oMath xmlns:m="http://schemas.openxmlformats.org/officeDocument/2006/math">
                      <m:f>
                        <m:fPr>
                          <m:ctrlPr>
                            <a:rPr lang="es-AR" sz="2000" i="1">
                              <a:latin typeface="Cambria Math" panose="02040503050406030204" pitchFamily="18" charset="0"/>
                            </a:rPr>
                          </m:ctrlPr>
                        </m:fPr>
                        <m:num>
                          <m:r>
                            <a:rPr lang="es-AR" sz="2000" i="1">
                              <a:latin typeface="Cambria Math" panose="02040503050406030204" pitchFamily="18" charset="0"/>
                            </a:rPr>
                            <m:t>𝑑𝑦</m:t>
                          </m:r>
                        </m:num>
                        <m:den>
                          <m:r>
                            <a:rPr lang="es-AR" sz="2000" i="1">
                              <a:latin typeface="Cambria Math" panose="02040503050406030204" pitchFamily="18" charset="0"/>
                            </a:rPr>
                            <m:t>𝑑𝑥</m:t>
                          </m:r>
                        </m:den>
                      </m:f>
                      <m:r>
                        <a:rPr lang="es-AR" sz="2000" i="1">
                          <a:latin typeface="Cambria Math" panose="02040503050406030204" pitchFamily="18" charset="0"/>
                        </a:rPr>
                        <m:t>+</m:t>
                      </m:r>
                      <m:r>
                        <a:rPr lang="es-AR" sz="2000" i="1">
                          <a:latin typeface="Cambria Math" panose="02040503050406030204" pitchFamily="18" charset="0"/>
                        </a:rPr>
                        <m:t>𝑃</m:t>
                      </m:r>
                      <m:d>
                        <m:dPr>
                          <m:ctrlPr>
                            <a:rPr lang="es-AR" sz="2000" i="1">
                              <a:latin typeface="Cambria Math" panose="02040503050406030204" pitchFamily="18" charset="0"/>
                            </a:rPr>
                          </m:ctrlPr>
                        </m:dPr>
                        <m:e>
                          <m:r>
                            <a:rPr lang="es-AR" sz="2000" i="1">
                              <a:latin typeface="Cambria Math" panose="02040503050406030204" pitchFamily="18" charset="0"/>
                            </a:rPr>
                            <m:t>𝑥</m:t>
                          </m:r>
                        </m:e>
                      </m:d>
                      <m:r>
                        <a:rPr lang="es-AR" sz="2000" i="1">
                          <a:latin typeface="Cambria Math" panose="02040503050406030204" pitchFamily="18" charset="0"/>
                        </a:rPr>
                        <m:t>.</m:t>
                      </m:r>
                      <m:r>
                        <a:rPr lang="es-AR" sz="2000" i="1">
                          <a:latin typeface="Cambria Math" panose="02040503050406030204" pitchFamily="18" charset="0"/>
                        </a:rPr>
                        <m:t>𝑦</m:t>
                      </m:r>
                      <m:r>
                        <a:rPr lang="es-AR" sz="2000" i="1">
                          <a:latin typeface="Cambria Math" panose="02040503050406030204" pitchFamily="18" charset="0"/>
                        </a:rPr>
                        <m:t>=</m:t>
                      </m:r>
                      <m:r>
                        <a:rPr lang="es-AR" sz="2000" i="1">
                          <a:latin typeface="Cambria Math" panose="02040503050406030204" pitchFamily="18" charset="0"/>
                        </a:rPr>
                        <m:t>𝑄</m:t>
                      </m:r>
                      <m:d>
                        <m:dPr>
                          <m:ctrlPr>
                            <a:rPr lang="es-AR" sz="2000" i="1">
                              <a:latin typeface="Cambria Math" panose="02040503050406030204" pitchFamily="18" charset="0"/>
                            </a:rPr>
                          </m:ctrlPr>
                        </m:dPr>
                        <m:e>
                          <m:r>
                            <a:rPr lang="es-AR" sz="2000" i="1">
                              <a:latin typeface="Cambria Math" panose="02040503050406030204" pitchFamily="18" charset="0"/>
                            </a:rPr>
                            <m:t>𝑥</m:t>
                          </m:r>
                        </m:e>
                      </m:d>
                    </m:oMath>
                  </m:oMathPara>
                </a14:m>
                <a:endParaRPr lang="es-AR" sz="2000" dirty="0" smtClean="0"/>
              </a:p>
              <a:p>
                <a:pPr marL="0" indent="0">
                  <a:buNone/>
                </a:pPr>
                <a:endParaRPr lang="es-AR" sz="1050" dirty="0" smtClean="0"/>
              </a:p>
              <a:p>
                <a:pPr marL="0" indent="0">
                  <a:buNone/>
                </a:pPr>
                <a14:m>
                  <m:oMathPara xmlns:m="http://schemas.openxmlformats.org/officeDocument/2006/math">
                    <m:oMathParaPr>
                      <m:jc m:val="centerGroup"/>
                    </m:oMathParaPr>
                    <m:oMath xmlns:m="http://schemas.openxmlformats.org/officeDocument/2006/math">
                      <m:r>
                        <a:rPr lang="es-AR" sz="2000" i="1">
                          <a:solidFill>
                            <a:srgbClr val="FF0000"/>
                          </a:solidFill>
                          <a:latin typeface="Cambria Math" panose="02040503050406030204" pitchFamily="18" charset="0"/>
                        </a:rPr>
                        <m:t>𝐼</m:t>
                      </m:r>
                      <m:d>
                        <m:dPr>
                          <m:ctrlPr>
                            <a:rPr lang="es-AR" sz="2000" i="1">
                              <a:solidFill>
                                <a:srgbClr val="FF0000"/>
                              </a:solidFill>
                              <a:latin typeface="Cambria Math" panose="02040503050406030204" pitchFamily="18" charset="0"/>
                            </a:rPr>
                          </m:ctrlPr>
                        </m:dPr>
                        <m:e>
                          <m:r>
                            <a:rPr lang="es-AR" sz="2000" i="1">
                              <a:solidFill>
                                <a:srgbClr val="FF0000"/>
                              </a:solidFill>
                              <a:latin typeface="Cambria Math" panose="02040503050406030204" pitchFamily="18" charset="0"/>
                            </a:rPr>
                            <m:t>𝑥</m:t>
                          </m:r>
                        </m:e>
                      </m:d>
                      <m:r>
                        <a:rPr lang="es-AR" sz="2000" i="1">
                          <a:solidFill>
                            <a:srgbClr val="FF0000"/>
                          </a:solidFill>
                          <a:latin typeface="Cambria Math" panose="02040503050406030204" pitchFamily="18" charset="0"/>
                        </a:rPr>
                        <m:t>.</m:t>
                      </m:r>
                      <m:d>
                        <m:dPr>
                          <m:begChr m:val="["/>
                          <m:endChr m:val="]"/>
                          <m:ctrlPr>
                            <a:rPr lang="es-AR" sz="2000" i="1">
                              <a:latin typeface="Cambria Math" panose="02040503050406030204" pitchFamily="18" charset="0"/>
                            </a:rPr>
                          </m:ctrlPr>
                        </m:dPr>
                        <m:e>
                          <m:f>
                            <m:fPr>
                              <m:ctrlPr>
                                <a:rPr lang="es-AR" sz="2000" i="1">
                                  <a:latin typeface="Cambria Math" panose="02040503050406030204" pitchFamily="18" charset="0"/>
                                </a:rPr>
                              </m:ctrlPr>
                            </m:fPr>
                            <m:num>
                              <m:r>
                                <a:rPr lang="es-AR" sz="2000" i="1">
                                  <a:latin typeface="Cambria Math" panose="02040503050406030204" pitchFamily="18" charset="0"/>
                                </a:rPr>
                                <m:t>𝑑𝑦</m:t>
                              </m:r>
                            </m:num>
                            <m:den>
                              <m:r>
                                <a:rPr lang="es-AR" sz="2000" i="1">
                                  <a:latin typeface="Cambria Math" panose="02040503050406030204" pitchFamily="18" charset="0"/>
                                </a:rPr>
                                <m:t>𝑑𝑥</m:t>
                              </m:r>
                            </m:den>
                          </m:f>
                          <m:r>
                            <a:rPr lang="es-AR" sz="2000" i="1">
                              <a:latin typeface="Cambria Math" panose="02040503050406030204" pitchFamily="18" charset="0"/>
                            </a:rPr>
                            <m:t>+</m:t>
                          </m:r>
                          <m:r>
                            <a:rPr lang="es-AR" sz="2000" i="1">
                              <a:latin typeface="Cambria Math" panose="02040503050406030204" pitchFamily="18" charset="0"/>
                            </a:rPr>
                            <m:t>𝑃</m:t>
                          </m:r>
                          <m:d>
                            <m:dPr>
                              <m:ctrlPr>
                                <a:rPr lang="es-AR" sz="2000" i="1">
                                  <a:latin typeface="Cambria Math" panose="02040503050406030204" pitchFamily="18" charset="0"/>
                                </a:rPr>
                              </m:ctrlPr>
                            </m:dPr>
                            <m:e>
                              <m:r>
                                <a:rPr lang="es-AR" sz="2000" i="1">
                                  <a:latin typeface="Cambria Math" panose="02040503050406030204" pitchFamily="18" charset="0"/>
                                </a:rPr>
                                <m:t>𝑥</m:t>
                              </m:r>
                            </m:e>
                          </m:d>
                          <m:r>
                            <a:rPr lang="es-AR" sz="2000" i="1">
                              <a:latin typeface="Cambria Math" panose="02040503050406030204" pitchFamily="18" charset="0"/>
                            </a:rPr>
                            <m:t>.</m:t>
                          </m:r>
                          <m:r>
                            <a:rPr lang="es-AR" sz="2000" i="1">
                              <a:latin typeface="Cambria Math" panose="02040503050406030204" pitchFamily="18" charset="0"/>
                            </a:rPr>
                            <m:t>𝑦</m:t>
                          </m:r>
                        </m:e>
                      </m:d>
                      <m:r>
                        <a:rPr lang="es-AR" sz="2000" i="1">
                          <a:latin typeface="Cambria Math" panose="02040503050406030204" pitchFamily="18" charset="0"/>
                        </a:rPr>
                        <m:t>=</m:t>
                      </m:r>
                      <m:r>
                        <a:rPr lang="es-AR" sz="2000" i="1">
                          <a:solidFill>
                            <a:srgbClr val="FF0000"/>
                          </a:solidFill>
                          <a:latin typeface="Cambria Math" panose="02040503050406030204" pitchFamily="18" charset="0"/>
                        </a:rPr>
                        <m:t>𝐼</m:t>
                      </m:r>
                      <m:d>
                        <m:dPr>
                          <m:ctrlPr>
                            <a:rPr lang="es-AR" sz="2000" i="1">
                              <a:solidFill>
                                <a:srgbClr val="FF0000"/>
                              </a:solidFill>
                              <a:latin typeface="Cambria Math" panose="02040503050406030204" pitchFamily="18" charset="0"/>
                            </a:rPr>
                          </m:ctrlPr>
                        </m:dPr>
                        <m:e>
                          <m:r>
                            <a:rPr lang="es-AR" sz="2000" i="1">
                              <a:solidFill>
                                <a:srgbClr val="FF0000"/>
                              </a:solidFill>
                              <a:latin typeface="Cambria Math" panose="02040503050406030204" pitchFamily="18" charset="0"/>
                            </a:rPr>
                            <m:t>𝑥</m:t>
                          </m:r>
                        </m:e>
                      </m:d>
                      <m:r>
                        <a:rPr lang="es-AR" sz="2000" i="1">
                          <a:latin typeface="Cambria Math" panose="02040503050406030204" pitchFamily="18" charset="0"/>
                        </a:rPr>
                        <m:t>𝑄</m:t>
                      </m:r>
                      <m:d>
                        <m:dPr>
                          <m:ctrlPr>
                            <a:rPr lang="es-AR" sz="2000" i="1">
                              <a:latin typeface="Cambria Math" panose="02040503050406030204" pitchFamily="18" charset="0"/>
                            </a:rPr>
                          </m:ctrlPr>
                        </m:dPr>
                        <m:e>
                          <m:r>
                            <a:rPr lang="es-AR" sz="2000" i="1">
                              <a:latin typeface="Cambria Math" panose="02040503050406030204" pitchFamily="18" charset="0"/>
                            </a:rPr>
                            <m:t>𝑥</m:t>
                          </m:r>
                        </m:e>
                      </m:d>
                    </m:oMath>
                  </m:oMathPara>
                </a14:m>
                <a:endParaRPr lang="es-AR" sz="2000" dirty="0" smtClean="0"/>
              </a:p>
              <a:p>
                <a:pPr marL="0" indent="0">
                  <a:buNone/>
                </a:pPr>
                <a:endParaRPr lang="es-AR" sz="1050" dirty="0" smtClean="0"/>
              </a:p>
              <a:p>
                <a:pPr marL="0" indent="0">
                  <a:buNone/>
                </a:pPr>
                <a14:m>
                  <m:oMathPara xmlns:m="http://schemas.openxmlformats.org/officeDocument/2006/math">
                    <m:oMathParaPr>
                      <m:jc m:val="centerGroup"/>
                    </m:oMathParaPr>
                    <m:oMath xmlns:m="http://schemas.openxmlformats.org/officeDocument/2006/math">
                      <m:r>
                        <a:rPr lang="es-AR" sz="2000" i="1">
                          <a:solidFill>
                            <a:srgbClr val="002060"/>
                          </a:solidFill>
                          <a:latin typeface="Cambria Math" panose="02040503050406030204" pitchFamily="18" charset="0"/>
                        </a:rPr>
                        <m:t>𝑦</m:t>
                      </m:r>
                      <m:r>
                        <a:rPr lang="es-AR" sz="2000" i="1">
                          <a:solidFill>
                            <a:srgbClr val="002060"/>
                          </a:solidFill>
                          <a:latin typeface="Cambria Math" panose="02040503050406030204" pitchFamily="18" charset="0"/>
                        </a:rPr>
                        <m:t>=</m:t>
                      </m:r>
                      <m:f>
                        <m:fPr>
                          <m:ctrlPr>
                            <a:rPr lang="es-AR" sz="2000" i="1">
                              <a:solidFill>
                                <a:srgbClr val="002060"/>
                              </a:solidFill>
                              <a:latin typeface="Cambria Math" panose="02040503050406030204" pitchFamily="18" charset="0"/>
                            </a:rPr>
                          </m:ctrlPr>
                        </m:fPr>
                        <m:num>
                          <m:r>
                            <a:rPr lang="es-AR" sz="2000" i="1">
                              <a:solidFill>
                                <a:srgbClr val="002060"/>
                              </a:solidFill>
                              <a:latin typeface="Cambria Math" panose="02040503050406030204" pitchFamily="18" charset="0"/>
                            </a:rPr>
                            <m:t>1</m:t>
                          </m:r>
                        </m:num>
                        <m:den>
                          <m:r>
                            <a:rPr lang="es-AR" sz="2000" i="1">
                              <a:solidFill>
                                <a:srgbClr val="002060"/>
                              </a:solidFill>
                              <a:latin typeface="Cambria Math" panose="02040503050406030204" pitchFamily="18" charset="0"/>
                            </a:rPr>
                            <m:t>𝐼</m:t>
                          </m:r>
                          <m:d>
                            <m:dPr>
                              <m:ctrlPr>
                                <a:rPr lang="es-AR" sz="2000" i="1">
                                  <a:solidFill>
                                    <a:srgbClr val="002060"/>
                                  </a:solidFill>
                                  <a:latin typeface="Cambria Math" panose="02040503050406030204" pitchFamily="18" charset="0"/>
                                </a:rPr>
                              </m:ctrlPr>
                            </m:dPr>
                            <m:e>
                              <m:r>
                                <a:rPr lang="es-AR" sz="2000" i="1">
                                  <a:solidFill>
                                    <a:srgbClr val="002060"/>
                                  </a:solidFill>
                                  <a:latin typeface="Cambria Math" panose="02040503050406030204" pitchFamily="18" charset="0"/>
                                </a:rPr>
                                <m:t>𝑥</m:t>
                              </m:r>
                            </m:e>
                          </m:d>
                        </m:den>
                      </m:f>
                      <m:nary>
                        <m:naryPr>
                          <m:limLoc m:val="undOvr"/>
                          <m:subHide m:val="on"/>
                          <m:supHide m:val="on"/>
                          <m:ctrlPr>
                            <a:rPr lang="es-AR" sz="2000" i="1">
                              <a:solidFill>
                                <a:srgbClr val="002060"/>
                              </a:solidFill>
                              <a:latin typeface="Cambria Math" panose="02040503050406030204" pitchFamily="18" charset="0"/>
                            </a:rPr>
                          </m:ctrlPr>
                        </m:naryPr>
                        <m:sub/>
                        <m:sup/>
                        <m:e>
                          <m:r>
                            <a:rPr lang="es-AR" sz="2000" i="1">
                              <a:solidFill>
                                <a:srgbClr val="002060"/>
                              </a:solidFill>
                              <a:latin typeface="Cambria Math" panose="02040503050406030204" pitchFamily="18" charset="0"/>
                            </a:rPr>
                            <m:t>𝐼</m:t>
                          </m:r>
                          <m:d>
                            <m:dPr>
                              <m:ctrlPr>
                                <a:rPr lang="es-AR" sz="2000" i="1">
                                  <a:solidFill>
                                    <a:srgbClr val="002060"/>
                                  </a:solidFill>
                                  <a:latin typeface="Cambria Math" panose="02040503050406030204" pitchFamily="18" charset="0"/>
                                </a:rPr>
                              </m:ctrlPr>
                            </m:dPr>
                            <m:e>
                              <m:r>
                                <a:rPr lang="es-AR" sz="2000" i="1">
                                  <a:solidFill>
                                    <a:srgbClr val="002060"/>
                                  </a:solidFill>
                                  <a:latin typeface="Cambria Math" panose="02040503050406030204" pitchFamily="18" charset="0"/>
                                </a:rPr>
                                <m:t>𝑥</m:t>
                              </m:r>
                            </m:e>
                          </m:d>
                          <m:r>
                            <a:rPr lang="es-AR" sz="2000" i="1">
                              <a:solidFill>
                                <a:srgbClr val="002060"/>
                              </a:solidFill>
                              <a:latin typeface="Cambria Math" panose="02040503050406030204" pitchFamily="18" charset="0"/>
                            </a:rPr>
                            <m:t>𝑄</m:t>
                          </m:r>
                          <m:d>
                            <m:dPr>
                              <m:ctrlPr>
                                <a:rPr lang="es-AR" sz="2000" i="1">
                                  <a:solidFill>
                                    <a:srgbClr val="002060"/>
                                  </a:solidFill>
                                  <a:latin typeface="Cambria Math" panose="02040503050406030204" pitchFamily="18" charset="0"/>
                                </a:rPr>
                              </m:ctrlPr>
                            </m:dPr>
                            <m:e>
                              <m:r>
                                <a:rPr lang="es-AR" sz="2000" i="1">
                                  <a:solidFill>
                                    <a:srgbClr val="002060"/>
                                  </a:solidFill>
                                  <a:latin typeface="Cambria Math" panose="02040503050406030204" pitchFamily="18" charset="0"/>
                                </a:rPr>
                                <m:t>𝑥</m:t>
                              </m:r>
                            </m:e>
                          </m:d>
                          <m:r>
                            <a:rPr lang="es-AR" sz="2000" i="1">
                              <a:solidFill>
                                <a:srgbClr val="002060"/>
                              </a:solidFill>
                              <a:latin typeface="Cambria Math" panose="02040503050406030204" pitchFamily="18" charset="0"/>
                            </a:rPr>
                            <m:t>𝑑𝑥</m:t>
                          </m:r>
                        </m:e>
                      </m:nary>
                    </m:oMath>
                  </m:oMathPara>
                </a14:m>
                <a:endParaRPr lang="es-AR" sz="2000" dirty="0">
                  <a:solidFill>
                    <a:srgbClr val="002060"/>
                  </a:solidFill>
                </a:endParaRPr>
              </a:p>
              <a:p>
                <a:pPr marL="0" indent="0">
                  <a:buNone/>
                </a:pPr>
                <a:endParaRPr lang="es-AR" sz="2000" dirty="0"/>
              </a:p>
              <a:p>
                <a:endParaRPr lang="es-AR" sz="2000"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457274" y="2049127"/>
                <a:ext cx="5647907" cy="4209070"/>
              </a:xfrm>
              <a:blipFill rotWithShape="0">
                <a:blip r:embed="rId2"/>
                <a:stretch>
                  <a:fillRect/>
                </a:stretch>
              </a:blipFill>
            </p:spPr>
            <p:txBody>
              <a:bodyPr/>
              <a:lstStyle/>
              <a:p>
                <a:r>
                  <a:rPr lang="es-AR">
                    <a:noFill/>
                  </a:rPr>
                  <a:t> </a:t>
                </a:r>
              </a:p>
            </p:txBody>
          </p:sp>
        </mc:Fallback>
      </mc:AlternateContent>
      <p:pic>
        <p:nvPicPr>
          <p:cNvPr id="4" name="Imagen 3"/>
          <p:cNvPicPr>
            <a:picLocks noChangeAspect="1"/>
          </p:cNvPicPr>
          <p:nvPr/>
        </p:nvPicPr>
        <p:blipFill rotWithShape="1">
          <a:blip r:embed="rId3"/>
          <a:srcRect l="28929" t="53970" r="8809" b="32690"/>
          <a:stretch/>
        </p:blipFill>
        <p:spPr>
          <a:xfrm>
            <a:off x="43542" y="661227"/>
            <a:ext cx="10294182" cy="1240025"/>
          </a:xfrm>
          <a:prstGeom prst="rect">
            <a:avLst/>
          </a:prstGeom>
        </p:spPr>
      </p:pic>
      <mc:AlternateContent xmlns:mc="http://schemas.openxmlformats.org/markup-compatibility/2006" xmlns:a14="http://schemas.microsoft.com/office/drawing/2010/main">
        <mc:Choice Requires="a14">
          <p:sp>
            <p:nvSpPr>
              <p:cNvPr id="5" name="Rectángulo 4"/>
              <p:cNvSpPr/>
              <p:nvPr/>
            </p:nvSpPr>
            <p:spPr>
              <a:xfrm>
                <a:off x="3347319" y="3271996"/>
                <a:ext cx="2356927" cy="5200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AR" sz="2400" b="0" i="1" smtClean="0">
                          <a:solidFill>
                            <a:srgbClr val="FF0000"/>
                          </a:solidFill>
                          <a:latin typeface="Cambria Math" panose="02040503050406030204" pitchFamily="18" charset="0"/>
                        </a:rPr>
                        <m:t>𝐼</m:t>
                      </m:r>
                      <m:d>
                        <m:dPr>
                          <m:ctrlPr>
                            <a:rPr lang="es-AR" sz="2400" b="0" i="1" smtClean="0">
                              <a:solidFill>
                                <a:srgbClr val="FF0000"/>
                              </a:solidFill>
                              <a:latin typeface="Cambria Math" panose="02040503050406030204" pitchFamily="18" charset="0"/>
                            </a:rPr>
                          </m:ctrlPr>
                        </m:dPr>
                        <m:e>
                          <m:r>
                            <a:rPr lang="es-AR" sz="2400" b="0" i="1" smtClean="0">
                              <a:solidFill>
                                <a:srgbClr val="FF0000"/>
                              </a:solidFill>
                              <a:latin typeface="Cambria Math" panose="02040503050406030204" pitchFamily="18" charset="0"/>
                            </a:rPr>
                            <m:t>𝑥</m:t>
                          </m:r>
                        </m:e>
                      </m:d>
                      <m:r>
                        <a:rPr lang="es-AR" sz="2400" b="0" i="1" smtClean="0">
                          <a:solidFill>
                            <a:srgbClr val="FF0000"/>
                          </a:solidFill>
                          <a:latin typeface="Cambria Math" panose="02040503050406030204" pitchFamily="18" charset="0"/>
                        </a:rPr>
                        <m:t>=</m:t>
                      </m:r>
                      <m:sSup>
                        <m:sSupPr>
                          <m:ctrlPr>
                            <a:rPr lang="es-AR" sz="2400" b="0" i="1" smtClean="0">
                              <a:solidFill>
                                <a:srgbClr val="FF0000"/>
                              </a:solidFill>
                              <a:latin typeface="Cambria Math" panose="02040503050406030204" pitchFamily="18" charset="0"/>
                            </a:rPr>
                          </m:ctrlPr>
                        </m:sSupPr>
                        <m:e>
                          <m:r>
                            <a:rPr lang="es-AR" sz="2400" b="0" i="1" smtClean="0">
                              <a:solidFill>
                                <a:srgbClr val="FF0000"/>
                              </a:solidFill>
                              <a:latin typeface="Cambria Math" panose="02040503050406030204" pitchFamily="18" charset="0"/>
                            </a:rPr>
                            <m:t>𝑒</m:t>
                          </m:r>
                        </m:e>
                        <m:sup>
                          <m:nary>
                            <m:naryPr>
                              <m:limLoc m:val="undOvr"/>
                              <m:subHide m:val="on"/>
                              <m:supHide m:val="on"/>
                              <m:ctrlPr>
                                <a:rPr lang="es-AR" sz="2400" b="0" i="1" smtClean="0">
                                  <a:solidFill>
                                    <a:srgbClr val="FF0000"/>
                                  </a:solidFill>
                                  <a:latin typeface="Cambria Math" panose="02040503050406030204" pitchFamily="18" charset="0"/>
                                </a:rPr>
                              </m:ctrlPr>
                            </m:naryPr>
                            <m:sub/>
                            <m:sup/>
                            <m:e>
                              <m:r>
                                <a:rPr lang="es-AR" sz="2400" b="0" i="1" smtClean="0">
                                  <a:solidFill>
                                    <a:srgbClr val="FF0000"/>
                                  </a:solidFill>
                                  <a:latin typeface="Cambria Math" panose="02040503050406030204" pitchFamily="18" charset="0"/>
                                </a:rPr>
                                <m:t>𝑃</m:t>
                              </m:r>
                              <m:r>
                                <a:rPr lang="es-AR" sz="2400" b="0" i="1" smtClean="0">
                                  <a:solidFill>
                                    <a:srgbClr val="FF0000"/>
                                  </a:solidFill>
                                  <a:latin typeface="Cambria Math" panose="02040503050406030204" pitchFamily="18" charset="0"/>
                                </a:rPr>
                                <m:t>(</m:t>
                              </m:r>
                              <m:r>
                                <a:rPr lang="es-AR" sz="2400" b="0" i="1" smtClean="0">
                                  <a:solidFill>
                                    <a:srgbClr val="FF0000"/>
                                  </a:solidFill>
                                  <a:latin typeface="Cambria Math" panose="02040503050406030204" pitchFamily="18" charset="0"/>
                                </a:rPr>
                                <m:t>𝑥</m:t>
                              </m:r>
                              <m:r>
                                <a:rPr lang="es-AR" sz="2400" b="0" i="1" smtClean="0">
                                  <a:solidFill>
                                    <a:srgbClr val="FF0000"/>
                                  </a:solidFill>
                                  <a:latin typeface="Cambria Math" panose="02040503050406030204" pitchFamily="18" charset="0"/>
                                </a:rPr>
                                <m:t>)</m:t>
                              </m:r>
                            </m:e>
                          </m:nary>
                          <m:r>
                            <a:rPr lang="es-AR" sz="2400" b="0" i="1" smtClean="0">
                              <a:solidFill>
                                <a:srgbClr val="FF0000"/>
                              </a:solidFill>
                              <a:latin typeface="Cambria Math" panose="02040503050406030204" pitchFamily="18" charset="0"/>
                            </a:rPr>
                            <m:t>𝑑𝑥</m:t>
                          </m:r>
                        </m:sup>
                      </m:sSup>
                    </m:oMath>
                  </m:oMathPara>
                </a14:m>
                <a:endParaRPr lang="es-AR" sz="2400" dirty="0">
                  <a:solidFill>
                    <a:srgbClr val="FF0000"/>
                  </a:solidFill>
                </a:endParaRPr>
              </a:p>
            </p:txBody>
          </p:sp>
        </mc:Choice>
        <mc:Fallback xmlns="">
          <p:sp>
            <p:nvSpPr>
              <p:cNvPr id="5" name="Rectángulo 4"/>
              <p:cNvSpPr>
                <a:spLocks noRot="1" noChangeAspect="1" noMove="1" noResize="1" noEditPoints="1" noAdjustHandles="1" noChangeArrowheads="1" noChangeShapeType="1" noTextEdit="1"/>
              </p:cNvSpPr>
              <p:nvPr/>
            </p:nvSpPr>
            <p:spPr>
              <a:xfrm>
                <a:off x="3347319" y="3271996"/>
                <a:ext cx="2356927" cy="520014"/>
              </a:xfrm>
              <a:prstGeom prst="rect">
                <a:avLst/>
              </a:prstGeom>
              <a:blipFill rotWithShape="0">
                <a:blip r:embed="rId4"/>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6" name="Marcador de contenido 2"/>
              <p:cNvSpPr txBox="1">
                <a:spLocks/>
              </p:cNvSpPr>
              <p:nvPr/>
            </p:nvSpPr>
            <p:spPr>
              <a:xfrm>
                <a:off x="5704246" y="2049127"/>
                <a:ext cx="6357125" cy="491773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f>
                        <m:fPr>
                          <m:ctrlPr>
                            <a:rPr lang="es-AR" i="1" smtClean="0">
                              <a:solidFill>
                                <a:srgbClr val="002060"/>
                              </a:solidFill>
                              <a:latin typeface="Cambria Math" panose="02040503050406030204" pitchFamily="18" charset="0"/>
                            </a:rPr>
                          </m:ctrlPr>
                        </m:fPr>
                        <m:num>
                          <m:r>
                            <a:rPr lang="es-AR" i="1" smtClean="0">
                              <a:solidFill>
                                <a:srgbClr val="002060"/>
                              </a:solidFill>
                              <a:latin typeface="Cambria Math" panose="02040503050406030204" pitchFamily="18" charset="0"/>
                            </a:rPr>
                            <m:t>𝑑𝑦</m:t>
                          </m:r>
                        </m:num>
                        <m:den>
                          <m:r>
                            <a:rPr lang="es-AR" i="1" smtClean="0">
                              <a:solidFill>
                                <a:srgbClr val="002060"/>
                              </a:solidFill>
                              <a:latin typeface="Cambria Math" panose="02040503050406030204" pitchFamily="18" charset="0"/>
                            </a:rPr>
                            <m:t>𝑑𝑥</m:t>
                          </m:r>
                        </m:den>
                      </m:f>
                      <m:r>
                        <a:rPr lang="es-AR" b="0" i="1" smtClean="0">
                          <a:solidFill>
                            <a:srgbClr val="002060"/>
                          </a:solidFill>
                          <a:latin typeface="Cambria Math" panose="02040503050406030204" pitchFamily="18" charset="0"/>
                        </a:rPr>
                        <m:t>=−</m:t>
                      </m:r>
                      <m:r>
                        <a:rPr lang="es-AR" b="0" i="1" smtClean="0">
                          <a:solidFill>
                            <a:srgbClr val="002060"/>
                          </a:solidFill>
                          <a:latin typeface="Cambria Math" panose="02040503050406030204" pitchFamily="18" charset="0"/>
                        </a:rPr>
                        <m:t>𝑦</m:t>
                      </m:r>
                      <m:r>
                        <a:rPr lang="es-AR" b="0" i="1" smtClean="0">
                          <a:solidFill>
                            <a:srgbClr val="002060"/>
                          </a:solidFill>
                          <a:latin typeface="Cambria Math" panose="02040503050406030204" pitchFamily="18" charset="0"/>
                        </a:rPr>
                        <m:t>+</m:t>
                      </m:r>
                      <m:sSup>
                        <m:sSupPr>
                          <m:ctrlPr>
                            <a:rPr lang="es-AR" b="0" i="1" smtClean="0">
                              <a:solidFill>
                                <a:srgbClr val="002060"/>
                              </a:solidFill>
                              <a:latin typeface="Cambria Math" panose="02040503050406030204" pitchFamily="18" charset="0"/>
                            </a:rPr>
                          </m:ctrlPr>
                        </m:sSupPr>
                        <m:e>
                          <m:r>
                            <a:rPr lang="es-AR" b="0" i="1" smtClean="0">
                              <a:solidFill>
                                <a:srgbClr val="002060"/>
                              </a:solidFill>
                              <a:latin typeface="Cambria Math" panose="02040503050406030204" pitchFamily="18" charset="0"/>
                            </a:rPr>
                            <m:t>𝑥</m:t>
                          </m:r>
                        </m:e>
                        <m:sup>
                          <m:r>
                            <a:rPr lang="es-AR" b="0" i="1" smtClean="0">
                              <a:solidFill>
                                <a:srgbClr val="002060"/>
                              </a:solidFill>
                              <a:latin typeface="Cambria Math" panose="02040503050406030204" pitchFamily="18" charset="0"/>
                            </a:rPr>
                            <m:t>2</m:t>
                          </m:r>
                        </m:sup>
                      </m:sSup>
                    </m:oMath>
                  </m:oMathPara>
                </a14:m>
                <a:endParaRPr lang="es-AR" b="0" dirty="0" smtClean="0">
                  <a:solidFill>
                    <a:srgbClr val="002060"/>
                  </a:solidFill>
                </a:endParaRPr>
              </a:p>
              <a:p>
                <a:pPr marL="0" indent="0">
                  <a:buFont typeface="Arial" panose="020B0604020202020204" pitchFamily="34" charset="0"/>
                  <a:buNone/>
                </a:pPr>
                <a:endParaRPr lang="es-AR" sz="1800" dirty="0" smtClean="0">
                  <a:solidFill>
                    <a:srgbClr val="002060"/>
                  </a:solidFill>
                </a:endParaRPr>
              </a:p>
              <a:p>
                <a:pPr marL="0" indent="0">
                  <a:buNone/>
                </a:pPr>
                <a14:m>
                  <m:oMathPara xmlns:m="http://schemas.openxmlformats.org/officeDocument/2006/math">
                    <m:oMathParaPr>
                      <m:jc m:val="centerGroup"/>
                    </m:oMathParaPr>
                    <m:oMath xmlns:m="http://schemas.openxmlformats.org/officeDocument/2006/math">
                      <m:f>
                        <m:fPr>
                          <m:ctrlPr>
                            <a:rPr lang="es-AR" i="1">
                              <a:solidFill>
                                <a:srgbClr val="002060"/>
                              </a:solidFill>
                              <a:latin typeface="Cambria Math" panose="02040503050406030204" pitchFamily="18" charset="0"/>
                            </a:rPr>
                          </m:ctrlPr>
                        </m:fPr>
                        <m:num>
                          <m:r>
                            <a:rPr lang="es-AR" i="1">
                              <a:solidFill>
                                <a:srgbClr val="002060"/>
                              </a:solidFill>
                              <a:latin typeface="Cambria Math" panose="02040503050406030204" pitchFamily="18" charset="0"/>
                            </a:rPr>
                            <m:t>𝑑𝑦</m:t>
                          </m:r>
                        </m:num>
                        <m:den>
                          <m:r>
                            <a:rPr lang="es-AR" i="1">
                              <a:solidFill>
                                <a:srgbClr val="002060"/>
                              </a:solidFill>
                              <a:latin typeface="Cambria Math" panose="02040503050406030204" pitchFamily="18" charset="0"/>
                            </a:rPr>
                            <m:t>𝑑𝑥</m:t>
                          </m:r>
                        </m:den>
                      </m:f>
                      <m:r>
                        <a:rPr lang="es-AR" b="0" i="1" smtClean="0">
                          <a:solidFill>
                            <a:srgbClr val="002060"/>
                          </a:solidFill>
                          <a:latin typeface="Cambria Math" panose="02040503050406030204" pitchFamily="18" charset="0"/>
                        </a:rPr>
                        <m:t>+</m:t>
                      </m:r>
                      <m:r>
                        <a:rPr lang="es-AR" i="1">
                          <a:solidFill>
                            <a:srgbClr val="002060"/>
                          </a:solidFill>
                          <a:latin typeface="Cambria Math" panose="02040503050406030204" pitchFamily="18" charset="0"/>
                        </a:rPr>
                        <m:t>𝑦</m:t>
                      </m:r>
                      <m:r>
                        <a:rPr lang="es-AR" b="0" i="1" smtClean="0">
                          <a:solidFill>
                            <a:srgbClr val="002060"/>
                          </a:solidFill>
                          <a:latin typeface="Cambria Math" panose="02040503050406030204" pitchFamily="18" charset="0"/>
                        </a:rPr>
                        <m:t>=</m:t>
                      </m:r>
                      <m:sSup>
                        <m:sSupPr>
                          <m:ctrlPr>
                            <a:rPr lang="es-AR" i="1">
                              <a:solidFill>
                                <a:srgbClr val="002060"/>
                              </a:solidFill>
                              <a:latin typeface="Cambria Math" panose="02040503050406030204" pitchFamily="18" charset="0"/>
                            </a:rPr>
                          </m:ctrlPr>
                        </m:sSupPr>
                        <m:e>
                          <m:r>
                            <a:rPr lang="es-AR" i="1">
                              <a:solidFill>
                                <a:srgbClr val="002060"/>
                              </a:solidFill>
                              <a:latin typeface="Cambria Math" panose="02040503050406030204" pitchFamily="18" charset="0"/>
                            </a:rPr>
                            <m:t>𝑥</m:t>
                          </m:r>
                        </m:e>
                        <m:sup>
                          <m:r>
                            <a:rPr lang="es-AR" i="1">
                              <a:solidFill>
                                <a:srgbClr val="002060"/>
                              </a:solidFill>
                              <a:latin typeface="Cambria Math" panose="02040503050406030204" pitchFamily="18" charset="0"/>
                            </a:rPr>
                            <m:t>2</m:t>
                          </m:r>
                        </m:sup>
                      </m:sSup>
                    </m:oMath>
                  </m:oMathPara>
                </a14:m>
                <a:endParaRPr lang="es-AR" dirty="0" smtClean="0">
                  <a:solidFill>
                    <a:srgbClr val="002060"/>
                  </a:solidFill>
                </a:endParaRPr>
              </a:p>
              <a:p>
                <a:pPr marL="0" indent="0">
                  <a:buNone/>
                </a:pPr>
                <a:endParaRPr lang="es-AR" sz="1800" dirty="0">
                  <a:solidFill>
                    <a:srgbClr val="002060"/>
                  </a:solidFill>
                </a:endParaRPr>
              </a:p>
              <a:p>
                <a:pPr marL="0" indent="0">
                  <a:buNone/>
                </a:pPr>
                <a:r>
                  <a:rPr lang="es-AR" dirty="0" smtClean="0">
                    <a:solidFill>
                      <a:srgbClr val="002060"/>
                    </a:solidFill>
                  </a:rPr>
                  <a:t>Sea P(x)=1 y Q(x)=</a:t>
                </a:r>
                <a14:m>
                  <m:oMath xmlns:m="http://schemas.openxmlformats.org/officeDocument/2006/math">
                    <m:sSup>
                      <m:sSupPr>
                        <m:ctrlPr>
                          <a:rPr lang="es-AR" b="0" i="1" smtClean="0">
                            <a:solidFill>
                              <a:srgbClr val="002060"/>
                            </a:solidFill>
                            <a:latin typeface="Cambria Math" panose="02040503050406030204" pitchFamily="18" charset="0"/>
                          </a:rPr>
                        </m:ctrlPr>
                      </m:sSupPr>
                      <m:e>
                        <m:r>
                          <a:rPr lang="es-AR" b="0" i="1" smtClean="0">
                            <a:solidFill>
                              <a:srgbClr val="002060"/>
                            </a:solidFill>
                            <a:latin typeface="Cambria Math" panose="02040503050406030204" pitchFamily="18" charset="0"/>
                          </a:rPr>
                          <m:t>𝑥</m:t>
                        </m:r>
                      </m:e>
                      <m:sup>
                        <m:r>
                          <a:rPr lang="es-AR" b="0" i="1" smtClean="0">
                            <a:solidFill>
                              <a:srgbClr val="002060"/>
                            </a:solidFill>
                            <a:latin typeface="Cambria Math" panose="02040503050406030204" pitchFamily="18" charset="0"/>
                          </a:rPr>
                          <m:t>2</m:t>
                        </m:r>
                      </m:sup>
                    </m:sSup>
                  </m:oMath>
                </a14:m>
                <a:endParaRPr lang="es-AR" dirty="0" smtClean="0">
                  <a:solidFill>
                    <a:srgbClr val="002060"/>
                  </a:solidFill>
                </a:endParaRPr>
              </a:p>
              <a:p>
                <a:pPr marL="0" indent="0">
                  <a:buNone/>
                </a:pPr>
                <a:r>
                  <a:rPr lang="es-AR" dirty="0" smtClean="0">
                    <a:solidFill>
                      <a:srgbClr val="002060"/>
                    </a:solidFill>
                  </a:rPr>
                  <a:t>Entonces </a:t>
                </a:r>
                <a14:m>
                  <m:oMath xmlns:m="http://schemas.openxmlformats.org/officeDocument/2006/math">
                    <m:r>
                      <a:rPr lang="es-AR" i="1" smtClean="0">
                        <a:solidFill>
                          <a:srgbClr val="002060"/>
                        </a:solidFill>
                        <a:latin typeface="Cambria Math" panose="02040503050406030204" pitchFamily="18" charset="0"/>
                      </a:rPr>
                      <m:t>𝐼</m:t>
                    </m:r>
                    <m:d>
                      <m:dPr>
                        <m:ctrlPr>
                          <a:rPr lang="es-AR" i="1">
                            <a:solidFill>
                              <a:srgbClr val="002060"/>
                            </a:solidFill>
                            <a:latin typeface="Cambria Math" panose="02040503050406030204" pitchFamily="18" charset="0"/>
                          </a:rPr>
                        </m:ctrlPr>
                      </m:dPr>
                      <m:e>
                        <m:r>
                          <a:rPr lang="es-AR" i="1">
                            <a:solidFill>
                              <a:srgbClr val="002060"/>
                            </a:solidFill>
                            <a:latin typeface="Cambria Math" panose="02040503050406030204" pitchFamily="18" charset="0"/>
                          </a:rPr>
                          <m:t>𝑥</m:t>
                        </m:r>
                      </m:e>
                    </m:d>
                    <m:r>
                      <a:rPr lang="es-AR" i="1">
                        <a:solidFill>
                          <a:srgbClr val="002060"/>
                        </a:solidFill>
                        <a:latin typeface="Cambria Math" panose="02040503050406030204" pitchFamily="18" charset="0"/>
                      </a:rPr>
                      <m:t>=</m:t>
                    </m:r>
                    <m:sSup>
                      <m:sSupPr>
                        <m:ctrlPr>
                          <a:rPr lang="es-AR" i="1">
                            <a:solidFill>
                              <a:srgbClr val="002060"/>
                            </a:solidFill>
                            <a:latin typeface="Cambria Math" panose="02040503050406030204" pitchFamily="18" charset="0"/>
                          </a:rPr>
                        </m:ctrlPr>
                      </m:sSupPr>
                      <m:e>
                        <m:r>
                          <a:rPr lang="es-AR" i="1">
                            <a:solidFill>
                              <a:srgbClr val="002060"/>
                            </a:solidFill>
                            <a:latin typeface="Cambria Math" panose="02040503050406030204" pitchFamily="18" charset="0"/>
                          </a:rPr>
                          <m:t>𝑒</m:t>
                        </m:r>
                      </m:e>
                      <m:sup>
                        <m:nary>
                          <m:naryPr>
                            <m:limLoc m:val="undOvr"/>
                            <m:subHide m:val="on"/>
                            <m:supHide m:val="on"/>
                            <m:ctrlPr>
                              <a:rPr lang="es-AR" i="1">
                                <a:solidFill>
                                  <a:srgbClr val="002060"/>
                                </a:solidFill>
                                <a:latin typeface="Cambria Math" panose="02040503050406030204" pitchFamily="18" charset="0"/>
                              </a:rPr>
                            </m:ctrlPr>
                          </m:naryPr>
                          <m:sub/>
                          <m:sup/>
                          <m:e>
                            <m:r>
                              <a:rPr lang="es-AR" i="1">
                                <a:solidFill>
                                  <a:srgbClr val="002060"/>
                                </a:solidFill>
                                <a:latin typeface="Cambria Math" panose="02040503050406030204" pitchFamily="18" charset="0"/>
                              </a:rPr>
                              <m:t>𝑃</m:t>
                            </m:r>
                            <m:r>
                              <a:rPr lang="es-AR" i="1">
                                <a:solidFill>
                                  <a:srgbClr val="002060"/>
                                </a:solidFill>
                                <a:latin typeface="Cambria Math" panose="02040503050406030204" pitchFamily="18" charset="0"/>
                              </a:rPr>
                              <m:t>(</m:t>
                            </m:r>
                            <m:r>
                              <a:rPr lang="es-AR" i="1">
                                <a:solidFill>
                                  <a:srgbClr val="002060"/>
                                </a:solidFill>
                                <a:latin typeface="Cambria Math" panose="02040503050406030204" pitchFamily="18" charset="0"/>
                              </a:rPr>
                              <m:t>𝑥</m:t>
                            </m:r>
                            <m:r>
                              <a:rPr lang="es-AR" i="1">
                                <a:solidFill>
                                  <a:srgbClr val="002060"/>
                                </a:solidFill>
                                <a:latin typeface="Cambria Math" panose="02040503050406030204" pitchFamily="18" charset="0"/>
                              </a:rPr>
                              <m:t>)</m:t>
                            </m:r>
                          </m:e>
                        </m:nary>
                        <m:r>
                          <a:rPr lang="es-AR" i="1">
                            <a:solidFill>
                              <a:srgbClr val="002060"/>
                            </a:solidFill>
                            <a:latin typeface="Cambria Math" panose="02040503050406030204" pitchFamily="18" charset="0"/>
                          </a:rPr>
                          <m:t>𝑑𝑥</m:t>
                        </m:r>
                      </m:sup>
                    </m:sSup>
                    <m:r>
                      <a:rPr lang="es-AR" b="0" i="1" smtClean="0">
                        <a:solidFill>
                          <a:srgbClr val="002060"/>
                        </a:solidFill>
                        <a:latin typeface="Cambria Math" panose="02040503050406030204" pitchFamily="18" charset="0"/>
                      </a:rPr>
                      <m:t>=</m:t>
                    </m:r>
                    <m:sSup>
                      <m:sSupPr>
                        <m:ctrlPr>
                          <a:rPr lang="es-AR" b="0" i="1" smtClean="0">
                            <a:solidFill>
                              <a:srgbClr val="002060"/>
                            </a:solidFill>
                            <a:latin typeface="Cambria Math" panose="02040503050406030204" pitchFamily="18" charset="0"/>
                          </a:rPr>
                        </m:ctrlPr>
                      </m:sSupPr>
                      <m:e>
                        <m:r>
                          <a:rPr lang="es-AR" b="0" i="1" smtClean="0">
                            <a:solidFill>
                              <a:srgbClr val="002060"/>
                            </a:solidFill>
                            <a:latin typeface="Cambria Math" panose="02040503050406030204" pitchFamily="18" charset="0"/>
                          </a:rPr>
                          <m:t>𝑒</m:t>
                        </m:r>
                      </m:e>
                      <m:sup>
                        <m:nary>
                          <m:naryPr>
                            <m:limLoc m:val="undOvr"/>
                            <m:subHide m:val="on"/>
                            <m:supHide m:val="on"/>
                            <m:ctrlPr>
                              <a:rPr lang="es-AR" b="0" i="1" smtClean="0">
                                <a:solidFill>
                                  <a:srgbClr val="002060"/>
                                </a:solidFill>
                                <a:latin typeface="Cambria Math" panose="02040503050406030204" pitchFamily="18" charset="0"/>
                              </a:rPr>
                            </m:ctrlPr>
                          </m:naryPr>
                          <m:sub/>
                          <m:sup/>
                          <m:e>
                            <m:r>
                              <a:rPr lang="es-AR" b="0" i="1" smtClean="0">
                                <a:solidFill>
                                  <a:srgbClr val="002060"/>
                                </a:solidFill>
                                <a:latin typeface="Cambria Math" panose="02040503050406030204" pitchFamily="18" charset="0"/>
                              </a:rPr>
                              <m:t>1</m:t>
                            </m:r>
                            <m:r>
                              <a:rPr lang="es-AR" b="0" i="1" smtClean="0">
                                <a:solidFill>
                                  <a:srgbClr val="002060"/>
                                </a:solidFill>
                                <a:latin typeface="Cambria Math" panose="02040503050406030204" pitchFamily="18" charset="0"/>
                              </a:rPr>
                              <m:t>𝑑𝑥</m:t>
                            </m:r>
                          </m:e>
                        </m:nary>
                      </m:sup>
                    </m:sSup>
                    <m:r>
                      <a:rPr lang="es-AR" b="0" i="1" smtClean="0">
                        <a:solidFill>
                          <a:srgbClr val="002060"/>
                        </a:solidFill>
                        <a:latin typeface="Cambria Math" panose="02040503050406030204" pitchFamily="18" charset="0"/>
                      </a:rPr>
                      <m:t>=</m:t>
                    </m:r>
                    <m:sSup>
                      <m:sSupPr>
                        <m:ctrlPr>
                          <a:rPr lang="es-AR" b="0" i="1" smtClean="0">
                            <a:solidFill>
                              <a:srgbClr val="002060"/>
                            </a:solidFill>
                            <a:latin typeface="Cambria Math" panose="02040503050406030204" pitchFamily="18" charset="0"/>
                          </a:rPr>
                        </m:ctrlPr>
                      </m:sSupPr>
                      <m:e>
                        <m:r>
                          <a:rPr lang="es-AR" b="0" i="1" smtClean="0">
                            <a:solidFill>
                              <a:srgbClr val="002060"/>
                            </a:solidFill>
                            <a:latin typeface="Cambria Math" panose="02040503050406030204" pitchFamily="18" charset="0"/>
                          </a:rPr>
                          <m:t>𝑒</m:t>
                        </m:r>
                      </m:e>
                      <m:sup>
                        <m:r>
                          <a:rPr lang="es-AR" b="0" i="1" smtClean="0">
                            <a:solidFill>
                              <a:srgbClr val="002060"/>
                            </a:solidFill>
                            <a:latin typeface="Cambria Math" panose="02040503050406030204" pitchFamily="18" charset="0"/>
                          </a:rPr>
                          <m:t>𝑥</m:t>
                        </m:r>
                        <m:r>
                          <a:rPr lang="es-AR" b="0" i="1" smtClean="0">
                            <a:solidFill>
                              <a:srgbClr val="002060"/>
                            </a:solidFill>
                            <a:latin typeface="Cambria Math" panose="02040503050406030204" pitchFamily="18" charset="0"/>
                          </a:rPr>
                          <m:t>+</m:t>
                        </m:r>
                        <m:r>
                          <a:rPr lang="es-AR" b="0" i="1" smtClean="0">
                            <a:solidFill>
                              <a:srgbClr val="002060"/>
                            </a:solidFill>
                            <a:latin typeface="Cambria Math" panose="02040503050406030204" pitchFamily="18" charset="0"/>
                          </a:rPr>
                          <m:t>𝑐</m:t>
                        </m:r>
                      </m:sup>
                    </m:sSup>
                  </m:oMath>
                </a14:m>
                <a:r>
                  <a:rPr lang="es-AR" dirty="0" smtClean="0">
                    <a:solidFill>
                      <a:srgbClr val="002060"/>
                    </a:solidFill>
                  </a:rPr>
                  <a:t> </a:t>
                </a:r>
                <a:endParaRPr lang="es-AR" dirty="0">
                  <a:solidFill>
                    <a:srgbClr val="002060"/>
                  </a:solidFill>
                </a:endParaRPr>
              </a:p>
              <a:p>
                <a:pPr marL="0" indent="0">
                  <a:buNone/>
                </a:pPr>
                <a14:m>
                  <m:oMathPara xmlns:m="http://schemas.openxmlformats.org/officeDocument/2006/math">
                    <m:oMathParaPr>
                      <m:jc m:val="centerGroup"/>
                    </m:oMathParaPr>
                    <m:oMath xmlns:m="http://schemas.openxmlformats.org/officeDocument/2006/math">
                      <m:r>
                        <a:rPr lang="es-AR" i="1">
                          <a:solidFill>
                            <a:srgbClr val="002060"/>
                          </a:solidFill>
                          <a:latin typeface="Cambria Math" panose="02040503050406030204" pitchFamily="18" charset="0"/>
                        </a:rPr>
                        <m:t>𝑦</m:t>
                      </m:r>
                      <m:r>
                        <a:rPr lang="es-AR" i="1">
                          <a:solidFill>
                            <a:srgbClr val="002060"/>
                          </a:solidFill>
                          <a:latin typeface="Cambria Math" panose="02040503050406030204" pitchFamily="18" charset="0"/>
                        </a:rPr>
                        <m:t>=</m:t>
                      </m:r>
                      <m:f>
                        <m:fPr>
                          <m:ctrlPr>
                            <a:rPr lang="es-AR" i="1">
                              <a:solidFill>
                                <a:srgbClr val="002060"/>
                              </a:solidFill>
                              <a:latin typeface="Cambria Math" panose="02040503050406030204" pitchFamily="18" charset="0"/>
                            </a:rPr>
                          </m:ctrlPr>
                        </m:fPr>
                        <m:num>
                          <m:r>
                            <a:rPr lang="es-AR" i="1">
                              <a:solidFill>
                                <a:srgbClr val="002060"/>
                              </a:solidFill>
                              <a:latin typeface="Cambria Math" panose="02040503050406030204" pitchFamily="18" charset="0"/>
                            </a:rPr>
                            <m:t>1</m:t>
                          </m:r>
                        </m:num>
                        <m:den>
                          <m:r>
                            <a:rPr lang="es-AR" i="1">
                              <a:solidFill>
                                <a:srgbClr val="002060"/>
                              </a:solidFill>
                              <a:latin typeface="Cambria Math" panose="02040503050406030204" pitchFamily="18" charset="0"/>
                            </a:rPr>
                            <m:t>𝐼</m:t>
                          </m:r>
                          <m:d>
                            <m:dPr>
                              <m:ctrlPr>
                                <a:rPr lang="es-AR" i="1">
                                  <a:solidFill>
                                    <a:srgbClr val="002060"/>
                                  </a:solidFill>
                                  <a:latin typeface="Cambria Math" panose="02040503050406030204" pitchFamily="18" charset="0"/>
                                </a:rPr>
                              </m:ctrlPr>
                            </m:dPr>
                            <m:e>
                              <m:r>
                                <a:rPr lang="es-AR" i="1">
                                  <a:solidFill>
                                    <a:srgbClr val="002060"/>
                                  </a:solidFill>
                                  <a:latin typeface="Cambria Math" panose="02040503050406030204" pitchFamily="18" charset="0"/>
                                </a:rPr>
                                <m:t>𝑥</m:t>
                              </m:r>
                            </m:e>
                          </m:d>
                        </m:den>
                      </m:f>
                      <m:nary>
                        <m:naryPr>
                          <m:limLoc m:val="undOvr"/>
                          <m:subHide m:val="on"/>
                          <m:supHide m:val="on"/>
                          <m:ctrlPr>
                            <a:rPr lang="es-AR" i="1">
                              <a:solidFill>
                                <a:srgbClr val="002060"/>
                              </a:solidFill>
                              <a:latin typeface="Cambria Math" panose="02040503050406030204" pitchFamily="18" charset="0"/>
                            </a:rPr>
                          </m:ctrlPr>
                        </m:naryPr>
                        <m:sub/>
                        <m:sup/>
                        <m:e>
                          <m:r>
                            <a:rPr lang="es-AR" i="1">
                              <a:solidFill>
                                <a:srgbClr val="002060"/>
                              </a:solidFill>
                              <a:latin typeface="Cambria Math" panose="02040503050406030204" pitchFamily="18" charset="0"/>
                            </a:rPr>
                            <m:t>𝐼</m:t>
                          </m:r>
                          <m:d>
                            <m:dPr>
                              <m:ctrlPr>
                                <a:rPr lang="es-AR" i="1">
                                  <a:solidFill>
                                    <a:srgbClr val="002060"/>
                                  </a:solidFill>
                                  <a:latin typeface="Cambria Math" panose="02040503050406030204" pitchFamily="18" charset="0"/>
                                </a:rPr>
                              </m:ctrlPr>
                            </m:dPr>
                            <m:e>
                              <m:r>
                                <a:rPr lang="es-AR" i="1">
                                  <a:solidFill>
                                    <a:srgbClr val="002060"/>
                                  </a:solidFill>
                                  <a:latin typeface="Cambria Math" panose="02040503050406030204" pitchFamily="18" charset="0"/>
                                </a:rPr>
                                <m:t>𝑥</m:t>
                              </m:r>
                            </m:e>
                          </m:d>
                          <m:r>
                            <a:rPr lang="es-AR" i="1">
                              <a:solidFill>
                                <a:srgbClr val="002060"/>
                              </a:solidFill>
                              <a:latin typeface="Cambria Math" panose="02040503050406030204" pitchFamily="18" charset="0"/>
                            </a:rPr>
                            <m:t>𝑄</m:t>
                          </m:r>
                          <m:d>
                            <m:dPr>
                              <m:ctrlPr>
                                <a:rPr lang="es-AR" i="1">
                                  <a:solidFill>
                                    <a:srgbClr val="002060"/>
                                  </a:solidFill>
                                  <a:latin typeface="Cambria Math" panose="02040503050406030204" pitchFamily="18" charset="0"/>
                                </a:rPr>
                              </m:ctrlPr>
                            </m:dPr>
                            <m:e>
                              <m:r>
                                <a:rPr lang="es-AR" i="1">
                                  <a:solidFill>
                                    <a:srgbClr val="002060"/>
                                  </a:solidFill>
                                  <a:latin typeface="Cambria Math" panose="02040503050406030204" pitchFamily="18" charset="0"/>
                                </a:rPr>
                                <m:t>𝑥</m:t>
                              </m:r>
                            </m:e>
                          </m:d>
                          <m:r>
                            <a:rPr lang="es-AR" i="1">
                              <a:solidFill>
                                <a:srgbClr val="002060"/>
                              </a:solidFill>
                              <a:latin typeface="Cambria Math" panose="02040503050406030204" pitchFamily="18" charset="0"/>
                            </a:rPr>
                            <m:t>𝑑𝑥</m:t>
                          </m:r>
                        </m:e>
                      </m:nary>
                      <m:r>
                        <a:rPr lang="es-AR" b="0" i="1" smtClean="0">
                          <a:solidFill>
                            <a:srgbClr val="002060"/>
                          </a:solidFill>
                          <a:latin typeface="Cambria Math" panose="02040503050406030204" pitchFamily="18" charset="0"/>
                        </a:rPr>
                        <m:t>=</m:t>
                      </m:r>
                      <m:f>
                        <m:fPr>
                          <m:ctrlPr>
                            <a:rPr lang="es-AR" b="0" i="1" smtClean="0">
                              <a:solidFill>
                                <a:srgbClr val="002060"/>
                              </a:solidFill>
                              <a:latin typeface="Cambria Math" panose="02040503050406030204" pitchFamily="18" charset="0"/>
                            </a:rPr>
                          </m:ctrlPr>
                        </m:fPr>
                        <m:num>
                          <m:r>
                            <a:rPr lang="es-AR" b="0" i="1" smtClean="0">
                              <a:solidFill>
                                <a:srgbClr val="002060"/>
                              </a:solidFill>
                              <a:latin typeface="Cambria Math" panose="02040503050406030204" pitchFamily="18" charset="0"/>
                            </a:rPr>
                            <m:t>𝑘</m:t>
                          </m:r>
                        </m:num>
                        <m:den>
                          <m:sSup>
                            <m:sSupPr>
                              <m:ctrlPr>
                                <a:rPr lang="es-AR" b="0" i="1" smtClean="0">
                                  <a:solidFill>
                                    <a:srgbClr val="002060"/>
                                  </a:solidFill>
                                  <a:latin typeface="Cambria Math" panose="02040503050406030204" pitchFamily="18" charset="0"/>
                                </a:rPr>
                              </m:ctrlPr>
                            </m:sSupPr>
                            <m:e>
                              <m:r>
                                <a:rPr lang="es-AR" b="0" i="1" smtClean="0">
                                  <a:solidFill>
                                    <a:srgbClr val="002060"/>
                                  </a:solidFill>
                                  <a:latin typeface="Cambria Math" panose="02040503050406030204" pitchFamily="18" charset="0"/>
                                </a:rPr>
                                <m:t>𝑒</m:t>
                              </m:r>
                            </m:e>
                            <m:sup>
                              <m:r>
                                <a:rPr lang="es-AR" b="0" i="1" smtClean="0">
                                  <a:solidFill>
                                    <a:srgbClr val="002060"/>
                                  </a:solidFill>
                                  <a:latin typeface="Cambria Math" panose="02040503050406030204" pitchFamily="18" charset="0"/>
                                </a:rPr>
                                <m:t>𝑥</m:t>
                              </m:r>
                            </m:sup>
                          </m:sSup>
                        </m:den>
                      </m:f>
                      <m:nary>
                        <m:naryPr>
                          <m:limLoc m:val="undOvr"/>
                          <m:subHide m:val="on"/>
                          <m:supHide m:val="on"/>
                          <m:ctrlPr>
                            <a:rPr lang="es-AR" b="0" i="1" smtClean="0">
                              <a:solidFill>
                                <a:srgbClr val="002060"/>
                              </a:solidFill>
                              <a:latin typeface="Cambria Math" panose="02040503050406030204" pitchFamily="18" charset="0"/>
                            </a:rPr>
                          </m:ctrlPr>
                        </m:naryPr>
                        <m:sub/>
                        <m:sup/>
                        <m:e>
                          <m:sSup>
                            <m:sSupPr>
                              <m:ctrlPr>
                                <a:rPr lang="es-AR" b="0" i="1" smtClean="0">
                                  <a:solidFill>
                                    <a:srgbClr val="002060"/>
                                  </a:solidFill>
                                  <a:latin typeface="Cambria Math" panose="02040503050406030204" pitchFamily="18" charset="0"/>
                                </a:rPr>
                              </m:ctrlPr>
                            </m:sSupPr>
                            <m:e>
                              <m:r>
                                <a:rPr lang="es-AR" b="0" i="1" smtClean="0">
                                  <a:solidFill>
                                    <a:srgbClr val="002060"/>
                                  </a:solidFill>
                                  <a:latin typeface="Cambria Math" panose="02040503050406030204" pitchFamily="18" charset="0"/>
                                </a:rPr>
                                <m:t>𝑒</m:t>
                              </m:r>
                            </m:e>
                            <m:sup>
                              <m:r>
                                <a:rPr lang="es-AR" b="0" i="1" smtClean="0">
                                  <a:solidFill>
                                    <a:srgbClr val="002060"/>
                                  </a:solidFill>
                                  <a:latin typeface="Cambria Math" panose="02040503050406030204" pitchFamily="18" charset="0"/>
                                </a:rPr>
                                <m:t>𝑥</m:t>
                              </m:r>
                            </m:sup>
                          </m:sSup>
                          <m:r>
                            <a:rPr lang="es-AR" b="0" i="1" smtClean="0">
                              <a:solidFill>
                                <a:srgbClr val="002060"/>
                              </a:solidFill>
                              <a:latin typeface="Cambria Math" panose="02040503050406030204" pitchFamily="18" charset="0"/>
                            </a:rPr>
                            <m:t>.</m:t>
                          </m:r>
                          <m:sSup>
                            <m:sSupPr>
                              <m:ctrlPr>
                                <a:rPr lang="es-AR" b="0" i="1" smtClean="0">
                                  <a:solidFill>
                                    <a:srgbClr val="002060"/>
                                  </a:solidFill>
                                  <a:latin typeface="Cambria Math" panose="02040503050406030204" pitchFamily="18" charset="0"/>
                                </a:rPr>
                              </m:ctrlPr>
                            </m:sSupPr>
                            <m:e>
                              <m:r>
                                <a:rPr lang="es-AR" b="0" i="1" smtClean="0">
                                  <a:solidFill>
                                    <a:srgbClr val="002060"/>
                                  </a:solidFill>
                                  <a:latin typeface="Cambria Math" panose="02040503050406030204" pitchFamily="18" charset="0"/>
                                </a:rPr>
                                <m:t>𝑥</m:t>
                              </m:r>
                            </m:e>
                            <m:sup>
                              <m:r>
                                <a:rPr lang="es-AR" b="0" i="1" smtClean="0">
                                  <a:solidFill>
                                    <a:srgbClr val="002060"/>
                                  </a:solidFill>
                                  <a:latin typeface="Cambria Math" panose="02040503050406030204" pitchFamily="18" charset="0"/>
                                </a:rPr>
                                <m:t>2</m:t>
                              </m:r>
                            </m:sup>
                          </m:sSup>
                          <m:r>
                            <a:rPr lang="es-AR" b="0" i="1" smtClean="0">
                              <a:solidFill>
                                <a:srgbClr val="002060"/>
                              </a:solidFill>
                              <a:latin typeface="Cambria Math" panose="02040503050406030204" pitchFamily="18" charset="0"/>
                            </a:rPr>
                            <m:t>𝑑𝑥</m:t>
                          </m:r>
                        </m:e>
                      </m:nary>
                    </m:oMath>
                  </m:oMathPara>
                </a14:m>
                <a:endParaRPr lang="es-AR" dirty="0"/>
              </a:p>
              <a:p>
                <a:pPr marL="0" indent="0">
                  <a:buNone/>
                </a:pPr>
                <a:r>
                  <a:rPr lang="es-AR" dirty="0" smtClean="0"/>
                  <a:t>Integramos por partes y llegamos</a:t>
                </a:r>
              </a:p>
              <a:p>
                <a:pPr marL="0" indent="0">
                  <a:buNone/>
                </a:pPr>
                <a14:m>
                  <m:oMathPara xmlns:m="http://schemas.openxmlformats.org/officeDocument/2006/math">
                    <m:oMathParaPr>
                      <m:jc m:val="centerGroup"/>
                    </m:oMathParaPr>
                    <m:oMath xmlns:m="http://schemas.openxmlformats.org/officeDocument/2006/math">
                      <m:r>
                        <a:rPr lang="es-AR" b="0" i="1" smtClean="0">
                          <a:latin typeface="Cambria Math" panose="02040503050406030204" pitchFamily="18" charset="0"/>
                        </a:rPr>
                        <m:t>𝑦</m:t>
                      </m:r>
                      <m:r>
                        <a:rPr lang="es-AR" b="0" i="1" smtClean="0">
                          <a:latin typeface="Cambria Math" panose="02040503050406030204" pitchFamily="18" charset="0"/>
                        </a:rPr>
                        <m:t>=</m:t>
                      </m:r>
                      <m:sSup>
                        <m:sSupPr>
                          <m:ctrlPr>
                            <a:rPr lang="es-AR" b="0" i="1" smtClean="0">
                              <a:latin typeface="Cambria Math" panose="02040503050406030204" pitchFamily="18" charset="0"/>
                            </a:rPr>
                          </m:ctrlPr>
                        </m:sSupPr>
                        <m:e>
                          <m:r>
                            <a:rPr lang="es-AR" b="0" i="1" smtClean="0">
                              <a:latin typeface="Cambria Math" panose="02040503050406030204" pitchFamily="18" charset="0"/>
                            </a:rPr>
                            <m:t>𝑥</m:t>
                          </m:r>
                        </m:e>
                        <m:sup>
                          <m:r>
                            <a:rPr lang="es-AR" b="0" i="1" smtClean="0">
                              <a:latin typeface="Cambria Math" panose="02040503050406030204" pitchFamily="18" charset="0"/>
                            </a:rPr>
                            <m:t>2</m:t>
                          </m:r>
                        </m:sup>
                      </m:sSup>
                      <m:r>
                        <a:rPr lang="es-AR" b="0" i="1" smtClean="0">
                          <a:latin typeface="Cambria Math" panose="02040503050406030204" pitchFamily="18" charset="0"/>
                        </a:rPr>
                        <m:t>−2</m:t>
                      </m:r>
                      <m:d>
                        <m:dPr>
                          <m:ctrlPr>
                            <a:rPr lang="es-AR" b="0" i="1" smtClean="0">
                              <a:latin typeface="Cambria Math" panose="02040503050406030204" pitchFamily="18" charset="0"/>
                            </a:rPr>
                          </m:ctrlPr>
                        </m:dPr>
                        <m:e>
                          <m:r>
                            <a:rPr lang="es-AR" b="0" i="1" smtClean="0">
                              <a:latin typeface="Cambria Math" panose="02040503050406030204" pitchFamily="18" charset="0"/>
                            </a:rPr>
                            <m:t>𝑥</m:t>
                          </m:r>
                          <m:r>
                            <a:rPr lang="es-AR" b="0" i="1" smtClean="0">
                              <a:latin typeface="Cambria Math" panose="02040503050406030204" pitchFamily="18" charset="0"/>
                            </a:rPr>
                            <m:t>−1</m:t>
                          </m:r>
                        </m:e>
                      </m:d>
                      <m:r>
                        <a:rPr lang="es-AR" b="0" i="1" smtClean="0">
                          <a:latin typeface="Cambria Math" panose="02040503050406030204" pitchFamily="18" charset="0"/>
                        </a:rPr>
                        <m:t>+</m:t>
                      </m:r>
                      <m:f>
                        <m:fPr>
                          <m:ctrlPr>
                            <a:rPr lang="es-AR" b="0" i="1" smtClean="0">
                              <a:latin typeface="Cambria Math" panose="02040503050406030204" pitchFamily="18" charset="0"/>
                            </a:rPr>
                          </m:ctrlPr>
                        </m:fPr>
                        <m:num>
                          <m:r>
                            <a:rPr lang="es-AR" b="0" i="1" smtClean="0">
                              <a:latin typeface="Cambria Math" panose="02040503050406030204" pitchFamily="18" charset="0"/>
                            </a:rPr>
                            <m:t>𝑘</m:t>
                          </m:r>
                        </m:num>
                        <m:den>
                          <m:sSup>
                            <m:sSupPr>
                              <m:ctrlPr>
                                <a:rPr lang="es-AR" b="0" i="1" smtClean="0">
                                  <a:latin typeface="Cambria Math" panose="02040503050406030204" pitchFamily="18" charset="0"/>
                                </a:rPr>
                              </m:ctrlPr>
                            </m:sSupPr>
                            <m:e>
                              <m:r>
                                <a:rPr lang="es-AR" b="0" i="1" smtClean="0">
                                  <a:latin typeface="Cambria Math" panose="02040503050406030204" pitchFamily="18" charset="0"/>
                                </a:rPr>
                                <m:t>𝑒</m:t>
                              </m:r>
                            </m:e>
                            <m:sup>
                              <m:r>
                                <a:rPr lang="es-AR" b="0" i="1" smtClean="0">
                                  <a:latin typeface="Cambria Math" panose="02040503050406030204" pitchFamily="18" charset="0"/>
                                </a:rPr>
                                <m:t>𝑥</m:t>
                              </m:r>
                            </m:sup>
                          </m:sSup>
                        </m:den>
                      </m:f>
                    </m:oMath>
                  </m:oMathPara>
                </a14:m>
                <a:endParaRPr lang="es-AR" dirty="0"/>
              </a:p>
            </p:txBody>
          </p:sp>
        </mc:Choice>
        <mc:Fallback xmlns="">
          <p:sp>
            <p:nvSpPr>
              <p:cNvPr id="6" name="Marcador de contenido 2"/>
              <p:cNvSpPr txBox="1">
                <a:spLocks noRot="1" noChangeAspect="1" noMove="1" noResize="1" noEditPoints="1" noAdjustHandles="1" noChangeArrowheads="1" noChangeShapeType="1" noTextEdit="1"/>
              </p:cNvSpPr>
              <p:nvPr/>
            </p:nvSpPr>
            <p:spPr>
              <a:xfrm>
                <a:off x="5704246" y="2049127"/>
                <a:ext cx="6357125" cy="4917730"/>
              </a:xfrm>
              <a:prstGeom prst="rect">
                <a:avLst/>
              </a:prstGeom>
              <a:blipFill rotWithShape="0">
                <a:blip r:embed="rId5"/>
                <a:stretch>
                  <a:fillRect l="-1534"/>
                </a:stretch>
              </a:blipFill>
            </p:spPr>
            <p:txBody>
              <a:bodyPr/>
              <a:lstStyle/>
              <a:p>
                <a:r>
                  <a:rPr lang="es-AR">
                    <a:noFill/>
                  </a:rPr>
                  <a:t> </a:t>
                </a:r>
              </a:p>
            </p:txBody>
          </p:sp>
        </mc:Fallback>
      </mc:AlternateContent>
    </p:spTree>
    <p:extLst>
      <p:ext uri="{BB962C8B-B14F-4D97-AF65-F5344CB8AC3E}">
        <p14:creationId xmlns:p14="http://schemas.microsoft.com/office/powerpoint/2010/main" val="355409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500"/>
                                        <p:tgtEl>
                                          <p:spTgt spid="6">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500"/>
                                        <p:tgtEl>
                                          <p:spTgt spid="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animEffect transition="in" filter="fade">
                                      <p:cBhvr>
                                        <p:cTn id="38" dur="500"/>
                                        <p:tgtEl>
                                          <p:spTgt spid="6">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animEffect transition="in" filter="fade">
                                      <p:cBhvr>
                                        <p:cTn id="43" dur="500"/>
                                        <p:tgtEl>
                                          <p:spTgt spid="6">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6">
                                            <p:txEl>
                                              <p:pRg st="6" end="6"/>
                                            </p:txEl>
                                          </p:spTgt>
                                        </p:tgtEl>
                                        <p:attrNameLst>
                                          <p:attrName>style.visibility</p:attrName>
                                        </p:attrNameLst>
                                      </p:cBhvr>
                                      <p:to>
                                        <p:strVal val="visible"/>
                                      </p:to>
                                    </p:set>
                                    <p:animEffect transition="in" filter="fade">
                                      <p:cBhvr>
                                        <p:cTn id="48" dur="500"/>
                                        <p:tgtEl>
                                          <p:spTgt spid="6">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6">
                                            <p:txEl>
                                              <p:pRg st="7" end="7"/>
                                            </p:txEl>
                                          </p:spTgt>
                                        </p:tgtEl>
                                        <p:attrNameLst>
                                          <p:attrName>style.visibility</p:attrName>
                                        </p:attrNameLst>
                                      </p:cBhvr>
                                      <p:to>
                                        <p:strVal val="visible"/>
                                      </p:to>
                                    </p:set>
                                    <p:animEffect transition="in" filter="fade">
                                      <p:cBhvr>
                                        <p:cTn id="53" dur="500"/>
                                        <p:tgtEl>
                                          <p:spTgt spid="6">
                                            <p:txEl>
                                              <p:pRg st="7" end="7"/>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6">
                                            <p:txEl>
                                              <p:pRg st="8" end="8"/>
                                            </p:txEl>
                                          </p:spTgt>
                                        </p:tgtEl>
                                        <p:attrNameLst>
                                          <p:attrName>style.visibility</p:attrName>
                                        </p:attrNameLst>
                                      </p:cBhvr>
                                      <p:to>
                                        <p:strVal val="visible"/>
                                      </p:to>
                                    </p:set>
                                    <p:animEffect transition="in" filter="fade">
                                      <p:cBhvr>
                                        <p:cTn id="58"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ítulo 1"/>
              <p:cNvSpPr>
                <a:spLocks noGrp="1"/>
              </p:cNvSpPr>
              <p:nvPr>
                <p:ph type="title"/>
              </p:nvPr>
            </p:nvSpPr>
            <p:spPr/>
            <p:txBody>
              <a:bodyPr/>
              <a:lstStyle/>
              <a:p>
                <a:pPr/>
                <a14:m>
                  <m:oMathPara xmlns:m="http://schemas.openxmlformats.org/officeDocument/2006/math">
                    <m:oMathParaPr>
                      <m:jc m:val="centerGroup"/>
                    </m:oMathParaPr>
                    <m:oMath xmlns:m="http://schemas.openxmlformats.org/officeDocument/2006/math">
                      <m:sSup>
                        <m:sSupPr>
                          <m:ctrlPr>
                            <a:rPr lang="es-AR" b="0" i="1" smtClean="0">
                              <a:latin typeface="Cambria Math" panose="02040503050406030204" pitchFamily="18" charset="0"/>
                            </a:rPr>
                          </m:ctrlPr>
                        </m:sSupPr>
                        <m:e>
                          <m:r>
                            <a:rPr lang="es-AR" b="0" i="1" smtClean="0">
                              <a:latin typeface="Cambria Math" panose="02040503050406030204" pitchFamily="18" charset="0"/>
                            </a:rPr>
                            <m:t>𝑦</m:t>
                          </m:r>
                        </m:e>
                        <m:sup>
                          <m:r>
                            <a:rPr lang="es-AR" b="0" i="1" smtClean="0">
                              <a:latin typeface="Cambria Math" panose="02040503050406030204" pitchFamily="18" charset="0"/>
                            </a:rPr>
                            <m:t>′</m:t>
                          </m:r>
                        </m:sup>
                      </m:sSup>
                      <m:r>
                        <a:rPr lang="es-AR" b="0" i="1" smtClean="0">
                          <a:latin typeface="Cambria Math" panose="02040503050406030204" pitchFamily="18" charset="0"/>
                        </a:rPr>
                        <m:t>=−3</m:t>
                      </m:r>
                      <m:sSup>
                        <m:sSupPr>
                          <m:ctrlPr>
                            <a:rPr lang="es-AR" b="0" i="1" smtClean="0">
                              <a:latin typeface="Cambria Math" panose="02040503050406030204" pitchFamily="18" charset="0"/>
                            </a:rPr>
                          </m:ctrlPr>
                        </m:sSupPr>
                        <m:e>
                          <m:r>
                            <a:rPr lang="es-AR" b="0" i="1" smtClean="0">
                              <a:latin typeface="Cambria Math" panose="02040503050406030204" pitchFamily="18" charset="0"/>
                            </a:rPr>
                            <m:t>𝑥</m:t>
                          </m:r>
                        </m:e>
                        <m:sup>
                          <m:r>
                            <a:rPr lang="es-AR" b="0" i="1" smtClean="0">
                              <a:latin typeface="Cambria Math" panose="02040503050406030204" pitchFamily="18" charset="0"/>
                            </a:rPr>
                            <m:t>2</m:t>
                          </m:r>
                        </m:sup>
                      </m:sSup>
                      <m:r>
                        <a:rPr lang="es-AR" b="0" i="1" smtClean="0">
                          <a:latin typeface="Cambria Math" panose="02040503050406030204" pitchFamily="18" charset="0"/>
                        </a:rPr>
                        <m:t>𝑦</m:t>
                      </m:r>
                      <m:r>
                        <a:rPr lang="es-AR" b="0" i="1" smtClean="0">
                          <a:latin typeface="Cambria Math" panose="02040503050406030204" pitchFamily="18" charset="0"/>
                        </a:rPr>
                        <m:t>+6</m:t>
                      </m:r>
                      <m:sSup>
                        <m:sSupPr>
                          <m:ctrlPr>
                            <a:rPr lang="es-AR" b="0" i="1" smtClean="0">
                              <a:latin typeface="Cambria Math" panose="02040503050406030204" pitchFamily="18" charset="0"/>
                            </a:rPr>
                          </m:ctrlPr>
                        </m:sSupPr>
                        <m:e>
                          <m:r>
                            <a:rPr lang="es-AR" b="0" i="1" smtClean="0">
                              <a:latin typeface="Cambria Math" panose="02040503050406030204" pitchFamily="18" charset="0"/>
                            </a:rPr>
                            <m:t>𝑥</m:t>
                          </m:r>
                        </m:e>
                        <m:sup>
                          <m:r>
                            <a:rPr lang="es-AR" b="0" i="1" smtClean="0">
                              <a:latin typeface="Cambria Math" panose="02040503050406030204" pitchFamily="18" charset="0"/>
                            </a:rPr>
                            <m:t>5</m:t>
                          </m:r>
                        </m:sup>
                      </m:sSup>
                    </m:oMath>
                  </m:oMathPara>
                </a14:m>
                <a:endParaRPr lang="es-AR" dirty="0"/>
              </a:p>
            </p:txBody>
          </p:sp>
        </mc:Choice>
        <mc:Fallback xmlns="">
          <p:sp>
            <p:nvSpPr>
              <p:cNvPr id="2" name="Título 1"/>
              <p:cNvSpPr>
                <a:spLocks noGrp="1" noRot="1" noChangeAspect="1" noMove="1" noResize="1" noEditPoints="1" noAdjustHandles="1" noChangeArrowheads="1" noChangeShapeType="1" noTextEdit="1"/>
              </p:cNvSpPr>
              <p:nvPr>
                <p:ph type="title"/>
              </p:nvPr>
            </p:nvSpPr>
            <p:spPr>
              <a:blipFill rotWithShape="0">
                <a:blip r:embed="rId2"/>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680321" y="2336872"/>
                <a:ext cx="9613861" cy="4354213"/>
              </a:xfrm>
            </p:spPr>
            <p:txBody>
              <a:bodyPr/>
              <a:lstStyle/>
              <a:p>
                <a:pPr marL="0" indent="0">
                  <a:buNone/>
                </a:pPr>
                <a14:m>
                  <m:oMathPara xmlns:m="http://schemas.openxmlformats.org/officeDocument/2006/math">
                    <m:oMathParaPr>
                      <m:jc m:val="centerGroup"/>
                    </m:oMathParaPr>
                    <m:oMath xmlns:m="http://schemas.openxmlformats.org/officeDocument/2006/math">
                      <m:sSup>
                        <m:sSupPr>
                          <m:ctrlPr>
                            <a:rPr lang="es-AR" b="0" i="1" smtClean="0">
                              <a:latin typeface="Cambria Math" panose="02040503050406030204" pitchFamily="18" charset="0"/>
                            </a:rPr>
                          </m:ctrlPr>
                        </m:sSupPr>
                        <m:e>
                          <m:r>
                            <a:rPr lang="es-AR" b="0" i="1" smtClean="0">
                              <a:latin typeface="Cambria Math" panose="02040503050406030204" pitchFamily="18" charset="0"/>
                            </a:rPr>
                            <m:t>𝑦</m:t>
                          </m:r>
                        </m:e>
                        <m:sup>
                          <m:r>
                            <a:rPr lang="es-AR" b="0" i="1" smtClean="0">
                              <a:latin typeface="Cambria Math" panose="02040503050406030204" pitchFamily="18" charset="0"/>
                            </a:rPr>
                            <m:t>′</m:t>
                          </m:r>
                        </m:sup>
                      </m:sSup>
                      <m:r>
                        <a:rPr lang="es-AR" b="0" i="1" smtClean="0">
                          <a:latin typeface="Cambria Math" panose="02040503050406030204" pitchFamily="18" charset="0"/>
                        </a:rPr>
                        <m:t>+3</m:t>
                      </m:r>
                      <m:sSup>
                        <m:sSupPr>
                          <m:ctrlPr>
                            <a:rPr lang="es-AR" b="0" i="1" smtClean="0">
                              <a:latin typeface="Cambria Math" panose="02040503050406030204" pitchFamily="18" charset="0"/>
                            </a:rPr>
                          </m:ctrlPr>
                        </m:sSupPr>
                        <m:e>
                          <m:r>
                            <a:rPr lang="es-AR" b="0" i="1" smtClean="0">
                              <a:latin typeface="Cambria Math" panose="02040503050406030204" pitchFamily="18" charset="0"/>
                            </a:rPr>
                            <m:t>𝑥</m:t>
                          </m:r>
                        </m:e>
                        <m:sup>
                          <m:r>
                            <a:rPr lang="es-AR" b="0" i="1" smtClean="0">
                              <a:latin typeface="Cambria Math" panose="02040503050406030204" pitchFamily="18" charset="0"/>
                            </a:rPr>
                            <m:t>2</m:t>
                          </m:r>
                        </m:sup>
                      </m:sSup>
                      <m:r>
                        <a:rPr lang="es-AR" b="0" i="1" smtClean="0">
                          <a:latin typeface="Cambria Math" panose="02040503050406030204" pitchFamily="18" charset="0"/>
                        </a:rPr>
                        <m:t>𝑦</m:t>
                      </m:r>
                      <m:r>
                        <a:rPr lang="es-AR" b="0" i="1" smtClean="0">
                          <a:latin typeface="Cambria Math" panose="02040503050406030204" pitchFamily="18" charset="0"/>
                        </a:rPr>
                        <m:t>=6</m:t>
                      </m:r>
                      <m:sSup>
                        <m:sSupPr>
                          <m:ctrlPr>
                            <a:rPr lang="es-AR" b="0" i="1" smtClean="0">
                              <a:latin typeface="Cambria Math" panose="02040503050406030204" pitchFamily="18" charset="0"/>
                            </a:rPr>
                          </m:ctrlPr>
                        </m:sSupPr>
                        <m:e>
                          <m:r>
                            <a:rPr lang="es-AR" b="0" i="1" smtClean="0">
                              <a:latin typeface="Cambria Math" panose="02040503050406030204" pitchFamily="18" charset="0"/>
                            </a:rPr>
                            <m:t>𝑥</m:t>
                          </m:r>
                        </m:e>
                        <m:sup>
                          <m:r>
                            <a:rPr lang="es-AR" b="0" i="1" smtClean="0">
                              <a:latin typeface="Cambria Math" panose="02040503050406030204" pitchFamily="18" charset="0"/>
                            </a:rPr>
                            <m:t>5</m:t>
                          </m:r>
                        </m:sup>
                      </m:sSup>
                    </m:oMath>
                  </m:oMathPara>
                </a14:m>
                <a:endParaRPr lang="es-AR" b="0" dirty="0" smtClean="0"/>
              </a:p>
              <a:p>
                <a:pPr marL="0" indent="0">
                  <a:buNone/>
                </a:pPr>
                <a:r>
                  <a:rPr lang="es-AR" dirty="0">
                    <a:solidFill>
                      <a:srgbClr val="002060"/>
                    </a:solidFill>
                  </a:rPr>
                  <a:t>Sea P(x</a:t>
                </a:r>
                <a:r>
                  <a:rPr lang="es-AR" dirty="0" smtClean="0">
                    <a:solidFill>
                      <a:srgbClr val="002060"/>
                    </a:solidFill>
                  </a:rPr>
                  <a:t>)=</a:t>
                </a:r>
                <a14:m>
                  <m:oMath xmlns:m="http://schemas.openxmlformats.org/officeDocument/2006/math">
                    <m:r>
                      <a:rPr lang="es-AR" i="1">
                        <a:latin typeface="Cambria Math" panose="02040503050406030204" pitchFamily="18" charset="0"/>
                      </a:rPr>
                      <m:t>3</m:t>
                    </m:r>
                    <m:sSup>
                      <m:sSupPr>
                        <m:ctrlPr>
                          <a:rPr lang="es-AR" i="1">
                            <a:latin typeface="Cambria Math" panose="02040503050406030204" pitchFamily="18" charset="0"/>
                          </a:rPr>
                        </m:ctrlPr>
                      </m:sSupPr>
                      <m:e>
                        <m:r>
                          <a:rPr lang="es-AR" i="1">
                            <a:latin typeface="Cambria Math" panose="02040503050406030204" pitchFamily="18" charset="0"/>
                          </a:rPr>
                          <m:t>𝑥</m:t>
                        </m:r>
                      </m:e>
                      <m:sup>
                        <m:r>
                          <a:rPr lang="es-AR" i="1">
                            <a:latin typeface="Cambria Math" panose="02040503050406030204" pitchFamily="18" charset="0"/>
                          </a:rPr>
                          <m:t>2</m:t>
                        </m:r>
                      </m:sup>
                    </m:sSup>
                  </m:oMath>
                </a14:m>
                <a:r>
                  <a:rPr lang="es-AR" dirty="0" smtClean="0">
                    <a:solidFill>
                      <a:srgbClr val="002060"/>
                    </a:solidFill>
                  </a:rPr>
                  <a:t> </a:t>
                </a:r>
                <a:r>
                  <a:rPr lang="es-AR" dirty="0">
                    <a:solidFill>
                      <a:srgbClr val="002060"/>
                    </a:solidFill>
                  </a:rPr>
                  <a:t>y Q(x)=</a:t>
                </a:r>
                <a14:m>
                  <m:oMath xmlns:m="http://schemas.openxmlformats.org/officeDocument/2006/math">
                    <m:sSup>
                      <m:sSupPr>
                        <m:ctrlPr>
                          <a:rPr lang="es-AR" i="1">
                            <a:solidFill>
                              <a:srgbClr val="002060"/>
                            </a:solidFill>
                            <a:latin typeface="Cambria Math" panose="02040503050406030204" pitchFamily="18" charset="0"/>
                          </a:rPr>
                        </m:ctrlPr>
                      </m:sSupPr>
                      <m:e>
                        <m:r>
                          <a:rPr lang="es-AR" b="0" i="1" smtClean="0">
                            <a:solidFill>
                              <a:srgbClr val="002060"/>
                            </a:solidFill>
                            <a:latin typeface="Cambria Math" panose="02040503050406030204" pitchFamily="18" charset="0"/>
                          </a:rPr>
                          <m:t>6</m:t>
                        </m:r>
                        <m:r>
                          <a:rPr lang="es-AR" i="1">
                            <a:solidFill>
                              <a:srgbClr val="002060"/>
                            </a:solidFill>
                            <a:latin typeface="Cambria Math" panose="02040503050406030204" pitchFamily="18" charset="0"/>
                          </a:rPr>
                          <m:t>𝑥</m:t>
                        </m:r>
                      </m:e>
                      <m:sup>
                        <m:r>
                          <a:rPr lang="es-AR" b="0" i="1" smtClean="0">
                            <a:solidFill>
                              <a:srgbClr val="002060"/>
                            </a:solidFill>
                            <a:latin typeface="Cambria Math" panose="02040503050406030204" pitchFamily="18" charset="0"/>
                          </a:rPr>
                          <m:t>5</m:t>
                        </m:r>
                      </m:sup>
                    </m:sSup>
                  </m:oMath>
                </a14:m>
                <a:endParaRPr lang="es-AR" dirty="0">
                  <a:solidFill>
                    <a:srgbClr val="002060"/>
                  </a:solidFill>
                </a:endParaRPr>
              </a:p>
              <a:p>
                <a:pPr marL="0" indent="0">
                  <a:buNone/>
                </a:pPr>
                <a:r>
                  <a:rPr lang="es-AR" dirty="0">
                    <a:solidFill>
                      <a:srgbClr val="002060"/>
                    </a:solidFill>
                  </a:rPr>
                  <a:t>Entonces </a:t>
                </a:r>
                <a14:m>
                  <m:oMath xmlns:m="http://schemas.openxmlformats.org/officeDocument/2006/math">
                    <m:r>
                      <a:rPr lang="es-AR" i="1">
                        <a:solidFill>
                          <a:srgbClr val="002060"/>
                        </a:solidFill>
                        <a:latin typeface="Cambria Math" panose="02040503050406030204" pitchFamily="18" charset="0"/>
                      </a:rPr>
                      <m:t>𝐼</m:t>
                    </m:r>
                    <m:d>
                      <m:dPr>
                        <m:ctrlPr>
                          <a:rPr lang="es-AR" i="1">
                            <a:solidFill>
                              <a:srgbClr val="002060"/>
                            </a:solidFill>
                            <a:latin typeface="Cambria Math" panose="02040503050406030204" pitchFamily="18" charset="0"/>
                          </a:rPr>
                        </m:ctrlPr>
                      </m:dPr>
                      <m:e>
                        <m:r>
                          <a:rPr lang="es-AR" i="1">
                            <a:solidFill>
                              <a:srgbClr val="002060"/>
                            </a:solidFill>
                            <a:latin typeface="Cambria Math" panose="02040503050406030204" pitchFamily="18" charset="0"/>
                          </a:rPr>
                          <m:t>𝑥</m:t>
                        </m:r>
                      </m:e>
                    </m:d>
                    <m:r>
                      <a:rPr lang="es-AR" i="1">
                        <a:solidFill>
                          <a:srgbClr val="002060"/>
                        </a:solidFill>
                        <a:latin typeface="Cambria Math" panose="02040503050406030204" pitchFamily="18" charset="0"/>
                      </a:rPr>
                      <m:t>=</m:t>
                    </m:r>
                    <m:sSup>
                      <m:sSupPr>
                        <m:ctrlPr>
                          <a:rPr lang="es-AR" i="1">
                            <a:solidFill>
                              <a:srgbClr val="002060"/>
                            </a:solidFill>
                            <a:latin typeface="Cambria Math" panose="02040503050406030204" pitchFamily="18" charset="0"/>
                          </a:rPr>
                        </m:ctrlPr>
                      </m:sSupPr>
                      <m:e>
                        <m:r>
                          <a:rPr lang="es-AR" i="1">
                            <a:solidFill>
                              <a:srgbClr val="002060"/>
                            </a:solidFill>
                            <a:latin typeface="Cambria Math" panose="02040503050406030204" pitchFamily="18" charset="0"/>
                          </a:rPr>
                          <m:t>𝑒</m:t>
                        </m:r>
                      </m:e>
                      <m:sup>
                        <m:nary>
                          <m:naryPr>
                            <m:limLoc m:val="undOvr"/>
                            <m:subHide m:val="on"/>
                            <m:supHide m:val="on"/>
                            <m:ctrlPr>
                              <a:rPr lang="es-AR" i="1">
                                <a:solidFill>
                                  <a:srgbClr val="002060"/>
                                </a:solidFill>
                                <a:latin typeface="Cambria Math" panose="02040503050406030204" pitchFamily="18" charset="0"/>
                              </a:rPr>
                            </m:ctrlPr>
                          </m:naryPr>
                          <m:sub/>
                          <m:sup/>
                          <m:e>
                            <m:r>
                              <a:rPr lang="es-AR" i="1">
                                <a:solidFill>
                                  <a:srgbClr val="002060"/>
                                </a:solidFill>
                                <a:latin typeface="Cambria Math" panose="02040503050406030204" pitchFamily="18" charset="0"/>
                              </a:rPr>
                              <m:t>𝑃</m:t>
                            </m:r>
                            <m:r>
                              <a:rPr lang="es-AR" i="1">
                                <a:solidFill>
                                  <a:srgbClr val="002060"/>
                                </a:solidFill>
                                <a:latin typeface="Cambria Math" panose="02040503050406030204" pitchFamily="18" charset="0"/>
                              </a:rPr>
                              <m:t>(</m:t>
                            </m:r>
                            <m:r>
                              <a:rPr lang="es-AR" i="1">
                                <a:solidFill>
                                  <a:srgbClr val="002060"/>
                                </a:solidFill>
                                <a:latin typeface="Cambria Math" panose="02040503050406030204" pitchFamily="18" charset="0"/>
                              </a:rPr>
                              <m:t>𝑥</m:t>
                            </m:r>
                            <m:r>
                              <a:rPr lang="es-AR" i="1">
                                <a:solidFill>
                                  <a:srgbClr val="002060"/>
                                </a:solidFill>
                                <a:latin typeface="Cambria Math" panose="02040503050406030204" pitchFamily="18" charset="0"/>
                              </a:rPr>
                              <m:t>)</m:t>
                            </m:r>
                          </m:e>
                        </m:nary>
                        <m:r>
                          <a:rPr lang="es-AR" i="1">
                            <a:solidFill>
                              <a:srgbClr val="002060"/>
                            </a:solidFill>
                            <a:latin typeface="Cambria Math" panose="02040503050406030204" pitchFamily="18" charset="0"/>
                          </a:rPr>
                          <m:t>𝑑𝑥</m:t>
                        </m:r>
                      </m:sup>
                    </m:sSup>
                    <m:r>
                      <a:rPr lang="es-AR" i="1">
                        <a:solidFill>
                          <a:srgbClr val="002060"/>
                        </a:solidFill>
                        <a:latin typeface="Cambria Math" panose="02040503050406030204" pitchFamily="18" charset="0"/>
                      </a:rPr>
                      <m:t>=</m:t>
                    </m:r>
                    <m:sSup>
                      <m:sSupPr>
                        <m:ctrlPr>
                          <a:rPr lang="es-AR" i="1">
                            <a:solidFill>
                              <a:srgbClr val="002060"/>
                            </a:solidFill>
                            <a:latin typeface="Cambria Math" panose="02040503050406030204" pitchFamily="18" charset="0"/>
                          </a:rPr>
                        </m:ctrlPr>
                      </m:sSupPr>
                      <m:e>
                        <m:r>
                          <a:rPr lang="es-AR" i="1">
                            <a:solidFill>
                              <a:srgbClr val="002060"/>
                            </a:solidFill>
                            <a:latin typeface="Cambria Math" panose="02040503050406030204" pitchFamily="18" charset="0"/>
                          </a:rPr>
                          <m:t>𝑒</m:t>
                        </m:r>
                      </m:e>
                      <m:sup>
                        <m:nary>
                          <m:naryPr>
                            <m:limLoc m:val="undOvr"/>
                            <m:subHide m:val="on"/>
                            <m:supHide m:val="on"/>
                            <m:ctrlPr>
                              <a:rPr lang="es-AR" i="1">
                                <a:solidFill>
                                  <a:srgbClr val="002060"/>
                                </a:solidFill>
                                <a:latin typeface="Cambria Math" panose="02040503050406030204" pitchFamily="18" charset="0"/>
                              </a:rPr>
                            </m:ctrlPr>
                          </m:naryPr>
                          <m:sub/>
                          <m:sup/>
                          <m:e>
                            <m:r>
                              <a:rPr lang="es-AR" b="0" i="1" smtClean="0">
                                <a:solidFill>
                                  <a:srgbClr val="002060"/>
                                </a:solidFill>
                                <a:latin typeface="Cambria Math" panose="02040503050406030204" pitchFamily="18" charset="0"/>
                              </a:rPr>
                              <m:t>3</m:t>
                            </m:r>
                            <m:sSup>
                              <m:sSupPr>
                                <m:ctrlPr>
                                  <a:rPr lang="es-AR" b="0" i="1" smtClean="0">
                                    <a:solidFill>
                                      <a:srgbClr val="002060"/>
                                    </a:solidFill>
                                    <a:latin typeface="Cambria Math" panose="02040503050406030204" pitchFamily="18" charset="0"/>
                                  </a:rPr>
                                </m:ctrlPr>
                              </m:sSupPr>
                              <m:e>
                                <m:r>
                                  <a:rPr lang="es-AR" b="0" i="1" smtClean="0">
                                    <a:solidFill>
                                      <a:srgbClr val="002060"/>
                                    </a:solidFill>
                                    <a:latin typeface="Cambria Math" panose="02040503050406030204" pitchFamily="18" charset="0"/>
                                  </a:rPr>
                                  <m:t>𝑥</m:t>
                                </m:r>
                              </m:e>
                              <m:sup>
                                <m:r>
                                  <a:rPr lang="es-AR" b="0" i="1" smtClean="0">
                                    <a:solidFill>
                                      <a:srgbClr val="002060"/>
                                    </a:solidFill>
                                    <a:latin typeface="Cambria Math" panose="02040503050406030204" pitchFamily="18" charset="0"/>
                                  </a:rPr>
                                  <m:t>2</m:t>
                                </m:r>
                              </m:sup>
                            </m:sSup>
                            <m:r>
                              <a:rPr lang="es-AR" i="1">
                                <a:solidFill>
                                  <a:srgbClr val="002060"/>
                                </a:solidFill>
                                <a:latin typeface="Cambria Math" panose="02040503050406030204" pitchFamily="18" charset="0"/>
                              </a:rPr>
                              <m:t>𝑑𝑥</m:t>
                            </m:r>
                          </m:e>
                        </m:nary>
                      </m:sup>
                    </m:sSup>
                    <m:r>
                      <a:rPr lang="es-AR" i="1">
                        <a:solidFill>
                          <a:srgbClr val="002060"/>
                        </a:solidFill>
                        <a:latin typeface="Cambria Math" panose="02040503050406030204" pitchFamily="18" charset="0"/>
                      </a:rPr>
                      <m:t>=</m:t>
                    </m:r>
                    <m:sSup>
                      <m:sSupPr>
                        <m:ctrlPr>
                          <a:rPr lang="es-AR" i="1">
                            <a:solidFill>
                              <a:srgbClr val="002060"/>
                            </a:solidFill>
                            <a:latin typeface="Cambria Math" panose="02040503050406030204" pitchFamily="18" charset="0"/>
                          </a:rPr>
                        </m:ctrlPr>
                      </m:sSupPr>
                      <m:e>
                        <m:r>
                          <a:rPr lang="es-AR" i="1">
                            <a:solidFill>
                              <a:srgbClr val="002060"/>
                            </a:solidFill>
                            <a:latin typeface="Cambria Math" panose="02040503050406030204" pitchFamily="18" charset="0"/>
                          </a:rPr>
                          <m:t>𝑒</m:t>
                        </m:r>
                      </m:e>
                      <m:sup>
                        <m:sSup>
                          <m:sSupPr>
                            <m:ctrlPr>
                              <a:rPr lang="es-AR" b="0" i="1" smtClean="0">
                                <a:solidFill>
                                  <a:srgbClr val="002060"/>
                                </a:solidFill>
                                <a:latin typeface="Cambria Math" panose="02040503050406030204" pitchFamily="18" charset="0"/>
                              </a:rPr>
                            </m:ctrlPr>
                          </m:sSupPr>
                          <m:e>
                            <m:r>
                              <a:rPr lang="es-AR" b="0" i="1" smtClean="0">
                                <a:solidFill>
                                  <a:srgbClr val="002060"/>
                                </a:solidFill>
                                <a:latin typeface="Cambria Math" panose="02040503050406030204" pitchFamily="18" charset="0"/>
                              </a:rPr>
                              <m:t>𝑥</m:t>
                            </m:r>
                          </m:e>
                          <m:sup>
                            <m:r>
                              <a:rPr lang="es-AR" b="0" i="1" smtClean="0">
                                <a:solidFill>
                                  <a:srgbClr val="002060"/>
                                </a:solidFill>
                                <a:latin typeface="Cambria Math" panose="02040503050406030204" pitchFamily="18" charset="0"/>
                              </a:rPr>
                              <m:t>3</m:t>
                            </m:r>
                          </m:sup>
                        </m:sSup>
                        <m:r>
                          <a:rPr lang="es-AR" b="0" i="1" smtClean="0">
                            <a:solidFill>
                              <a:srgbClr val="002060"/>
                            </a:solidFill>
                            <a:latin typeface="Cambria Math" panose="02040503050406030204" pitchFamily="18" charset="0"/>
                          </a:rPr>
                          <m:t>+</m:t>
                        </m:r>
                        <m:r>
                          <a:rPr lang="es-AR" b="0" i="1" smtClean="0">
                            <a:solidFill>
                              <a:srgbClr val="002060"/>
                            </a:solidFill>
                            <a:latin typeface="Cambria Math" panose="02040503050406030204" pitchFamily="18" charset="0"/>
                          </a:rPr>
                          <m:t>𝑐</m:t>
                        </m:r>
                      </m:sup>
                    </m:sSup>
                  </m:oMath>
                </a14:m>
                <a:endParaRPr lang="es-AR" dirty="0" smtClean="0"/>
              </a:p>
              <a:p>
                <a:pPr marL="0" indent="0">
                  <a:buNone/>
                </a:pPr>
                <a14:m>
                  <m:oMathPara xmlns:m="http://schemas.openxmlformats.org/officeDocument/2006/math">
                    <m:oMathParaPr>
                      <m:jc m:val="centerGroup"/>
                    </m:oMathParaPr>
                    <m:oMath xmlns:m="http://schemas.openxmlformats.org/officeDocument/2006/math">
                      <m:r>
                        <a:rPr lang="es-AR" i="1">
                          <a:solidFill>
                            <a:srgbClr val="002060"/>
                          </a:solidFill>
                          <a:latin typeface="Cambria Math" panose="02040503050406030204" pitchFamily="18" charset="0"/>
                        </a:rPr>
                        <m:t>𝑦</m:t>
                      </m:r>
                      <m:r>
                        <a:rPr lang="es-AR" i="1">
                          <a:solidFill>
                            <a:srgbClr val="002060"/>
                          </a:solidFill>
                          <a:latin typeface="Cambria Math" panose="02040503050406030204" pitchFamily="18" charset="0"/>
                        </a:rPr>
                        <m:t>=</m:t>
                      </m:r>
                      <m:f>
                        <m:fPr>
                          <m:ctrlPr>
                            <a:rPr lang="es-AR" i="1">
                              <a:solidFill>
                                <a:srgbClr val="002060"/>
                              </a:solidFill>
                              <a:latin typeface="Cambria Math" panose="02040503050406030204" pitchFamily="18" charset="0"/>
                            </a:rPr>
                          </m:ctrlPr>
                        </m:fPr>
                        <m:num>
                          <m:r>
                            <a:rPr lang="es-AR" i="1">
                              <a:solidFill>
                                <a:srgbClr val="002060"/>
                              </a:solidFill>
                              <a:latin typeface="Cambria Math" panose="02040503050406030204" pitchFamily="18" charset="0"/>
                            </a:rPr>
                            <m:t>1</m:t>
                          </m:r>
                        </m:num>
                        <m:den>
                          <m:r>
                            <a:rPr lang="es-AR" i="1">
                              <a:solidFill>
                                <a:srgbClr val="002060"/>
                              </a:solidFill>
                              <a:latin typeface="Cambria Math" panose="02040503050406030204" pitchFamily="18" charset="0"/>
                            </a:rPr>
                            <m:t>𝐼</m:t>
                          </m:r>
                          <m:d>
                            <m:dPr>
                              <m:ctrlPr>
                                <a:rPr lang="es-AR" i="1">
                                  <a:solidFill>
                                    <a:srgbClr val="002060"/>
                                  </a:solidFill>
                                  <a:latin typeface="Cambria Math" panose="02040503050406030204" pitchFamily="18" charset="0"/>
                                </a:rPr>
                              </m:ctrlPr>
                            </m:dPr>
                            <m:e>
                              <m:r>
                                <a:rPr lang="es-AR" i="1">
                                  <a:solidFill>
                                    <a:srgbClr val="002060"/>
                                  </a:solidFill>
                                  <a:latin typeface="Cambria Math" panose="02040503050406030204" pitchFamily="18" charset="0"/>
                                </a:rPr>
                                <m:t>𝑥</m:t>
                              </m:r>
                            </m:e>
                          </m:d>
                        </m:den>
                      </m:f>
                      <m:nary>
                        <m:naryPr>
                          <m:limLoc m:val="undOvr"/>
                          <m:subHide m:val="on"/>
                          <m:supHide m:val="on"/>
                          <m:ctrlPr>
                            <a:rPr lang="es-AR" i="1">
                              <a:solidFill>
                                <a:srgbClr val="002060"/>
                              </a:solidFill>
                              <a:latin typeface="Cambria Math" panose="02040503050406030204" pitchFamily="18" charset="0"/>
                            </a:rPr>
                          </m:ctrlPr>
                        </m:naryPr>
                        <m:sub/>
                        <m:sup/>
                        <m:e>
                          <m:r>
                            <a:rPr lang="es-AR" i="1">
                              <a:solidFill>
                                <a:srgbClr val="002060"/>
                              </a:solidFill>
                              <a:latin typeface="Cambria Math" panose="02040503050406030204" pitchFamily="18" charset="0"/>
                            </a:rPr>
                            <m:t>𝐼</m:t>
                          </m:r>
                          <m:d>
                            <m:dPr>
                              <m:ctrlPr>
                                <a:rPr lang="es-AR" i="1">
                                  <a:solidFill>
                                    <a:srgbClr val="002060"/>
                                  </a:solidFill>
                                  <a:latin typeface="Cambria Math" panose="02040503050406030204" pitchFamily="18" charset="0"/>
                                </a:rPr>
                              </m:ctrlPr>
                            </m:dPr>
                            <m:e>
                              <m:r>
                                <a:rPr lang="es-AR" i="1">
                                  <a:solidFill>
                                    <a:srgbClr val="002060"/>
                                  </a:solidFill>
                                  <a:latin typeface="Cambria Math" panose="02040503050406030204" pitchFamily="18" charset="0"/>
                                </a:rPr>
                                <m:t>𝑥</m:t>
                              </m:r>
                            </m:e>
                          </m:d>
                          <m:r>
                            <a:rPr lang="es-AR" i="1">
                              <a:solidFill>
                                <a:srgbClr val="002060"/>
                              </a:solidFill>
                              <a:latin typeface="Cambria Math" panose="02040503050406030204" pitchFamily="18" charset="0"/>
                            </a:rPr>
                            <m:t>𝑄</m:t>
                          </m:r>
                          <m:d>
                            <m:dPr>
                              <m:ctrlPr>
                                <a:rPr lang="es-AR" i="1">
                                  <a:solidFill>
                                    <a:srgbClr val="002060"/>
                                  </a:solidFill>
                                  <a:latin typeface="Cambria Math" panose="02040503050406030204" pitchFamily="18" charset="0"/>
                                </a:rPr>
                              </m:ctrlPr>
                            </m:dPr>
                            <m:e>
                              <m:r>
                                <a:rPr lang="es-AR" i="1">
                                  <a:solidFill>
                                    <a:srgbClr val="002060"/>
                                  </a:solidFill>
                                  <a:latin typeface="Cambria Math" panose="02040503050406030204" pitchFamily="18" charset="0"/>
                                </a:rPr>
                                <m:t>𝑥</m:t>
                              </m:r>
                            </m:e>
                          </m:d>
                          <m:r>
                            <a:rPr lang="es-AR" i="1">
                              <a:solidFill>
                                <a:srgbClr val="002060"/>
                              </a:solidFill>
                              <a:latin typeface="Cambria Math" panose="02040503050406030204" pitchFamily="18" charset="0"/>
                            </a:rPr>
                            <m:t>𝑑𝑥</m:t>
                          </m:r>
                        </m:e>
                      </m:nary>
                      <m:r>
                        <a:rPr lang="es-AR" i="1">
                          <a:solidFill>
                            <a:srgbClr val="002060"/>
                          </a:solidFill>
                          <a:latin typeface="Cambria Math" panose="02040503050406030204" pitchFamily="18" charset="0"/>
                        </a:rPr>
                        <m:t>=</m:t>
                      </m:r>
                      <m:f>
                        <m:fPr>
                          <m:ctrlPr>
                            <a:rPr lang="es-AR" i="1">
                              <a:solidFill>
                                <a:srgbClr val="002060"/>
                              </a:solidFill>
                              <a:latin typeface="Cambria Math" panose="02040503050406030204" pitchFamily="18" charset="0"/>
                            </a:rPr>
                          </m:ctrlPr>
                        </m:fPr>
                        <m:num>
                          <m:r>
                            <a:rPr lang="es-AR" i="1">
                              <a:solidFill>
                                <a:srgbClr val="002060"/>
                              </a:solidFill>
                              <a:latin typeface="Cambria Math" panose="02040503050406030204" pitchFamily="18" charset="0"/>
                            </a:rPr>
                            <m:t>𝑘</m:t>
                          </m:r>
                        </m:num>
                        <m:den>
                          <m:sSup>
                            <m:sSupPr>
                              <m:ctrlPr>
                                <a:rPr lang="es-AR" i="1">
                                  <a:solidFill>
                                    <a:srgbClr val="002060"/>
                                  </a:solidFill>
                                  <a:latin typeface="Cambria Math" panose="02040503050406030204" pitchFamily="18" charset="0"/>
                                </a:rPr>
                              </m:ctrlPr>
                            </m:sSupPr>
                            <m:e>
                              <m:r>
                                <a:rPr lang="es-AR" i="1">
                                  <a:solidFill>
                                    <a:srgbClr val="002060"/>
                                  </a:solidFill>
                                  <a:latin typeface="Cambria Math" panose="02040503050406030204" pitchFamily="18" charset="0"/>
                                </a:rPr>
                                <m:t>𝑒</m:t>
                              </m:r>
                            </m:e>
                            <m:sup>
                              <m:sSup>
                                <m:sSupPr>
                                  <m:ctrlPr>
                                    <a:rPr lang="es-AR" b="0" i="1" smtClean="0">
                                      <a:solidFill>
                                        <a:srgbClr val="002060"/>
                                      </a:solidFill>
                                      <a:latin typeface="Cambria Math" panose="02040503050406030204" pitchFamily="18" charset="0"/>
                                    </a:rPr>
                                  </m:ctrlPr>
                                </m:sSupPr>
                                <m:e>
                                  <m:r>
                                    <a:rPr lang="es-AR" b="0" i="1" smtClean="0">
                                      <a:solidFill>
                                        <a:srgbClr val="002060"/>
                                      </a:solidFill>
                                      <a:latin typeface="Cambria Math" panose="02040503050406030204" pitchFamily="18" charset="0"/>
                                    </a:rPr>
                                    <m:t>𝑥</m:t>
                                  </m:r>
                                </m:e>
                                <m:sup>
                                  <m:r>
                                    <a:rPr lang="es-AR" b="0" i="1" smtClean="0">
                                      <a:solidFill>
                                        <a:srgbClr val="002060"/>
                                      </a:solidFill>
                                      <a:latin typeface="Cambria Math" panose="02040503050406030204" pitchFamily="18" charset="0"/>
                                    </a:rPr>
                                    <m:t>3</m:t>
                                  </m:r>
                                </m:sup>
                              </m:sSup>
                            </m:sup>
                          </m:sSup>
                        </m:den>
                      </m:f>
                      <m:nary>
                        <m:naryPr>
                          <m:limLoc m:val="undOvr"/>
                          <m:subHide m:val="on"/>
                          <m:supHide m:val="on"/>
                          <m:ctrlPr>
                            <a:rPr lang="es-AR" i="1">
                              <a:solidFill>
                                <a:srgbClr val="002060"/>
                              </a:solidFill>
                              <a:latin typeface="Cambria Math" panose="02040503050406030204" pitchFamily="18" charset="0"/>
                            </a:rPr>
                          </m:ctrlPr>
                        </m:naryPr>
                        <m:sub/>
                        <m:sup/>
                        <m:e>
                          <m:sSup>
                            <m:sSupPr>
                              <m:ctrlPr>
                                <a:rPr lang="es-AR" i="1">
                                  <a:solidFill>
                                    <a:srgbClr val="002060"/>
                                  </a:solidFill>
                                  <a:latin typeface="Cambria Math" panose="02040503050406030204" pitchFamily="18" charset="0"/>
                                </a:rPr>
                              </m:ctrlPr>
                            </m:sSupPr>
                            <m:e>
                              <m:r>
                                <a:rPr lang="es-AR" i="1">
                                  <a:solidFill>
                                    <a:srgbClr val="002060"/>
                                  </a:solidFill>
                                  <a:latin typeface="Cambria Math" panose="02040503050406030204" pitchFamily="18" charset="0"/>
                                </a:rPr>
                                <m:t>𝑒</m:t>
                              </m:r>
                            </m:e>
                            <m:sup>
                              <m:r>
                                <a:rPr lang="es-AR" b="0" i="1" smtClean="0">
                                  <a:solidFill>
                                    <a:srgbClr val="002060"/>
                                  </a:solidFill>
                                  <a:latin typeface="Cambria Math" panose="02040503050406030204" pitchFamily="18" charset="0"/>
                                </a:rPr>
                                <m:t>𝑥</m:t>
                              </m:r>
                              <m:r>
                                <a:rPr lang="es-AR" b="0" i="1" smtClean="0">
                                  <a:solidFill>
                                    <a:srgbClr val="002060"/>
                                  </a:solidFill>
                                  <a:latin typeface="Cambria Math" panose="02040503050406030204" pitchFamily="18" charset="0"/>
                                </a:rPr>
                                <m:t>^3</m:t>
                              </m:r>
                            </m:sup>
                          </m:sSup>
                          <m:r>
                            <a:rPr lang="es-AR" i="1">
                              <a:solidFill>
                                <a:srgbClr val="002060"/>
                              </a:solidFill>
                              <a:latin typeface="Cambria Math" panose="02040503050406030204" pitchFamily="18" charset="0"/>
                            </a:rPr>
                            <m:t>.</m:t>
                          </m:r>
                          <m:sSup>
                            <m:sSupPr>
                              <m:ctrlPr>
                                <a:rPr lang="es-AR" b="0" i="1" smtClean="0">
                                  <a:solidFill>
                                    <a:srgbClr val="002060"/>
                                  </a:solidFill>
                                  <a:latin typeface="Cambria Math" panose="02040503050406030204" pitchFamily="18" charset="0"/>
                                </a:rPr>
                              </m:ctrlPr>
                            </m:sSupPr>
                            <m:e>
                              <m:r>
                                <a:rPr lang="es-AR" b="0" i="1" smtClean="0">
                                  <a:solidFill>
                                    <a:srgbClr val="002060"/>
                                  </a:solidFill>
                                  <a:latin typeface="Cambria Math" panose="02040503050406030204" pitchFamily="18" charset="0"/>
                                </a:rPr>
                                <m:t>𝑥</m:t>
                              </m:r>
                            </m:e>
                            <m:sup>
                              <m:r>
                                <a:rPr lang="es-AR" b="0" i="1" smtClean="0">
                                  <a:solidFill>
                                    <a:srgbClr val="002060"/>
                                  </a:solidFill>
                                  <a:latin typeface="Cambria Math" panose="02040503050406030204" pitchFamily="18" charset="0"/>
                                </a:rPr>
                                <m:t>5</m:t>
                              </m:r>
                            </m:sup>
                          </m:sSup>
                          <m:r>
                            <a:rPr lang="es-AR" i="1">
                              <a:solidFill>
                                <a:srgbClr val="002060"/>
                              </a:solidFill>
                              <a:latin typeface="Cambria Math" panose="02040503050406030204" pitchFamily="18" charset="0"/>
                            </a:rPr>
                            <m:t>𝑑𝑥</m:t>
                          </m:r>
                        </m:e>
                      </m:nary>
                    </m:oMath>
                  </m:oMathPara>
                </a14:m>
                <a:endParaRPr lang="es-AR" dirty="0" smtClean="0"/>
              </a:p>
              <a:p>
                <a:pPr marL="0" indent="0">
                  <a:buNone/>
                </a:pPr>
                <a:r>
                  <a:rPr lang="es-AR" dirty="0" smtClean="0"/>
                  <a:t>Resolvemos la integral con método de sustitución</a:t>
                </a:r>
              </a:p>
              <a:p>
                <a:pPr marL="0" indent="0">
                  <a:buNone/>
                </a:pPr>
                <a14:m>
                  <m:oMathPara xmlns:m="http://schemas.openxmlformats.org/officeDocument/2006/math">
                    <m:oMathParaPr>
                      <m:jc m:val="centerGroup"/>
                    </m:oMathParaPr>
                    <m:oMath xmlns:m="http://schemas.openxmlformats.org/officeDocument/2006/math">
                      <m:r>
                        <a:rPr lang="es-AR" b="0" i="1" smtClean="0">
                          <a:latin typeface="Cambria Math" panose="02040503050406030204" pitchFamily="18" charset="0"/>
                        </a:rPr>
                        <m:t>𝑦</m:t>
                      </m:r>
                      <m:r>
                        <a:rPr lang="es-AR" b="0" i="1" smtClean="0">
                          <a:latin typeface="Cambria Math" panose="02040503050406030204" pitchFamily="18" charset="0"/>
                        </a:rPr>
                        <m:t>=2</m:t>
                      </m:r>
                      <m:sSup>
                        <m:sSupPr>
                          <m:ctrlPr>
                            <a:rPr lang="es-AR" i="1">
                              <a:solidFill>
                                <a:srgbClr val="002060"/>
                              </a:solidFill>
                              <a:latin typeface="Cambria Math" panose="02040503050406030204" pitchFamily="18" charset="0"/>
                            </a:rPr>
                          </m:ctrlPr>
                        </m:sSupPr>
                        <m:e>
                          <m:r>
                            <a:rPr lang="es-AR" i="1">
                              <a:solidFill>
                                <a:srgbClr val="002060"/>
                              </a:solidFill>
                              <a:latin typeface="Cambria Math" panose="02040503050406030204" pitchFamily="18" charset="0"/>
                            </a:rPr>
                            <m:t>𝑒</m:t>
                          </m:r>
                        </m:e>
                        <m:sup>
                          <m:sSup>
                            <m:sSupPr>
                              <m:ctrlPr>
                                <a:rPr lang="es-AR" b="0" i="1" smtClean="0">
                                  <a:solidFill>
                                    <a:srgbClr val="002060"/>
                                  </a:solidFill>
                                  <a:latin typeface="Cambria Math" panose="02040503050406030204" pitchFamily="18" charset="0"/>
                                </a:rPr>
                              </m:ctrlPr>
                            </m:sSupPr>
                            <m:e>
                              <m:r>
                                <a:rPr lang="es-AR" b="0" i="1" smtClean="0">
                                  <a:solidFill>
                                    <a:srgbClr val="002060"/>
                                  </a:solidFill>
                                  <a:latin typeface="Cambria Math" panose="02040503050406030204" pitchFamily="18" charset="0"/>
                                </a:rPr>
                                <m:t>𝑥</m:t>
                              </m:r>
                            </m:e>
                            <m:sup>
                              <m:r>
                                <a:rPr lang="es-AR" b="0" i="1" smtClean="0">
                                  <a:solidFill>
                                    <a:srgbClr val="002060"/>
                                  </a:solidFill>
                                  <a:latin typeface="Cambria Math" panose="02040503050406030204" pitchFamily="18" charset="0"/>
                                </a:rPr>
                                <m:t>3</m:t>
                              </m:r>
                            </m:sup>
                          </m:sSup>
                        </m:sup>
                      </m:sSup>
                      <m:d>
                        <m:dPr>
                          <m:ctrlPr>
                            <a:rPr lang="es-AR" b="0" i="1" smtClean="0">
                              <a:solidFill>
                                <a:srgbClr val="002060"/>
                              </a:solidFill>
                              <a:latin typeface="Cambria Math" panose="02040503050406030204" pitchFamily="18" charset="0"/>
                            </a:rPr>
                          </m:ctrlPr>
                        </m:dPr>
                        <m:e>
                          <m:sSup>
                            <m:sSupPr>
                              <m:ctrlPr>
                                <a:rPr lang="es-AR" b="0" i="1" smtClean="0">
                                  <a:solidFill>
                                    <a:srgbClr val="002060"/>
                                  </a:solidFill>
                                  <a:latin typeface="Cambria Math" panose="02040503050406030204" pitchFamily="18" charset="0"/>
                                </a:rPr>
                              </m:ctrlPr>
                            </m:sSupPr>
                            <m:e>
                              <m:r>
                                <a:rPr lang="es-AR" b="0" i="1" smtClean="0">
                                  <a:solidFill>
                                    <a:srgbClr val="002060"/>
                                  </a:solidFill>
                                  <a:latin typeface="Cambria Math" panose="02040503050406030204" pitchFamily="18" charset="0"/>
                                </a:rPr>
                                <m:t>𝑥</m:t>
                              </m:r>
                            </m:e>
                            <m:sup>
                              <m:r>
                                <a:rPr lang="es-AR" b="0" i="1" smtClean="0">
                                  <a:solidFill>
                                    <a:srgbClr val="002060"/>
                                  </a:solidFill>
                                  <a:latin typeface="Cambria Math" panose="02040503050406030204" pitchFamily="18" charset="0"/>
                                </a:rPr>
                                <m:t>3</m:t>
                              </m:r>
                            </m:sup>
                          </m:sSup>
                          <m:r>
                            <a:rPr lang="es-AR" b="0" i="1" smtClean="0">
                              <a:solidFill>
                                <a:srgbClr val="002060"/>
                              </a:solidFill>
                              <a:latin typeface="Cambria Math" panose="02040503050406030204" pitchFamily="18" charset="0"/>
                            </a:rPr>
                            <m:t>−1</m:t>
                          </m:r>
                        </m:e>
                      </m:d>
                      <m:r>
                        <a:rPr lang="es-AR" b="0" i="1" smtClean="0">
                          <a:solidFill>
                            <a:srgbClr val="002060"/>
                          </a:solidFill>
                          <a:latin typeface="Cambria Math" panose="02040503050406030204" pitchFamily="18" charset="0"/>
                        </a:rPr>
                        <m:t>+</m:t>
                      </m:r>
                      <m:r>
                        <a:rPr lang="es-AR" b="0" i="1" smtClean="0">
                          <a:solidFill>
                            <a:srgbClr val="002060"/>
                          </a:solidFill>
                          <a:latin typeface="Cambria Math" panose="02040503050406030204" pitchFamily="18" charset="0"/>
                        </a:rPr>
                        <m:t>𝑐</m:t>
                      </m:r>
                    </m:oMath>
                  </m:oMathPara>
                </a14:m>
                <a:endParaRPr lang="es-AR"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680321" y="2336872"/>
                <a:ext cx="9613861" cy="4354213"/>
              </a:xfrm>
              <a:blipFill rotWithShape="0">
                <a:blip r:embed="rId3"/>
                <a:stretch>
                  <a:fillRect l="-1015"/>
                </a:stretch>
              </a:blipFill>
            </p:spPr>
            <p:txBody>
              <a:bodyPr/>
              <a:lstStyle/>
              <a:p>
                <a:r>
                  <a:rPr lang="es-AR">
                    <a:noFill/>
                  </a:rPr>
                  <a:t> </a:t>
                </a:r>
              </a:p>
            </p:txBody>
          </p:sp>
        </mc:Fallback>
      </mc:AlternateContent>
    </p:spTree>
    <p:extLst>
      <p:ext uri="{BB962C8B-B14F-4D97-AF65-F5344CB8AC3E}">
        <p14:creationId xmlns:p14="http://schemas.microsoft.com/office/powerpoint/2010/main" val="182868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AR" sz="4400" b="1" dirty="0" smtClean="0"/>
              <a:t>Ecuación diferencial</a:t>
            </a:r>
            <a:endParaRPr lang="es-AR" sz="4400" b="1" dirty="0"/>
          </a:p>
        </p:txBody>
      </p:sp>
      <p:sp>
        <p:nvSpPr>
          <p:cNvPr id="3" name="Marcador de contenido 2"/>
          <p:cNvSpPr>
            <a:spLocks noGrp="1"/>
          </p:cNvSpPr>
          <p:nvPr>
            <p:ph idx="1"/>
          </p:nvPr>
        </p:nvSpPr>
        <p:spPr>
          <a:xfrm>
            <a:off x="680321" y="2336872"/>
            <a:ext cx="10695891" cy="4346315"/>
          </a:xfrm>
        </p:spPr>
        <p:txBody>
          <a:bodyPr>
            <a:normAutofit fontScale="92500"/>
          </a:bodyPr>
          <a:lstStyle/>
          <a:p>
            <a:pPr marL="0" indent="0">
              <a:buNone/>
            </a:pPr>
            <a:r>
              <a:rPr lang="es-AR" sz="3600" dirty="0"/>
              <a:t>U</a:t>
            </a:r>
            <a:r>
              <a:rPr lang="es-AR" sz="3600" dirty="0" smtClean="0"/>
              <a:t>na </a:t>
            </a:r>
            <a:r>
              <a:rPr lang="es-AR" sz="3600" dirty="0"/>
              <a:t>ecuación diferencial es una </a:t>
            </a:r>
            <a:r>
              <a:rPr lang="es-AR" sz="3600" b="1" dirty="0"/>
              <a:t>ecuación que involucra a las </a:t>
            </a:r>
            <a:r>
              <a:rPr lang="es-AR" sz="3600" b="1" u="sng" dirty="0"/>
              <a:t>derivadas</a:t>
            </a:r>
            <a:r>
              <a:rPr lang="es-AR" sz="3600" b="1" dirty="0"/>
              <a:t> de una función con la propia función y/o las </a:t>
            </a:r>
            <a:r>
              <a:rPr lang="es-AR" sz="3600" b="1" u="sng" dirty="0"/>
              <a:t>variables</a:t>
            </a:r>
            <a:r>
              <a:rPr lang="es-AR" sz="3600" b="1" dirty="0"/>
              <a:t> de las que </a:t>
            </a:r>
            <a:r>
              <a:rPr lang="es-AR" sz="3600" b="1" dirty="0" smtClean="0"/>
              <a:t>depende</a:t>
            </a:r>
          </a:p>
          <a:p>
            <a:pPr marL="0" indent="0">
              <a:buNone/>
            </a:pPr>
            <a:r>
              <a:rPr lang="es-AR" sz="3600" dirty="0"/>
              <a:t>El </a:t>
            </a:r>
            <a:r>
              <a:rPr lang="es-AR" sz="3600" b="1" dirty="0"/>
              <a:t>orden</a:t>
            </a:r>
            <a:r>
              <a:rPr lang="es-AR" sz="3600" dirty="0"/>
              <a:t> de la ecuación diferencial en el orden de la mayor de las derivadas que ocurren en la </a:t>
            </a:r>
            <a:r>
              <a:rPr lang="es-AR" sz="3600" dirty="0" smtClean="0"/>
              <a:t>ecuación.</a:t>
            </a:r>
          </a:p>
          <a:p>
            <a:pPr marL="0" indent="0">
              <a:buNone/>
            </a:pPr>
            <a:r>
              <a:rPr lang="es-AR" sz="3600" dirty="0"/>
              <a:t>Una función f se llama </a:t>
            </a:r>
            <a:r>
              <a:rPr lang="es-AR" sz="3600" b="1" dirty="0"/>
              <a:t>solución de una ecuación diferencial</a:t>
            </a:r>
            <a:r>
              <a:rPr lang="es-AR" sz="3600" dirty="0"/>
              <a:t> si la ecuación se satisface cuando y sus derivadas se sustituyen en la ecuación</a:t>
            </a:r>
          </a:p>
        </p:txBody>
      </p:sp>
    </p:spTree>
    <p:extLst>
      <p:ext uri="{BB962C8B-B14F-4D97-AF65-F5344CB8AC3E}">
        <p14:creationId xmlns:p14="http://schemas.microsoft.com/office/powerpoint/2010/main" val="17471681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ítulo 1"/>
              <p:cNvSpPr>
                <a:spLocks noGrp="1"/>
              </p:cNvSpPr>
              <p:nvPr>
                <p:ph type="title"/>
              </p:nvPr>
            </p:nvSpPr>
            <p:spPr/>
            <p:txBody>
              <a:bodyPr/>
              <a:lstStyle/>
              <a:p>
                <a:r>
                  <a:rPr lang="es-AR" dirty="0" smtClean="0"/>
                  <a:t>Actividad: Resolver </a:t>
                </a:r>
                <a14:m>
                  <m:oMath xmlns:m="http://schemas.openxmlformats.org/officeDocument/2006/math">
                    <m:r>
                      <a:rPr lang="es-AR" b="0" i="1" smtClean="0">
                        <a:latin typeface="Cambria Math" panose="02040503050406030204" pitchFamily="18" charset="0"/>
                      </a:rPr>
                      <m:t>𝑥</m:t>
                    </m:r>
                    <m:sSup>
                      <m:sSupPr>
                        <m:ctrlPr>
                          <a:rPr lang="es-AR" b="0" i="1" smtClean="0">
                            <a:latin typeface="Cambria Math" panose="02040503050406030204" pitchFamily="18" charset="0"/>
                          </a:rPr>
                        </m:ctrlPr>
                      </m:sSupPr>
                      <m:e>
                        <m:r>
                          <a:rPr lang="es-AR" b="0" i="1" smtClean="0">
                            <a:latin typeface="Cambria Math" panose="02040503050406030204" pitchFamily="18" charset="0"/>
                          </a:rPr>
                          <m:t>𝑦</m:t>
                        </m:r>
                      </m:e>
                      <m:sup>
                        <m:r>
                          <a:rPr lang="es-AR" b="0" i="1" smtClean="0">
                            <a:latin typeface="Cambria Math" panose="02040503050406030204" pitchFamily="18" charset="0"/>
                          </a:rPr>
                          <m:t>′</m:t>
                        </m:r>
                      </m:sup>
                    </m:sSup>
                    <m:r>
                      <a:rPr lang="es-AR" b="0" i="1" smtClean="0">
                        <a:latin typeface="Cambria Math" panose="02040503050406030204" pitchFamily="18" charset="0"/>
                      </a:rPr>
                      <m:t>+3</m:t>
                    </m:r>
                    <m:r>
                      <a:rPr lang="es-AR" b="0" i="1" smtClean="0">
                        <a:latin typeface="Cambria Math" panose="02040503050406030204" pitchFamily="18" charset="0"/>
                      </a:rPr>
                      <m:t>𝑦</m:t>
                    </m:r>
                    <m:r>
                      <a:rPr lang="es-AR" b="0" i="1" smtClean="0">
                        <a:latin typeface="Cambria Math" panose="02040503050406030204" pitchFamily="18" charset="0"/>
                      </a:rPr>
                      <m:t>=4</m:t>
                    </m:r>
                    <m:sSup>
                      <m:sSupPr>
                        <m:ctrlPr>
                          <a:rPr lang="es-AR" b="0" i="1" smtClean="0">
                            <a:latin typeface="Cambria Math" panose="02040503050406030204" pitchFamily="18" charset="0"/>
                          </a:rPr>
                        </m:ctrlPr>
                      </m:sSupPr>
                      <m:e>
                        <m:r>
                          <a:rPr lang="es-AR" b="0" i="1" smtClean="0">
                            <a:latin typeface="Cambria Math" panose="02040503050406030204" pitchFamily="18" charset="0"/>
                          </a:rPr>
                          <m:t>𝑥</m:t>
                        </m:r>
                      </m:e>
                      <m:sup>
                        <m:r>
                          <a:rPr lang="es-AR" b="0" i="1" smtClean="0">
                            <a:latin typeface="Cambria Math" panose="02040503050406030204" pitchFamily="18" charset="0"/>
                          </a:rPr>
                          <m:t>2</m:t>
                        </m:r>
                      </m:sup>
                    </m:sSup>
                    <m:r>
                      <a:rPr lang="es-AR" b="0" i="1" smtClean="0">
                        <a:latin typeface="Cambria Math" panose="02040503050406030204" pitchFamily="18" charset="0"/>
                      </a:rPr>
                      <m:t>−3</m:t>
                    </m:r>
                    <m:r>
                      <a:rPr lang="es-AR" b="0" i="1" smtClean="0">
                        <a:latin typeface="Cambria Math" panose="02040503050406030204" pitchFamily="18" charset="0"/>
                      </a:rPr>
                      <m:t>𝑥</m:t>
                    </m:r>
                  </m:oMath>
                </a14:m>
                <a:endParaRPr lang="es-AR" dirty="0"/>
              </a:p>
            </p:txBody>
          </p:sp>
        </mc:Choice>
        <mc:Fallback xmlns="">
          <p:sp>
            <p:nvSpPr>
              <p:cNvPr id="2" name="Título 1"/>
              <p:cNvSpPr>
                <a:spLocks noGrp="1" noRot="1" noChangeAspect="1" noMove="1" noResize="1" noEditPoints="1" noAdjustHandles="1" noChangeArrowheads="1" noChangeShapeType="1" noTextEdit="1"/>
              </p:cNvSpPr>
              <p:nvPr>
                <p:ph type="title"/>
              </p:nvPr>
            </p:nvSpPr>
            <p:spPr>
              <a:blipFill rotWithShape="0">
                <a:blip r:embed="rId2"/>
                <a:stretch>
                  <a:fillRect l="-1966"/>
                </a:stretch>
              </a:blipFill>
            </p:spPr>
            <p:txBody>
              <a:bodyPr/>
              <a:lstStyle/>
              <a:p>
                <a:r>
                  <a:rPr lang="es-AR">
                    <a:noFill/>
                  </a:rPr>
                  <a:t> </a:t>
                </a:r>
              </a:p>
            </p:txBody>
          </p:sp>
        </mc:Fallback>
      </mc:AlternateContent>
      <p:sp>
        <p:nvSpPr>
          <p:cNvPr id="3" name="Marcador de contenido 2"/>
          <p:cNvSpPr>
            <a:spLocks noGrp="1"/>
          </p:cNvSpPr>
          <p:nvPr>
            <p:ph idx="1"/>
          </p:nvPr>
        </p:nvSpPr>
        <p:spPr/>
        <p:txBody>
          <a:bodyPr/>
          <a:lstStyle/>
          <a:p>
            <a:endParaRPr lang="es-AR" dirty="0"/>
          </a:p>
        </p:txBody>
      </p:sp>
      <p:pic>
        <p:nvPicPr>
          <p:cNvPr id="5" name="Imagen 4"/>
          <p:cNvPicPr>
            <a:picLocks noChangeAspect="1"/>
          </p:cNvPicPr>
          <p:nvPr/>
        </p:nvPicPr>
        <p:blipFill rotWithShape="1">
          <a:blip r:embed="rId3"/>
          <a:srcRect l="62266" t="87036" r="12977" b="7705"/>
          <a:stretch/>
        </p:blipFill>
        <p:spPr>
          <a:xfrm>
            <a:off x="3773713" y="2192313"/>
            <a:ext cx="8137343" cy="971801"/>
          </a:xfrm>
          <a:prstGeom prst="rect">
            <a:avLst/>
          </a:prstGeom>
        </p:spPr>
      </p:pic>
      <p:sp>
        <p:nvSpPr>
          <p:cNvPr id="6" name="Rectángulo 5"/>
          <p:cNvSpPr/>
          <p:nvPr/>
        </p:nvSpPr>
        <p:spPr>
          <a:xfrm>
            <a:off x="0" y="4136531"/>
            <a:ext cx="10421257" cy="1364343"/>
          </a:xfrm>
          <a:prstGeom prst="rect">
            <a:avLst/>
          </a:prstGeom>
          <a:solidFill>
            <a:srgbClr val="F2A438"/>
          </a:solidFill>
          <a:effectLst>
            <a:outerShdw blurRad="50800" dist="38100" dir="5400000" algn="t"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a:p>
        </p:txBody>
      </p:sp>
      <mc:AlternateContent xmlns:mc="http://schemas.openxmlformats.org/markup-compatibility/2006" xmlns:a14="http://schemas.microsoft.com/office/drawing/2010/main">
        <mc:Choice Requires="a14">
          <p:sp>
            <p:nvSpPr>
              <p:cNvPr id="7" name="Título 1"/>
              <p:cNvSpPr txBox="1">
                <a:spLocks/>
              </p:cNvSpPr>
              <p:nvPr/>
            </p:nvSpPr>
            <p:spPr>
              <a:xfrm>
                <a:off x="743858" y="4278233"/>
                <a:ext cx="9613861"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s-AR" dirty="0" smtClean="0"/>
                  <a:t>Actividad: Resolver </a:t>
                </a:r>
                <a14:m>
                  <m:oMath xmlns:m="http://schemas.openxmlformats.org/officeDocument/2006/math">
                    <m:d>
                      <m:dPr>
                        <m:ctrlPr>
                          <a:rPr lang="es-AR" b="0" i="1" smtClean="0">
                            <a:latin typeface="Cambria Math" panose="02040503050406030204" pitchFamily="18" charset="0"/>
                          </a:rPr>
                        </m:ctrlPr>
                      </m:dPr>
                      <m:e>
                        <m:r>
                          <a:rPr lang="es-AR" b="0" i="1" smtClean="0">
                            <a:latin typeface="Cambria Math" panose="02040503050406030204" pitchFamily="18" charset="0"/>
                          </a:rPr>
                          <m:t>𝑥</m:t>
                        </m:r>
                        <m:r>
                          <a:rPr lang="es-AR" b="0" i="1" smtClean="0">
                            <a:latin typeface="Cambria Math" panose="02040503050406030204" pitchFamily="18" charset="0"/>
                          </a:rPr>
                          <m:t>−2</m:t>
                        </m:r>
                      </m:e>
                    </m:d>
                    <m:sSup>
                      <m:sSupPr>
                        <m:ctrlPr>
                          <a:rPr lang="es-AR" b="0" i="1" smtClean="0">
                            <a:latin typeface="Cambria Math" panose="02040503050406030204" pitchFamily="18" charset="0"/>
                          </a:rPr>
                        </m:ctrlPr>
                      </m:sSupPr>
                      <m:e>
                        <m:r>
                          <a:rPr lang="es-AR" b="0" i="1" smtClean="0">
                            <a:latin typeface="Cambria Math" panose="02040503050406030204" pitchFamily="18" charset="0"/>
                          </a:rPr>
                          <m:t>𝑦</m:t>
                        </m:r>
                      </m:e>
                      <m:sup>
                        <m:r>
                          <a:rPr lang="es-AR" b="0" i="1" smtClean="0">
                            <a:latin typeface="Cambria Math" panose="02040503050406030204" pitchFamily="18" charset="0"/>
                          </a:rPr>
                          <m:t>′</m:t>
                        </m:r>
                      </m:sup>
                    </m:sSup>
                    <m:r>
                      <a:rPr lang="es-AR" b="0" i="1" smtClean="0">
                        <a:latin typeface="Cambria Math" panose="02040503050406030204" pitchFamily="18" charset="0"/>
                      </a:rPr>
                      <m:t>+</m:t>
                    </m:r>
                    <m:r>
                      <a:rPr lang="es-AR" b="0" i="1" smtClean="0">
                        <a:latin typeface="Cambria Math" panose="02040503050406030204" pitchFamily="18" charset="0"/>
                      </a:rPr>
                      <m:t>𝑦</m:t>
                    </m:r>
                    <m:r>
                      <a:rPr lang="es-AR" b="0" i="1" smtClean="0">
                        <a:latin typeface="Cambria Math" panose="02040503050406030204" pitchFamily="18" charset="0"/>
                      </a:rPr>
                      <m:t>=3</m:t>
                    </m:r>
                    <m:sSup>
                      <m:sSupPr>
                        <m:ctrlPr>
                          <a:rPr lang="es-AR" b="0" i="1" smtClean="0">
                            <a:latin typeface="Cambria Math" panose="02040503050406030204" pitchFamily="18" charset="0"/>
                          </a:rPr>
                        </m:ctrlPr>
                      </m:sSupPr>
                      <m:e>
                        <m:r>
                          <a:rPr lang="es-AR" b="0" i="1" smtClean="0">
                            <a:latin typeface="Cambria Math" panose="02040503050406030204" pitchFamily="18" charset="0"/>
                          </a:rPr>
                          <m:t>𝑥</m:t>
                        </m:r>
                      </m:e>
                      <m:sup>
                        <m:r>
                          <a:rPr lang="es-AR" b="0" i="1" smtClean="0">
                            <a:latin typeface="Cambria Math" panose="02040503050406030204" pitchFamily="18" charset="0"/>
                          </a:rPr>
                          <m:t>2</m:t>
                        </m:r>
                      </m:sup>
                    </m:sSup>
                    <m:r>
                      <a:rPr lang="es-AR" b="0" i="1" smtClean="0">
                        <a:latin typeface="Cambria Math" panose="02040503050406030204" pitchFamily="18" charset="0"/>
                      </a:rPr>
                      <m:t>+2</m:t>
                    </m:r>
                    <m:r>
                      <a:rPr lang="es-AR" b="0" i="1" smtClean="0">
                        <a:latin typeface="Cambria Math" panose="02040503050406030204" pitchFamily="18" charset="0"/>
                      </a:rPr>
                      <m:t>𝑥</m:t>
                    </m:r>
                  </m:oMath>
                </a14:m>
                <a:endParaRPr lang="es-AR" dirty="0"/>
              </a:p>
            </p:txBody>
          </p:sp>
        </mc:Choice>
        <mc:Fallback xmlns="">
          <p:sp>
            <p:nvSpPr>
              <p:cNvPr id="7" name="Título 1"/>
              <p:cNvSpPr txBox="1">
                <a:spLocks noRot="1" noChangeAspect="1" noMove="1" noResize="1" noEditPoints="1" noAdjustHandles="1" noChangeArrowheads="1" noChangeShapeType="1" noTextEdit="1"/>
              </p:cNvSpPr>
              <p:nvPr/>
            </p:nvSpPr>
            <p:spPr>
              <a:xfrm>
                <a:off x="743858" y="4278233"/>
                <a:ext cx="9613861" cy="1080938"/>
              </a:xfrm>
              <a:prstGeom prst="rect">
                <a:avLst/>
              </a:prstGeom>
              <a:blipFill rotWithShape="0">
                <a:blip r:embed="rId4"/>
                <a:stretch>
                  <a:fillRect l="-1902"/>
                </a:stretch>
              </a:blipFill>
            </p:spPr>
            <p:txBody>
              <a:bodyPr/>
              <a:lstStyle/>
              <a:p>
                <a:r>
                  <a:rPr lang="es-AR">
                    <a:noFill/>
                  </a:rPr>
                  <a:t> </a:t>
                </a:r>
              </a:p>
            </p:txBody>
          </p:sp>
        </mc:Fallback>
      </mc:AlternateContent>
      <p:sp>
        <p:nvSpPr>
          <p:cNvPr id="8" name="Rectángulo 7"/>
          <p:cNvSpPr/>
          <p:nvPr/>
        </p:nvSpPr>
        <p:spPr>
          <a:xfrm>
            <a:off x="10638971" y="4136531"/>
            <a:ext cx="1518518" cy="1364344"/>
          </a:xfrm>
          <a:prstGeom prst="rect">
            <a:avLst/>
          </a:prstGeom>
          <a:solidFill>
            <a:srgbClr val="F2A438"/>
          </a:solidFill>
          <a:effectLst>
            <a:outerShdw blurRad="50800" dist="38100" dir="5400000" algn="t"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11646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Actividad de examen</a:t>
            </a:r>
            <a:endParaRPr lang="es-AR"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pPr marL="0" indent="0">
                  <a:buNone/>
                </a:pPr>
                <a:r>
                  <a:rPr lang="es-AR" dirty="0"/>
                  <a:t>A) Halla la función que satisfaga la ecuación </a:t>
                </a:r>
                <a14:m>
                  <m:oMath xmlns:m="http://schemas.openxmlformats.org/officeDocument/2006/math">
                    <m:sSup>
                      <m:sSupPr>
                        <m:ctrlPr>
                          <a:rPr lang="es-AR" i="1">
                            <a:latin typeface="Cambria Math" panose="02040503050406030204" pitchFamily="18" charset="0"/>
                          </a:rPr>
                        </m:ctrlPr>
                      </m:sSupPr>
                      <m:e>
                        <m:r>
                          <a:rPr lang="es-AR" i="1">
                            <a:latin typeface="Cambria Math" panose="02040503050406030204" pitchFamily="18" charset="0"/>
                          </a:rPr>
                          <m:t>𝑥</m:t>
                        </m:r>
                      </m:e>
                      <m:sup>
                        <m:r>
                          <a:rPr lang="es-AR" i="1">
                            <a:latin typeface="Cambria Math" panose="02040503050406030204" pitchFamily="18" charset="0"/>
                          </a:rPr>
                          <m:t>2</m:t>
                        </m:r>
                      </m:sup>
                    </m:sSup>
                    <m:r>
                      <a:rPr lang="es-AR" i="1">
                        <a:latin typeface="Cambria Math" panose="02040503050406030204" pitchFamily="18" charset="0"/>
                      </a:rPr>
                      <m:t>𝑦</m:t>
                    </m:r>
                    <m:r>
                      <a:rPr lang="es-AR" i="1">
                        <a:latin typeface="Cambria Math" panose="02040503050406030204" pitchFamily="18" charset="0"/>
                      </a:rPr>
                      <m:t>′+</m:t>
                    </m:r>
                    <m:r>
                      <a:rPr lang="es-AR" i="1">
                        <a:latin typeface="Cambria Math" panose="02040503050406030204" pitchFamily="18" charset="0"/>
                      </a:rPr>
                      <m:t>𝑥𝑦</m:t>
                    </m:r>
                    <m:r>
                      <a:rPr lang="es-AR" i="1">
                        <a:latin typeface="Cambria Math" panose="02040503050406030204" pitchFamily="18" charset="0"/>
                      </a:rPr>
                      <m:t>=2</m:t>
                    </m:r>
                    <m:r>
                      <a:rPr lang="es-AR" i="1">
                        <a:latin typeface="Cambria Math" panose="02040503050406030204" pitchFamily="18" charset="0"/>
                      </a:rPr>
                      <m:t>𝑥</m:t>
                    </m:r>
                  </m:oMath>
                </a14:m>
                <a:r>
                  <a:rPr lang="es-AR" dirty="0"/>
                  <a:t>  sujeta a la condición </a:t>
                </a:r>
                <a14:m>
                  <m:oMath xmlns:m="http://schemas.openxmlformats.org/officeDocument/2006/math">
                    <m:r>
                      <a:rPr lang="es-AR" i="1">
                        <a:latin typeface="Cambria Math" panose="02040503050406030204" pitchFamily="18" charset="0"/>
                      </a:rPr>
                      <m:t>𝑦</m:t>
                    </m:r>
                    <m:d>
                      <m:dPr>
                        <m:ctrlPr>
                          <a:rPr lang="es-AR" i="1">
                            <a:latin typeface="Cambria Math" panose="02040503050406030204" pitchFamily="18" charset="0"/>
                          </a:rPr>
                        </m:ctrlPr>
                      </m:dPr>
                      <m:e>
                        <m:r>
                          <a:rPr lang="es-AR" i="1">
                            <a:latin typeface="Cambria Math" panose="02040503050406030204" pitchFamily="18" charset="0"/>
                          </a:rPr>
                          <m:t>1</m:t>
                        </m:r>
                      </m:e>
                    </m:d>
                    <m:r>
                      <a:rPr lang="es-AR" i="1">
                        <a:latin typeface="Cambria Math" panose="02040503050406030204" pitchFamily="18" charset="0"/>
                      </a:rPr>
                      <m:t>=1</m:t>
                    </m:r>
                  </m:oMath>
                </a14:m>
                <a:endParaRPr lang="es-AR" dirty="0"/>
              </a:p>
              <a:p>
                <a:pPr marL="0" indent="0">
                  <a:buNone/>
                </a:pPr>
                <a:r>
                  <a:rPr lang="es-AR" dirty="0"/>
                  <a:t>B) Indica el dominio de la función</a:t>
                </a:r>
              </a:p>
              <a:p>
                <a:pPr marL="0" indent="0">
                  <a:buNone/>
                </a:pPr>
                <a:r>
                  <a:rPr lang="es-AR" dirty="0"/>
                  <a:t>C) Halla la rectan tangente y normal a f(x) en x=-2. </a:t>
                </a:r>
                <a:endParaRPr lang="es-AR" dirty="0" smtClean="0"/>
              </a:p>
              <a:p>
                <a:pPr marL="0" indent="0">
                  <a:buNone/>
                </a:pPr>
                <a:r>
                  <a:rPr lang="es-AR" dirty="0"/>
                  <a:t>D) Indica los intervalos de crecimiento y decrecimiento de f(x), y los puntos máximos o mínimos.</a:t>
                </a:r>
              </a:p>
              <a:p>
                <a:endParaRPr lang="es-AR"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rotWithShape="0">
                <a:blip r:embed="rId2"/>
                <a:stretch>
                  <a:fillRect l="-1015" t="-2200" r="-1776"/>
                </a:stretch>
              </a:blipFill>
            </p:spPr>
            <p:txBody>
              <a:bodyPr/>
              <a:lstStyle/>
              <a:p>
                <a:r>
                  <a:rPr lang="es-AR">
                    <a:noFill/>
                  </a:rPr>
                  <a:t> </a:t>
                </a:r>
              </a:p>
            </p:txBody>
          </p:sp>
        </mc:Fallback>
      </mc:AlternateContent>
    </p:spTree>
    <p:extLst>
      <p:ext uri="{BB962C8B-B14F-4D97-AF65-F5344CB8AC3E}">
        <p14:creationId xmlns:p14="http://schemas.microsoft.com/office/powerpoint/2010/main" val="16565673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Actividad de examen</a:t>
            </a:r>
            <a:endParaRPr lang="es-AR" dirty="0"/>
          </a:p>
        </p:txBody>
      </p:sp>
      <p:sp>
        <p:nvSpPr>
          <p:cNvPr id="4" name="Marcador de contenido 3"/>
          <p:cNvSpPr>
            <a:spLocks noGrp="1"/>
          </p:cNvSpPr>
          <p:nvPr>
            <p:ph idx="1"/>
          </p:nvPr>
        </p:nvSpPr>
        <p:spPr/>
        <p:txBody>
          <a:bodyPr/>
          <a:lstStyle/>
          <a:p>
            <a:r>
              <a:rPr lang="es-AR" dirty="0"/>
              <a:t>Hallar la ecuación de una curva tal que la pendiente de la recta tangente en un punto cualquiera es la mitad de la pendiente de la recta que une el punto con el origen</a:t>
            </a:r>
            <a:r>
              <a:rPr lang="es-AR" dirty="0" smtClean="0"/>
              <a:t>.</a:t>
            </a:r>
          </a:p>
          <a:p>
            <a:endParaRPr lang="es-AR" dirty="0"/>
          </a:p>
        </p:txBody>
      </p:sp>
      <p:pic>
        <p:nvPicPr>
          <p:cNvPr id="3" name="Imagen 2"/>
          <p:cNvPicPr>
            <a:picLocks noChangeAspect="1"/>
          </p:cNvPicPr>
          <p:nvPr/>
        </p:nvPicPr>
        <p:blipFill rotWithShape="1">
          <a:blip r:embed="rId2"/>
          <a:srcRect l="25587" t="51765" r="13861" b="40977"/>
          <a:stretch/>
        </p:blipFill>
        <p:spPr>
          <a:xfrm>
            <a:off x="995083" y="3469342"/>
            <a:ext cx="10774351" cy="726140"/>
          </a:xfrm>
          <a:prstGeom prst="rect">
            <a:avLst/>
          </a:prstGeom>
        </p:spPr>
      </p:pic>
      <p:pic>
        <p:nvPicPr>
          <p:cNvPr id="6" name="Imagen 5"/>
          <p:cNvPicPr>
            <a:picLocks noChangeAspect="1"/>
          </p:cNvPicPr>
          <p:nvPr/>
        </p:nvPicPr>
        <p:blipFill rotWithShape="1">
          <a:blip r:embed="rId3"/>
          <a:srcRect l="20709" t="53733" r="22201" b="29941"/>
          <a:stretch/>
        </p:blipFill>
        <p:spPr>
          <a:xfrm>
            <a:off x="150727" y="4372608"/>
            <a:ext cx="11883539" cy="1910686"/>
          </a:xfrm>
          <a:prstGeom prst="rect">
            <a:avLst/>
          </a:prstGeom>
        </p:spPr>
      </p:pic>
    </p:spTree>
    <p:extLst>
      <p:ext uri="{BB962C8B-B14F-4D97-AF65-F5344CB8AC3E}">
        <p14:creationId xmlns:p14="http://schemas.microsoft.com/office/powerpoint/2010/main" val="487865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Cronograma final</a:t>
            </a:r>
            <a:endParaRPr lang="es-AR" dirty="0"/>
          </a:p>
        </p:txBody>
      </p:sp>
      <p:sp>
        <p:nvSpPr>
          <p:cNvPr id="3" name="Marcador de contenido 2"/>
          <p:cNvSpPr>
            <a:spLocks noGrp="1"/>
          </p:cNvSpPr>
          <p:nvPr>
            <p:ph idx="1"/>
          </p:nvPr>
        </p:nvSpPr>
        <p:spPr>
          <a:xfrm>
            <a:off x="680321" y="2084294"/>
            <a:ext cx="9613861" cy="4652681"/>
          </a:xfrm>
        </p:spPr>
        <p:txBody>
          <a:bodyPr>
            <a:normAutofit fontScale="92500" lnSpcReduction="10000"/>
          </a:bodyPr>
          <a:lstStyle/>
          <a:p>
            <a:r>
              <a:rPr lang="es-AR" dirty="0" smtClean="0"/>
              <a:t>Lunes </a:t>
            </a:r>
            <a:r>
              <a:rPr lang="es-AR" dirty="0"/>
              <a:t>4/11 Consulta parcial </a:t>
            </a:r>
            <a:r>
              <a:rPr lang="es-AR" dirty="0" smtClean="0"/>
              <a:t>(</a:t>
            </a:r>
            <a:r>
              <a:rPr lang="es-AR" dirty="0" smtClean="0"/>
              <a:t>VIRTUAL</a:t>
            </a:r>
            <a:r>
              <a:rPr lang="es-AR" dirty="0" smtClean="0"/>
              <a:t>)</a:t>
            </a:r>
            <a:endParaRPr lang="es-AR" dirty="0"/>
          </a:p>
          <a:p>
            <a:r>
              <a:rPr lang="es-AR" dirty="0"/>
              <a:t>Jueves 7/11 </a:t>
            </a:r>
            <a:endParaRPr lang="es-AR" dirty="0" smtClean="0"/>
          </a:p>
          <a:p>
            <a:pPr marL="1365250" indent="-652463">
              <a:buFont typeface="Wingdings" panose="05000000000000000000" pitchFamily="2" charset="2"/>
              <a:buChar char="Ø"/>
            </a:pPr>
            <a:r>
              <a:rPr lang="es-AR" dirty="0" smtClean="0"/>
              <a:t>Corrección de practica de EDO. </a:t>
            </a:r>
          </a:p>
          <a:p>
            <a:pPr marL="1365250" indent="-652463">
              <a:buFont typeface="Wingdings" panose="05000000000000000000" pitchFamily="2" charset="2"/>
              <a:buChar char="Ø"/>
            </a:pPr>
            <a:r>
              <a:rPr lang="es-AR" dirty="0" smtClean="0"/>
              <a:t>Consulta </a:t>
            </a:r>
            <a:r>
              <a:rPr lang="es-AR" dirty="0"/>
              <a:t>parcial </a:t>
            </a:r>
            <a:r>
              <a:rPr lang="es-AR" dirty="0" smtClean="0"/>
              <a:t>(Con asistencia</a:t>
            </a:r>
            <a:r>
              <a:rPr lang="es-AR" dirty="0"/>
              <a:t>)</a:t>
            </a:r>
          </a:p>
          <a:p>
            <a:r>
              <a:rPr lang="es-AR" dirty="0"/>
              <a:t>Lunes 11/11 </a:t>
            </a:r>
            <a:r>
              <a:rPr lang="es-AR" b="1" dirty="0"/>
              <a:t>Parcial</a:t>
            </a:r>
            <a:r>
              <a:rPr lang="es-AR" dirty="0"/>
              <a:t> (Paso asistencia a todos los alumnos que están viniendo a cursar actualmente)</a:t>
            </a:r>
          </a:p>
          <a:p>
            <a:r>
              <a:rPr lang="es-AR" dirty="0"/>
              <a:t>Jueves 14/11 </a:t>
            </a:r>
            <a:r>
              <a:rPr lang="es-AR" dirty="0" smtClean="0"/>
              <a:t>Estaremos corrigiendo </a:t>
            </a:r>
            <a:r>
              <a:rPr lang="es-AR" dirty="0"/>
              <a:t>(Paso asistencia a todos los alumnos que están viniendo a cursar actualmente)</a:t>
            </a:r>
          </a:p>
          <a:p>
            <a:r>
              <a:rPr lang="es-AR" dirty="0" smtClean="0"/>
              <a:t>Lunes </a:t>
            </a:r>
            <a:r>
              <a:rPr lang="es-AR" dirty="0"/>
              <a:t>18/11 FERIADO</a:t>
            </a:r>
          </a:p>
          <a:p>
            <a:r>
              <a:rPr lang="es-AR" dirty="0"/>
              <a:t>Jueves 21/11 </a:t>
            </a:r>
            <a:endParaRPr lang="es-AR" dirty="0" smtClean="0"/>
          </a:p>
          <a:p>
            <a:pPr marL="1344613" indent="-619125">
              <a:buFont typeface="Wingdings" panose="05000000000000000000" pitchFamily="2" charset="2"/>
              <a:buChar char="Ø"/>
            </a:pPr>
            <a:r>
              <a:rPr lang="es-AR" dirty="0" smtClean="0"/>
              <a:t>(8 a 10.30) Resolución grupal de los </a:t>
            </a:r>
            <a:r>
              <a:rPr lang="es-AR" dirty="0"/>
              <a:t>parciales (con asistencia</a:t>
            </a:r>
            <a:r>
              <a:rPr lang="es-AR" dirty="0" smtClean="0"/>
              <a:t>).</a:t>
            </a:r>
          </a:p>
          <a:p>
            <a:pPr marL="1344613" indent="-619125">
              <a:buFont typeface="Wingdings" panose="05000000000000000000" pitchFamily="2" charset="2"/>
              <a:buChar char="Ø"/>
            </a:pPr>
            <a:r>
              <a:rPr lang="es-AR" dirty="0" smtClean="0"/>
              <a:t>(11.00 a 12.00) </a:t>
            </a:r>
            <a:r>
              <a:rPr lang="es-AR" dirty="0" smtClean="0"/>
              <a:t>Clase de consulta para </a:t>
            </a:r>
            <a:r>
              <a:rPr lang="es-AR" dirty="0"/>
              <a:t>el </a:t>
            </a:r>
            <a:r>
              <a:rPr lang="es-AR"/>
              <a:t>final</a:t>
            </a:r>
            <a:r>
              <a:rPr lang="es-AR" smtClean="0"/>
              <a:t>.</a:t>
            </a:r>
            <a:endParaRPr lang="es-AR" dirty="0"/>
          </a:p>
        </p:txBody>
      </p:sp>
    </p:spTree>
    <p:extLst>
      <p:ext uri="{BB962C8B-B14F-4D97-AF65-F5344CB8AC3E}">
        <p14:creationId xmlns:p14="http://schemas.microsoft.com/office/powerpoint/2010/main" val="3537903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¿Qué soluciones se halla?</a:t>
            </a:r>
            <a:endParaRPr lang="es-AR" dirty="0"/>
          </a:p>
        </p:txBody>
      </p:sp>
      <p:sp>
        <p:nvSpPr>
          <p:cNvPr id="3" name="Marcador de contenido 2"/>
          <p:cNvSpPr>
            <a:spLocks noGrp="1"/>
          </p:cNvSpPr>
          <p:nvPr>
            <p:ph idx="1"/>
          </p:nvPr>
        </p:nvSpPr>
        <p:spPr>
          <a:xfrm>
            <a:off x="680321" y="2336872"/>
            <a:ext cx="9613861" cy="4292527"/>
          </a:xfrm>
        </p:spPr>
        <p:txBody>
          <a:bodyPr>
            <a:normAutofit/>
          </a:bodyPr>
          <a:lstStyle/>
          <a:p>
            <a:r>
              <a:rPr lang="es-AR" dirty="0"/>
              <a:t>Cuando se pide resolver una ecuación diferencial, se espera hallar las posibles </a:t>
            </a:r>
            <a:r>
              <a:rPr lang="es-AR" dirty="0" smtClean="0"/>
              <a:t>soluciones </a:t>
            </a:r>
            <a:r>
              <a:rPr lang="es-AR" dirty="0"/>
              <a:t>de la ecuación. </a:t>
            </a:r>
            <a:endParaRPr lang="es-AR" dirty="0" smtClean="0"/>
          </a:p>
          <a:p>
            <a:r>
              <a:rPr lang="es-AR" dirty="0"/>
              <a:t>Al aplicar ecuaciones diferenciales, normalmente no se está tan interesado en hallar una familia de soluciones (la solución general) como en determinar una solución que satisfaga algún requerimiento adicional. </a:t>
            </a:r>
            <a:endParaRPr lang="es-AR" dirty="0" smtClean="0"/>
          </a:p>
          <a:p>
            <a:r>
              <a:rPr lang="es-AR" dirty="0" smtClean="0"/>
              <a:t>En </a:t>
            </a:r>
            <a:r>
              <a:rPr lang="es-AR" dirty="0"/>
              <a:t>muchos problemas físicos se requiere hallar la solución particular que satisface una condición de la forma . Ésta se llama </a:t>
            </a:r>
            <a:r>
              <a:rPr lang="es-AR" b="1" dirty="0"/>
              <a:t>condición inicial</a:t>
            </a:r>
            <a:r>
              <a:rPr lang="es-AR" dirty="0"/>
              <a:t>, y el problema de hallar una solución de la ecuación diferencial que satisface la condición inicial se llama problema con </a:t>
            </a:r>
            <a:r>
              <a:rPr lang="es-AR" b="1" dirty="0"/>
              <a:t>valores iniciales</a:t>
            </a:r>
            <a:r>
              <a:rPr lang="es-AR" dirty="0"/>
              <a:t>.</a:t>
            </a:r>
          </a:p>
        </p:txBody>
      </p:sp>
    </p:spTree>
    <p:extLst>
      <p:ext uri="{BB962C8B-B14F-4D97-AF65-F5344CB8AC3E}">
        <p14:creationId xmlns:p14="http://schemas.microsoft.com/office/powerpoint/2010/main" val="9494936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Tipos de ecuaciones</a:t>
            </a:r>
            <a:endParaRPr lang="es-AR" dirty="0"/>
          </a:p>
        </p:txBody>
      </p:sp>
      <p:sp>
        <p:nvSpPr>
          <p:cNvPr id="3" name="Marcador de contenido 2"/>
          <p:cNvSpPr>
            <a:spLocks noGrp="1"/>
          </p:cNvSpPr>
          <p:nvPr>
            <p:ph idx="1"/>
          </p:nvPr>
        </p:nvSpPr>
        <p:spPr/>
        <p:txBody>
          <a:bodyPr>
            <a:noAutofit/>
          </a:bodyPr>
          <a:lstStyle/>
          <a:p>
            <a:r>
              <a:rPr lang="es-AR" sz="2800" dirty="0"/>
              <a:t>Cuando la </a:t>
            </a:r>
            <a:r>
              <a:rPr lang="es-AR" sz="2800" dirty="0" smtClean="0"/>
              <a:t>función </a:t>
            </a:r>
            <a:r>
              <a:rPr lang="es-AR" sz="2800" dirty="0"/>
              <a:t>desconocida depende de </a:t>
            </a:r>
            <a:r>
              <a:rPr lang="es-AR" sz="2800" u="sng" dirty="0"/>
              <a:t>dos o </a:t>
            </a:r>
            <a:r>
              <a:rPr lang="es-AR" sz="2800" u="sng" dirty="0" smtClean="0"/>
              <a:t>más </a:t>
            </a:r>
            <a:r>
              <a:rPr lang="es-AR" sz="2800" u="sng" dirty="0"/>
              <a:t>variables</a:t>
            </a:r>
            <a:r>
              <a:rPr lang="es-AR" sz="2800" dirty="0"/>
              <a:t>, entonces las derivadas que aparecen en la </a:t>
            </a:r>
            <a:r>
              <a:rPr lang="es-AR" sz="2800" dirty="0" smtClean="0"/>
              <a:t>ecuación </a:t>
            </a:r>
            <a:r>
              <a:rPr lang="es-AR" sz="2800" dirty="0"/>
              <a:t>diferencial </a:t>
            </a:r>
            <a:r>
              <a:rPr lang="es-AR" sz="2800" dirty="0" smtClean="0"/>
              <a:t>serán </a:t>
            </a:r>
            <a:r>
              <a:rPr lang="es-AR" sz="2800" b="1" dirty="0"/>
              <a:t>derivadas parciales</a:t>
            </a:r>
            <a:r>
              <a:rPr lang="es-AR" sz="2800" dirty="0"/>
              <a:t>, y en este caso diremos que se trata de una </a:t>
            </a:r>
            <a:r>
              <a:rPr lang="es-AR" sz="2800" dirty="0" smtClean="0"/>
              <a:t>ecuación </a:t>
            </a:r>
            <a:r>
              <a:rPr lang="es-AR" sz="2800" dirty="0"/>
              <a:t>en derivadas parciales. </a:t>
            </a:r>
            <a:endParaRPr lang="es-AR" sz="2800" dirty="0" smtClean="0"/>
          </a:p>
          <a:p>
            <a:r>
              <a:rPr lang="es-AR" sz="2800" dirty="0" smtClean="0"/>
              <a:t>Si </a:t>
            </a:r>
            <a:r>
              <a:rPr lang="es-AR" sz="2800" dirty="0"/>
              <a:t>la </a:t>
            </a:r>
            <a:r>
              <a:rPr lang="es-AR" sz="2800" dirty="0" smtClean="0"/>
              <a:t>función </a:t>
            </a:r>
            <a:r>
              <a:rPr lang="es-AR" sz="2800" dirty="0"/>
              <a:t>depende </a:t>
            </a:r>
            <a:r>
              <a:rPr lang="es-AR" sz="2800" dirty="0" smtClean="0"/>
              <a:t>sólo </a:t>
            </a:r>
            <a:r>
              <a:rPr lang="es-AR" sz="2800" dirty="0"/>
              <a:t>de </a:t>
            </a:r>
            <a:r>
              <a:rPr lang="es-AR" sz="2800" u="sng" dirty="0"/>
              <a:t>una variable independiente</a:t>
            </a:r>
            <a:r>
              <a:rPr lang="es-AR" sz="2800" dirty="0"/>
              <a:t>, entonces la </a:t>
            </a:r>
            <a:r>
              <a:rPr lang="es-AR" sz="2800" dirty="0" smtClean="0"/>
              <a:t>ecuación </a:t>
            </a:r>
            <a:r>
              <a:rPr lang="es-AR" sz="2800" dirty="0"/>
              <a:t>recibe el nombre de </a:t>
            </a:r>
            <a:r>
              <a:rPr lang="es-AR" sz="2800" b="1" dirty="0" smtClean="0"/>
              <a:t>ecuación </a:t>
            </a:r>
            <a:r>
              <a:rPr lang="es-AR" sz="2800" b="1" dirty="0"/>
              <a:t>diferencial ordinaria </a:t>
            </a:r>
            <a:r>
              <a:rPr lang="es-AR" sz="2800" dirty="0"/>
              <a:t>(E.D.O.).</a:t>
            </a:r>
          </a:p>
        </p:txBody>
      </p:sp>
    </p:spTree>
    <p:extLst>
      <p:ext uri="{BB962C8B-B14F-4D97-AF65-F5344CB8AC3E}">
        <p14:creationId xmlns:p14="http://schemas.microsoft.com/office/powerpoint/2010/main" val="30569261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Ejemplos</a:t>
            </a:r>
            <a:endParaRPr lang="es-AR"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680321" y="2427294"/>
                <a:ext cx="9613861" cy="1542198"/>
              </a:xfrm>
            </p:spPr>
            <p:txBody>
              <a:bodyPr>
                <a:normAutofit/>
              </a:bodyPr>
              <a:lstStyle/>
              <a:p>
                <a:r>
                  <a:rPr lang="es-AR" dirty="0" smtClean="0"/>
                  <a:t>¿Verdadero o Falso?</a:t>
                </a:r>
              </a:p>
              <a:p>
                <a:pPr marL="0" indent="0">
                  <a:buNone/>
                </a:pPr>
                <a:r>
                  <a:rPr lang="es-AR" dirty="0"/>
                  <a:t>La función </a:t>
                </a:r>
                <a14:m>
                  <m:oMath xmlns:m="http://schemas.openxmlformats.org/officeDocument/2006/math">
                    <m:r>
                      <a:rPr lang="es-AR" i="1">
                        <a:latin typeface="Cambria Math" panose="02040503050406030204" pitchFamily="18" charset="0"/>
                      </a:rPr>
                      <m:t>𝑦</m:t>
                    </m:r>
                    <m:r>
                      <a:rPr lang="es-AR" i="1">
                        <a:latin typeface="Cambria Math" panose="02040503050406030204" pitchFamily="18" charset="0"/>
                      </a:rPr>
                      <m:t>=−</m:t>
                    </m:r>
                    <m:f>
                      <m:fPr>
                        <m:ctrlPr>
                          <a:rPr lang="es-AR" i="1">
                            <a:latin typeface="Cambria Math" panose="02040503050406030204" pitchFamily="18" charset="0"/>
                          </a:rPr>
                        </m:ctrlPr>
                      </m:fPr>
                      <m:num>
                        <m:r>
                          <a:rPr lang="es-AR" i="1">
                            <a:latin typeface="Cambria Math" panose="02040503050406030204" pitchFamily="18" charset="0"/>
                          </a:rPr>
                          <m:t>1</m:t>
                        </m:r>
                      </m:num>
                      <m:den>
                        <m:r>
                          <a:rPr lang="es-AR" i="1">
                            <a:latin typeface="Cambria Math" panose="02040503050406030204" pitchFamily="18" charset="0"/>
                          </a:rPr>
                          <m:t>2</m:t>
                        </m:r>
                      </m:den>
                    </m:f>
                    <m:r>
                      <a:rPr lang="es-AR" i="1">
                        <a:latin typeface="Cambria Math" panose="02040503050406030204" pitchFamily="18" charset="0"/>
                      </a:rPr>
                      <m:t>𝑥</m:t>
                    </m:r>
                    <m:r>
                      <a:rPr lang="es-AR" i="1">
                        <a:latin typeface="Cambria Math" panose="02040503050406030204" pitchFamily="18" charset="0"/>
                      </a:rPr>
                      <m:t>∙</m:t>
                    </m:r>
                    <m:r>
                      <a:rPr lang="es-AR" i="1">
                        <a:latin typeface="Cambria Math" panose="02040503050406030204" pitchFamily="18" charset="0"/>
                      </a:rPr>
                      <m:t>𝑐𝑜𝑠</m:t>
                    </m:r>
                    <m:r>
                      <a:rPr lang="es-AR" i="1">
                        <a:latin typeface="Cambria Math" panose="02040503050406030204" pitchFamily="18" charset="0"/>
                      </a:rPr>
                      <m:t>(</m:t>
                    </m:r>
                    <m:r>
                      <a:rPr lang="es-AR" i="1">
                        <a:latin typeface="Cambria Math" panose="02040503050406030204" pitchFamily="18" charset="0"/>
                      </a:rPr>
                      <m:t>𝑥</m:t>
                    </m:r>
                    <m:r>
                      <a:rPr lang="es-AR" i="1">
                        <a:latin typeface="Cambria Math" panose="02040503050406030204" pitchFamily="18" charset="0"/>
                      </a:rPr>
                      <m:t>)</m:t>
                    </m:r>
                  </m:oMath>
                </a14:m>
                <a:r>
                  <a:rPr lang="es-AR" dirty="0"/>
                  <a:t> es solución de la ecuación diferencial </a:t>
                </a:r>
                <a14:m>
                  <m:oMath xmlns:m="http://schemas.openxmlformats.org/officeDocument/2006/math">
                    <m:sSup>
                      <m:sSupPr>
                        <m:ctrlPr>
                          <a:rPr lang="es-AR" i="1">
                            <a:latin typeface="Cambria Math" panose="02040503050406030204" pitchFamily="18" charset="0"/>
                          </a:rPr>
                        </m:ctrlPr>
                      </m:sSupPr>
                      <m:e>
                        <m:r>
                          <a:rPr lang="es-AR" i="1">
                            <a:latin typeface="Cambria Math" panose="02040503050406030204" pitchFamily="18" charset="0"/>
                          </a:rPr>
                          <m:t>𝑦</m:t>
                        </m:r>
                      </m:e>
                      <m:sup>
                        <m:r>
                          <a:rPr lang="es-AR" i="1">
                            <a:latin typeface="Cambria Math" panose="02040503050406030204" pitchFamily="18" charset="0"/>
                          </a:rPr>
                          <m:t>′′</m:t>
                        </m:r>
                      </m:sup>
                    </m:sSup>
                    <m:r>
                      <a:rPr lang="es-AR" i="1">
                        <a:latin typeface="Cambria Math" panose="02040503050406030204" pitchFamily="18" charset="0"/>
                      </a:rPr>
                      <m:t>+</m:t>
                    </m:r>
                    <m:r>
                      <a:rPr lang="es-AR" i="1">
                        <a:latin typeface="Cambria Math" panose="02040503050406030204" pitchFamily="18" charset="0"/>
                      </a:rPr>
                      <m:t>𝑦</m:t>
                    </m:r>
                    <m:r>
                      <a:rPr lang="es-AR" i="1">
                        <a:latin typeface="Cambria Math" panose="02040503050406030204" pitchFamily="18" charset="0"/>
                      </a:rPr>
                      <m:t>=</m:t>
                    </m:r>
                    <m:r>
                      <a:rPr lang="es-AR" i="1">
                        <a:latin typeface="Cambria Math" panose="02040503050406030204" pitchFamily="18" charset="0"/>
                      </a:rPr>
                      <m:t>𝑠𝑒𝑛</m:t>
                    </m:r>
                    <m:r>
                      <a:rPr lang="es-AR" i="1">
                        <a:latin typeface="Cambria Math" panose="02040503050406030204" pitchFamily="18" charset="0"/>
                      </a:rPr>
                      <m:t>(</m:t>
                    </m:r>
                    <m:r>
                      <a:rPr lang="es-AR" i="1">
                        <a:latin typeface="Cambria Math" panose="02040503050406030204" pitchFamily="18" charset="0"/>
                      </a:rPr>
                      <m:t>𝑥</m:t>
                    </m:r>
                    <m:r>
                      <a:rPr lang="es-AR" i="1">
                        <a:latin typeface="Cambria Math" panose="02040503050406030204" pitchFamily="18" charset="0"/>
                      </a:rPr>
                      <m:t>)</m:t>
                    </m:r>
                  </m:oMath>
                </a14:m>
                <a:endParaRPr lang="es-AR"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680321" y="2427294"/>
                <a:ext cx="9613861" cy="1542198"/>
              </a:xfrm>
              <a:blipFill rotWithShape="0">
                <a:blip r:embed="rId2"/>
                <a:stretch>
                  <a:fillRect l="-1015" t="-5534"/>
                </a:stretch>
              </a:blipFill>
            </p:spPr>
            <p:txBody>
              <a:bodyPr/>
              <a:lstStyle/>
              <a:p>
                <a:r>
                  <a:rPr lang="es-AR">
                    <a:noFill/>
                  </a:rPr>
                  <a:t> </a:t>
                </a:r>
              </a:p>
            </p:txBody>
          </p:sp>
        </mc:Fallback>
      </mc:AlternateContent>
    </p:spTree>
    <p:extLst>
      <p:ext uri="{BB962C8B-B14F-4D97-AF65-F5344CB8AC3E}">
        <p14:creationId xmlns:p14="http://schemas.microsoft.com/office/powerpoint/2010/main" val="9007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Ecuaciones explícitas de primer orden</a:t>
            </a:r>
            <a:endParaRPr lang="es-AR"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452423439"/>
              </p:ext>
            </p:extLst>
          </p:nvPr>
        </p:nvGraphicFramePr>
        <p:xfrm>
          <a:off x="681038" y="2336800"/>
          <a:ext cx="10974150" cy="597469"/>
        </p:xfrm>
        <a:graphic>
          <a:graphicData uri="http://schemas.openxmlformats.org/drawingml/2006/table">
            <a:tbl>
              <a:tblPr firstRow="1" bandRow="1">
                <a:tableStyleId>{5C22544A-7EE6-4342-B048-85BDC9FD1C3A}</a:tableStyleId>
              </a:tblPr>
              <a:tblGrid>
                <a:gridCol w="10974150"/>
              </a:tblGrid>
              <a:tr h="597469">
                <a:tc>
                  <a:txBody>
                    <a:bodyPr/>
                    <a:lstStyle/>
                    <a:p>
                      <a:r>
                        <a:rPr lang="es-AR" sz="2800" dirty="0" smtClean="0"/>
                        <a:t>Variables</a:t>
                      </a:r>
                      <a:r>
                        <a:rPr lang="es-AR" sz="2800" baseline="0" dirty="0" smtClean="0"/>
                        <a:t> separables</a:t>
                      </a:r>
                      <a:endParaRPr lang="es-AR" sz="2800" dirty="0"/>
                    </a:p>
                  </a:txBody>
                  <a:tcPr/>
                </a:tc>
              </a:tr>
            </a:tbl>
          </a:graphicData>
        </a:graphic>
      </p:graphicFrame>
      <p:pic>
        <p:nvPicPr>
          <p:cNvPr id="6" name="Imagen 5"/>
          <p:cNvPicPr>
            <a:picLocks noChangeAspect="1"/>
          </p:cNvPicPr>
          <p:nvPr/>
        </p:nvPicPr>
        <p:blipFill rotWithShape="1">
          <a:blip r:embed="rId2"/>
          <a:srcRect l="30672" t="42385" r="16155" b="41090"/>
          <a:stretch/>
        </p:blipFill>
        <p:spPr>
          <a:xfrm>
            <a:off x="680321" y="2934269"/>
            <a:ext cx="11012756" cy="1924334"/>
          </a:xfrm>
          <a:prstGeom prst="rect">
            <a:avLst/>
          </a:prstGeom>
        </p:spPr>
      </p:pic>
    </p:spTree>
    <p:extLst>
      <p:ext uri="{BB962C8B-B14F-4D97-AF65-F5344CB8AC3E}">
        <p14:creationId xmlns:p14="http://schemas.microsoft.com/office/powerpoint/2010/main" val="61904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ítulo 1"/>
              <p:cNvSpPr>
                <a:spLocks noGrp="1"/>
              </p:cNvSpPr>
              <p:nvPr>
                <p:ph type="title"/>
              </p:nvPr>
            </p:nvSpPr>
            <p:spPr/>
            <p:txBody>
              <a:bodyPr/>
              <a:lstStyle/>
              <a:p>
                <a:pPr/>
                <a14:m>
                  <m:oMathPara xmlns:m="http://schemas.openxmlformats.org/officeDocument/2006/math">
                    <m:oMathParaPr>
                      <m:jc m:val="centerGroup"/>
                    </m:oMathParaPr>
                    <m:oMath xmlns:m="http://schemas.openxmlformats.org/officeDocument/2006/math">
                      <m:sSup>
                        <m:sSupPr>
                          <m:ctrlPr>
                            <a:rPr lang="es-AR" b="0" i="1" smtClean="0">
                              <a:latin typeface="Cambria Math" panose="02040503050406030204" pitchFamily="18" charset="0"/>
                            </a:rPr>
                          </m:ctrlPr>
                        </m:sSupPr>
                        <m:e>
                          <m:r>
                            <a:rPr lang="es-AR" b="0" i="1" smtClean="0">
                              <a:latin typeface="Cambria Math" panose="02040503050406030204" pitchFamily="18" charset="0"/>
                            </a:rPr>
                            <m:t>𝑦</m:t>
                          </m:r>
                        </m:e>
                        <m:sup>
                          <m:r>
                            <a:rPr lang="es-AR" b="0" i="1" smtClean="0">
                              <a:latin typeface="Cambria Math" panose="02040503050406030204" pitchFamily="18" charset="0"/>
                            </a:rPr>
                            <m:t>′</m:t>
                          </m:r>
                        </m:sup>
                      </m:sSup>
                      <m:r>
                        <a:rPr lang="es-AR" b="0" i="1" smtClean="0">
                          <a:latin typeface="Cambria Math" panose="02040503050406030204" pitchFamily="18" charset="0"/>
                        </a:rPr>
                        <m:t>=3</m:t>
                      </m:r>
                      <m:r>
                        <a:rPr lang="es-AR" b="0" i="1" smtClean="0">
                          <a:latin typeface="Cambria Math" panose="02040503050406030204" pitchFamily="18" charset="0"/>
                        </a:rPr>
                        <m:t>𝑥</m:t>
                      </m:r>
                    </m:oMath>
                  </m:oMathPara>
                </a14:m>
                <a:endParaRPr lang="es-AR" dirty="0"/>
              </a:p>
            </p:txBody>
          </p:sp>
        </mc:Choice>
        <mc:Fallback xmlns="">
          <p:sp>
            <p:nvSpPr>
              <p:cNvPr id="2" name="Título 1"/>
              <p:cNvSpPr>
                <a:spLocks noGrp="1" noRot="1" noChangeAspect="1" noMove="1" noResize="1" noEditPoints="1" noAdjustHandles="1" noChangeArrowheads="1" noChangeShapeType="1" noTextEdit="1"/>
              </p:cNvSpPr>
              <p:nvPr>
                <p:ph type="title"/>
              </p:nvPr>
            </p:nvSpPr>
            <p:spPr>
              <a:blipFill rotWithShape="0">
                <a:blip r:embed="rId2"/>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680321" y="2084294"/>
                <a:ext cx="9613861" cy="4612341"/>
              </a:xfrm>
            </p:spPr>
            <p:txBody>
              <a:bodyPr>
                <a:normAutofit/>
              </a:bodyPr>
              <a:lstStyle/>
              <a:p>
                <a:pPr marL="0" indent="0">
                  <a:lnSpc>
                    <a:spcPct val="150000"/>
                  </a:lnSpc>
                  <a:buNone/>
                </a:pPr>
                <a14:m>
                  <m:oMathPara xmlns:m="http://schemas.openxmlformats.org/officeDocument/2006/math">
                    <m:oMathParaPr>
                      <m:jc m:val="centerGroup"/>
                    </m:oMathParaPr>
                    <m:oMath xmlns:m="http://schemas.openxmlformats.org/officeDocument/2006/math">
                      <m:f>
                        <m:fPr>
                          <m:ctrlPr>
                            <a:rPr lang="es-AR" b="0" i="1" smtClean="0">
                              <a:latin typeface="Cambria Math" panose="02040503050406030204" pitchFamily="18" charset="0"/>
                            </a:rPr>
                          </m:ctrlPr>
                        </m:fPr>
                        <m:num>
                          <m:r>
                            <a:rPr lang="es-AR" b="0" i="1" smtClean="0">
                              <a:latin typeface="Cambria Math" panose="02040503050406030204" pitchFamily="18" charset="0"/>
                            </a:rPr>
                            <m:t>𝑑𝑦</m:t>
                          </m:r>
                        </m:num>
                        <m:den>
                          <m:r>
                            <a:rPr lang="es-AR" b="0" i="1" smtClean="0">
                              <a:latin typeface="Cambria Math" panose="02040503050406030204" pitchFamily="18" charset="0"/>
                            </a:rPr>
                            <m:t>𝑑𝑥</m:t>
                          </m:r>
                        </m:den>
                      </m:f>
                      <m:r>
                        <a:rPr lang="es-AR" b="0" i="1" smtClean="0">
                          <a:latin typeface="Cambria Math" panose="02040503050406030204" pitchFamily="18" charset="0"/>
                        </a:rPr>
                        <m:t>=3</m:t>
                      </m:r>
                      <m:r>
                        <a:rPr lang="es-AR" b="0" i="1" smtClean="0">
                          <a:latin typeface="Cambria Math" panose="02040503050406030204" pitchFamily="18" charset="0"/>
                        </a:rPr>
                        <m:t>𝑥</m:t>
                      </m:r>
                    </m:oMath>
                  </m:oMathPara>
                </a14:m>
                <a:endParaRPr lang="es-AR" b="0" dirty="0" smtClean="0"/>
              </a:p>
              <a:p>
                <a:pPr marL="0" indent="0">
                  <a:lnSpc>
                    <a:spcPct val="150000"/>
                  </a:lnSpc>
                  <a:buNone/>
                </a:pPr>
                <a14:m>
                  <m:oMathPara xmlns:m="http://schemas.openxmlformats.org/officeDocument/2006/math">
                    <m:oMathParaPr>
                      <m:jc m:val="centerGroup"/>
                    </m:oMathParaPr>
                    <m:oMath xmlns:m="http://schemas.openxmlformats.org/officeDocument/2006/math">
                      <m:r>
                        <a:rPr lang="es-AR" b="0" i="1" smtClean="0">
                          <a:latin typeface="Cambria Math" panose="02040503050406030204" pitchFamily="18" charset="0"/>
                        </a:rPr>
                        <m:t>𝑑𝑦</m:t>
                      </m:r>
                      <m:r>
                        <a:rPr lang="es-AR" b="0" i="1" smtClean="0">
                          <a:latin typeface="Cambria Math" panose="02040503050406030204" pitchFamily="18" charset="0"/>
                        </a:rPr>
                        <m:t>=3</m:t>
                      </m:r>
                      <m:r>
                        <a:rPr lang="es-AR" b="0" i="1" smtClean="0">
                          <a:latin typeface="Cambria Math" panose="02040503050406030204" pitchFamily="18" charset="0"/>
                        </a:rPr>
                        <m:t>𝑥𝑑𝑥</m:t>
                      </m:r>
                    </m:oMath>
                  </m:oMathPara>
                </a14:m>
                <a:endParaRPr lang="es-AR" b="0" dirty="0" smtClean="0"/>
              </a:p>
              <a:p>
                <a:pPr marL="0" indent="0">
                  <a:lnSpc>
                    <a:spcPct val="150000"/>
                  </a:lnSpc>
                  <a:buNone/>
                </a:pPr>
                <a14:m>
                  <m:oMathPara xmlns:m="http://schemas.openxmlformats.org/officeDocument/2006/math">
                    <m:oMathParaPr>
                      <m:jc m:val="centerGroup"/>
                    </m:oMathParaPr>
                    <m:oMath xmlns:m="http://schemas.openxmlformats.org/officeDocument/2006/math">
                      <m:nary>
                        <m:naryPr>
                          <m:limLoc m:val="undOvr"/>
                          <m:subHide m:val="on"/>
                          <m:supHide m:val="on"/>
                          <m:ctrlPr>
                            <a:rPr lang="es-AR" i="1" smtClean="0">
                              <a:latin typeface="Cambria Math" panose="02040503050406030204" pitchFamily="18" charset="0"/>
                            </a:rPr>
                          </m:ctrlPr>
                        </m:naryPr>
                        <m:sub/>
                        <m:sup/>
                        <m:e>
                          <m:r>
                            <a:rPr lang="es-AR" b="0" i="1" smtClean="0">
                              <a:latin typeface="Cambria Math" panose="02040503050406030204" pitchFamily="18" charset="0"/>
                            </a:rPr>
                            <m:t>𝑑𝑦</m:t>
                          </m:r>
                        </m:e>
                      </m:nary>
                      <m:r>
                        <a:rPr lang="es-AR" b="0" i="1" smtClean="0">
                          <a:latin typeface="Cambria Math" panose="02040503050406030204" pitchFamily="18" charset="0"/>
                        </a:rPr>
                        <m:t>=</m:t>
                      </m:r>
                      <m:nary>
                        <m:naryPr>
                          <m:limLoc m:val="undOvr"/>
                          <m:subHide m:val="on"/>
                          <m:supHide m:val="on"/>
                          <m:ctrlPr>
                            <a:rPr lang="es-AR" b="0" i="1" smtClean="0">
                              <a:latin typeface="Cambria Math" panose="02040503050406030204" pitchFamily="18" charset="0"/>
                            </a:rPr>
                          </m:ctrlPr>
                        </m:naryPr>
                        <m:sub/>
                        <m:sup/>
                        <m:e>
                          <m:r>
                            <a:rPr lang="es-AR" b="0" i="1" smtClean="0">
                              <a:latin typeface="Cambria Math" panose="02040503050406030204" pitchFamily="18" charset="0"/>
                            </a:rPr>
                            <m:t>3</m:t>
                          </m:r>
                          <m:r>
                            <a:rPr lang="es-AR" b="0" i="1" smtClean="0">
                              <a:latin typeface="Cambria Math" panose="02040503050406030204" pitchFamily="18" charset="0"/>
                            </a:rPr>
                            <m:t>𝑥𝑑𝑥</m:t>
                          </m:r>
                        </m:e>
                      </m:nary>
                    </m:oMath>
                  </m:oMathPara>
                </a14:m>
                <a:endParaRPr lang="es-AR" b="0" dirty="0" smtClean="0"/>
              </a:p>
              <a:p>
                <a:pPr marL="0" indent="0">
                  <a:lnSpc>
                    <a:spcPct val="150000"/>
                  </a:lnSpc>
                  <a:buNone/>
                </a:pPr>
                <a14:m>
                  <m:oMathPara xmlns:m="http://schemas.openxmlformats.org/officeDocument/2006/math">
                    <m:oMathParaPr>
                      <m:jc m:val="centerGroup"/>
                    </m:oMathParaPr>
                    <m:oMath xmlns:m="http://schemas.openxmlformats.org/officeDocument/2006/math">
                      <m:r>
                        <a:rPr lang="es-AR" b="0" i="1" smtClean="0">
                          <a:latin typeface="Cambria Math" panose="02040503050406030204" pitchFamily="18" charset="0"/>
                        </a:rPr>
                        <m:t>𝑦</m:t>
                      </m:r>
                      <m:r>
                        <a:rPr lang="es-AR" b="0" i="1" smtClean="0">
                          <a:latin typeface="Cambria Math" panose="02040503050406030204" pitchFamily="18" charset="0"/>
                        </a:rPr>
                        <m:t>=</m:t>
                      </m:r>
                      <m:f>
                        <m:fPr>
                          <m:ctrlPr>
                            <a:rPr lang="es-AR" b="0" i="1" smtClean="0">
                              <a:latin typeface="Cambria Math" panose="02040503050406030204" pitchFamily="18" charset="0"/>
                            </a:rPr>
                          </m:ctrlPr>
                        </m:fPr>
                        <m:num>
                          <m:r>
                            <a:rPr lang="es-AR" b="0" i="1" smtClean="0">
                              <a:latin typeface="Cambria Math" panose="02040503050406030204" pitchFamily="18" charset="0"/>
                            </a:rPr>
                            <m:t>3</m:t>
                          </m:r>
                          <m:sSup>
                            <m:sSupPr>
                              <m:ctrlPr>
                                <a:rPr lang="es-AR" b="0" i="1" smtClean="0">
                                  <a:latin typeface="Cambria Math" panose="02040503050406030204" pitchFamily="18" charset="0"/>
                                </a:rPr>
                              </m:ctrlPr>
                            </m:sSupPr>
                            <m:e>
                              <m:r>
                                <a:rPr lang="es-AR" b="0" i="1" smtClean="0">
                                  <a:latin typeface="Cambria Math" panose="02040503050406030204" pitchFamily="18" charset="0"/>
                                </a:rPr>
                                <m:t>𝑥</m:t>
                              </m:r>
                            </m:e>
                            <m:sup>
                              <m:r>
                                <a:rPr lang="es-AR" b="0" i="1" smtClean="0">
                                  <a:latin typeface="Cambria Math" panose="02040503050406030204" pitchFamily="18" charset="0"/>
                                </a:rPr>
                                <m:t>2</m:t>
                              </m:r>
                            </m:sup>
                          </m:sSup>
                        </m:num>
                        <m:den>
                          <m:r>
                            <a:rPr lang="es-AR" b="0" i="1" smtClean="0">
                              <a:latin typeface="Cambria Math" panose="02040503050406030204" pitchFamily="18" charset="0"/>
                            </a:rPr>
                            <m:t>2</m:t>
                          </m:r>
                        </m:den>
                      </m:f>
                      <m:r>
                        <a:rPr lang="es-AR" b="0" i="1" smtClean="0">
                          <a:latin typeface="Cambria Math" panose="02040503050406030204" pitchFamily="18" charset="0"/>
                        </a:rPr>
                        <m:t>+</m:t>
                      </m:r>
                      <m:r>
                        <a:rPr lang="es-AR" b="0" i="1" smtClean="0">
                          <a:latin typeface="Cambria Math" panose="02040503050406030204" pitchFamily="18" charset="0"/>
                        </a:rPr>
                        <m:t>𝑐</m:t>
                      </m:r>
                    </m:oMath>
                  </m:oMathPara>
                </a14:m>
                <a:endParaRPr lang="es-AR"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680321" y="2084294"/>
                <a:ext cx="9613861" cy="4612341"/>
              </a:xfrm>
              <a:blipFill rotWithShape="0">
                <a:blip r:embed="rId3"/>
                <a:stretch>
                  <a:fillRect/>
                </a:stretch>
              </a:blipFill>
            </p:spPr>
            <p:txBody>
              <a:bodyPr/>
              <a:lstStyle/>
              <a:p>
                <a:r>
                  <a:rPr lang="es-AR">
                    <a:noFill/>
                  </a:rPr>
                  <a:t> </a:t>
                </a:r>
              </a:p>
            </p:txBody>
          </p:sp>
        </mc:Fallback>
      </mc:AlternateContent>
      <p:sp>
        <p:nvSpPr>
          <p:cNvPr id="5" name="Título 1"/>
          <p:cNvSpPr txBox="1">
            <a:spLocks/>
          </p:cNvSpPr>
          <p:nvPr/>
        </p:nvSpPr>
        <p:spPr>
          <a:xfrm>
            <a:off x="7385070" y="2304122"/>
            <a:ext cx="4361454"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s-AR" dirty="0" smtClean="0"/>
              <a:t>Separamos las variables</a:t>
            </a:r>
            <a:endParaRPr lang="es-AR" dirty="0"/>
          </a:p>
        </p:txBody>
      </p:sp>
    </p:spTree>
    <p:extLst>
      <p:ext uri="{BB962C8B-B14F-4D97-AF65-F5344CB8AC3E}">
        <p14:creationId xmlns:p14="http://schemas.microsoft.com/office/powerpoint/2010/main" val="246078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ítulo 1"/>
              <p:cNvSpPr>
                <a:spLocks noGrp="1"/>
              </p:cNvSpPr>
              <p:nvPr>
                <p:ph type="title"/>
              </p:nvPr>
            </p:nvSpPr>
            <p:spPr/>
            <p:txBody>
              <a:bodyPr/>
              <a:lstStyle/>
              <a:p>
                <a:pPr/>
                <a14:m>
                  <m:oMathPara xmlns:m="http://schemas.openxmlformats.org/officeDocument/2006/math">
                    <m:oMathParaPr>
                      <m:jc m:val="centerGroup"/>
                    </m:oMathParaPr>
                    <m:oMath xmlns:m="http://schemas.openxmlformats.org/officeDocument/2006/math">
                      <m:sSup>
                        <m:sSupPr>
                          <m:ctrlPr>
                            <a:rPr lang="es-AR" b="0" i="1" smtClean="0">
                              <a:latin typeface="Cambria Math" panose="02040503050406030204" pitchFamily="18" charset="0"/>
                            </a:rPr>
                          </m:ctrlPr>
                        </m:sSupPr>
                        <m:e>
                          <m:r>
                            <a:rPr lang="es-AR" b="0" i="1" smtClean="0">
                              <a:latin typeface="Cambria Math" panose="02040503050406030204" pitchFamily="18" charset="0"/>
                            </a:rPr>
                            <m:t>𝑦</m:t>
                          </m:r>
                        </m:e>
                        <m:sup>
                          <m:r>
                            <a:rPr lang="es-AR" b="0" i="1" smtClean="0">
                              <a:latin typeface="Cambria Math" panose="02040503050406030204" pitchFamily="18" charset="0"/>
                            </a:rPr>
                            <m:t>′</m:t>
                          </m:r>
                        </m:sup>
                      </m:sSup>
                      <m:r>
                        <a:rPr lang="es-AR" b="0" i="1" smtClean="0">
                          <a:latin typeface="Cambria Math" panose="02040503050406030204" pitchFamily="18" charset="0"/>
                        </a:rPr>
                        <m:t>=2</m:t>
                      </m:r>
                      <m:r>
                        <a:rPr lang="es-AR" b="0" i="1" smtClean="0">
                          <a:latin typeface="Cambria Math" panose="02040503050406030204" pitchFamily="18" charset="0"/>
                        </a:rPr>
                        <m:t>𝑥</m:t>
                      </m:r>
                      <m:r>
                        <a:rPr lang="es-AR" b="0" i="1" smtClean="0">
                          <a:latin typeface="Cambria Math" panose="02040503050406030204" pitchFamily="18" charset="0"/>
                        </a:rPr>
                        <m:t>+5</m:t>
                      </m:r>
                    </m:oMath>
                  </m:oMathPara>
                </a14:m>
                <a:endParaRPr lang="es-AR" dirty="0"/>
              </a:p>
            </p:txBody>
          </p:sp>
        </mc:Choice>
        <mc:Fallback xmlns="">
          <p:sp>
            <p:nvSpPr>
              <p:cNvPr id="2" name="Título 1"/>
              <p:cNvSpPr>
                <a:spLocks noGrp="1" noRot="1" noChangeAspect="1" noMove="1" noResize="1" noEditPoints="1" noAdjustHandles="1" noChangeArrowheads="1" noChangeShapeType="1" noTextEdit="1"/>
              </p:cNvSpPr>
              <p:nvPr>
                <p:ph type="title"/>
              </p:nvPr>
            </p:nvSpPr>
            <p:spPr>
              <a:blipFill rotWithShape="0">
                <a:blip r:embed="rId2"/>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680321" y="2336872"/>
                <a:ext cx="9613861" cy="4184951"/>
              </a:xfrm>
            </p:spPr>
            <p:txBody>
              <a:bodyPr/>
              <a:lstStyle/>
              <a:p>
                <a:pPr marL="0" indent="0">
                  <a:lnSpc>
                    <a:spcPct val="150000"/>
                  </a:lnSpc>
                  <a:buNone/>
                </a:pPr>
                <a14:m>
                  <m:oMathPara xmlns:m="http://schemas.openxmlformats.org/officeDocument/2006/math">
                    <m:oMathParaPr>
                      <m:jc m:val="centerGroup"/>
                    </m:oMathParaPr>
                    <m:oMath xmlns:m="http://schemas.openxmlformats.org/officeDocument/2006/math">
                      <m:f>
                        <m:fPr>
                          <m:ctrlPr>
                            <a:rPr lang="es-AR" b="0" i="1" smtClean="0">
                              <a:latin typeface="Cambria Math" panose="02040503050406030204" pitchFamily="18" charset="0"/>
                            </a:rPr>
                          </m:ctrlPr>
                        </m:fPr>
                        <m:num>
                          <m:r>
                            <a:rPr lang="es-AR" b="0" i="1" smtClean="0">
                              <a:latin typeface="Cambria Math" panose="02040503050406030204" pitchFamily="18" charset="0"/>
                            </a:rPr>
                            <m:t>𝑑𝑦</m:t>
                          </m:r>
                        </m:num>
                        <m:den>
                          <m:r>
                            <a:rPr lang="es-AR" b="0" i="1" smtClean="0">
                              <a:latin typeface="Cambria Math" panose="02040503050406030204" pitchFamily="18" charset="0"/>
                            </a:rPr>
                            <m:t>𝑑𝑥</m:t>
                          </m:r>
                        </m:den>
                      </m:f>
                      <m:r>
                        <a:rPr lang="es-AR" i="1">
                          <a:latin typeface="Cambria Math" panose="02040503050406030204" pitchFamily="18" charset="0"/>
                        </a:rPr>
                        <m:t>=2</m:t>
                      </m:r>
                      <m:r>
                        <a:rPr lang="es-AR" i="1">
                          <a:latin typeface="Cambria Math" panose="02040503050406030204" pitchFamily="18" charset="0"/>
                        </a:rPr>
                        <m:t>𝑥</m:t>
                      </m:r>
                      <m:r>
                        <a:rPr lang="es-AR" i="1">
                          <a:latin typeface="Cambria Math" panose="02040503050406030204" pitchFamily="18" charset="0"/>
                        </a:rPr>
                        <m:t>+5</m:t>
                      </m:r>
                    </m:oMath>
                  </m:oMathPara>
                </a14:m>
                <a:endParaRPr lang="es-AR" dirty="0" smtClean="0"/>
              </a:p>
              <a:p>
                <a:pPr marL="0" indent="0">
                  <a:lnSpc>
                    <a:spcPct val="150000"/>
                  </a:lnSpc>
                  <a:buNone/>
                </a:pPr>
                <a14:m>
                  <m:oMathPara xmlns:m="http://schemas.openxmlformats.org/officeDocument/2006/math">
                    <m:oMathParaPr>
                      <m:jc m:val="centerGroup"/>
                    </m:oMathParaPr>
                    <m:oMath xmlns:m="http://schemas.openxmlformats.org/officeDocument/2006/math">
                      <m:r>
                        <a:rPr lang="es-AR" b="0" i="1" smtClean="0">
                          <a:latin typeface="Cambria Math" panose="02040503050406030204" pitchFamily="18" charset="0"/>
                        </a:rPr>
                        <m:t>𝑑𝑦</m:t>
                      </m:r>
                      <m:r>
                        <a:rPr lang="es-AR" i="1">
                          <a:latin typeface="Cambria Math" panose="02040503050406030204" pitchFamily="18" charset="0"/>
                        </a:rPr>
                        <m:t>=</m:t>
                      </m:r>
                      <m:d>
                        <m:dPr>
                          <m:ctrlPr>
                            <a:rPr lang="es-AR" b="0" i="1" smtClean="0">
                              <a:latin typeface="Cambria Math" panose="02040503050406030204" pitchFamily="18" charset="0"/>
                            </a:rPr>
                          </m:ctrlPr>
                        </m:dPr>
                        <m:e>
                          <m:r>
                            <a:rPr lang="es-AR" i="1">
                              <a:latin typeface="Cambria Math" panose="02040503050406030204" pitchFamily="18" charset="0"/>
                            </a:rPr>
                            <m:t>2</m:t>
                          </m:r>
                          <m:r>
                            <a:rPr lang="es-AR" i="1">
                              <a:latin typeface="Cambria Math" panose="02040503050406030204" pitchFamily="18" charset="0"/>
                            </a:rPr>
                            <m:t>𝑥</m:t>
                          </m:r>
                          <m:r>
                            <a:rPr lang="es-AR" i="1">
                              <a:latin typeface="Cambria Math" panose="02040503050406030204" pitchFamily="18" charset="0"/>
                            </a:rPr>
                            <m:t>+5</m:t>
                          </m:r>
                        </m:e>
                      </m:d>
                      <m:r>
                        <a:rPr lang="es-AR" b="0" i="1" smtClean="0">
                          <a:latin typeface="Cambria Math" panose="02040503050406030204" pitchFamily="18" charset="0"/>
                        </a:rPr>
                        <m:t>𝑑𝑥</m:t>
                      </m:r>
                    </m:oMath>
                  </m:oMathPara>
                </a14:m>
                <a:endParaRPr lang="es-AR" dirty="0" smtClean="0"/>
              </a:p>
              <a:p>
                <a:pPr marL="0" indent="0">
                  <a:lnSpc>
                    <a:spcPct val="150000"/>
                  </a:lnSpc>
                  <a:buNone/>
                </a:pPr>
                <a14:m>
                  <m:oMathPara xmlns:m="http://schemas.openxmlformats.org/officeDocument/2006/math">
                    <m:oMathParaPr>
                      <m:jc m:val="centerGroup"/>
                    </m:oMathParaPr>
                    <m:oMath xmlns:m="http://schemas.openxmlformats.org/officeDocument/2006/math">
                      <m:nary>
                        <m:naryPr>
                          <m:limLoc m:val="undOvr"/>
                          <m:subHide m:val="on"/>
                          <m:supHide m:val="on"/>
                          <m:ctrlPr>
                            <a:rPr lang="es-AR" i="1" smtClean="0">
                              <a:latin typeface="Cambria Math" panose="02040503050406030204" pitchFamily="18" charset="0"/>
                            </a:rPr>
                          </m:ctrlPr>
                        </m:naryPr>
                        <m:sub/>
                        <m:sup/>
                        <m:e>
                          <m:r>
                            <a:rPr lang="es-AR" b="0" i="1" smtClean="0">
                              <a:latin typeface="Cambria Math" panose="02040503050406030204" pitchFamily="18" charset="0"/>
                            </a:rPr>
                            <m:t>𝑑𝑦</m:t>
                          </m:r>
                        </m:e>
                      </m:nary>
                      <m:r>
                        <a:rPr lang="es-AR" b="0" i="1" smtClean="0">
                          <a:latin typeface="Cambria Math" panose="02040503050406030204" pitchFamily="18" charset="0"/>
                        </a:rPr>
                        <m:t>=</m:t>
                      </m:r>
                      <m:nary>
                        <m:naryPr>
                          <m:limLoc m:val="undOvr"/>
                          <m:subHide m:val="on"/>
                          <m:supHide m:val="on"/>
                          <m:ctrlPr>
                            <a:rPr lang="es-AR" b="0" i="1" smtClean="0">
                              <a:latin typeface="Cambria Math" panose="02040503050406030204" pitchFamily="18" charset="0"/>
                            </a:rPr>
                          </m:ctrlPr>
                        </m:naryPr>
                        <m:sub/>
                        <m:sup/>
                        <m:e>
                          <m:d>
                            <m:dPr>
                              <m:ctrlPr>
                                <a:rPr lang="es-AR" i="1">
                                  <a:latin typeface="Cambria Math" panose="02040503050406030204" pitchFamily="18" charset="0"/>
                                </a:rPr>
                              </m:ctrlPr>
                            </m:dPr>
                            <m:e>
                              <m:r>
                                <a:rPr lang="es-AR" i="1">
                                  <a:latin typeface="Cambria Math" panose="02040503050406030204" pitchFamily="18" charset="0"/>
                                </a:rPr>
                                <m:t>2</m:t>
                              </m:r>
                              <m:r>
                                <a:rPr lang="es-AR" i="1">
                                  <a:latin typeface="Cambria Math" panose="02040503050406030204" pitchFamily="18" charset="0"/>
                                </a:rPr>
                                <m:t>𝑥</m:t>
                              </m:r>
                              <m:r>
                                <a:rPr lang="es-AR" i="1">
                                  <a:latin typeface="Cambria Math" panose="02040503050406030204" pitchFamily="18" charset="0"/>
                                </a:rPr>
                                <m:t>+5</m:t>
                              </m:r>
                            </m:e>
                          </m:d>
                          <m:r>
                            <a:rPr lang="es-AR" i="1">
                              <a:latin typeface="Cambria Math" panose="02040503050406030204" pitchFamily="18" charset="0"/>
                            </a:rPr>
                            <m:t>𝑑𝑥</m:t>
                          </m:r>
                        </m:e>
                      </m:nary>
                    </m:oMath>
                  </m:oMathPara>
                </a14:m>
                <a:endParaRPr lang="es-AR" dirty="0" smtClean="0"/>
              </a:p>
              <a:p>
                <a:pPr marL="0" indent="0">
                  <a:lnSpc>
                    <a:spcPct val="150000"/>
                  </a:lnSpc>
                  <a:buNone/>
                </a:pPr>
                <a14:m>
                  <m:oMathPara xmlns:m="http://schemas.openxmlformats.org/officeDocument/2006/math">
                    <m:oMathParaPr>
                      <m:jc m:val="centerGroup"/>
                    </m:oMathParaPr>
                    <m:oMath xmlns:m="http://schemas.openxmlformats.org/officeDocument/2006/math">
                      <m:r>
                        <a:rPr lang="es-AR" b="0" i="1" smtClean="0">
                          <a:latin typeface="Cambria Math" panose="02040503050406030204" pitchFamily="18" charset="0"/>
                        </a:rPr>
                        <m:t>𝑦</m:t>
                      </m:r>
                      <m:r>
                        <a:rPr lang="es-AR" b="0" i="1" smtClean="0">
                          <a:latin typeface="Cambria Math" panose="02040503050406030204" pitchFamily="18" charset="0"/>
                        </a:rPr>
                        <m:t>=</m:t>
                      </m:r>
                      <m:sSup>
                        <m:sSupPr>
                          <m:ctrlPr>
                            <a:rPr lang="es-AR" b="0" i="1" smtClean="0">
                              <a:latin typeface="Cambria Math" panose="02040503050406030204" pitchFamily="18" charset="0"/>
                            </a:rPr>
                          </m:ctrlPr>
                        </m:sSupPr>
                        <m:e>
                          <m:r>
                            <a:rPr lang="es-AR" b="0" i="1" smtClean="0">
                              <a:latin typeface="Cambria Math" panose="02040503050406030204" pitchFamily="18" charset="0"/>
                            </a:rPr>
                            <m:t>𝑥</m:t>
                          </m:r>
                        </m:e>
                        <m:sup>
                          <m:r>
                            <a:rPr lang="es-AR" b="0" i="1" smtClean="0">
                              <a:latin typeface="Cambria Math" panose="02040503050406030204" pitchFamily="18" charset="0"/>
                            </a:rPr>
                            <m:t>2</m:t>
                          </m:r>
                        </m:sup>
                      </m:sSup>
                      <m:r>
                        <a:rPr lang="es-AR" b="0" i="1" smtClean="0">
                          <a:latin typeface="Cambria Math" panose="02040503050406030204" pitchFamily="18" charset="0"/>
                        </a:rPr>
                        <m:t>+5</m:t>
                      </m:r>
                      <m:r>
                        <a:rPr lang="es-AR" b="0" i="1" smtClean="0">
                          <a:latin typeface="Cambria Math" panose="02040503050406030204" pitchFamily="18" charset="0"/>
                        </a:rPr>
                        <m:t>𝑥</m:t>
                      </m:r>
                      <m:r>
                        <a:rPr lang="es-AR" b="0" i="1" smtClean="0">
                          <a:latin typeface="Cambria Math" panose="02040503050406030204" pitchFamily="18" charset="0"/>
                        </a:rPr>
                        <m:t>+</m:t>
                      </m:r>
                      <m:r>
                        <a:rPr lang="es-AR" b="0" i="1" smtClean="0">
                          <a:latin typeface="Cambria Math" panose="02040503050406030204" pitchFamily="18" charset="0"/>
                        </a:rPr>
                        <m:t>𝑐</m:t>
                      </m:r>
                    </m:oMath>
                  </m:oMathPara>
                </a14:m>
                <a:endParaRPr lang="es-AR" dirty="0" smtClean="0"/>
              </a:p>
              <a:p>
                <a:pPr marL="0" indent="0">
                  <a:lnSpc>
                    <a:spcPct val="150000"/>
                  </a:lnSpc>
                  <a:buNone/>
                </a:pPr>
                <a:endParaRPr lang="es-AR"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680321" y="2336872"/>
                <a:ext cx="9613861" cy="4184951"/>
              </a:xfrm>
              <a:blipFill rotWithShape="0">
                <a:blip r:embed="rId3"/>
                <a:stretch>
                  <a:fillRect/>
                </a:stretch>
              </a:blipFill>
            </p:spPr>
            <p:txBody>
              <a:bodyPr/>
              <a:lstStyle/>
              <a:p>
                <a:r>
                  <a:rPr lang="es-AR">
                    <a:noFill/>
                  </a:rPr>
                  <a:t> </a:t>
                </a:r>
              </a:p>
            </p:txBody>
          </p:sp>
        </mc:Fallback>
      </mc:AlternateContent>
      <p:sp>
        <p:nvSpPr>
          <p:cNvPr id="4" name="Título 1"/>
          <p:cNvSpPr txBox="1">
            <a:spLocks/>
          </p:cNvSpPr>
          <p:nvPr/>
        </p:nvSpPr>
        <p:spPr>
          <a:xfrm>
            <a:off x="7385070" y="2304122"/>
            <a:ext cx="4361454"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s-AR" dirty="0" smtClean="0"/>
              <a:t>Separamos las variables</a:t>
            </a:r>
            <a:endParaRPr lang="es-AR" dirty="0"/>
          </a:p>
        </p:txBody>
      </p:sp>
    </p:spTree>
    <p:extLst>
      <p:ext uri="{BB962C8B-B14F-4D97-AF65-F5344CB8AC3E}">
        <p14:creationId xmlns:p14="http://schemas.microsoft.com/office/powerpoint/2010/main" val="398337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ítulo 1"/>
              <p:cNvSpPr>
                <a:spLocks noGrp="1"/>
              </p:cNvSpPr>
              <p:nvPr>
                <p:ph type="title"/>
              </p:nvPr>
            </p:nvSpPr>
            <p:spPr/>
            <p:txBody>
              <a:bodyPr/>
              <a:lstStyle/>
              <a:p>
                <a:pPr/>
                <a14:m>
                  <m:oMathPara xmlns:m="http://schemas.openxmlformats.org/officeDocument/2006/math">
                    <m:oMathParaPr>
                      <m:jc m:val="centerGroup"/>
                    </m:oMathParaPr>
                    <m:oMath xmlns:m="http://schemas.openxmlformats.org/officeDocument/2006/math">
                      <m:sSup>
                        <m:sSupPr>
                          <m:ctrlPr>
                            <a:rPr lang="es-AR" b="0" i="1" smtClean="0">
                              <a:latin typeface="Cambria Math" panose="02040503050406030204" pitchFamily="18" charset="0"/>
                            </a:rPr>
                          </m:ctrlPr>
                        </m:sSupPr>
                        <m:e>
                          <m:r>
                            <a:rPr lang="es-AR" b="0" i="1" smtClean="0">
                              <a:latin typeface="Cambria Math" panose="02040503050406030204" pitchFamily="18" charset="0"/>
                            </a:rPr>
                            <m:t>𝑦</m:t>
                          </m:r>
                        </m:e>
                        <m:sup>
                          <m:r>
                            <a:rPr lang="es-AR" b="0" i="1" smtClean="0">
                              <a:latin typeface="Cambria Math" panose="02040503050406030204" pitchFamily="18" charset="0"/>
                            </a:rPr>
                            <m:t>′</m:t>
                          </m:r>
                        </m:sup>
                      </m:sSup>
                      <m:r>
                        <a:rPr lang="es-AR" b="0" i="1" smtClean="0">
                          <a:latin typeface="Cambria Math" panose="02040503050406030204" pitchFamily="18" charset="0"/>
                        </a:rPr>
                        <m:t>=5</m:t>
                      </m:r>
                      <m:r>
                        <a:rPr lang="es-AR" b="0" i="1" smtClean="0">
                          <a:latin typeface="Cambria Math" panose="02040503050406030204" pitchFamily="18" charset="0"/>
                        </a:rPr>
                        <m:t>𝑦</m:t>
                      </m:r>
                    </m:oMath>
                  </m:oMathPara>
                </a14:m>
                <a:endParaRPr lang="es-AR" dirty="0"/>
              </a:p>
            </p:txBody>
          </p:sp>
        </mc:Choice>
        <mc:Fallback xmlns="">
          <p:sp>
            <p:nvSpPr>
              <p:cNvPr id="2" name="Título 1"/>
              <p:cNvSpPr>
                <a:spLocks noGrp="1" noRot="1" noChangeAspect="1" noMove="1" noResize="1" noEditPoints="1" noAdjustHandles="1" noChangeArrowheads="1" noChangeShapeType="1" noTextEdit="1"/>
              </p:cNvSpPr>
              <p:nvPr>
                <p:ph type="title"/>
              </p:nvPr>
            </p:nvSpPr>
            <p:spPr>
              <a:blipFill rotWithShape="0">
                <a:blip r:embed="rId2"/>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680321" y="2050270"/>
                <a:ext cx="5392933" cy="4807730"/>
              </a:xfrm>
            </p:spPr>
            <p:txBody>
              <a:bodyPr>
                <a:noAutofit/>
              </a:bodyPr>
              <a:lstStyle/>
              <a:p>
                <a:pPr marL="0" indent="0">
                  <a:lnSpc>
                    <a:spcPct val="150000"/>
                  </a:lnSpc>
                  <a:buNone/>
                </a:pPr>
                <a14:m>
                  <m:oMathPara xmlns:m="http://schemas.openxmlformats.org/officeDocument/2006/math">
                    <m:oMathParaPr>
                      <m:jc m:val="centerGroup"/>
                    </m:oMathParaPr>
                    <m:oMath xmlns:m="http://schemas.openxmlformats.org/officeDocument/2006/math">
                      <m:f>
                        <m:fPr>
                          <m:ctrlPr>
                            <a:rPr lang="es-AR" sz="2800" b="0" i="1" smtClean="0">
                              <a:latin typeface="Cambria Math" panose="02040503050406030204" pitchFamily="18" charset="0"/>
                            </a:rPr>
                          </m:ctrlPr>
                        </m:fPr>
                        <m:num>
                          <m:r>
                            <a:rPr lang="es-AR" sz="2800" b="0" i="1" smtClean="0">
                              <a:latin typeface="Cambria Math" panose="02040503050406030204" pitchFamily="18" charset="0"/>
                            </a:rPr>
                            <m:t>𝑑𝑦</m:t>
                          </m:r>
                        </m:num>
                        <m:den>
                          <m:r>
                            <a:rPr lang="es-AR" sz="2800" b="0" i="1" smtClean="0">
                              <a:latin typeface="Cambria Math" panose="02040503050406030204" pitchFamily="18" charset="0"/>
                            </a:rPr>
                            <m:t>𝑑𝑥</m:t>
                          </m:r>
                        </m:den>
                      </m:f>
                      <m:r>
                        <a:rPr lang="es-AR" sz="2800" b="0" i="1" smtClean="0">
                          <a:latin typeface="Cambria Math" panose="02040503050406030204" pitchFamily="18" charset="0"/>
                        </a:rPr>
                        <m:t>=5</m:t>
                      </m:r>
                      <m:r>
                        <a:rPr lang="es-AR" sz="2800" b="0" i="1" smtClean="0">
                          <a:latin typeface="Cambria Math" panose="02040503050406030204" pitchFamily="18" charset="0"/>
                        </a:rPr>
                        <m:t>𝑦</m:t>
                      </m:r>
                    </m:oMath>
                  </m:oMathPara>
                </a14:m>
                <a:endParaRPr lang="es-AR" sz="2800" b="0" dirty="0" smtClean="0"/>
              </a:p>
              <a:p>
                <a:pPr marL="0" indent="0">
                  <a:lnSpc>
                    <a:spcPct val="150000"/>
                  </a:lnSpc>
                  <a:buNone/>
                </a:pPr>
                <a14:m>
                  <m:oMathPara xmlns:m="http://schemas.openxmlformats.org/officeDocument/2006/math">
                    <m:oMathParaPr>
                      <m:jc m:val="centerGroup"/>
                    </m:oMathParaPr>
                    <m:oMath xmlns:m="http://schemas.openxmlformats.org/officeDocument/2006/math">
                      <m:f>
                        <m:fPr>
                          <m:ctrlPr>
                            <a:rPr lang="es-AR" sz="2800" b="0" i="1" smtClean="0">
                              <a:latin typeface="Cambria Math" panose="02040503050406030204" pitchFamily="18" charset="0"/>
                            </a:rPr>
                          </m:ctrlPr>
                        </m:fPr>
                        <m:num>
                          <m:r>
                            <a:rPr lang="es-AR" sz="2800" b="0" i="1" smtClean="0">
                              <a:latin typeface="Cambria Math" panose="02040503050406030204" pitchFamily="18" charset="0"/>
                            </a:rPr>
                            <m:t>𝑑𝑦</m:t>
                          </m:r>
                        </m:num>
                        <m:den>
                          <m:r>
                            <a:rPr lang="es-AR" sz="2800" b="0" i="1" smtClean="0">
                              <a:latin typeface="Cambria Math" panose="02040503050406030204" pitchFamily="18" charset="0"/>
                            </a:rPr>
                            <m:t>𝑦</m:t>
                          </m:r>
                        </m:den>
                      </m:f>
                      <m:r>
                        <a:rPr lang="es-AR" sz="2800" b="0" i="1" smtClean="0">
                          <a:latin typeface="Cambria Math" panose="02040503050406030204" pitchFamily="18" charset="0"/>
                        </a:rPr>
                        <m:t>=5</m:t>
                      </m:r>
                      <m:r>
                        <a:rPr lang="es-AR" sz="2800" b="0" i="1" smtClean="0">
                          <a:latin typeface="Cambria Math" panose="02040503050406030204" pitchFamily="18" charset="0"/>
                        </a:rPr>
                        <m:t>𝑑𝑥</m:t>
                      </m:r>
                    </m:oMath>
                  </m:oMathPara>
                </a14:m>
                <a:endParaRPr lang="es-AR" sz="2800" b="0" dirty="0" smtClean="0"/>
              </a:p>
              <a:p>
                <a:pPr marL="0" indent="0">
                  <a:lnSpc>
                    <a:spcPct val="150000"/>
                  </a:lnSpc>
                  <a:buNone/>
                </a:pPr>
                <a14:m>
                  <m:oMathPara xmlns:m="http://schemas.openxmlformats.org/officeDocument/2006/math">
                    <m:oMathParaPr>
                      <m:jc m:val="centerGroup"/>
                    </m:oMathParaPr>
                    <m:oMath xmlns:m="http://schemas.openxmlformats.org/officeDocument/2006/math">
                      <m:nary>
                        <m:naryPr>
                          <m:limLoc m:val="undOvr"/>
                          <m:subHide m:val="on"/>
                          <m:supHide m:val="on"/>
                          <m:ctrlPr>
                            <a:rPr lang="es-AR" sz="2800" b="0" i="1" smtClean="0">
                              <a:latin typeface="Cambria Math" panose="02040503050406030204" pitchFamily="18" charset="0"/>
                            </a:rPr>
                          </m:ctrlPr>
                        </m:naryPr>
                        <m:sub/>
                        <m:sup/>
                        <m:e>
                          <m:f>
                            <m:fPr>
                              <m:ctrlPr>
                                <a:rPr lang="es-AR" sz="2800" b="0" i="1" smtClean="0">
                                  <a:latin typeface="Cambria Math" panose="02040503050406030204" pitchFamily="18" charset="0"/>
                                </a:rPr>
                              </m:ctrlPr>
                            </m:fPr>
                            <m:num>
                              <m:r>
                                <a:rPr lang="es-AR" sz="2800" b="0" i="1" smtClean="0">
                                  <a:latin typeface="Cambria Math" panose="02040503050406030204" pitchFamily="18" charset="0"/>
                                </a:rPr>
                                <m:t>𝑑𝑦</m:t>
                              </m:r>
                            </m:num>
                            <m:den>
                              <m:r>
                                <a:rPr lang="es-AR" sz="2800" b="0" i="1" smtClean="0">
                                  <a:latin typeface="Cambria Math" panose="02040503050406030204" pitchFamily="18" charset="0"/>
                                </a:rPr>
                                <m:t>𝑦</m:t>
                              </m:r>
                            </m:den>
                          </m:f>
                        </m:e>
                      </m:nary>
                      <m:r>
                        <a:rPr lang="es-AR" sz="2800" b="0" i="1" smtClean="0">
                          <a:latin typeface="Cambria Math" panose="02040503050406030204" pitchFamily="18" charset="0"/>
                        </a:rPr>
                        <m:t>=</m:t>
                      </m:r>
                      <m:nary>
                        <m:naryPr>
                          <m:limLoc m:val="undOvr"/>
                          <m:subHide m:val="on"/>
                          <m:supHide m:val="on"/>
                          <m:ctrlPr>
                            <a:rPr lang="es-AR" sz="2800" b="0" i="1" smtClean="0">
                              <a:latin typeface="Cambria Math" panose="02040503050406030204" pitchFamily="18" charset="0"/>
                            </a:rPr>
                          </m:ctrlPr>
                        </m:naryPr>
                        <m:sub/>
                        <m:sup/>
                        <m:e>
                          <m:r>
                            <a:rPr lang="es-AR" sz="2800" b="0" i="1" smtClean="0">
                              <a:latin typeface="Cambria Math" panose="02040503050406030204" pitchFamily="18" charset="0"/>
                            </a:rPr>
                            <m:t>5</m:t>
                          </m:r>
                          <m:r>
                            <a:rPr lang="es-AR" sz="2800" b="0" i="1" smtClean="0">
                              <a:latin typeface="Cambria Math" panose="02040503050406030204" pitchFamily="18" charset="0"/>
                            </a:rPr>
                            <m:t>𝑑𝑥</m:t>
                          </m:r>
                        </m:e>
                      </m:nary>
                    </m:oMath>
                  </m:oMathPara>
                </a14:m>
                <a:endParaRPr lang="es-AR" sz="2800" b="0" dirty="0" smtClean="0"/>
              </a:p>
              <a:p>
                <a:pPr marL="0" indent="0">
                  <a:lnSpc>
                    <a:spcPct val="150000"/>
                  </a:lnSpc>
                  <a:buNone/>
                </a:pPr>
                <a:endParaRPr lang="es-AR" sz="2800" b="0" dirty="0" smtClean="0"/>
              </a:p>
              <a:p>
                <a:pPr marL="0" indent="0">
                  <a:lnSpc>
                    <a:spcPct val="150000"/>
                  </a:lnSpc>
                  <a:buNone/>
                </a:pPr>
                <a:endParaRPr lang="es-AR" sz="2800"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680321" y="2050270"/>
                <a:ext cx="5392933" cy="4807730"/>
              </a:xfrm>
              <a:blipFill rotWithShape="0">
                <a:blip r:embed="rId3"/>
                <a:stretch>
                  <a:fillRect/>
                </a:stretch>
              </a:blipFill>
            </p:spPr>
            <p:txBody>
              <a:bodyPr/>
              <a:lstStyle/>
              <a:p>
                <a:r>
                  <a:rPr lang="es-AR">
                    <a:noFill/>
                  </a:rPr>
                  <a:t> </a:t>
                </a:r>
              </a:p>
            </p:txBody>
          </p:sp>
        </mc:Fallback>
      </mc:AlternateContent>
      <p:sp>
        <p:nvSpPr>
          <p:cNvPr id="4" name="Título 1"/>
          <p:cNvSpPr txBox="1">
            <a:spLocks/>
          </p:cNvSpPr>
          <p:nvPr/>
        </p:nvSpPr>
        <p:spPr>
          <a:xfrm>
            <a:off x="7385070" y="2304122"/>
            <a:ext cx="4361454"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s-AR" dirty="0" smtClean="0"/>
              <a:t>Separamos las variables</a:t>
            </a:r>
            <a:endParaRPr lang="es-AR" dirty="0"/>
          </a:p>
        </p:txBody>
      </p:sp>
      <mc:AlternateContent xmlns:mc="http://schemas.openxmlformats.org/markup-compatibility/2006" xmlns:a14="http://schemas.microsoft.com/office/drawing/2010/main">
        <mc:Choice Requires="a14">
          <p:sp>
            <p:nvSpPr>
              <p:cNvPr id="5" name="Marcador de contenido 2"/>
              <p:cNvSpPr txBox="1">
                <a:spLocks/>
              </p:cNvSpPr>
              <p:nvPr/>
            </p:nvSpPr>
            <p:spPr>
              <a:xfrm>
                <a:off x="5487251" y="4026090"/>
                <a:ext cx="5392933" cy="29433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nSpc>
                    <a:spcPct val="150000"/>
                  </a:lnSpc>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s-AR" sz="2800" i="1" smtClean="0">
                          <a:latin typeface="Cambria Math" panose="02040503050406030204" pitchFamily="18" charset="0"/>
                        </a:rPr>
                        <m:t>𝑙𝑛</m:t>
                      </m:r>
                      <m:d>
                        <m:dPr>
                          <m:begChr m:val="|"/>
                          <m:endChr m:val="|"/>
                          <m:ctrlPr>
                            <a:rPr lang="es-AR" sz="2800" i="1" smtClean="0">
                              <a:latin typeface="Cambria Math" panose="02040503050406030204" pitchFamily="18" charset="0"/>
                            </a:rPr>
                          </m:ctrlPr>
                        </m:dPr>
                        <m:e>
                          <m:r>
                            <a:rPr lang="es-AR" sz="2800" i="1" smtClean="0">
                              <a:latin typeface="Cambria Math" panose="02040503050406030204" pitchFamily="18" charset="0"/>
                            </a:rPr>
                            <m:t>𝑦</m:t>
                          </m:r>
                        </m:e>
                      </m:d>
                      <m:r>
                        <a:rPr lang="es-AR" sz="2800" i="1" smtClean="0">
                          <a:latin typeface="Cambria Math" panose="02040503050406030204" pitchFamily="18" charset="0"/>
                        </a:rPr>
                        <m:t>=5</m:t>
                      </m:r>
                      <m:r>
                        <a:rPr lang="es-AR" sz="2800" i="1" smtClean="0">
                          <a:latin typeface="Cambria Math" panose="02040503050406030204" pitchFamily="18" charset="0"/>
                        </a:rPr>
                        <m:t>𝑥</m:t>
                      </m:r>
                      <m:r>
                        <a:rPr lang="es-AR" sz="2800" i="1" smtClean="0">
                          <a:latin typeface="Cambria Math" panose="02040503050406030204" pitchFamily="18" charset="0"/>
                        </a:rPr>
                        <m:t>+</m:t>
                      </m:r>
                      <m:r>
                        <a:rPr lang="es-AR" sz="2800" i="1" smtClean="0">
                          <a:latin typeface="Cambria Math" panose="02040503050406030204" pitchFamily="18" charset="0"/>
                        </a:rPr>
                        <m:t>𝑐</m:t>
                      </m:r>
                    </m:oMath>
                  </m:oMathPara>
                </a14:m>
                <a:endParaRPr lang="es-AR" sz="2800" dirty="0" smtClean="0"/>
              </a:p>
              <a:p>
                <a:pPr marL="0" indent="0">
                  <a:lnSpc>
                    <a:spcPct val="150000"/>
                  </a:lnSpc>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s-AR" sz="2800" i="1" smtClean="0">
                          <a:latin typeface="Cambria Math" panose="02040503050406030204" pitchFamily="18" charset="0"/>
                        </a:rPr>
                        <m:t>𝑦</m:t>
                      </m:r>
                      <m:r>
                        <a:rPr lang="es-AR" sz="2800" i="1" smtClean="0">
                          <a:latin typeface="Cambria Math" panose="02040503050406030204" pitchFamily="18" charset="0"/>
                        </a:rPr>
                        <m:t>=</m:t>
                      </m:r>
                      <m:sSup>
                        <m:sSupPr>
                          <m:ctrlPr>
                            <a:rPr lang="es-AR" sz="2800" i="1" smtClean="0">
                              <a:latin typeface="Cambria Math" panose="02040503050406030204" pitchFamily="18" charset="0"/>
                            </a:rPr>
                          </m:ctrlPr>
                        </m:sSupPr>
                        <m:e>
                          <m:r>
                            <a:rPr lang="es-AR" sz="2800" i="1" smtClean="0">
                              <a:latin typeface="Cambria Math" panose="02040503050406030204" pitchFamily="18" charset="0"/>
                            </a:rPr>
                            <m:t>𝑒</m:t>
                          </m:r>
                        </m:e>
                        <m:sup>
                          <m:r>
                            <a:rPr lang="es-AR" sz="2800" i="1" smtClean="0">
                              <a:latin typeface="Cambria Math" panose="02040503050406030204" pitchFamily="18" charset="0"/>
                            </a:rPr>
                            <m:t>5</m:t>
                          </m:r>
                          <m:r>
                            <a:rPr lang="es-AR" sz="2800" i="1" smtClean="0">
                              <a:latin typeface="Cambria Math" panose="02040503050406030204" pitchFamily="18" charset="0"/>
                            </a:rPr>
                            <m:t>𝑥</m:t>
                          </m:r>
                          <m:r>
                            <a:rPr lang="es-AR" sz="2800" i="1" smtClean="0">
                              <a:latin typeface="Cambria Math" panose="02040503050406030204" pitchFamily="18" charset="0"/>
                            </a:rPr>
                            <m:t>+</m:t>
                          </m:r>
                          <m:r>
                            <a:rPr lang="es-AR" sz="2800" i="1" smtClean="0">
                              <a:latin typeface="Cambria Math" panose="02040503050406030204" pitchFamily="18" charset="0"/>
                            </a:rPr>
                            <m:t>𝑐</m:t>
                          </m:r>
                        </m:sup>
                      </m:sSup>
                    </m:oMath>
                  </m:oMathPara>
                </a14:m>
                <a:endParaRPr lang="es-AR" sz="2800" dirty="0" smtClean="0"/>
              </a:p>
              <a:p>
                <a:pPr marL="0" indent="0">
                  <a:lnSpc>
                    <a:spcPct val="150000"/>
                  </a:lnSpc>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s-AR" sz="2800" i="1" smtClean="0">
                          <a:latin typeface="Cambria Math" panose="02040503050406030204" pitchFamily="18" charset="0"/>
                        </a:rPr>
                        <m:t>𝑦</m:t>
                      </m:r>
                      <m:r>
                        <a:rPr lang="es-AR" sz="2800" i="1" smtClean="0">
                          <a:latin typeface="Cambria Math" panose="02040503050406030204" pitchFamily="18" charset="0"/>
                        </a:rPr>
                        <m:t>=</m:t>
                      </m:r>
                      <m:r>
                        <a:rPr lang="es-AR" sz="2800" i="1" smtClean="0">
                          <a:latin typeface="Cambria Math" panose="02040503050406030204" pitchFamily="18" charset="0"/>
                        </a:rPr>
                        <m:t>𝑘</m:t>
                      </m:r>
                      <m:r>
                        <a:rPr lang="es-AR" sz="2800" i="1" smtClean="0">
                          <a:latin typeface="Cambria Math" panose="02040503050406030204" pitchFamily="18" charset="0"/>
                          <a:ea typeface="Cambria Math" panose="02040503050406030204" pitchFamily="18" charset="0"/>
                        </a:rPr>
                        <m:t>∙</m:t>
                      </m:r>
                      <m:sSup>
                        <m:sSupPr>
                          <m:ctrlPr>
                            <a:rPr lang="es-AR" sz="2800" i="1" smtClean="0">
                              <a:latin typeface="Cambria Math" panose="02040503050406030204" pitchFamily="18" charset="0"/>
                              <a:ea typeface="Cambria Math" panose="02040503050406030204" pitchFamily="18" charset="0"/>
                            </a:rPr>
                          </m:ctrlPr>
                        </m:sSupPr>
                        <m:e>
                          <m:r>
                            <a:rPr lang="es-AR" sz="2800" i="1" smtClean="0">
                              <a:latin typeface="Cambria Math" panose="02040503050406030204" pitchFamily="18" charset="0"/>
                              <a:ea typeface="Cambria Math" panose="02040503050406030204" pitchFamily="18" charset="0"/>
                            </a:rPr>
                            <m:t>𝑒</m:t>
                          </m:r>
                        </m:e>
                        <m:sup>
                          <m:r>
                            <a:rPr lang="es-AR" sz="2800" i="1" smtClean="0">
                              <a:latin typeface="Cambria Math" panose="02040503050406030204" pitchFamily="18" charset="0"/>
                              <a:ea typeface="Cambria Math" panose="02040503050406030204" pitchFamily="18" charset="0"/>
                            </a:rPr>
                            <m:t>5</m:t>
                          </m:r>
                          <m:r>
                            <a:rPr lang="es-AR" sz="2800" i="1" smtClean="0">
                              <a:latin typeface="Cambria Math" panose="02040503050406030204" pitchFamily="18" charset="0"/>
                              <a:ea typeface="Cambria Math" panose="02040503050406030204" pitchFamily="18" charset="0"/>
                            </a:rPr>
                            <m:t>𝑥</m:t>
                          </m:r>
                        </m:sup>
                      </m:sSup>
                    </m:oMath>
                  </m:oMathPara>
                </a14:m>
                <a:endParaRPr lang="es-AR" sz="2800" dirty="0" smtClean="0"/>
              </a:p>
              <a:p>
                <a:pPr marL="0" indent="0">
                  <a:lnSpc>
                    <a:spcPct val="150000"/>
                  </a:lnSpc>
                  <a:buFont typeface="Arial" panose="020B0604020202020204" pitchFamily="34" charset="0"/>
                  <a:buNone/>
                </a:pPr>
                <a:endParaRPr lang="es-AR" sz="2800" dirty="0"/>
              </a:p>
            </p:txBody>
          </p:sp>
        </mc:Choice>
        <mc:Fallback xmlns="">
          <p:sp>
            <p:nvSpPr>
              <p:cNvPr id="5" name="Marcador de contenido 2"/>
              <p:cNvSpPr txBox="1">
                <a:spLocks noRot="1" noChangeAspect="1" noMove="1" noResize="1" noEditPoints="1" noAdjustHandles="1" noChangeArrowheads="1" noChangeShapeType="1" noTextEdit="1"/>
              </p:cNvSpPr>
              <p:nvPr/>
            </p:nvSpPr>
            <p:spPr>
              <a:xfrm>
                <a:off x="5487251" y="4026090"/>
                <a:ext cx="5392933" cy="2943366"/>
              </a:xfrm>
              <a:prstGeom prst="rect">
                <a:avLst/>
              </a:prstGeom>
              <a:blipFill rotWithShape="0">
                <a:blip r:embed="rId4"/>
                <a:stretch>
                  <a:fillRect/>
                </a:stretch>
              </a:blipFill>
            </p:spPr>
            <p:txBody>
              <a:bodyPr/>
              <a:lstStyle/>
              <a:p>
                <a:r>
                  <a:rPr lang="es-AR">
                    <a:noFill/>
                  </a:rPr>
                  <a:t> </a:t>
                </a:r>
              </a:p>
            </p:txBody>
          </p:sp>
        </mc:Fallback>
      </mc:AlternateContent>
    </p:spTree>
    <p:extLst>
      <p:ext uri="{BB962C8B-B14F-4D97-AF65-F5344CB8AC3E}">
        <p14:creationId xmlns:p14="http://schemas.microsoft.com/office/powerpoint/2010/main" val="307929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fade">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fade">
                                      <p:cBhvr>
                                        <p:cTn id="3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Berlín">
  <a:themeElements>
    <a:clrScheme name="Personalizado 11">
      <a:dk1>
        <a:srgbClr val="F09415"/>
      </a:dk1>
      <a:lt1>
        <a:srgbClr val="002060"/>
      </a:lt1>
      <a:dk2>
        <a:srgbClr val="FFFFFF"/>
      </a:dk2>
      <a:lt2>
        <a:srgbClr val="F73C09"/>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Berlín</Template>
  <TotalTime>828</TotalTime>
  <Words>393</Words>
  <Application>Microsoft Office PowerPoint</Application>
  <PresentationFormat>Panorámica</PresentationFormat>
  <Paragraphs>122</Paragraphs>
  <Slides>23</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23</vt:i4>
      </vt:variant>
    </vt:vector>
  </HeadingPairs>
  <TitlesOfParts>
    <vt:vector size="28" baseType="lpstr">
      <vt:lpstr>Arial</vt:lpstr>
      <vt:lpstr>Cambria Math</vt:lpstr>
      <vt:lpstr>Trebuchet MS</vt:lpstr>
      <vt:lpstr>Wingdings</vt:lpstr>
      <vt:lpstr>Berlín</vt:lpstr>
      <vt:lpstr>Ecuaciones diferenciales</vt:lpstr>
      <vt:lpstr>Ecuación diferencial</vt:lpstr>
      <vt:lpstr>¿Qué soluciones se halla?</vt:lpstr>
      <vt:lpstr>Tipos de ecuaciones</vt:lpstr>
      <vt:lpstr>Ejemplos</vt:lpstr>
      <vt:lpstr>Ecuaciones explícitas de primer orden</vt:lpstr>
      <vt:lpstr>y^′=3x</vt:lpstr>
      <vt:lpstr>y^′=2x+5</vt:lpstr>
      <vt:lpstr>y^′=5y</vt:lpstr>
      <vt:lpstr>y^′=4y^3</vt:lpstr>
      <vt:lpstr>y∙y^′=-x</vt:lpstr>
      <vt:lpstr>dy/dx+y∙sin⁡x=0</vt:lpstr>
      <vt:lpstr>Resolver las siguientes ecuaciones diferenciales con condiciones iniciales</vt:lpstr>
      <vt:lpstr>Presentación de PowerPoint</vt:lpstr>
      <vt:lpstr>Ecuaciones lineales</vt:lpstr>
      <vt:lpstr>Ecuaciones lineales</vt:lpstr>
      <vt:lpstr>¿Quién es I(x) tal que I(x).[y′+P(x).y]=[I(x)y]′?</vt:lpstr>
      <vt:lpstr>Presentación de PowerPoint</vt:lpstr>
      <vt:lpstr>y^′=-3x^2 y+6x^5</vt:lpstr>
      <vt:lpstr>Actividad: Resolver xy^′+3y=4x^2-3x</vt:lpstr>
      <vt:lpstr>Actividad de examen</vt:lpstr>
      <vt:lpstr>Actividad de examen</vt:lpstr>
      <vt:lpstr>Cronograma final</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Ecuaciones diferenciales</dc:title>
  <dc:creator>usuario</dc:creator>
  <cp:lastModifiedBy>María Alejandra Saux</cp:lastModifiedBy>
  <cp:revision>39</cp:revision>
  <dcterms:created xsi:type="dcterms:W3CDTF">2023-10-25T20:16:24Z</dcterms:created>
  <dcterms:modified xsi:type="dcterms:W3CDTF">2024-10-31T14:29:50Z</dcterms:modified>
</cp:coreProperties>
</file>