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6" r:id="rId2"/>
    <p:sldId id="269" r:id="rId3"/>
    <p:sldId id="273" r:id="rId4"/>
    <p:sldId id="275" r:id="rId5"/>
    <p:sldId id="281" r:id="rId6"/>
    <p:sldId id="274" r:id="rId7"/>
    <p:sldId id="276" r:id="rId8"/>
    <p:sldId id="282" r:id="rId9"/>
    <p:sldId id="277" r:id="rId10"/>
    <p:sldId id="278" r:id="rId11"/>
    <p:sldId id="280" r:id="rId12"/>
    <p:sldId id="284" r:id="rId13"/>
    <p:sldId id="285" r:id="rId14"/>
    <p:sldId id="286" r:id="rId15"/>
    <p:sldId id="287" r:id="rId16"/>
    <p:sldId id="288" r:id="rId17"/>
    <p:sldId id="292" r:id="rId18"/>
    <p:sldId id="289" r:id="rId19"/>
    <p:sldId id="290" r:id="rId20"/>
    <p:sldId id="29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1" d="100"/>
          <a:sy n="71" d="100"/>
        </p:scale>
        <p:origin x="4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FE7E7-9CDB-4FCF-843E-34E8EE2A6938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D1B43-7151-4BB8-9592-7D480FDD9A5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4642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10/17/2024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10/17/2024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s1BMqFdtZf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7145" y="2259105"/>
            <a:ext cx="9921171" cy="2198847"/>
          </a:xfrm>
        </p:spPr>
        <p:txBody>
          <a:bodyPr/>
          <a:lstStyle/>
          <a:p>
            <a:r>
              <a:rPr lang="es-AR" sz="6600" dirty="0" smtClean="0"/>
              <a:t>Integrales</a:t>
            </a:r>
            <a:endParaRPr lang="es-AR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2896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7459" t="28623" r="8156" b="40979"/>
          <a:stretch/>
        </p:blipFill>
        <p:spPr>
          <a:xfrm>
            <a:off x="1124261" y="382385"/>
            <a:ext cx="10463135" cy="402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61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7" y="382385"/>
            <a:ext cx="10515601" cy="1492132"/>
          </a:xfrm>
        </p:spPr>
        <p:txBody>
          <a:bodyPr/>
          <a:lstStyle/>
          <a:p>
            <a:pPr algn="ctr"/>
            <a:r>
              <a:rPr lang="es-AR" dirty="0" smtClean="0"/>
              <a:t>Área &lt;&gt; Integral &lt;&gt; </a:t>
            </a:r>
            <a:r>
              <a:rPr lang="es-AR" dirty="0" err="1" smtClean="0"/>
              <a:t>antiderivada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7336" t="47868" r="8032" b="30701"/>
          <a:stretch/>
        </p:blipFill>
        <p:spPr>
          <a:xfrm>
            <a:off x="1251678" y="1139253"/>
            <a:ext cx="10178322" cy="274786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5739" t="28624" r="9630" b="52351"/>
          <a:stretch/>
        </p:blipFill>
        <p:spPr>
          <a:xfrm>
            <a:off x="1251678" y="3991914"/>
            <a:ext cx="10305738" cy="246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Sección 5.2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0952" t="21786" r="10715" b="13633"/>
          <a:stretch/>
        </p:blipFill>
        <p:spPr>
          <a:xfrm>
            <a:off x="1121048" y="1128451"/>
            <a:ext cx="7626873" cy="57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ÁREA ENTRE CURVAS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9338" t="36072" r="41544" b="23124"/>
          <a:stretch/>
        </p:blipFill>
        <p:spPr>
          <a:xfrm>
            <a:off x="7331317" y="382385"/>
            <a:ext cx="4098683" cy="32292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2610" t="30775" r="6251" b="39799"/>
          <a:stretch/>
        </p:blipFill>
        <p:spPr>
          <a:xfrm>
            <a:off x="1251678" y="3611650"/>
            <a:ext cx="10432139" cy="242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1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ÁREAS ENTRE CURVAS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251678" y="1532965"/>
                <a:ext cx="10178322" cy="4346627"/>
              </a:xfrm>
            </p:spPr>
            <p:txBody>
              <a:bodyPr>
                <a:normAutofit/>
              </a:bodyPr>
              <a:lstStyle/>
              <a:p>
                <a:r>
                  <a:rPr lang="es-AR" sz="2800" dirty="0" smtClean="0"/>
                  <a:t>Calcula el área entre </a:t>
                </a:r>
                <a14:m>
                  <m:oMath xmlns:m="http://schemas.openxmlformats.org/officeDocument/2006/math"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A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s-A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s-AR" sz="2800" dirty="0" smtClean="0"/>
                  <a:t>  y  </a:t>
                </a:r>
                <a14:m>
                  <m:oMath xmlns:m="http://schemas.openxmlformats.org/officeDocument/2006/math"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s-A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AR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s-AR" sz="2800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1678" y="1532965"/>
                <a:ext cx="10178322" cy="4346627"/>
              </a:xfrm>
              <a:blipFill rotWithShape="0">
                <a:blip r:embed="rId2"/>
                <a:stretch>
                  <a:fillRect l="-107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781" y="2268730"/>
            <a:ext cx="6916115" cy="44392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988" y="2268730"/>
            <a:ext cx="6916115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7167282" y="242047"/>
                <a:ext cx="4262718" cy="447787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s-AR" dirty="0" smtClean="0"/>
                  <a:t>El área de esta región 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AR" dirty="0" smtClean="0"/>
              </a:p>
              <a:p>
                <a:pPr marL="0" indent="0">
                  <a:buNone/>
                </a:pPr>
                <a:r>
                  <a:rPr lang="es-AR" dirty="0" smtClean="0"/>
                  <a:t>Ahora ¿Cuáles son los extremos?</a:t>
                </a:r>
              </a:p>
              <a:p>
                <a:pPr marL="0" indent="0">
                  <a:buNone/>
                </a:pPr>
                <a:r>
                  <a:rPr lang="es-AR" dirty="0" smtClean="0"/>
                  <a:t>Para encentrar los extremos, busco los puntos de intersecciones entre las dos curvas, es decir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A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  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s-A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67282" y="242047"/>
                <a:ext cx="4262718" cy="4477871"/>
              </a:xfrm>
              <a:blipFill rotWithShape="0">
                <a:blip r:embed="rId2"/>
                <a:stretch>
                  <a:fillRect l="-1574" t="-817" r="-128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916115" cy="44392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927847" y="4871062"/>
                <a:ext cx="9547412" cy="1695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AR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AR" i="1" smtClean="0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es-AR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A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+5−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mr>
                        <m:m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−3/2</m:t>
                            </m:r>
                          </m:e>
                        </m:mr>
                      </m:m>
                    </m:oMath>
                  </m:oMathPara>
                </a14:m>
                <a:endParaRPr lang="es-A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343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48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≅7,15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847" y="4871062"/>
                <a:ext cx="9547412" cy="1695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376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TIPS DE PRÁCTICA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758" t="17631" r="1728" b="12139"/>
          <a:stretch/>
        </p:blipFill>
        <p:spPr>
          <a:xfrm>
            <a:off x="1053912" y="1710450"/>
            <a:ext cx="10792948" cy="446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3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5919" t="22340" r="9448" b="31363"/>
          <a:stretch/>
        </p:blipFill>
        <p:spPr>
          <a:xfrm>
            <a:off x="968188" y="94129"/>
            <a:ext cx="10771094" cy="43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7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Marcador de contenido 2"/>
              <p:cNvSpPr>
                <a:spLocks noGrp="1"/>
              </p:cNvSpPr>
              <p:nvPr>
                <p:ph idx="1"/>
              </p:nvPr>
            </p:nvSpPr>
            <p:spPr>
              <a:xfrm>
                <a:off x="1023077" y="148408"/>
                <a:ext cx="10873146" cy="3388167"/>
              </a:xfrm>
            </p:spPr>
            <p:txBody>
              <a:bodyPr>
                <a:normAutofit/>
              </a:bodyPr>
              <a:lstStyle/>
              <a:p>
                <a:r>
                  <a:rPr lang="es-AR" sz="3200" dirty="0" smtClean="0"/>
                  <a:t>Calcular el área de la región acotada por las curvas </a:t>
                </a:r>
                <a:endParaRPr lang="es-AR" sz="32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AR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sz="32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sz="32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+3  </m:t>
                      </m:r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s-AR" sz="32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sz="32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−1, </m:t>
                      </m:r>
                    </m:oMath>
                  </m:oMathPara>
                </a14:m>
                <a:endParaRPr lang="es-AR" sz="32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𝑒𝑛𝑡𝑟𝑒</m:t>
                      </m:r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=−1 </m:t>
                      </m:r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sz="3200" b="0" i="1" dirty="0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s-AR" sz="3200" dirty="0"/>
              </a:p>
            </p:txBody>
          </p:sp>
        </mc:Choice>
        <mc:Fallback>
          <p:sp>
            <p:nvSpPr>
              <p:cNvPr id="3" name="Marcador de conteni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3077" y="148408"/>
                <a:ext cx="10873146" cy="3388167"/>
              </a:xfrm>
              <a:blipFill rotWithShape="0">
                <a:blip r:embed="rId2"/>
                <a:stretch>
                  <a:fillRect l="-1290" t="-1978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6875" t="18023" r="43750" b="12334"/>
          <a:stretch/>
        </p:blipFill>
        <p:spPr>
          <a:xfrm>
            <a:off x="6871447" y="2084294"/>
            <a:ext cx="4800600" cy="477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Sección 6.1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301" t="27636" r="55552" b="32541"/>
          <a:stretch/>
        </p:blipFill>
        <p:spPr>
          <a:xfrm>
            <a:off x="1251678" y="1367943"/>
            <a:ext cx="8147816" cy="454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632012"/>
            <a:ext cx="10178322" cy="1784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800" dirty="0" smtClean="0"/>
              <a:t>Cuando estudiamos integrales, tenemos dos casos</a:t>
            </a:r>
          </a:p>
          <a:p>
            <a:r>
              <a:rPr lang="es-AR" sz="2800" b="1" dirty="0" smtClean="0"/>
              <a:t>Integrales indefinidas: </a:t>
            </a:r>
            <a:r>
              <a:rPr lang="es-AR" sz="2800" dirty="0" smtClean="0"/>
              <a:t>Se la define como la familia de funciones “anti derivada” de la función que se integra.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3051" t="44728" r="25441" b="39382"/>
          <a:stretch/>
        </p:blipFill>
        <p:spPr>
          <a:xfrm>
            <a:off x="2387954" y="2416877"/>
            <a:ext cx="7905770" cy="137123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67500" t="42742" r="16728" b="31167"/>
          <a:stretch/>
        </p:blipFill>
        <p:spPr>
          <a:xfrm>
            <a:off x="7664824" y="3887249"/>
            <a:ext cx="3065929" cy="2851529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1251678" y="4091134"/>
            <a:ext cx="6507275" cy="2134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800" b="1" dirty="0" smtClean="0"/>
              <a:t>Integrales definidas: </a:t>
            </a:r>
            <a:r>
              <a:rPr lang="es-AR" sz="2800" dirty="0" smtClean="0"/>
              <a:t>Se la define como el área debajo de la curva de la función que se integra.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AR" sz="2800" dirty="0" smtClean="0"/>
          </a:p>
        </p:txBody>
      </p:sp>
    </p:spTree>
    <p:extLst>
      <p:ext uri="{BB962C8B-B14F-4D97-AF65-F5344CB8AC3E}">
        <p14:creationId xmlns:p14="http://schemas.microsoft.com/office/powerpoint/2010/main" val="25538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Actividades seleccionadas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411942"/>
            <a:ext cx="10178322" cy="3593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4000" dirty="0" smtClean="0"/>
              <a:t>6.1: 1, 2, 5, 6, 12, 13, 17, 18, 23, 24, 26, 29, 32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25637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Marcador de conteni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07359730"/>
                  </p:ext>
                </p:extLst>
              </p:nvPr>
            </p:nvGraphicFramePr>
            <p:xfrm>
              <a:off x="1250950" y="2286000"/>
              <a:ext cx="10188000" cy="385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94000"/>
                    <a:gridCol w="5094000"/>
                  </a:tblGrid>
                  <a:tr h="193101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den>
                                    </m:f>
                                  </m:e>
                                </m:nary>
                                <m:r>
                                  <a:rPr lang="es-AR" sz="24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92098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s-A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A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s-A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trlPr>
                                      <a:rPr lang="es-AR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  <m:sup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  <m:e>
                                    <m:f>
                                      <m:fPr>
                                        <m:ctrlP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s-A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A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s-AR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s-AR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  <m:r>
                                      <a:rPr lang="es-AR" sz="2400" b="0" i="1" smtClean="0">
                                        <a:latin typeface="Cambria Math" panose="02040503050406030204" pitchFamily="18" charset="0"/>
                                      </a:rPr>
                                      <m:t>𝑑𝑥</m:t>
                                    </m:r>
                                  </m:e>
                                </m:nary>
                              </m:oMath>
                            </m:oMathPara>
                          </a14:m>
                          <a:endParaRPr lang="es-AR" sz="2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Marcador de contenido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707359730"/>
                  </p:ext>
                </p:extLst>
              </p:nvPr>
            </p:nvGraphicFramePr>
            <p:xfrm>
              <a:off x="1250950" y="2286000"/>
              <a:ext cx="10188000" cy="3852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094000"/>
                    <a:gridCol w="5094000"/>
                  </a:tblGrid>
                  <a:tr h="1931018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0" t="-631" r="-10023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120" t="-631" r="-239" b="-100000"/>
                          </a:stretch>
                        </a:blipFill>
                      </a:tcPr>
                    </a:tc>
                  </a:tr>
                  <a:tr h="1920982"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20" t="-101270" r="-100239" b="-6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AR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00120" t="-101270" r="-239" b="-6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485" t="45488" r="4044" b="31952"/>
          <a:stretch/>
        </p:blipFill>
        <p:spPr>
          <a:xfrm>
            <a:off x="1117208" y="382385"/>
            <a:ext cx="10501917" cy="1863765"/>
          </a:xfrm>
          <a:prstGeom prst="rect">
            <a:avLst/>
          </a:prstGeom>
        </p:spPr>
      </p:pic>
      <p:pic>
        <p:nvPicPr>
          <p:cNvPr id="1026" name="Picture 2" descr="Pulgar Arriba Y Pulgar Abajo Símbolo PNG ,dibujos Vector, Decisión, Gráfico  PNG y Vector para Descargar Gratis | Png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6" t="6818" r="6595" b="56001"/>
          <a:stretch/>
        </p:blipFill>
        <p:spPr bwMode="auto">
          <a:xfrm>
            <a:off x="4437529" y="2407023"/>
            <a:ext cx="1742872" cy="16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ulgar Arriba Y Pulgar Abajo Símbolo PNG ,dibujos Vector, Decisión, Gráfico  PNG y Vector para Descargar Gratis | Png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6" t="6818" r="6595" b="56001"/>
          <a:stretch/>
        </p:blipFill>
        <p:spPr bwMode="auto">
          <a:xfrm>
            <a:off x="9696078" y="4361329"/>
            <a:ext cx="1742872" cy="16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ulgar Arriba Y Pulgar Abajo Símbolo PNG ,dibujos Vector, Decisión, Gráfico  PNG y Vector para Descargar Gratis | Png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t="6818" r="53449" b="56001"/>
          <a:stretch/>
        </p:blipFill>
        <p:spPr bwMode="auto">
          <a:xfrm>
            <a:off x="9366980" y="2407023"/>
            <a:ext cx="1742872" cy="16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Pulgar Arriba Y Pulgar Abajo Símbolo PNG ,dibujos Vector, Decisión, Gráfico  PNG y Vector para Descargar Gratis | Png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2" t="6818" r="53449" b="56001"/>
          <a:stretch/>
        </p:blipFill>
        <p:spPr bwMode="auto">
          <a:xfrm>
            <a:off x="4597967" y="4361329"/>
            <a:ext cx="1742872" cy="165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3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Relación: área &lt;&gt; Integral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874517"/>
            <a:ext cx="4916774" cy="3446991"/>
          </a:xfrm>
        </p:spPr>
        <p:txBody>
          <a:bodyPr>
            <a:normAutofit/>
          </a:bodyPr>
          <a:lstStyle/>
          <a:p>
            <a:r>
              <a:rPr lang="es-AR" sz="2400" dirty="0" smtClean="0"/>
              <a:t>Calculen el área que se encuentra representada</a:t>
            </a:r>
            <a:endParaRPr lang="es-A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6680616" y="1937723"/>
                <a:ext cx="4916774" cy="3446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AR" sz="2400" dirty="0" smtClean="0"/>
                  <a:t>Calculen la integral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A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</m:nary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616" y="1937723"/>
                <a:ext cx="4916774" cy="3446991"/>
              </a:xfrm>
              <a:prstGeom prst="rect">
                <a:avLst/>
              </a:prstGeom>
              <a:blipFill rotWithShape="0">
                <a:blip r:embed="rId2"/>
                <a:stretch>
                  <a:fillRect l="-1737" t="-106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30492" t="28405" r="28443" b="23484"/>
          <a:stretch/>
        </p:blipFill>
        <p:spPr>
          <a:xfrm>
            <a:off x="1289153" y="2968053"/>
            <a:ext cx="5006715" cy="3297836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506287" y="6081223"/>
            <a:ext cx="3091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hlinkClick r:id="rId4"/>
              </a:rPr>
              <a:t>https://</a:t>
            </a:r>
            <a:r>
              <a:rPr lang="es-AR" dirty="0" smtClean="0">
                <a:hlinkClick r:id="rId4"/>
              </a:rPr>
              <a:t>youtu.be/s1BMqFdtZfM</a:t>
            </a:r>
            <a:r>
              <a:rPr lang="es-AR" dirty="0" smtClean="0"/>
              <a:t> 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91784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Propiedades de integrales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409075"/>
            <a:ext cx="10178322" cy="4470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3200" dirty="0" smtClean="0"/>
              <a:t>En los extremos de integrales, se supone que a&gt;b, pero si b&lt;a, entonces</a:t>
            </a:r>
          </a:p>
          <a:p>
            <a:pPr marL="0" indent="0">
              <a:buNone/>
            </a:pPr>
            <a:endParaRPr lang="es-AR" sz="3200" dirty="0"/>
          </a:p>
          <a:p>
            <a:pPr marL="0" indent="0">
              <a:buNone/>
            </a:pPr>
            <a:endParaRPr lang="es-AR" sz="3200" dirty="0" smtClean="0"/>
          </a:p>
          <a:p>
            <a:pPr marL="0" indent="0">
              <a:buNone/>
            </a:pPr>
            <a:r>
              <a:rPr lang="es-AR" sz="3200" dirty="0" smtClean="0"/>
              <a:t>Y si b=a</a:t>
            </a:r>
          </a:p>
          <a:p>
            <a:pPr marL="0" indent="0">
              <a:buNone/>
            </a:pPr>
            <a:endParaRPr lang="es-AR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60738" t="55442" r="21065" b="35373"/>
          <a:stretch/>
        </p:blipFill>
        <p:spPr>
          <a:xfrm>
            <a:off x="3859966" y="2197175"/>
            <a:ext cx="5885771" cy="167028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0970" t="67395" r="20833" b="23420"/>
          <a:stretch/>
        </p:blipFill>
        <p:spPr>
          <a:xfrm>
            <a:off x="3859966" y="4190120"/>
            <a:ext cx="5885771" cy="16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0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Relación: área &lt;&gt; Integral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874517"/>
            <a:ext cx="4916774" cy="3446991"/>
          </a:xfrm>
        </p:spPr>
        <p:txBody>
          <a:bodyPr>
            <a:normAutofit/>
          </a:bodyPr>
          <a:lstStyle/>
          <a:p>
            <a:r>
              <a:rPr lang="es-AR" sz="2400" dirty="0" smtClean="0"/>
              <a:t>Calculen el área que se encuentra representada</a:t>
            </a:r>
            <a:endParaRPr lang="es-AR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4980" t="30373" r="25244" b="15830"/>
          <a:stretch/>
        </p:blipFill>
        <p:spPr>
          <a:xfrm>
            <a:off x="1319134" y="2893102"/>
            <a:ext cx="4849318" cy="3687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6680616" y="1937723"/>
                <a:ext cx="4916774" cy="34469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8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Gill Sans MT" panose="020B0502020104020203" pitchFamily="34" charset="0"/>
                  <a:buChar char="–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10000"/>
                  </a:lnSpc>
                  <a:spcBef>
                    <a:spcPts val="700"/>
                  </a:spcBef>
                  <a:buClr>
                    <a:schemeClr val="tx2"/>
                  </a:buClr>
                  <a:buFont typeface="Arial" panose="020B0604020202020204" pitchFamily="34" charset="0"/>
                  <a:buChar char="•"/>
                  <a:defRPr sz="1400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AR" sz="2400" dirty="0" smtClean="0"/>
                  <a:t>Calculen la integral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s-AR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sz="2400" b="0" i="1" smtClean="0">
                              <a:latin typeface="Cambria Math" panose="02040503050406030204" pitchFamily="18" charset="0"/>
                            </a:rPr>
                            <m:t>−2)</m:t>
                          </m:r>
                        </m:e>
                      </m:nary>
                      <m:r>
                        <a:rPr lang="es-AR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s-AR" sz="2400" dirty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616" y="1937723"/>
                <a:ext cx="4916774" cy="3446991"/>
              </a:xfrm>
              <a:prstGeom prst="rect">
                <a:avLst/>
              </a:prstGeom>
              <a:blipFill rotWithShape="0">
                <a:blip r:embed="rId3"/>
                <a:stretch>
                  <a:fillRect l="-1737" t="-1062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89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OJO CUANDO F(X)&lt;0 EN UNA PARTE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80486" y="1238250"/>
            <a:ext cx="4549514" cy="52375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AR" sz="3200" dirty="0" smtClean="0"/>
              <a:t>En la práctica:</a:t>
            </a:r>
          </a:p>
          <a:p>
            <a:pPr marL="0" indent="0">
              <a:buNone/>
            </a:pPr>
            <a:r>
              <a:rPr lang="es-AR" sz="3200" dirty="0"/>
              <a:t>1</a:t>
            </a:r>
            <a:r>
              <a:rPr lang="es-AR" sz="3200" dirty="0" smtClean="0"/>
              <a:t>º Calcular los valores de “x” cuando f(x)=0</a:t>
            </a:r>
          </a:p>
          <a:p>
            <a:pPr marL="0" indent="0">
              <a:buNone/>
            </a:pPr>
            <a:r>
              <a:rPr lang="es-AR" sz="3200" dirty="0"/>
              <a:t>2</a:t>
            </a:r>
            <a:r>
              <a:rPr lang="es-AR" sz="3200" dirty="0" smtClean="0"/>
              <a:t>º </a:t>
            </a:r>
            <a:r>
              <a:rPr lang="es-AR" sz="3200" dirty="0"/>
              <a:t>Se ordenan de menor a mayor las raíces, que serán los límites de integración</a:t>
            </a:r>
            <a:r>
              <a:rPr lang="es-AR" sz="3200" dirty="0" smtClean="0"/>
              <a:t>.</a:t>
            </a:r>
          </a:p>
          <a:p>
            <a:pPr marL="0" indent="0">
              <a:buNone/>
            </a:pPr>
            <a:r>
              <a:rPr lang="es-AR" sz="3200" dirty="0" smtClean="0"/>
              <a:t>3º </a:t>
            </a:r>
            <a:r>
              <a:rPr lang="es-AR" sz="3200" dirty="0"/>
              <a:t>El </a:t>
            </a:r>
            <a:r>
              <a:rPr lang="es-AR" sz="3200" b="1" dirty="0"/>
              <a:t>área</a:t>
            </a:r>
            <a:r>
              <a:rPr lang="es-AR" sz="3200" dirty="0"/>
              <a:t> es igual a la </a:t>
            </a:r>
            <a:r>
              <a:rPr lang="es-AR" sz="3200" b="1" dirty="0"/>
              <a:t>suma de las integrales definidas</a:t>
            </a:r>
            <a:r>
              <a:rPr lang="es-AR" sz="3200" dirty="0"/>
              <a:t> en valor absoluto de cada intervalo.</a:t>
            </a:r>
          </a:p>
        </p:txBody>
      </p:sp>
      <p:pic>
        <p:nvPicPr>
          <p:cNvPr id="2050" name="Picture 2" descr="Integración - Wikipedia, la enciclopedia li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678" y="1238250"/>
            <a:ext cx="5523876" cy="5523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pPr algn="ctr"/>
                <a:r>
                  <a:rPr lang="es-A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Calcule el área que se encuentra delimitada por la curva </a:t>
                </a:r>
                <a14:m>
                  <m:oMath xmlns:m="http://schemas.openxmlformats.org/officeDocument/2006/math"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A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=6</m:t>
                    </m:r>
                    <m:sSup>
                      <m:sSupPr>
                        <m:ctrlPr>
                          <a:rPr lang="es-A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−6</m:t>
                    </m:r>
                    <m:sSup>
                      <m:sSupPr>
                        <m:ctrlPr>
                          <a:rPr lang="es-A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A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−72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AR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entre </a:t>
                </a:r>
                <a14:m>
                  <m:oMath xmlns:m="http://schemas.openxmlformats.org/officeDocument/2006/math"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−3≤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sz="2800" b="0" i="1" smtClean="0">
                        <a:latin typeface="Cambria Math" panose="02040503050406030204" pitchFamily="18" charset="0"/>
                      </a:rPr>
                      <m:t>≤2</m:t>
                    </m:r>
                  </m:oMath>
                </a14:m>
                <a:endParaRPr lang="es-AR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ítul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737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256494" y="4464424"/>
            <a:ext cx="3173506" cy="1415168"/>
          </a:xfrm>
        </p:spPr>
        <p:txBody>
          <a:bodyPr/>
          <a:lstStyle/>
          <a:p>
            <a:r>
              <a:rPr lang="es-AR" dirty="0" smtClean="0"/>
              <a:t>RTA: 285,4u</a:t>
            </a:r>
            <a:r>
              <a:rPr lang="es-AR" dirty="0" smtClean="0">
                <a:latin typeface="Calibri" panose="020F0502020204030204" pitchFamily="34" charset="0"/>
                <a:cs typeface="Calibri" panose="020F0502020204030204" pitchFamily="34" charset="0"/>
              </a:rPr>
              <a:t>²</a:t>
            </a:r>
            <a:endParaRPr lang="es-AR" dirty="0" smtClean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2904" t="29010" r="16618" b="16258"/>
          <a:stretch/>
        </p:blipFill>
        <p:spPr>
          <a:xfrm>
            <a:off x="1251678" y="1707777"/>
            <a:ext cx="5942498" cy="451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0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Propiedades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7337" t="24686" r="7663" b="41199"/>
          <a:stretch/>
        </p:blipFill>
        <p:spPr>
          <a:xfrm>
            <a:off x="993097" y="1155971"/>
            <a:ext cx="10695483" cy="455873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5862" t="35184" r="9754" b="55850"/>
          <a:stretch/>
        </p:blipFill>
        <p:spPr>
          <a:xfrm>
            <a:off x="993096" y="5608505"/>
            <a:ext cx="10695483" cy="121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4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617</TotalTime>
  <Words>232</Words>
  <Application>Microsoft Office PowerPoint</Application>
  <PresentationFormat>Panorámica</PresentationFormat>
  <Paragraphs>51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Gill Sans MT</vt:lpstr>
      <vt:lpstr>Impact</vt:lpstr>
      <vt:lpstr>Badge</vt:lpstr>
      <vt:lpstr>Integrales</vt:lpstr>
      <vt:lpstr>Presentación de PowerPoint</vt:lpstr>
      <vt:lpstr>Presentación de PowerPoint</vt:lpstr>
      <vt:lpstr>Relación: área &lt;&gt; Integral</vt:lpstr>
      <vt:lpstr>Propiedades de integrales</vt:lpstr>
      <vt:lpstr>Relación: área &lt;&gt; Integral</vt:lpstr>
      <vt:lpstr>OJO CUANDO F(X)&lt;0 EN UNA PARTE</vt:lpstr>
      <vt:lpstr>Calcule el área que se encuentra delimitada por la curva f(x)=6x^3-6x^2-72x entre -3≤x≤2</vt:lpstr>
      <vt:lpstr>Propiedades</vt:lpstr>
      <vt:lpstr>Presentación de PowerPoint</vt:lpstr>
      <vt:lpstr>Área &lt;&gt; Integral &lt;&gt; antiderivada</vt:lpstr>
      <vt:lpstr>Sección 5.2</vt:lpstr>
      <vt:lpstr>ÁREA ENTRE CURVAS</vt:lpstr>
      <vt:lpstr>ÁREAS ENTRE CURVAS</vt:lpstr>
      <vt:lpstr>Presentación de PowerPoint</vt:lpstr>
      <vt:lpstr>TIPS DE PRÁCTICA</vt:lpstr>
      <vt:lpstr>Presentación de PowerPoint</vt:lpstr>
      <vt:lpstr>Presentación de PowerPoint</vt:lpstr>
      <vt:lpstr>Sección 6.1</vt:lpstr>
      <vt:lpstr>Actividades seleccionadas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Integrales</dc:title>
  <dc:creator>María Alejandra Saux</dc:creator>
  <cp:lastModifiedBy>María Alejandra Saux</cp:lastModifiedBy>
  <cp:revision>35</cp:revision>
  <dcterms:created xsi:type="dcterms:W3CDTF">2023-10-19T00:12:20Z</dcterms:created>
  <dcterms:modified xsi:type="dcterms:W3CDTF">2024-10-17T12:35:45Z</dcterms:modified>
</cp:coreProperties>
</file>