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73" r:id="rId3"/>
    <p:sldId id="270" r:id="rId4"/>
    <p:sldId id="269" r:id="rId5"/>
    <p:sldId id="272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FE7E7-9CDB-4FCF-843E-34E8EE2A6938}" type="datetimeFigureOut">
              <a:rPr lang="es-AR" smtClean="0"/>
              <a:t>10/10/2024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D1B43-7151-4BB8-9592-7D480FDD9A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642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D1B43-7151-4BB8-9592-7D480FDD9A54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69437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77145" y="2259105"/>
            <a:ext cx="9921171" cy="2198847"/>
          </a:xfrm>
        </p:spPr>
        <p:txBody>
          <a:bodyPr/>
          <a:lstStyle/>
          <a:p>
            <a:r>
              <a:rPr lang="es-AR" sz="6600" dirty="0" smtClean="0"/>
              <a:t>Integrales</a:t>
            </a:r>
            <a:endParaRPr lang="es-AR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8968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Consulta y corrección de las actividades de la sección 5.4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sz="3600" b="1" dirty="0">
                <a:solidFill>
                  <a:schemeClr val="tx1"/>
                </a:solidFill>
                <a:latin typeface="HelveticaNeueLTStdLt"/>
              </a:rPr>
              <a:t>5.5: 3, 4, 9, 11, 12, 16, 19, 22, 25, 36, 51, 52, 81 y </a:t>
            </a:r>
            <a:r>
              <a:rPr lang="es-AR" sz="3600" b="1" dirty="0" smtClean="0">
                <a:solidFill>
                  <a:schemeClr val="tx1"/>
                </a:solidFill>
                <a:latin typeface="HelveticaNeueLTStdLt"/>
              </a:rPr>
              <a:t>82</a:t>
            </a:r>
          </a:p>
        </p:txBody>
      </p:sp>
    </p:spTree>
    <p:extLst>
      <p:ext uri="{BB962C8B-B14F-4D97-AF65-F5344CB8AC3E}">
        <p14:creationId xmlns:p14="http://schemas.microsoft.com/office/powerpoint/2010/main" val="126694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3274033" y="1165623"/>
            <a:ext cx="5927395" cy="4394988"/>
          </a:xfrm>
        </p:spPr>
        <p:txBody>
          <a:bodyPr/>
          <a:lstStyle/>
          <a:p>
            <a:r>
              <a:rPr lang="es-AR" sz="6000" dirty="0" smtClean="0"/>
              <a:t>Integración por partes</a:t>
            </a:r>
            <a:endParaRPr lang="es-AR" sz="60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5848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632013"/>
                <a:ext cx="10178322" cy="5247580"/>
              </a:xfrm>
            </p:spPr>
            <p:txBody>
              <a:bodyPr>
                <a:normAutofit/>
              </a:bodyPr>
              <a:lstStyle/>
              <a:p>
                <a:r>
                  <a:rPr lang="es-AR" sz="2800" dirty="0" smtClean="0"/>
                  <a:t>Este método nos permitirá resolver integrales de funciones que pueden expresarse como un producto de una función </a:t>
                </a:r>
                <a:r>
                  <a:rPr lang="es-AR" sz="2800" dirty="0"/>
                  <a:t>por la derivada de </a:t>
                </a:r>
                <a:r>
                  <a:rPr lang="es-AR" sz="2800" dirty="0" smtClean="0"/>
                  <a:t>otra.</a:t>
                </a:r>
              </a:p>
              <a:p>
                <a:r>
                  <a:rPr lang="es-AR" sz="2800" dirty="0" smtClean="0"/>
                  <a:t>¿De donde viene?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2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s-A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s-A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s-A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s-A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A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A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s-A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′(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A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sz="2800" dirty="0" smtClean="0"/>
              </a:p>
              <a:p>
                <a:r>
                  <a:rPr lang="es-AR" sz="2800" dirty="0" smtClean="0"/>
                  <a:t>¿Cuál es la fórmula de la </a:t>
                </a:r>
                <a:r>
                  <a:rPr lang="es-AR" sz="2800" b="1" dirty="0" smtClean="0"/>
                  <a:t>integral por partes</a:t>
                </a:r>
                <a:r>
                  <a:rPr lang="es-AR" sz="2800" dirty="0" smtClean="0"/>
                  <a:t>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)∙</m:t>
                          </m:r>
                          <m:sSup>
                            <m:sSupPr>
                              <m:ctrlPr>
                                <a:rPr lang="es-AR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𝒈</m:t>
                              </m:r>
                            </m:e>
                            <m:sup>
                              <m:r>
                                <a:rPr lang="es-AR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s-AR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s-A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s-A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A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s-A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</m:t>
                          </m:r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′(</m:t>
                          </m:r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</m:t>
                          </m:r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𝒈</m:t>
                          </m:r>
                          <m:d>
                            <m:dPr>
                              <m:ctrlPr>
                                <a:rPr lang="es-AR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s-A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es-AR" sz="2800" b="1" dirty="0" smtClean="0"/>
              </a:p>
              <a:p>
                <a:pPr marL="0" indent="0">
                  <a:buNone/>
                </a:pPr>
                <a:endParaRPr lang="es-AR" sz="2800" dirty="0" smtClean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632013"/>
                <a:ext cx="10178322" cy="5247580"/>
              </a:xfrm>
              <a:blipFill rotWithShape="0">
                <a:blip r:embed="rId2"/>
                <a:stretch>
                  <a:fillRect l="-1078" t="-104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382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3952" t="17820" r="31898" b="18024"/>
          <a:stretch/>
        </p:blipFill>
        <p:spPr>
          <a:xfrm>
            <a:off x="1123966" y="49651"/>
            <a:ext cx="9933240" cy="6616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52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ejemplos</a:t>
            </a:r>
            <a:endParaRPr lang="es-A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251678" y="3809613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8443165"/>
                  </p:ext>
                </p:extLst>
              </p:nvPr>
            </p:nvGraphicFramePr>
            <p:xfrm>
              <a:off x="1386537" y="1493749"/>
              <a:ext cx="10164486" cy="275552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82243"/>
                    <a:gridCol w="5082243"/>
                  </a:tblGrid>
                  <a:tr h="137776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s-AR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s-AR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AR" sz="2800" b="0" i="1" smtClean="0"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AR" sz="2800" b="0" i="1" smtClean="0">
                                        <a:latin typeface="Cambria Math" panose="02040503050406030204" pitchFamily="18" charset="0"/>
                                      </a:rPr>
                                      <m:t>𝑠𝑒𝑛𝑥</m:t>
                                    </m:r>
                                  </m:e>
                                </m:nary>
                                <m:r>
                                  <a:rPr lang="es-AR" sz="2800" b="0" i="1" smtClean="0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oMath>
                            </m:oMathPara>
                          </a14:m>
                          <a:endParaRPr lang="es-AR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s-AR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s-AR" sz="2800" b="0" i="1" smtClean="0">
                                        <a:latin typeface="Cambria Math" panose="02040503050406030204" pitchFamily="18" charset="0"/>
                                      </a:rPr>
                                      <m:t>𝑙𝑛𝑥</m:t>
                                    </m:r>
                                  </m:e>
                                </m:nary>
                                <m:r>
                                  <a:rPr lang="es-AR" sz="2800" b="0" i="1" smtClean="0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oMath>
                            </m:oMathPara>
                          </a14:m>
                          <a:endParaRPr lang="es-AR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137776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s-AR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s-AR" sz="2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p>
                                    </m:sSup>
                                    <m:r>
                                      <a:rPr lang="es-A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r>
                                      <a:rPr lang="es-AR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𝑠𝑒𝑛</m:t>
                                    </m:r>
                                    <m:d>
                                      <m:dPr>
                                        <m:ctrlP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s-AR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𝑑𝑥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s-AR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s-AR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p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s-AR" sz="28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s-AR" sz="2800" b="0" i="1" smtClean="0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oMath>
                            </m:oMathPara>
                          </a14:m>
                          <a:endParaRPr lang="es-AR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8443165"/>
                  </p:ext>
                </p:extLst>
              </p:nvPr>
            </p:nvGraphicFramePr>
            <p:xfrm>
              <a:off x="1386537" y="1493749"/>
              <a:ext cx="10164486" cy="275552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82243"/>
                    <a:gridCol w="5082243"/>
                  </a:tblGrid>
                  <a:tr h="1377761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r="-100000" b="-995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00000" b="-99559"/>
                          </a:stretch>
                        </a:blipFill>
                      </a:tcPr>
                    </a:tc>
                  </a:tr>
                  <a:tr h="1377761"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100442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AR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00000" t="-10044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ítulo 1"/>
          <p:cNvSpPr txBox="1">
            <a:spLocks/>
          </p:cNvSpPr>
          <p:nvPr/>
        </p:nvSpPr>
        <p:spPr>
          <a:xfrm>
            <a:off x="1130655" y="4380644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 smtClean="0"/>
              <a:t>Actividades integradoras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Marcador de contenido 4"/>
              <p:cNvSpPr>
                <a:spLocks noGrp="1"/>
              </p:cNvSpPr>
              <p:nvPr>
                <p:ph idx="1"/>
              </p:nvPr>
            </p:nvSpPr>
            <p:spPr>
              <a:xfrm>
                <a:off x="1130655" y="5029201"/>
                <a:ext cx="10178322" cy="1828799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AR" sz="3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s-AR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3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s-AR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36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s-AR" sz="3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s-AR" sz="3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  <m:r>
                              <a:rPr lang="es-AR" sz="36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s-AR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nary>
                    <m:r>
                      <a:rPr lang="es-AR" sz="36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s-AR" sz="3600" dirty="0" smtClean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AR" sz="3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AR" sz="3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AR" sz="36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es-AR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3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AR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s-AR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s-AR" sz="3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AR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AR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AR" sz="36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rad>
                        <m:r>
                          <a:rPr lang="es-AR" sz="36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</m:e>
                    </m:nary>
                    <m:r>
                      <a:rPr lang="es-AR" sz="36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s-AR" sz="3600" dirty="0"/>
              </a:p>
            </p:txBody>
          </p:sp>
        </mc:Choice>
        <mc:Fallback xmlns="">
          <p:sp>
            <p:nvSpPr>
              <p:cNvPr id="9" name="Marcador de conteni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0655" y="5029201"/>
                <a:ext cx="10178322" cy="1828799"/>
              </a:xfr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636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464</TotalTime>
  <Words>75</Words>
  <Application>Microsoft Office PowerPoint</Application>
  <PresentationFormat>Panorámica</PresentationFormat>
  <Paragraphs>18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Gill Sans MT</vt:lpstr>
      <vt:lpstr>HelveticaNeueLTStdLt</vt:lpstr>
      <vt:lpstr>Impact</vt:lpstr>
      <vt:lpstr>Badge</vt:lpstr>
      <vt:lpstr>Integrales</vt:lpstr>
      <vt:lpstr>Consulta y corrección de las actividades de la sección 5.4</vt:lpstr>
      <vt:lpstr>Integración por partes</vt:lpstr>
      <vt:lpstr>Presentación de PowerPoint</vt:lpstr>
      <vt:lpstr>Presentación de PowerPoint</vt:lpstr>
      <vt:lpstr>ejemplos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Integrales</dc:title>
  <dc:creator>María Alejandra Saux</dc:creator>
  <cp:lastModifiedBy>María Alejandra Saux</cp:lastModifiedBy>
  <cp:revision>25</cp:revision>
  <dcterms:created xsi:type="dcterms:W3CDTF">2023-10-19T00:12:20Z</dcterms:created>
  <dcterms:modified xsi:type="dcterms:W3CDTF">2024-10-10T12:30:21Z</dcterms:modified>
</cp:coreProperties>
</file>