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Integrales</a:t>
            </a: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1814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Consulta y corrección de las actividades de la sección 5.4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3600" b="1" dirty="0"/>
              <a:t>5.4: 2, 3, 5, 7, 9, 10, 11, 31, 33, 34, 42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67705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5.5 LA REGLA DE LA SUSTITUCIÓN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1304365"/>
                <a:ext cx="10178322" cy="5553635"/>
              </a:xfrm>
            </p:spPr>
            <p:txBody>
              <a:bodyPr>
                <a:normAutofit/>
              </a:bodyPr>
              <a:lstStyle/>
              <a:p>
                <a:r>
                  <a:rPr lang="es-AR" sz="2800" dirty="0" smtClean="0"/>
                  <a:t>¿Cómo hallar la </a:t>
                </a:r>
                <a:r>
                  <a:rPr lang="es-AR" sz="2800" dirty="0" err="1" smtClean="0"/>
                  <a:t>antiderivada</a:t>
                </a:r>
                <a:r>
                  <a:rPr lang="es-AR" sz="2800" dirty="0" smtClean="0"/>
                  <a:t> de </a:t>
                </a:r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s-A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𝑥</m:t>
                    </m:r>
                    <m:rad>
                      <m:radPr>
                        <m:degHide m:val="on"/>
                        <m:ctrlPr>
                          <a:rPr lang="es-AR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s-AR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AR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s-AR" sz="2800" dirty="0" smtClean="0"/>
                  <a:t>?</a:t>
                </a:r>
              </a:p>
              <a:p>
                <a:pPr marL="0" indent="0">
                  <a:buNone/>
                </a:pPr>
                <a:r>
                  <a:rPr lang="es-AR" sz="2800" dirty="0" smtClean="0"/>
                  <a:t>Esta pregunta ya sabemos que nos perfila a calcular la siguiente integral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AR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AR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s-AR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AR" sz="28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s-A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s-AR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s-AR" sz="2800" dirty="0" smtClean="0"/>
              </a:p>
              <a:p>
                <a:pPr marL="0" indent="0">
                  <a:buNone/>
                </a:pPr>
                <a:r>
                  <a:rPr lang="es-AR" sz="2800" dirty="0" smtClean="0"/>
                  <a:t>Pero con las herramientas que disponemos, no basta para resolver dicha integral. </a:t>
                </a:r>
              </a:p>
              <a:p>
                <a:pPr marL="0" indent="0">
                  <a:buNone/>
                </a:pPr>
                <a:r>
                  <a:rPr lang="es-AR" sz="2800" dirty="0" smtClean="0"/>
                  <a:t>Por lo tanto vamos a introducir </a:t>
                </a:r>
                <a:r>
                  <a:rPr lang="es-AR" sz="2800" i="1" dirty="0"/>
                  <a:t>algo </a:t>
                </a:r>
                <a:r>
                  <a:rPr lang="es-AR" sz="2800" i="1" dirty="0" smtClean="0"/>
                  <a:t>adicional. </a:t>
                </a:r>
              </a:p>
              <a:p>
                <a:pPr marL="0" indent="0">
                  <a:buNone/>
                </a:pPr>
                <a:r>
                  <a:rPr lang="es-AR" sz="2800" dirty="0"/>
                  <a:t>En este caso, el “algo adicional” es una </a:t>
                </a:r>
                <a:r>
                  <a:rPr lang="es-AR" sz="2800" u="sng" dirty="0"/>
                  <a:t>nueva variable</a:t>
                </a:r>
                <a:r>
                  <a:rPr lang="es-AR" sz="2800" dirty="0"/>
                  <a:t>; cambie de una variable x a una variable u</a:t>
                </a:r>
                <a:endParaRPr lang="es-AR" sz="2800" i="1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1304365"/>
                <a:ext cx="10178322" cy="5553635"/>
              </a:xfrm>
              <a:blipFill rotWithShape="0">
                <a:blip r:embed="rId2"/>
                <a:stretch>
                  <a:fillRect l="-1198" t="-220" r="-299" b="-13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74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sz="5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AR" sz="5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AR" sz="5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s-AR" sz="5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AR" sz="5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s-AR" sz="5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sz="5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s-AR" sz="5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  <m:r>
                        <a:rPr lang="es-AR" sz="5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r>
                  <a:rPr lang="es-AR" sz="5400" dirty="0"/>
                  <a:t/>
                </a:r>
                <a:br>
                  <a:rPr lang="es-AR" sz="5400" dirty="0"/>
                </a:br>
                <a:endParaRPr lang="es-AR" dirty="0"/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1761565"/>
                <a:ext cx="10178322" cy="490817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AR" sz="2400" dirty="0" smtClean="0"/>
                  <a:t>Sea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=1+</m:t>
                      </m:r>
                      <m:sSup>
                        <m:sSupPr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AR" sz="2400" dirty="0" smtClean="0"/>
              </a:p>
              <a:p>
                <a:pPr marL="0" indent="0">
                  <a:buNone/>
                </a:pPr>
                <a:r>
                  <a:rPr lang="es-AR" sz="2400" dirty="0" smtClean="0"/>
                  <a:t>Entonces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s-AR" sz="24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s-AR" sz="24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𝑥𝑑𝑥</m:t>
                      </m:r>
                    </m:oMath>
                  </m:oMathPara>
                </a14:m>
                <a:endParaRPr lang="es-AR" sz="2400" dirty="0" smtClean="0"/>
              </a:p>
              <a:p>
                <a:pPr marL="0" indent="0">
                  <a:buNone/>
                </a:pPr>
                <a:r>
                  <a:rPr lang="es-AR" sz="2400" dirty="0" smtClean="0"/>
                  <a:t>Por lo tanto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s-AR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AR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s-A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s-AR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  <m:r>
                        <a:rPr lang="es-AR" sz="240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AR" sz="24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s-AR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AR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s-A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s-AR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𝑥𝑑𝑥</m:t>
                      </m:r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s-A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AR" sz="2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rad>
                        </m:e>
                      </m:nary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𝑑𝑢</m:t>
                      </m:r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s-A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2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s-AR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sup>
                          </m:sSup>
                        </m:e>
                      </m:nary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𝑑𝑢</m:t>
                      </m:r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2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s-A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s-AR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f>
                            <m:fPr>
                              <m:ctrlPr>
                                <a:rPr lang="es-A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s-AR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AR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s-A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A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sz="2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s-A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s-AR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AR" sz="2400" b="0" i="1" smtClean="0">
                              <a:latin typeface="Cambria Math" panose="02040503050406030204" pitchFamily="18" charset="0"/>
                            </a:rPr>
                            <m:t>3/2</m:t>
                          </m:r>
                        </m:sup>
                      </m:sSup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s-AR" sz="2400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1761565"/>
                <a:ext cx="10178322" cy="4908176"/>
              </a:xfrm>
              <a:blipFill rotWithShape="0">
                <a:blip r:embed="rId3"/>
                <a:stretch>
                  <a:fillRect l="-898" t="-74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49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La regla de la sustitución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678" y="3550024"/>
            <a:ext cx="10178322" cy="2329568"/>
          </a:xfrm>
        </p:spPr>
        <p:txBody>
          <a:bodyPr/>
          <a:lstStyle/>
          <a:p>
            <a:r>
              <a:rPr lang="es-AR" sz="2400" dirty="0" smtClean="0"/>
              <a:t>Calculen las siguientes integrales</a:t>
            </a:r>
          </a:p>
          <a:p>
            <a:pPr marL="0" indent="0">
              <a:buNone/>
            </a:pP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529" t="41368" r="8456" b="26263"/>
          <a:stretch/>
        </p:blipFill>
        <p:spPr>
          <a:xfrm>
            <a:off x="1251678" y="1233730"/>
            <a:ext cx="10178322" cy="210454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a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5282886"/>
                  </p:ext>
                </p:extLst>
              </p:nvPr>
            </p:nvGraphicFramePr>
            <p:xfrm>
              <a:off x="1251678" y="4189616"/>
              <a:ext cx="10070745" cy="242138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356915"/>
                    <a:gridCol w="3356915"/>
                    <a:gridCol w="3356915"/>
                  </a:tblGrid>
                  <a:tr h="84498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s-AR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p>
                                      <m:sSupPr>
                                        <m:ctrlP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es-AR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s-AR" sz="28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cos</m:t>
                                    </m:r>
                                    <m:r>
                                      <a:rPr lang="es-AR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⁡(</m:t>
                                    </m:r>
                                    <m:sSup>
                                      <m:sSupPr>
                                        <m:ctrlP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r>
                                      <a:rPr lang="es-AR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+2)</m:t>
                                    </m:r>
                                  </m:e>
                                </m:nary>
                                <m:r>
                                  <a:rPr lang="es-AR" sz="2800" b="0" i="1" smtClean="0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oMath>
                            </m:oMathPara>
                          </a14:m>
                          <a:endParaRPr lang="es-AR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s-AR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1−4</m:t>
                                        </m:r>
                                        <m:sSup>
                                          <m:sSupPr>
                                            <m:ctrlPr>
                                              <a:rPr lang="es-AR" sz="2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AR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s-AR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den>
                                    </m:f>
                                    <m:r>
                                      <a:rPr lang="es-AR" sz="2800" b="0" i="1" smtClean="0">
                                        <a:latin typeface="Cambria Math" panose="02040503050406030204" pitchFamily="18" charset="0"/>
                                      </a:rPr>
                                      <m:t>𝑑𝑥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es-AR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s-AR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p>
                                      <m:sSupPr>
                                        <m:ctrlP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  <m:rad>
                                      <m:radPr>
                                        <m:degHide m:val="on"/>
                                        <m:ctrlP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1+</m:t>
                                        </m:r>
                                        <m:sSup>
                                          <m:sSupPr>
                                            <m:ctrlPr>
                                              <a:rPr lang="es-AR" sz="2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AR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s-AR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e>
                                </m:nary>
                                <m:r>
                                  <a:rPr lang="es-AR" sz="2800" b="0" i="1" smtClean="0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oMath>
                            </m:oMathPara>
                          </a14:m>
                          <a:endParaRPr lang="es-AR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4498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s-AR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ad>
                                      <m:radPr>
                                        <m:degHide m:val="on"/>
                                        <m:ctrlPr>
                                          <a:rPr lang="es-AR" sz="2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e>
                                    </m:rad>
                                  </m:e>
                                </m:nary>
                                <m:r>
                                  <a:rPr lang="es-AR" sz="2800" b="0" i="1" smtClean="0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oMath>
                            </m:oMathPara>
                          </a14:m>
                          <a:endParaRPr lang="es-AR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s-AR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p>
                                      <m:sSupPr>
                                        <m:ctrlPr>
                                          <a:rPr lang="es-AR" sz="2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p>
                                    </m:sSup>
                                  </m:e>
                                </m:nary>
                                <m:r>
                                  <a:rPr lang="es-AR" sz="2800" b="0" i="1" smtClean="0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oMath>
                            </m:oMathPara>
                          </a14:m>
                          <a:endParaRPr lang="es-AR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s-AR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p>
                                      <m:sSupPr>
                                        <m:ctrlP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ad>
                                      <m:radPr>
                                        <m:degHide m:val="on"/>
                                        <m:ctrlP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sSup>
                                          <m:sSupPr>
                                            <m:ctrlPr>
                                              <a:rPr lang="es-AR" sz="2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AR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s-AR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e>
                                    </m:rad>
                                  </m:e>
                                </m:nary>
                                <m:r>
                                  <a:rPr lang="es-AR" sz="2800" b="0" i="1" smtClean="0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oMath>
                            </m:oMathPara>
                          </a14:m>
                          <a:endParaRPr lang="es-AR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a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5282886"/>
                  </p:ext>
                </p:extLst>
              </p:nvPr>
            </p:nvGraphicFramePr>
            <p:xfrm>
              <a:off x="1251678" y="4189616"/>
              <a:ext cx="10070745" cy="242138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356915"/>
                    <a:gridCol w="3356915"/>
                    <a:gridCol w="3356915"/>
                  </a:tblGrid>
                  <a:tr h="1210691"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181" t="-503" r="-200363" b="-1010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100181" t="-503" r="-100363" b="-1010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00181" t="-503" r="-363" b="-101005"/>
                          </a:stretch>
                        </a:blipFill>
                      </a:tcPr>
                    </a:tc>
                  </a:tr>
                  <a:tr h="1210691"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181" t="-100503" r="-200363" b="-10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100181" t="-100503" r="-100363" b="-10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00181" t="-100503" r="-363" b="-100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2766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Integrales definidas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1089212"/>
                <a:ext cx="10178322" cy="576878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AR" sz="2800" dirty="0" smtClean="0"/>
                  <a:t>Mismo procedimiento + evaluar en los extremos al final.</a:t>
                </a:r>
              </a:p>
              <a:p>
                <a:pPr marL="0" indent="0">
                  <a:buNone/>
                </a:pPr>
                <a:r>
                  <a:rPr lang="es-AR" sz="2800" dirty="0" smtClean="0"/>
                  <a:t>Forma 1: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s-AR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s-AR" sz="2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A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AR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AR" sz="28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</m:e>
                      </m:nary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s-AR" sz="2800" b="0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s-AR" sz="2800" dirty="0" smtClean="0"/>
                  <a:t>Calculamos la integral indefinida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s-AR" sz="2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A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AR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AR" sz="28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</m:e>
                      </m:nary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s-AR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28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sz="28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A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sz="28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s-AR" sz="2800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es-AR" sz="2800" b="0" i="0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s-AR" sz="2800" b="0" i="0" smtClean="0">
                              <a:latin typeface="Cambria Math" panose="02040503050406030204" pitchFamily="18" charset="0"/>
                            </a:rPr>
                            <m:t>3/2</m:t>
                          </m:r>
                        </m:sup>
                      </m:sSup>
                      <m:r>
                        <a:rPr lang="es-AR" sz="2800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s-AR" sz="2800" b="0" i="0" smtClean="0"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lang="es-AR" sz="2800" b="0" dirty="0" smtClean="0"/>
              </a:p>
              <a:p>
                <a:pPr marL="514350" indent="-514350">
                  <a:buFont typeface="+mj-lt"/>
                  <a:buAutoNum type="arabicPeriod" startAt="2"/>
                </a:pPr>
                <a:r>
                  <a:rPr lang="es-AR" sz="2800" dirty="0" smtClean="0"/>
                  <a:t>Evaluamos la integral en los extremos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s-AR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sz="28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AR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s-AR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AR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AR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AR" sz="28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</m:e>
                      </m:nary>
                      <m:r>
                        <a:rPr lang="es-AR" sz="280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"/>
                          <m:endChr m:val="]"/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sz="28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AR" sz="280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s-AR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AR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sz="28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s-AR" sz="2800"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  <m:r>
                                    <a:rPr lang="es-AR" sz="280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s-AR" sz="2800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sup>
                          </m:sSup>
                        </m:e>
                      </m:d>
                      <m:f>
                        <m:fPr>
                          <m:type m:val="noBar"/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26</m:t>
                          </m:r>
                        </m:num>
                        <m:den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AR" sz="2800" dirty="0"/>
              </a:p>
              <a:p>
                <a:pPr marL="0" indent="0">
                  <a:buNone/>
                </a:pPr>
                <a:endParaRPr lang="es-AR" sz="2800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1089212"/>
                <a:ext cx="10178322" cy="5768787"/>
              </a:xfrm>
              <a:blipFill rotWithShape="0">
                <a:blip r:embed="rId2"/>
                <a:stretch>
                  <a:fillRect l="-1198" t="-95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954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Integrales definidas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678" y="1146629"/>
            <a:ext cx="10178322" cy="4732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2800" dirty="0"/>
              <a:t>Mismo procedimiento </a:t>
            </a:r>
            <a:r>
              <a:rPr lang="es-AR" sz="2800" dirty="0" smtClean="0"/>
              <a:t>pero cambia los extremos cuando cambia la variable.</a:t>
            </a:r>
            <a:endParaRPr lang="es-AR" sz="2800" dirty="0"/>
          </a:p>
          <a:p>
            <a:pPr marL="0" indent="0">
              <a:buNone/>
            </a:pPr>
            <a:r>
              <a:rPr lang="es-AR" sz="2800" dirty="0"/>
              <a:t>Forma </a:t>
            </a:r>
            <a:r>
              <a:rPr lang="es-AR" sz="2800" dirty="0" smtClean="0"/>
              <a:t>II:</a:t>
            </a:r>
          </a:p>
          <a:p>
            <a:pPr marL="0" indent="0">
              <a:buNone/>
            </a:pPr>
            <a:endParaRPr lang="es-AR" sz="2800" dirty="0"/>
          </a:p>
          <a:p>
            <a:endParaRPr lang="es-AR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6666" t="35760" r="11904" b="21891"/>
          <a:stretch/>
        </p:blipFill>
        <p:spPr>
          <a:xfrm>
            <a:off x="2002972" y="2613956"/>
            <a:ext cx="9167135" cy="424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94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Calculen las siguientes integrales definidas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s-AR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s-AR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s-AR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AR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sz="3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sz="3600" b="0" i="1" smtClean="0">
                                          <a:latin typeface="Cambria Math" panose="02040503050406030204" pitchFamily="18" charset="0"/>
                                        </a:rPr>
                                        <m:t>3−5</m:t>
                                      </m:r>
                                      <m:r>
                                        <a:rPr lang="es-AR" sz="3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AR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s-AR" sz="3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s-AR" sz="3600" b="0" dirty="0" smtClean="0"/>
              </a:p>
              <a:p>
                <a:pPr marL="0" indent="0">
                  <a:buNone/>
                </a:pPr>
                <a:endParaRPr lang="es-AR" sz="3600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s-AR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s-AR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  <m:e>
                          <m:f>
                            <m:fPr>
                              <m:ctrlPr>
                                <a:rPr lang="es-AR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sz="3600" b="0" i="1" smtClean="0">
                                  <a:latin typeface="Cambria Math" panose="02040503050406030204" pitchFamily="18" charset="0"/>
                                </a:rPr>
                                <m:t>𝑙𝑛𝑥</m:t>
                              </m:r>
                            </m:num>
                            <m:den>
                              <m:r>
                                <a:rPr lang="es-AR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nary>
                      <m:r>
                        <a:rPr lang="es-AR" sz="3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s-AR" sz="3600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ángulo 3"/>
          <p:cNvSpPr/>
          <p:nvPr/>
        </p:nvSpPr>
        <p:spPr>
          <a:xfrm>
            <a:off x="1251678" y="6106410"/>
            <a:ext cx="7451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b="1" dirty="0">
                <a:solidFill>
                  <a:srgbClr val="70A73A"/>
                </a:solidFill>
                <a:latin typeface="HelveticaNeueLTStdLt"/>
              </a:rPr>
              <a:t>5.5: 3, 4, 9, 11, 12, 16, 19, 22, 25, 36, 51, 52, 81 y 82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85804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157</TotalTime>
  <Words>131</Words>
  <Application>Microsoft Office PowerPoint</Application>
  <PresentationFormat>Panorámica</PresentationFormat>
  <Paragraphs>42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Cambria Math</vt:lpstr>
      <vt:lpstr>Gill Sans MT</vt:lpstr>
      <vt:lpstr>HelveticaNeueLTStdLt</vt:lpstr>
      <vt:lpstr>Impact</vt:lpstr>
      <vt:lpstr>Badge</vt:lpstr>
      <vt:lpstr>Integrales</vt:lpstr>
      <vt:lpstr>Consulta y corrección de las actividades de la sección 5.4</vt:lpstr>
      <vt:lpstr>5.5 LA REGLA DE LA SUSTITUCIÓN </vt:lpstr>
      <vt:lpstr>∫1▒〖2x√(1+x^2 )〗 dx </vt:lpstr>
      <vt:lpstr>La regla de la sustitución</vt:lpstr>
      <vt:lpstr>Integrales definidas</vt:lpstr>
      <vt:lpstr>Integrales definidas</vt:lpstr>
      <vt:lpstr>Calculen las siguientes integrales definidas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Integrales</dc:title>
  <dc:creator>María Alejandra Saux</dc:creator>
  <cp:lastModifiedBy>María Alejandra Saux</cp:lastModifiedBy>
  <cp:revision>7</cp:revision>
  <dcterms:created xsi:type="dcterms:W3CDTF">2024-10-02T12:05:38Z</dcterms:created>
  <dcterms:modified xsi:type="dcterms:W3CDTF">2024-10-03T13:14:44Z</dcterms:modified>
</cp:coreProperties>
</file>