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277145" y="2259105"/>
            <a:ext cx="9921171" cy="2198847"/>
          </a:xfrm>
        </p:spPr>
        <p:txBody>
          <a:bodyPr/>
          <a:lstStyle/>
          <a:p>
            <a:r>
              <a:rPr lang="es-AR" sz="6600" dirty="0" smtClean="0"/>
              <a:t>Integrales</a:t>
            </a:r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55766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5400" dirty="0" smtClean="0"/>
              <a:t>Integrales </a:t>
            </a:r>
            <a:r>
              <a:rPr lang="es-AR" sz="5400" dirty="0" smtClean="0">
                <a:sym typeface="Wingdings" panose="05000000000000000000" pitchFamily="2" charset="2"/>
              </a:rPr>
              <a:t></a:t>
            </a:r>
            <a:r>
              <a:rPr lang="es-AR" sz="5400" dirty="0" smtClean="0"/>
              <a:t>anti-</a:t>
            </a:r>
            <a:r>
              <a:rPr lang="es-AR" sz="5400" dirty="0" err="1" smtClean="0"/>
              <a:t>derivadA</a:t>
            </a:r>
            <a:endParaRPr lang="es-AR" sz="5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3051" t="44728" r="25441" b="39382"/>
          <a:stretch/>
        </p:blipFill>
        <p:spPr>
          <a:xfrm>
            <a:off x="1251677" y="1250576"/>
            <a:ext cx="10178323" cy="1765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3307975"/>
                <a:ext cx="10178322" cy="2958353"/>
              </a:xfrm>
            </p:spPr>
            <p:txBody>
              <a:bodyPr>
                <a:normAutofit/>
              </a:bodyPr>
              <a:lstStyle/>
              <a:p>
                <a:r>
                  <a:rPr lang="es-AR" sz="2400" dirty="0" smtClean="0"/>
                  <a:t>Por ejemplo, queremos hallar f(x) sabiendo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Acá lo que estamos calculando es la </a:t>
                </a:r>
                <a:r>
                  <a:rPr lang="es-AR" sz="2400" b="1" dirty="0" smtClean="0"/>
                  <a:t>integral de f’(x)</a:t>
                </a:r>
                <a:r>
                  <a:rPr lang="es-AR" sz="2400" dirty="0" smtClean="0"/>
                  <a:t>, y nos van a dar una familia de funciones.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endParaRPr lang="es-AR" sz="2400" dirty="0"/>
              </a:p>
              <a:p>
                <a:pPr marL="0" indent="0">
                  <a:buNone/>
                </a:pPr>
                <a:endParaRPr lang="es-AR" sz="2400" dirty="0" smtClean="0"/>
              </a:p>
              <a:p>
                <a:pPr marL="0" indent="0">
                  <a:buNone/>
                </a:pPr>
                <a:endParaRPr lang="es-AR" sz="2400" dirty="0"/>
              </a:p>
            </p:txBody>
          </p:sp>
        </mc:Choice>
        <mc:Fallback>
          <p:sp>
            <p:nvSpPr>
              <p:cNvPr id="7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3307975"/>
                <a:ext cx="10178322" cy="2958353"/>
              </a:xfrm>
              <a:blipFill rotWithShape="0">
                <a:blip r:embed="rId3"/>
                <a:stretch>
                  <a:fillRect l="-898" t="-123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3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sz="32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sz="3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orma libre 5"/>
              <p:cNvSpPr/>
              <p:nvPr/>
            </p:nvSpPr>
            <p:spPr>
              <a:xfrm>
                <a:off x="3993776" y="1874812"/>
                <a:ext cx="2310166" cy="1021384"/>
              </a:xfrm>
              <a:custGeom>
                <a:avLst/>
                <a:gdLst>
                  <a:gd name="connsiteX0" fmla="*/ 0 w 2310166"/>
                  <a:gd name="connsiteY0" fmla="*/ 102138 h 1021384"/>
                  <a:gd name="connsiteX1" fmla="*/ 102138 w 2310166"/>
                  <a:gd name="connsiteY1" fmla="*/ 0 h 1021384"/>
                  <a:gd name="connsiteX2" fmla="*/ 2208028 w 2310166"/>
                  <a:gd name="connsiteY2" fmla="*/ 0 h 1021384"/>
                  <a:gd name="connsiteX3" fmla="*/ 2310166 w 2310166"/>
                  <a:gd name="connsiteY3" fmla="*/ 102138 h 1021384"/>
                  <a:gd name="connsiteX4" fmla="*/ 2310166 w 2310166"/>
                  <a:gd name="connsiteY4" fmla="*/ 919246 h 1021384"/>
                  <a:gd name="connsiteX5" fmla="*/ 2208028 w 2310166"/>
                  <a:gd name="connsiteY5" fmla="*/ 1021384 h 1021384"/>
                  <a:gd name="connsiteX6" fmla="*/ 102138 w 2310166"/>
                  <a:gd name="connsiteY6" fmla="*/ 1021384 h 1021384"/>
                  <a:gd name="connsiteX7" fmla="*/ 0 w 2310166"/>
                  <a:gd name="connsiteY7" fmla="*/ 919246 h 1021384"/>
                  <a:gd name="connsiteX8" fmla="*/ 0 w 231016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16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2208028" y="0"/>
                    </a:lnTo>
                    <a:cubicBezTo>
                      <a:pt x="2264437" y="0"/>
                      <a:pt x="2310166" y="45729"/>
                      <a:pt x="2310166" y="102138"/>
                    </a:cubicBezTo>
                    <a:lnTo>
                      <a:pt x="2310166" y="919246"/>
                    </a:lnTo>
                    <a:cubicBezTo>
                      <a:pt x="2310166" y="975655"/>
                      <a:pt x="2264437" y="1021384"/>
                      <a:pt x="220802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1355" tIns="121355" rIns="121355" bIns="121355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AR" sz="2400" kern="1200" dirty="0" smtClean="0"/>
                  <a:t>Anti-derivada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400" i="1" kern="12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 kern="1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2400" i="1" kern="12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AR" sz="2400" kern="1200" dirty="0" smtClean="0"/>
                  <a:t>  </a:t>
                </a:r>
                <a:endParaRPr lang="es-AR" sz="2400" kern="1200" dirty="0"/>
              </a:p>
            </p:txBody>
          </p:sp>
        </mc:Choice>
        <mc:Fallback>
          <p:sp>
            <p:nvSpPr>
              <p:cNvPr id="6" name="Forma libr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76" y="1874812"/>
                <a:ext cx="2310166" cy="1021384"/>
              </a:xfrm>
              <a:custGeom>
                <a:avLst/>
                <a:gdLst>
                  <a:gd name="connsiteX0" fmla="*/ 0 w 2310166"/>
                  <a:gd name="connsiteY0" fmla="*/ 102138 h 1021384"/>
                  <a:gd name="connsiteX1" fmla="*/ 102138 w 2310166"/>
                  <a:gd name="connsiteY1" fmla="*/ 0 h 1021384"/>
                  <a:gd name="connsiteX2" fmla="*/ 2208028 w 2310166"/>
                  <a:gd name="connsiteY2" fmla="*/ 0 h 1021384"/>
                  <a:gd name="connsiteX3" fmla="*/ 2310166 w 2310166"/>
                  <a:gd name="connsiteY3" fmla="*/ 102138 h 1021384"/>
                  <a:gd name="connsiteX4" fmla="*/ 2310166 w 2310166"/>
                  <a:gd name="connsiteY4" fmla="*/ 919246 h 1021384"/>
                  <a:gd name="connsiteX5" fmla="*/ 2208028 w 2310166"/>
                  <a:gd name="connsiteY5" fmla="*/ 1021384 h 1021384"/>
                  <a:gd name="connsiteX6" fmla="*/ 102138 w 2310166"/>
                  <a:gd name="connsiteY6" fmla="*/ 1021384 h 1021384"/>
                  <a:gd name="connsiteX7" fmla="*/ 0 w 2310166"/>
                  <a:gd name="connsiteY7" fmla="*/ 919246 h 1021384"/>
                  <a:gd name="connsiteX8" fmla="*/ 0 w 231016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16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2208028" y="0"/>
                    </a:lnTo>
                    <a:cubicBezTo>
                      <a:pt x="2264437" y="0"/>
                      <a:pt x="2310166" y="45729"/>
                      <a:pt x="2310166" y="102138"/>
                    </a:cubicBezTo>
                    <a:lnTo>
                      <a:pt x="2310166" y="919246"/>
                    </a:lnTo>
                    <a:cubicBezTo>
                      <a:pt x="2310166" y="975655"/>
                      <a:pt x="2264437" y="1021384"/>
                      <a:pt x="220802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 l="-1837" r="-5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rma libre 6"/>
          <p:cNvSpPr/>
          <p:nvPr/>
        </p:nvSpPr>
        <p:spPr>
          <a:xfrm>
            <a:off x="6453746" y="2174418"/>
            <a:ext cx="360889" cy="422172"/>
          </a:xfrm>
          <a:custGeom>
            <a:avLst/>
            <a:gdLst>
              <a:gd name="connsiteX0" fmla="*/ 0 w 360889"/>
              <a:gd name="connsiteY0" fmla="*/ 84434 h 422172"/>
              <a:gd name="connsiteX1" fmla="*/ 180445 w 360889"/>
              <a:gd name="connsiteY1" fmla="*/ 84434 h 422172"/>
              <a:gd name="connsiteX2" fmla="*/ 180445 w 360889"/>
              <a:gd name="connsiteY2" fmla="*/ 0 h 422172"/>
              <a:gd name="connsiteX3" fmla="*/ 360889 w 360889"/>
              <a:gd name="connsiteY3" fmla="*/ 211086 h 422172"/>
              <a:gd name="connsiteX4" fmla="*/ 180445 w 360889"/>
              <a:gd name="connsiteY4" fmla="*/ 422172 h 422172"/>
              <a:gd name="connsiteX5" fmla="*/ 180445 w 360889"/>
              <a:gd name="connsiteY5" fmla="*/ 337738 h 422172"/>
              <a:gd name="connsiteX6" fmla="*/ 0 w 360889"/>
              <a:gd name="connsiteY6" fmla="*/ 337738 h 422172"/>
              <a:gd name="connsiteX7" fmla="*/ 0 w 360889"/>
              <a:gd name="connsiteY7" fmla="*/ 84434 h 4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89" h="422172">
                <a:moveTo>
                  <a:pt x="0" y="84434"/>
                </a:moveTo>
                <a:lnTo>
                  <a:pt x="180445" y="84434"/>
                </a:lnTo>
                <a:lnTo>
                  <a:pt x="180445" y="0"/>
                </a:lnTo>
                <a:lnTo>
                  <a:pt x="360889" y="211086"/>
                </a:lnTo>
                <a:lnTo>
                  <a:pt x="180445" y="422172"/>
                </a:lnTo>
                <a:lnTo>
                  <a:pt x="180445" y="337738"/>
                </a:lnTo>
                <a:lnTo>
                  <a:pt x="0" y="337738"/>
                </a:lnTo>
                <a:lnTo>
                  <a:pt x="0" y="8443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434" rIns="108267" bIns="8443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1800" kern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orma libre 7"/>
              <p:cNvSpPr/>
              <p:nvPr/>
            </p:nvSpPr>
            <p:spPr>
              <a:xfrm>
                <a:off x="6984866" y="1874812"/>
                <a:ext cx="1702306" cy="1021384"/>
              </a:xfrm>
              <a:custGeom>
                <a:avLst/>
                <a:gdLst>
                  <a:gd name="connsiteX0" fmla="*/ 0 w 1702306"/>
                  <a:gd name="connsiteY0" fmla="*/ 102138 h 1021384"/>
                  <a:gd name="connsiteX1" fmla="*/ 102138 w 1702306"/>
                  <a:gd name="connsiteY1" fmla="*/ 0 h 1021384"/>
                  <a:gd name="connsiteX2" fmla="*/ 1600168 w 1702306"/>
                  <a:gd name="connsiteY2" fmla="*/ 0 h 1021384"/>
                  <a:gd name="connsiteX3" fmla="*/ 1702306 w 1702306"/>
                  <a:gd name="connsiteY3" fmla="*/ 102138 h 1021384"/>
                  <a:gd name="connsiteX4" fmla="*/ 1702306 w 1702306"/>
                  <a:gd name="connsiteY4" fmla="*/ 919246 h 1021384"/>
                  <a:gd name="connsiteX5" fmla="*/ 1600168 w 1702306"/>
                  <a:gd name="connsiteY5" fmla="*/ 1021384 h 1021384"/>
                  <a:gd name="connsiteX6" fmla="*/ 102138 w 1702306"/>
                  <a:gd name="connsiteY6" fmla="*/ 1021384 h 1021384"/>
                  <a:gd name="connsiteX7" fmla="*/ 0 w 1702306"/>
                  <a:gd name="connsiteY7" fmla="*/ 919246 h 1021384"/>
                  <a:gd name="connsiteX8" fmla="*/ 0 w 170230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230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1600168" y="0"/>
                    </a:lnTo>
                    <a:cubicBezTo>
                      <a:pt x="1656577" y="0"/>
                      <a:pt x="1702306" y="45729"/>
                      <a:pt x="1702306" y="102138"/>
                    </a:cubicBezTo>
                    <a:lnTo>
                      <a:pt x="1702306" y="919246"/>
                    </a:lnTo>
                    <a:cubicBezTo>
                      <a:pt x="1702306" y="975655"/>
                      <a:pt x="1656577" y="1021384"/>
                      <a:pt x="160016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5819096"/>
                  <a:satOff val="34311"/>
                  <a:lumOff val="3726"/>
                  <a:alphaOff val="0"/>
                </a:schemeClr>
              </a:fillRef>
              <a:effectRef idx="0">
                <a:schemeClr val="accent4">
                  <a:hueOff val="-5819096"/>
                  <a:satOff val="34311"/>
                  <a:lumOff val="3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1355" tIns="121355" rIns="121355" bIns="121355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kern="1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2400" b="0" i="1" kern="120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kern="12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2400" b="0" i="1" kern="120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s-AR" sz="2400" b="0" i="1" kern="120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AR" sz="2400" kern="1200" dirty="0"/>
              </a:p>
            </p:txBody>
          </p:sp>
        </mc:Choice>
        <mc:Fallback>
          <p:sp>
            <p:nvSpPr>
              <p:cNvPr id="8" name="Forma libr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66" y="1874812"/>
                <a:ext cx="1702306" cy="1021384"/>
              </a:xfrm>
              <a:custGeom>
                <a:avLst/>
                <a:gdLst>
                  <a:gd name="connsiteX0" fmla="*/ 0 w 1702306"/>
                  <a:gd name="connsiteY0" fmla="*/ 102138 h 1021384"/>
                  <a:gd name="connsiteX1" fmla="*/ 102138 w 1702306"/>
                  <a:gd name="connsiteY1" fmla="*/ 0 h 1021384"/>
                  <a:gd name="connsiteX2" fmla="*/ 1600168 w 1702306"/>
                  <a:gd name="connsiteY2" fmla="*/ 0 h 1021384"/>
                  <a:gd name="connsiteX3" fmla="*/ 1702306 w 1702306"/>
                  <a:gd name="connsiteY3" fmla="*/ 102138 h 1021384"/>
                  <a:gd name="connsiteX4" fmla="*/ 1702306 w 1702306"/>
                  <a:gd name="connsiteY4" fmla="*/ 919246 h 1021384"/>
                  <a:gd name="connsiteX5" fmla="*/ 1600168 w 1702306"/>
                  <a:gd name="connsiteY5" fmla="*/ 1021384 h 1021384"/>
                  <a:gd name="connsiteX6" fmla="*/ 102138 w 1702306"/>
                  <a:gd name="connsiteY6" fmla="*/ 1021384 h 1021384"/>
                  <a:gd name="connsiteX7" fmla="*/ 0 w 1702306"/>
                  <a:gd name="connsiteY7" fmla="*/ 919246 h 1021384"/>
                  <a:gd name="connsiteX8" fmla="*/ 0 w 170230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230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1600168" y="0"/>
                    </a:lnTo>
                    <a:cubicBezTo>
                      <a:pt x="1656577" y="0"/>
                      <a:pt x="1702306" y="45729"/>
                      <a:pt x="1702306" y="102138"/>
                    </a:cubicBezTo>
                    <a:lnTo>
                      <a:pt x="1702306" y="919246"/>
                    </a:lnTo>
                    <a:cubicBezTo>
                      <a:pt x="1702306" y="975655"/>
                      <a:pt x="1656577" y="1021384"/>
                      <a:pt x="160016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Forma libre 8"/>
              <p:cNvSpPr/>
              <p:nvPr/>
            </p:nvSpPr>
            <p:spPr>
              <a:xfrm>
                <a:off x="3993776" y="3196097"/>
                <a:ext cx="2310166" cy="1021384"/>
              </a:xfrm>
              <a:custGeom>
                <a:avLst/>
                <a:gdLst>
                  <a:gd name="connsiteX0" fmla="*/ 0 w 2310166"/>
                  <a:gd name="connsiteY0" fmla="*/ 102138 h 1021384"/>
                  <a:gd name="connsiteX1" fmla="*/ 102138 w 2310166"/>
                  <a:gd name="connsiteY1" fmla="*/ 0 h 1021384"/>
                  <a:gd name="connsiteX2" fmla="*/ 2208028 w 2310166"/>
                  <a:gd name="connsiteY2" fmla="*/ 0 h 1021384"/>
                  <a:gd name="connsiteX3" fmla="*/ 2310166 w 2310166"/>
                  <a:gd name="connsiteY3" fmla="*/ 102138 h 1021384"/>
                  <a:gd name="connsiteX4" fmla="*/ 2310166 w 2310166"/>
                  <a:gd name="connsiteY4" fmla="*/ 919246 h 1021384"/>
                  <a:gd name="connsiteX5" fmla="*/ 2208028 w 2310166"/>
                  <a:gd name="connsiteY5" fmla="*/ 1021384 h 1021384"/>
                  <a:gd name="connsiteX6" fmla="*/ 102138 w 2310166"/>
                  <a:gd name="connsiteY6" fmla="*/ 1021384 h 1021384"/>
                  <a:gd name="connsiteX7" fmla="*/ 0 w 2310166"/>
                  <a:gd name="connsiteY7" fmla="*/ 919246 h 1021384"/>
                  <a:gd name="connsiteX8" fmla="*/ 0 w 231016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16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2208028" y="0"/>
                    </a:lnTo>
                    <a:cubicBezTo>
                      <a:pt x="2264437" y="0"/>
                      <a:pt x="2310166" y="45729"/>
                      <a:pt x="2310166" y="102138"/>
                    </a:cubicBezTo>
                    <a:lnTo>
                      <a:pt x="2310166" y="919246"/>
                    </a:lnTo>
                    <a:cubicBezTo>
                      <a:pt x="2310166" y="975655"/>
                      <a:pt x="2264437" y="1021384"/>
                      <a:pt x="220802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1355" tIns="121355" rIns="121355" bIns="121355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AR" sz="2400" kern="1200" dirty="0" smtClean="0"/>
                  <a:t>Anti-derivada de </a:t>
                </a:r>
                <a14:m>
                  <m:oMath xmlns:m="http://schemas.openxmlformats.org/officeDocument/2006/math">
                    <m:r>
                      <a:rPr lang="es-AR" sz="2400" b="0" i="1" kern="12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s-AR" sz="2400" b="0" i="1" kern="12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400" kern="1200" dirty="0" smtClean="0"/>
                  <a:t>  </a:t>
                </a:r>
                <a:endParaRPr lang="es-AR" sz="2400" kern="1200" dirty="0"/>
              </a:p>
            </p:txBody>
          </p:sp>
        </mc:Choice>
        <mc:Fallback>
          <p:sp>
            <p:nvSpPr>
              <p:cNvPr id="9" name="Forma libr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76" y="3196097"/>
                <a:ext cx="2310166" cy="1021384"/>
              </a:xfrm>
              <a:custGeom>
                <a:avLst/>
                <a:gdLst>
                  <a:gd name="connsiteX0" fmla="*/ 0 w 2310166"/>
                  <a:gd name="connsiteY0" fmla="*/ 102138 h 1021384"/>
                  <a:gd name="connsiteX1" fmla="*/ 102138 w 2310166"/>
                  <a:gd name="connsiteY1" fmla="*/ 0 h 1021384"/>
                  <a:gd name="connsiteX2" fmla="*/ 2208028 w 2310166"/>
                  <a:gd name="connsiteY2" fmla="*/ 0 h 1021384"/>
                  <a:gd name="connsiteX3" fmla="*/ 2310166 w 2310166"/>
                  <a:gd name="connsiteY3" fmla="*/ 102138 h 1021384"/>
                  <a:gd name="connsiteX4" fmla="*/ 2310166 w 2310166"/>
                  <a:gd name="connsiteY4" fmla="*/ 919246 h 1021384"/>
                  <a:gd name="connsiteX5" fmla="*/ 2208028 w 2310166"/>
                  <a:gd name="connsiteY5" fmla="*/ 1021384 h 1021384"/>
                  <a:gd name="connsiteX6" fmla="*/ 102138 w 2310166"/>
                  <a:gd name="connsiteY6" fmla="*/ 1021384 h 1021384"/>
                  <a:gd name="connsiteX7" fmla="*/ 0 w 2310166"/>
                  <a:gd name="connsiteY7" fmla="*/ 919246 h 1021384"/>
                  <a:gd name="connsiteX8" fmla="*/ 0 w 231016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016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2208028" y="0"/>
                    </a:lnTo>
                    <a:cubicBezTo>
                      <a:pt x="2264437" y="0"/>
                      <a:pt x="2310166" y="45729"/>
                      <a:pt x="2310166" y="102138"/>
                    </a:cubicBezTo>
                    <a:lnTo>
                      <a:pt x="2310166" y="919246"/>
                    </a:lnTo>
                    <a:cubicBezTo>
                      <a:pt x="2310166" y="975655"/>
                      <a:pt x="2264437" y="1021384"/>
                      <a:pt x="220802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l="-1837" r="-5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rma libre 9"/>
          <p:cNvSpPr/>
          <p:nvPr/>
        </p:nvSpPr>
        <p:spPr>
          <a:xfrm>
            <a:off x="6453746" y="3495703"/>
            <a:ext cx="360889" cy="422172"/>
          </a:xfrm>
          <a:custGeom>
            <a:avLst/>
            <a:gdLst>
              <a:gd name="connsiteX0" fmla="*/ 0 w 360889"/>
              <a:gd name="connsiteY0" fmla="*/ 84434 h 422172"/>
              <a:gd name="connsiteX1" fmla="*/ 180445 w 360889"/>
              <a:gd name="connsiteY1" fmla="*/ 84434 h 422172"/>
              <a:gd name="connsiteX2" fmla="*/ 180445 w 360889"/>
              <a:gd name="connsiteY2" fmla="*/ 0 h 422172"/>
              <a:gd name="connsiteX3" fmla="*/ 360889 w 360889"/>
              <a:gd name="connsiteY3" fmla="*/ 211086 h 422172"/>
              <a:gd name="connsiteX4" fmla="*/ 180445 w 360889"/>
              <a:gd name="connsiteY4" fmla="*/ 422172 h 422172"/>
              <a:gd name="connsiteX5" fmla="*/ 180445 w 360889"/>
              <a:gd name="connsiteY5" fmla="*/ 337738 h 422172"/>
              <a:gd name="connsiteX6" fmla="*/ 0 w 360889"/>
              <a:gd name="connsiteY6" fmla="*/ 337738 h 422172"/>
              <a:gd name="connsiteX7" fmla="*/ 0 w 360889"/>
              <a:gd name="connsiteY7" fmla="*/ 84434 h 4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89" h="422172">
                <a:moveTo>
                  <a:pt x="0" y="84434"/>
                </a:moveTo>
                <a:lnTo>
                  <a:pt x="180445" y="84434"/>
                </a:lnTo>
                <a:lnTo>
                  <a:pt x="180445" y="0"/>
                </a:lnTo>
                <a:lnTo>
                  <a:pt x="360889" y="211086"/>
                </a:lnTo>
                <a:lnTo>
                  <a:pt x="180445" y="422172"/>
                </a:lnTo>
                <a:lnTo>
                  <a:pt x="180445" y="337738"/>
                </a:lnTo>
                <a:lnTo>
                  <a:pt x="0" y="337738"/>
                </a:lnTo>
                <a:lnTo>
                  <a:pt x="0" y="8443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434" rIns="108267" bIns="8443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1800" kern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Forma libre 10"/>
              <p:cNvSpPr/>
              <p:nvPr/>
            </p:nvSpPr>
            <p:spPr>
              <a:xfrm>
                <a:off x="6984866" y="3196097"/>
                <a:ext cx="1702306" cy="1021384"/>
              </a:xfrm>
              <a:custGeom>
                <a:avLst/>
                <a:gdLst>
                  <a:gd name="connsiteX0" fmla="*/ 0 w 1702306"/>
                  <a:gd name="connsiteY0" fmla="*/ 102138 h 1021384"/>
                  <a:gd name="connsiteX1" fmla="*/ 102138 w 1702306"/>
                  <a:gd name="connsiteY1" fmla="*/ 0 h 1021384"/>
                  <a:gd name="connsiteX2" fmla="*/ 1600168 w 1702306"/>
                  <a:gd name="connsiteY2" fmla="*/ 0 h 1021384"/>
                  <a:gd name="connsiteX3" fmla="*/ 1702306 w 1702306"/>
                  <a:gd name="connsiteY3" fmla="*/ 102138 h 1021384"/>
                  <a:gd name="connsiteX4" fmla="*/ 1702306 w 1702306"/>
                  <a:gd name="connsiteY4" fmla="*/ 919246 h 1021384"/>
                  <a:gd name="connsiteX5" fmla="*/ 1600168 w 1702306"/>
                  <a:gd name="connsiteY5" fmla="*/ 1021384 h 1021384"/>
                  <a:gd name="connsiteX6" fmla="*/ 102138 w 1702306"/>
                  <a:gd name="connsiteY6" fmla="*/ 1021384 h 1021384"/>
                  <a:gd name="connsiteX7" fmla="*/ 0 w 1702306"/>
                  <a:gd name="connsiteY7" fmla="*/ 919246 h 1021384"/>
                  <a:gd name="connsiteX8" fmla="*/ 0 w 170230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230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1600168" y="0"/>
                    </a:lnTo>
                    <a:cubicBezTo>
                      <a:pt x="1656577" y="0"/>
                      <a:pt x="1702306" y="45729"/>
                      <a:pt x="1702306" y="102138"/>
                    </a:cubicBezTo>
                    <a:lnTo>
                      <a:pt x="1702306" y="919246"/>
                    </a:lnTo>
                    <a:cubicBezTo>
                      <a:pt x="1702306" y="975655"/>
                      <a:pt x="1656577" y="1021384"/>
                      <a:pt x="160016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5819096"/>
                  <a:satOff val="34311"/>
                  <a:lumOff val="3726"/>
                  <a:alphaOff val="0"/>
                </a:schemeClr>
              </a:fillRef>
              <a:effectRef idx="0">
                <a:schemeClr val="accent4">
                  <a:hueOff val="-5819096"/>
                  <a:satOff val="34311"/>
                  <a:lumOff val="3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1355" tIns="121355" rIns="121355" bIns="121355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kern="1200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sz="2400" b="0" i="1" kern="1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2400" b="0" i="1" kern="120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b="0" i="1" kern="12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2400" b="0" i="1" kern="12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2400" b="0" i="1" kern="12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1" kern="1200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s-AR" sz="2400" b="0" i="1" kern="12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kern="12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2400" b="0" i="1" kern="12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2400" kern="1200" dirty="0"/>
              </a:p>
            </p:txBody>
          </p:sp>
        </mc:Choice>
        <mc:Fallback>
          <p:sp>
            <p:nvSpPr>
              <p:cNvPr id="11" name="Forma libr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66" y="3196097"/>
                <a:ext cx="1702306" cy="1021384"/>
              </a:xfrm>
              <a:custGeom>
                <a:avLst/>
                <a:gdLst>
                  <a:gd name="connsiteX0" fmla="*/ 0 w 1702306"/>
                  <a:gd name="connsiteY0" fmla="*/ 102138 h 1021384"/>
                  <a:gd name="connsiteX1" fmla="*/ 102138 w 1702306"/>
                  <a:gd name="connsiteY1" fmla="*/ 0 h 1021384"/>
                  <a:gd name="connsiteX2" fmla="*/ 1600168 w 1702306"/>
                  <a:gd name="connsiteY2" fmla="*/ 0 h 1021384"/>
                  <a:gd name="connsiteX3" fmla="*/ 1702306 w 1702306"/>
                  <a:gd name="connsiteY3" fmla="*/ 102138 h 1021384"/>
                  <a:gd name="connsiteX4" fmla="*/ 1702306 w 1702306"/>
                  <a:gd name="connsiteY4" fmla="*/ 919246 h 1021384"/>
                  <a:gd name="connsiteX5" fmla="*/ 1600168 w 1702306"/>
                  <a:gd name="connsiteY5" fmla="*/ 1021384 h 1021384"/>
                  <a:gd name="connsiteX6" fmla="*/ 102138 w 1702306"/>
                  <a:gd name="connsiteY6" fmla="*/ 1021384 h 1021384"/>
                  <a:gd name="connsiteX7" fmla="*/ 0 w 1702306"/>
                  <a:gd name="connsiteY7" fmla="*/ 919246 h 1021384"/>
                  <a:gd name="connsiteX8" fmla="*/ 0 w 170230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230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1600168" y="0"/>
                    </a:lnTo>
                    <a:cubicBezTo>
                      <a:pt x="1656577" y="0"/>
                      <a:pt x="1702306" y="45729"/>
                      <a:pt x="1702306" y="102138"/>
                    </a:cubicBezTo>
                    <a:lnTo>
                      <a:pt x="1702306" y="919246"/>
                    </a:lnTo>
                    <a:cubicBezTo>
                      <a:pt x="1702306" y="975655"/>
                      <a:pt x="1656577" y="1021384"/>
                      <a:pt x="160016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rma libre 11"/>
          <p:cNvSpPr/>
          <p:nvPr/>
        </p:nvSpPr>
        <p:spPr>
          <a:xfrm>
            <a:off x="3993776" y="4605902"/>
            <a:ext cx="2310166" cy="1021384"/>
          </a:xfrm>
          <a:custGeom>
            <a:avLst/>
            <a:gdLst>
              <a:gd name="connsiteX0" fmla="*/ 0 w 2310166"/>
              <a:gd name="connsiteY0" fmla="*/ 102138 h 1021384"/>
              <a:gd name="connsiteX1" fmla="*/ 102138 w 2310166"/>
              <a:gd name="connsiteY1" fmla="*/ 0 h 1021384"/>
              <a:gd name="connsiteX2" fmla="*/ 2208028 w 2310166"/>
              <a:gd name="connsiteY2" fmla="*/ 0 h 1021384"/>
              <a:gd name="connsiteX3" fmla="*/ 2310166 w 2310166"/>
              <a:gd name="connsiteY3" fmla="*/ 102138 h 1021384"/>
              <a:gd name="connsiteX4" fmla="*/ 2310166 w 2310166"/>
              <a:gd name="connsiteY4" fmla="*/ 919246 h 1021384"/>
              <a:gd name="connsiteX5" fmla="*/ 2208028 w 2310166"/>
              <a:gd name="connsiteY5" fmla="*/ 1021384 h 1021384"/>
              <a:gd name="connsiteX6" fmla="*/ 102138 w 2310166"/>
              <a:gd name="connsiteY6" fmla="*/ 1021384 h 1021384"/>
              <a:gd name="connsiteX7" fmla="*/ 0 w 2310166"/>
              <a:gd name="connsiteY7" fmla="*/ 919246 h 1021384"/>
              <a:gd name="connsiteX8" fmla="*/ 0 w 2310166"/>
              <a:gd name="connsiteY8" fmla="*/ 102138 h 102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0166" h="1021384">
                <a:moveTo>
                  <a:pt x="0" y="102138"/>
                </a:moveTo>
                <a:cubicBezTo>
                  <a:pt x="0" y="45729"/>
                  <a:pt x="45729" y="0"/>
                  <a:pt x="102138" y="0"/>
                </a:cubicBezTo>
                <a:lnTo>
                  <a:pt x="2208028" y="0"/>
                </a:lnTo>
                <a:cubicBezTo>
                  <a:pt x="2264437" y="0"/>
                  <a:pt x="2310166" y="45729"/>
                  <a:pt x="2310166" y="102138"/>
                </a:cubicBezTo>
                <a:lnTo>
                  <a:pt x="2310166" y="919246"/>
                </a:lnTo>
                <a:cubicBezTo>
                  <a:pt x="2310166" y="975655"/>
                  <a:pt x="2264437" y="1021384"/>
                  <a:pt x="2208028" y="1021384"/>
                </a:cubicBezTo>
                <a:lnTo>
                  <a:pt x="102138" y="1021384"/>
                </a:lnTo>
                <a:cubicBezTo>
                  <a:pt x="45729" y="1021384"/>
                  <a:pt x="0" y="975655"/>
                  <a:pt x="0" y="919246"/>
                </a:cubicBezTo>
                <a:lnTo>
                  <a:pt x="0" y="10213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355" tIns="121355" rIns="121355" bIns="12135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400" kern="1200" dirty="0" smtClean="0"/>
              <a:t>Anti-derivada de 2</a:t>
            </a:r>
            <a:endParaRPr lang="es-AR" sz="2400" kern="1200" dirty="0"/>
          </a:p>
        </p:txBody>
      </p:sp>
      <p:sp>
        <p:nvSpPr>
          <p:cNvPr id="13" name="Forma libre 12"/>
          <p:cNvSpPr/>
          <p:nvPr/>
        </p:nvSpPr>
        <p:spPr>
          <a:xfrm>
            <a:off x="6453746" y="4905508"/>
            <a:ext cx="360889" cy="422172"/>
          </a:xfrm>
          <a:custGeom>
            <a:avLst/>
            <a:gdLst>
              <a:gd name="connsiteX0" fmla="*/ 0 w 360889"/>
              <a:gd name="connsiteY0" fmla="*/ 84434 h 422172"/>
              <a:gd name="connsiteX1" fmla="*/ 180445 w 360889"/>
              <a:gd name="connsiteY1" fmla="*/ 84434 h 422172"/>
              <a:gd name="connsiteX2" fmla="*/ 180445 w 360889"/>
              <a:gd name="connsiteY2" fmla="*/ 0 h 422172"/>
              <a:gd name="connsiteX3" fmla="*/ 360889 w 360889"/>
              <a:gd name="connsiteY3" fmla="*/ 211086 h 422172"/>
              <a:gd name="connsiteX4" fmla="*/ 180445 w 360889"/>
              <a:gd name="connsiteY4" fmla="*/ 422172 h 422172"/>
              <a:gd name="connsiteX5" fmla="*/ 180445 w 360889"/>
              <a:gd name="connsiteY5" fmla="*/ 337738 h 422172"/>
              <a:gd name="connsiteX6" fmla="*/ 0 w 360889"/>
              <a:gd name="connsiteY6" fmla="*/ 337738 h 422172"/>
              <a:gd name="connsiteX7" fmla="*/ 0 w 360889"/>
              <a:gd name="connsiteY7" fmla="*/ 84434 h 4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89" h="422172">
                <a:moveTo>
                  <a:pt x="0" y="84434"/>
                </a:moveTo>
                <a:lnTo>
                  <a:pt x="180445" y="84434"/>
                </a:lnTo>
                <a:lnTo>
                  <a:pt x="180445" y="0"/>
                </a:lnTo>
                <a:lnTo>
                  <a:pt x="360889" y="211086"/>
                </a:lnTo>
                <a:lnTo>
                  <a:pt x="180445" y="422172"/>
                </a:lnTo>
                <a:lnTo>
                  <a:pt x="180445" y="337738"/>
                </a:lnTo>
                <a:lnTo>
                  <a:pt x="0" y="337738"/>
                </a:lnTo>
                <a:lnTo>
                  <a:pt x="0" y="8443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434" rIns="108267" bIns="8443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1800" kern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Forma libre 13"/>
              <p:cNvSpPr/>
              <p:nvPr/>
            </p:nvSpPr>
            <p:spPr>
              <a:xfrm>
                <a:off x="6984866" y="4605902"/>
                <a:ext cx="1702306" cy="1021384"/>
              </a:xfrm>
              <a:custGeom>
                <a:avLst/>
                <a:gdLst>
                  <a:gd name="connsiteX0" fmla="*/ 0 w 1702306"/>
                  <a:gd name="connsiteY0" fmla="*/ 102138 h 1021384"/>
                  <a:gd name="connsiteX1" fmla="*/ 102138 w 1702306"/>
                  <a:gd name="connsiteY1" fmla="*/ 0 h 1021384"/>
                  <a:gd name="connsiteX2" fmla="*/ 1600168 w 1702306"/>
                  <a:gd name="connsiteY2" fmla="*/ 0 h 1021384"/>
                  <a:gd name="connsiteX3" fmla="*/ 1702306 w 1702306"/>
                  <a:gd name="connsiteY3" fmla="*/ 102138 h 1021384"/>
                  <a:gd name="connsiteX4" fmla="*/ 1702306 w 1702306"/>
                  <a:gd name="connsiteY4" fmla="*/ 919246 h 1021384"/>
                  <a:gd name="connsiteX5" fmla="*/ 1600168 w 1702306"/>
                  <a:gd name="connsiteY5" fmla="*/ 1021384 h 1021384"/>
                  <a:gd name="connsiteX6" fmla="*/ 102138 w 1702306"/>
                  <a:gd name="connsiteY6" fmla="*/ 1021384 h 1021384"/>
                  <a:gd name="connsiteX7" fmla="*/ 0 w 1702306"/>
                  <a:gd name="connsiteY7" fmla="*/ 919246 h 1021384"/>
                  <a:gd name="connsiteX8" fmla="*/ 0 w 170230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230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1600168" y="0"/>
                    </a:lnTo>
                    <a:cubicBezTo>
                      <a:pt x="1656577" y="0"/>
                      <a:pt x="1702306" y="45729"/>
                      <a:pt x="1702306" y="102138"/>
                    </a:cubicBezTo>
                    <a:lnTo>
                      <a:pt x="1702306" y="919246"/>
                    </a:lnTo>
                    <a:cubicBezTo>
                      <a:pt x="1702306" y="975655"/>
                      <a:pt x="1656577" y="1021384"/>
                      <a:pt x="160016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5819096"/>
                  <a:satOff val="34311"/>
                  <a:lumOff val="3726"/>
                  <a:alphaOff val="0"/>
                </a:schemeClr>
              </a:fillRef>
              <a:effectRef idx="0">
                <a:schemeClr val="accent4">
                  <a:hueOff val="-5819096"/>
                  <a:satOff val="34311"/>
                  <a:lumOff val="3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1355" tIns="121355" rIns="121355" bIns="121355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AR" sz="2400" b="0" i="1" kern="120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2400" kern="1200" dirty="0"/>
              </a:p>
            </p:txBody>
          </p:sp>
        </mc:Choice>
        <mc:Fallback>
          <p:sp>
            <p:nvSpPr>
              <p:cNvPr id="14" name="Forma libr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66" y="4605902"/>
                <a:ext cx="1702306" cy="1021384"/>
              </a:xfrm>
              <a:custGeom>
                <a:avLst/>
                <a:gdLst>
                  <a:gd name="connsiteX0" fmla="*/ 0 w 1702306"/>
                  <a:gd name="connsiteY0" fmla="*/ 102138 h 1021384"/>
                  <a:gd name="connsiteX1" fmla="*/ 102138 w 1702306"/>
                  <a:gd name="connsiteY1" fmla="*/ 0 h 1021384"/>
                  <a:gd name="connsiteX2" fmla="*/ 1600168 w 1702306"/>
                  <a:gd name="connsiteY2" fmla="*/ 0 h 1021384"/>
                  <a:gd name="connsiteX3" fmla="*/ 1702306 w 1702306"/>
                  <a:gd name="connsiteY3" fmla="*/ 102138 h 1021384"/>
                  <a:gd name="connsiteX4" fmla="*/ 1702306 w 1702306"/>
                  <a:gd name="connsiteY4" fmla="*/ 919246 h 1021384"/>
                  <a:gd name="connsiteX5" fmla="*/ 1600168 w 1702306"/>
                  <a:gd name="connsiteY5" fmla="*/ 1021384 h 1021384"/>
                  <a:gd name="connsiteX6" fmla="*/ 102138 w 1702306"/>
                  <a:gd name="connsiteY6" fmla="*/ 1021384 h 1021384"/>
                  <a:gd name="connsiteX7" fmla="*/ 0 w 1702306"/>
                  <a:gd name="connsiteY7" fmla="*/ 919246 h 1021384"/>
                  <a:gd name="connsiteX8" fmla="*/ 0 w 1702306"/>
                  <a:gd name="connsiteY8" fmla="*/ 102138 h 102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2306" h="1021384">
                    <a:moveTo>
                      <a:pt x="0" y="102138"/>
                    </a:moveTo>
                    <a:cubicBezTo>
                      <a:pt x="0" y="45729"/>
                      <a:pt x="45729" y="0"/>
                      <a:pt x="102138" y="0"/>
                    </a:cubicBezTo>
                    <a:lnTo>
                      <a:pt x="1600168" y="0"/>
                    </a:lnTo>
                    <a:cubicBezTo>
                      <a:pt x="1656577" y="0"/>
                      <a:pt x="1702306" y="45729"/>
                      <a:pt x="1702306" y="102138"/>
                    </a:cubicBezTo>
                    <a:lnTo>
                      <a:pt x="1702306" y="919246"/>
                    </a:lnTo>
                    <a:cubicBezTo>
                      <a:pt x="1702306" y="975655"/>
                      <a:pt x="1656577" y="1021384"/>
                      <a:pt x="1600168" y="1021384"/>
                    </a:cubicBezTo>
                    <a:lnTo>
                      <a:pt x="102138" y="1021384"/>
                    </a:lnTo>
                    <a:cubicBezTo>
                      <a:pt x="45729" y="1021384"/>
                      <a:pt x="0" y="975655"/>
                      <a:pt x="0" y="919246"/>
                    </a:cubicBezTo>
                    <a:lnTo>
                      <a:pt x="0" y="10213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ítulo 1"/>
              <p:cNvSpPr txBox="1">
                <a:spLocks/>
              </p:cNvSpPr>
              <p:nvPr/>
            </p:nvSpPr>
            <p:spPr>
              <a:xfrm>
                <a:off x="1014114" y="5710887"/>
                <a:ext cx="10178322" cy="149213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100" kern="1200" cap="all" spc="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AR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15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4" y="5710887"/>
                <a:ext cx="10178322" cy="14921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4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92625"/>
            <a:ext cx="10178322" cy="2371767"/>
          </a:xfrm>
        </p:spPr>
        <p:txBody>
          <a:bodyPr>
            <a:normAutofit/>
          </a:bodyPr>
          <a:lstStyle/>
          <a:p>
            <a:r>
              <a:rPr lang="es-AR" sz="2800" dirty="0" smtClean="0"/>
              <a:t>Se considera </a:t>
            </a:r>
            <a:r>
              <a:rPr lang="es-AR" sz="2800" dirty="0"/>
              <a:t>una integral indefinida como la representante de una </a:t>
            </a:r>
            <a:r>
              <a:rPr lang="es-AR" sz="2800" b="1" u="sng" dirty="0"/>
              <a:t>familia entera de funciones</a:t>
            </a:r>
            <a:r>
              <a:rPr lang="es-AR" sz="2800" dirty="0"/>
              <a:t>, (es decir, una </a:t>
            </a:r>
            <a:r>
              <a:rPr lang="es-AR" sz="2800" dirty="0" smtClean="0"/>
              <a:t>anti-derivada </a:t>
            </a:r>
            <a:r>
              <a:rPr lang="es-AR" sz="2800" dirty="0"/>
              <a:t>para cada valor de la constante C</a:t>
            </a:r>
            <a:r>
              <a:rPr lang="es-AR" sz="2800" dirty="0" smtClean="0"/>
              <a:t>).</a:t>
            </a:r>
          </a:p>
          <a:p>
            <a:r>
              <a:rPr lang="es-AR" sz="2800" dirty="0" smtClean="0"/>
              <a:t>REGLAS DE INTEGRALES</a:t>
            </a:r>
            <a:endParaRPr lang="es-A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000" dirty="0" smtClean="0"/>
              <a:t>Integrales indefinida</a:t>
            </a:r>
            <a:r>
              <a:rPr lang="es-AR" sz="4000" dirty="0" smtClean="0">
                <a:sym typeface="Wingdings" panose="05000000000000000000" pitchFamily="2" charset="2"/>
              </a:rPr>
              <a:t></a:t>
            </a:r>
            <a:r>
              <a:rPr lang="es-AR" sz="4000" dirty="0" smtClean="0"/>
              <a:t>anti-</a:t>
            </a:r>
            <a:r>
              <a:rPr lang="es-AR" sz="4000" dirty="0" err="1" smtClean="0"/>
              <a:t>derivadA</a:t>
            </a:r>
            <a:endParaRPr lang="es-AR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9522" t="45684" r="17500" b="49019"/>
          <a:stretch/>
        </p:blipFill>
        <p:spPr>
          <a:xfrm>
            <a:off x="1399044" y="3703027"/>
            <a:ext cx="9883589" cy="8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TABLA DE INTEGRALES INDEFINIDAS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853" t="49805" r="21250" b="15509"/>
          <a:stretch/>
        </p:blipFill>
        <p:spPr>
          <a:xfrm>
            <a:off x="2307272" y="1264023"/>
            <a:ext cx="8067134" cy="54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904" t="36096" r="47390" b="24473"/>
          <a:stretch/>
        </p:blipFill>
        <p:spPr>
          <a:xfrm>
            <a:off x="1251678" y="1379937"/>
            <a:ext cx="5781134" cy="51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600" dirty="0" smtClean="0"/>
              <a:t>T. de cambio total </a:t>
            </a:r>
            <a:r>
              <a:rPr lang="es-AR" sz="3600" dirty="0" smtClean="0">
                <a:sym typeface="Wingdings" panose="05000000000000000000" pitchFamily="2" charset="2"/>
              </a:rPr>
              <a:t></a:t>
            </a:r>
            <a:r>
              <a:rPr lang="es-AR" sz="3600" dirty="0"/>
              <a:t> Integrales </a:t>
            </a:r>
            <a:r>
              <a:rPr lang="es-AR" sz="3600" dirty="0" smtClean="0"/>
              <a:t>definida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8639" t="60618" r="15515" b="28788"/>
          <a:stretch/>
        </p:blipFill>
        <p:spPr>
          <a:xfrm>
            <a:off x="1116106" y="1128451"/>
            <a:ext cx="10689580" cy="17761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574" t="33914" r="32610" b="19593"/>
          <a:stretch/>
        </p:blipFill>
        <p:spPr>
          <a:xfrm>
            <a:off x="3079376" y="2988475"/>
            <a:ext cx="5540188" cy="36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27</TotalTime>
  <Words>74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Cambria Math</vt:lpstr>
      <vt:lpstr>Gill Sans MT</vt:lpstr>
      <vt:lpstr>Impact</vt:lpstr>
      <vt:lpstr>Wingdings</vt:lpstr>
      <vt:lpstr>Badge</vt:lpstr>
      <vt:lpstr>Integrales</vt:lpstr>
      <vt:lpstr>Integrales anti-derivadA</vt:lpstr>
      <vt:lpstr>∫1▒[x^3+4x-2]dx=∫1▒[x^3 ]dx+∫1▒[4x]dx-∫1▒[2]dx</vt:lpstr>
      <vt:lpstr>Integrales indefinidaanti-derivadA</vt:lpstr>
      <vt:lpstr>TABLA DE INTEGRALES INDEFINIDAS</vt:lpstr>
      <vt:lpstr>ejercicios</vt:lpstr>
      <vt:lpstr>T. de cambio total  Integrales definida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Integrales</dc:title>
  <dc:creator>María Alejandra Saux</dc:creator>
  <cp:lastModifiedBy>María Alejandra Saux</cp:lastModifiedBy>
  <cp:revision>4</cp:revision>
  <dcterms:created xsi:type="dcterms:W3CDTF">2024-09-25T22:46:54Z</dcterms:created>
  <dcterms:modified xsi:type="dcterms:W3CDTF">2024-09-25T23:13:58Z</dcterms:modified>
</cp:coreProperties>
</file>