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7" r:id="rId3"/>
    <p:sldId id="308" r:id="rId4"/>
    <p:sldId id="310" r:id="rId5"/>
    <p:sldId id="311" r:id="rId6"/>
    <p:sldId id="332" r:id="rId7"/>
    <p:sldId id="312" r:id="rId8"/>
    <p:sldId id="313" r:id="rId9"/>
    <p:sldId id="333" r:id="rId10"/>
    <p:sldId id="334" r:id="rId11"/>
    <p:sldId id="335" r:id="rId12"/>
    <p:sldId id="315" r:id="rId13"/>
    <p:sldId id="316" r:id="rId14"/>
    <p:sldId id="317" r:id="rId15"/>
    <p:sldId id="318" r:id="rId16"/>
    <p:sldId id="336" r:id="rId17"/>
    <p:sldId id="319" r:id="rId18"/>
    <p:sldId id="337" r:id="rId19"/>
    <p:sldId id="320" r:id="rId20"/>
    <p:sldId id="338" r:id="rId21"/>
    <p:sldId id="322" r:id="rId22"/>
    <p:sldId id="323" r:id="rId23"/>
    <p:sldId id="324" r:id="rId24"/>
    <p:sldId id="325" r:id="rId25"/>
    <p:sldId id="326" r:id="rId26"/>
    <p:sldId id="327" r:id="rId27"/>
    <p:sldId id="328" r:id="rId28"/>
    <p:sldId id="329" r:id="rId29"/>
    <p:sldId id="330" r:id="rId30"/>
    <p:sldId id="331" r:id="rId31"/>
    <p:sldId id="33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E69C5A8-2438-94D9-DE06-7CE78FD4086C}"/>
              </a:ext>
            </a:extLst>
          </p:cNvPr>
          <p:cNvSpPr>
            <a:spLocks noGrp="1"/>
          </p:cNvSpPr>
          <p:nvPr>
            <p:ph type="ctrTitle"/>
          </p:nvPr>
        </p:nvSpPr>
        <p:spPr/>
        <p:txBody>
          <a:bodyPr/>
          <a:lstStyle/>
          <a:p>
            <a:r>
              <a:rPr lang="es-AR" dirty="0"/>
              <a:t>TEMA 6: DERIVADAS</a:t>
            </a:r>
          </a:p>
        </p:txBody>
      </p:sp>
      <p:sp>
        <p:nvSpPr>
          <p:cNvPr id="3" name="Subtítulo 2">
            <a:extLst>
              <a:ext uri="{FF2B5EF4-FFF2-40B4-BE49-F238E27FC236}">
                <a16:creationId xmlns="" xmlns:a16="http://schemas.microsoft.com/office/drawing/2014/main" id="{B0385CBC-9607-FD93-9D65-4EB7ECF96D59}"/>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965541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Sección 3.7: actividad 5 y 6</a:t>
            </a:r>
            <a:endParaRPr lang="es-AR" dirty="0"/>
          </a:p>
        </p:txBody>
      </p:sp>
      <p:sp>
        <p:nvSpPr>
          <p:cNvPr id="3" name="Marcador de contenido 2"/>
          <p:cNvSpPr>
            <a:spLocks noGrp="1"/>
          </p:cNvSpPr>
          <p:nvPr>
            <p:ph idx="1"/>
          </p:nvPr>
        </p:nvSpPr>
        <p:spPr/>
        <p:txBody>
          <a:bodyPr/>
          <a:lstStyle/>
          <a:p>
            <a:endParaRPr lang="es-AR" dirty="0"/>
          </a:p>
        </p:txBody>
      </p:sp>
      <p:pic>
        <p:nvPicPr>
          <p:cNvPr id="5" name="Imagen 4"/>
          <p:cNvPicPr>
            <a:picLocks noChangeAspect="1"/>
          </p:cNvPicPr>
          <p:nvPr/>
        </p:nvPicPr>
        <p:blipFill rotWithShape="1">
          <a:blip r:embed="rId2"/>
          <a:srcRect l="60699" t="34249" r="11877" b="49315"/>
          <a:stretch/>
        </p:blipFill>
        <p:spPr>
          <a:xfrm>
            <a:off x="6199093" y="1264555"/>
            <a:ext cx="6118414" cy="2061672"/>
          </a:xfrm>
          <a:prstGeom prst="rect">
            <a:avLst/>
          </a:prstGeom>
        </p:spPr>
      </p:pic>
      <p:pic>
        <p:nvPicPr>
          <p:cNvPr id="4" name="Imagen 3"/>
          <p:cNvPicPr>
            <a:picLocks noChangeAspect="1"/>
          </p:cNvPicPr>
          <p:nvPr/>
        </p:nvPicPr>
        <p:blipFill rotWithShape="1">
          <a:blip r:embed="rId2"/>
          <a:srcRect l="26801" t="82393" r="41103" b="7798"/>
          <a:stretch/>
        </p:blipFill>
        <p:spPr>
          <a:xfrm>
            <a:off x="188258" y="1618567"/>
            <a:ext cx="6623622" cy="1138079"/>
          </a:xfrm>
          <a:prstGeom prst="rect">
            <a:avLst/>
          </a:prstGeom>
        </p:spPr>
      </p:pic>
      <p:pic>
        <p:nvPicPr>
          <p:cNvPr id="7" name="Imagen 6"/>
          <p:cNvPicPr>
            <a:picLocks noChangeAspect="1"/>
          </p:cNvPicPr>
          <p:nvPr/>
        </p:nvPicPr>
        <p:blipFill rotWithShape="1">
          <a:blip r:embed="rId2"/>
          <a:srcRect l="59879" t="50960" r="9482" b="22824"/>
          <a:stretch/>
        </p:blipFill>
        <p:spPr>
          <a:xfrm>
            <a:off x="2422710" y="3326227"/>
            <a:ext cx="6835590" cy="3288572"/>
          </a:xfrm>
          <a:prstGeom prst="rect">
            <a:avLst/>
          </a:prstGeom>
        </p:spPr>
      </p:pic>
    </p:spTree>
    <p:extLst>
      <p:ext uri="{BB962C8B-B14F-4D97-AF65-F5344CB8AC3E}">
        <p14:creationId xmlns:p14="http://schemas.microsoft.com/office/powerpoint/2010/main" val="741075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AR" dirty="0" smtClean="0"/>
              <a:t>Repaso de análisis de funciones</a:t>
            </a:r>
            <a:endParaRPr lang="es-AR" dirty="0"/>
          </a:p>
        </p:txBody>
      </p:sp>
      <p:sp>
        <p:nvSpPr>
          <p:cNvPr id="5" name="Subtítulo 4"/>
          <p:cNvSpPr>
            <a:spLocks noGrp="1"/>
          </p:cNvSpPr>
          <p:nvPr>
            <p:ph type="subTitle" idx="1"/>
          </p:nvPr>
        </p:nvSpPr>
        <p:spPr/>
        <p:txBody>
          <a:bodyPr/>
          <a:lstStyle/>
          <a:p>
            <a:endParaRPr lang="es-AR"/>
          </a:p>
        </p:txBody>
      </p:sp>
    </p:spTree>
    <p:extLst>
      <p:ext uri="{BB962C8B-B14F-4D97-AF65-F5344CB8AC3E}">
        <p14:creationId xmlns:p14="http://schemas.microsoft.com/office/powerpoint/2010/main" val="551837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0A3E688-7441-E3C8-0E83-0B8DDD7978D4}"/>
              </a:ext>
            </a:extLst>
          </p:cNvPr>
          <p:cNvSpPr>
            <a:spLocks noGrp="1"/>
          </p:cNvSpPr>
          <p:nvPr>
            <p:ph type="title"/>
          </p:nvPr>
        </p:nvSpPr>
        <p:spPr>
          <a:xfrm>
            <a:off x="2067339" y="624110"/>
            <a:ext cx="9437273" cy="1280890"/>
          </a:xfrm>
        </p:spPr>
        <p:txBody>
          <a:bodyPr/>
          <a:lstStyle/>
          <a:p>
            <a:r>
              <a:rPr lang="es-ES" dirty="0"/>
              <a:t>Análisis de una función a partir de su gráfica</a:t>
            </a:r>
            <a:endParaRPr lang="es-AR" dirty="0"/>
          </a:p>
        </p:txBody>
      </p:sp>
      <p:sp>
        <p:nvSpPr>
          <p:cNvPr id="3" name="Marcador de contenido 2">
            <a:extLst>
              <a:ext uri="{FF2B5EF4-FFF2-40B4-BE49-F238E27FC236}">
                <a16:creationId xmlns="" xmlns:a16="http://schemas.microsoft.com/office/drawing/2014/main" id="{26A21ECE-927B-376C-34A1-484DB782F2DC}"/>
              </a:ext>
            </a:extLst>
          </p:cNvPr>
          <p:cNvSpPr>
            <a:spLocks noGrp="1"/>
          </p:cNvSpPr>
          <p:nvPr>
            <p:ph idx="1"/>
          </p:nvPr>
        </p:nvSpPr>
        <p:spPr>
          <a:xfrm>
            <a:off x="7701240" y="1196788"/>
            <a:ext cx="4318482" cy="5429299"/>
          </a:xfrm>
        </p:spPr>
        <p:txBody>
          <a:bodyPr>
            <a:normAutofit/>
          </a:bodyPr>
          <a:lstStyle/>
          <a:p>
            <a:r>
              <a:rPr lang="es-ES" sz="2400" dirty="0"/>
              <a:t>Dominio</a:t>
            </a:r>
          </a:p>
          <a:p>
            <a:r>
              <a:rPr lang="es-ES" sz="2400" dirty="0"/>
              <a:t>Conjunto imagen</a:t>
            </a:r>
          </a:p>
          <a:p>
            <a:r>
              <a:rPr lang="es-ES" sz="2400" dirty="0"/>
              <a:t>Puntos de intersección con el eje x (Raíces)</a:t>
            </a:r>
          </a:p>
          <a:p>
            <a:r>
              <a:rPr lang="es-ES" sz="2400" dirty="0"/>
              <a:t>Puntos de intersección con el eje y (Ordenada al origen)</a:t>
            </a:r>
          </a:p>
          <a:p>
            <a:r>
              <a:rPr lang="es-ES" sz="2400" dirty="0"/>
              <a:t>Intervalo de </a:t>
            </a:r>
            <a:r>
              <a:rPr lang="es-ES" sz="2400" dirty="0" smtClean="0"/>
              <a:t>crecimiento y decrecimiento.</a:t>
            </a:r>
          </a:p>
          <a:p>
            <a:r>
              <a:rPr lang="es-ES" sz="2400" dirty="0" smtClean="0"/>
              <a:t>Conjunto positivo y negativo.</a:t>
            </a:r>
            <a:endParaRPr lang="es-ES" sz="2400" dirty="0"/>
          </a:p>
          <a:p>
            <a:r>
              <a:rPr lang="es-ES" sz="2400" dirty="0"/>
              <a:t>Máximo y/o </a:t>
            </a:r>
            <a:r>
              <a:rPr lang="es-ES" sz="2400" dirty="0" smtClean="0"/>
              <a:t>Mínimo.</a:t>
            </a:r>
            <a:endParaRPr lang="es-AR" sz="2400" dirty="0"/>
          </a:p>
        </p:txBody>
      </p:sp>
      <p:pic>
        <p:nvPicPr>
          <p:cNvPr id="5" name="Imagen 4"/>
          <p:cNvPicPr/>
          <p:nvPr/>
        </p:nvPicPr>
        <p:blipFill rotWithShape="1">
          <a:blip r:embed="rId2"/>
          <a:srcRect l="16625" t="27532" r="27623" b="10010"/>
          <a:stretch/>
        </p:blipFill>
        <p:spPr bwMode="auto">
          <a:xfrm>
            <a:off x="134471" y="1807303"/>
            <a:ext cx="7566768" cy="48187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142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BCF8582-3CA8-D155-E1C5-D0CEA8575286}"/>
              </a:ext>
            </a:extLst>
          </p:cNvPr>
          <p:cNvSpPr>
            <a:spLocks noGrp="1"/>
          </p:cNvSpPr>
          <p:nvPr>
            <p:ph type="title"/>
          </p:nvPr>
        </p:nvSpPr>
        <p:spPr/>
        <p:txBody>
          <a:bodyPr/>
          <a:lstStyle/>
          <a:p>
            <a:r>
              <a:rPr lang="es-ES" dirty="0"/>
              <a:t>Análisis de una función a partir de su fórmula y su derivada</a:t>
            </a:r>
            <a:endParaRPr lang="es-AR" dirty="0"/>
          </a:p>
        </p:txBody>
      </p:sp>
      <mc:AlternateContent xmlns:mc="http://schemas.openxmlformats.org/markup-compatibility/2006" xmlns:a14="http://schemas.microsoft.com/office/drawing/2010/main">
        <mc:Choice Requires="a14">
          <p:graphicFrame>
            <p:nvGraphicFramePr>
              <p:cNvPr id="4" name="Tabla 4">
                <a:extLst>
                  <a:ext uri="{FF2B5EF4-FFF2-40B4-BE49-F238E27FC236}">
                    <a16:creationId xmlns="" xmlns:a16="http://schemas.microsoft.com/office/drawing/2014/main" id="{8CD215EF-2F8B-ECFF-A217-8CA8C1DC9562}"/>
                  </a:ext>
                </a:extLst>
              </p:cNvPr>
              <p:cNvGraphicFramePr>
                <a:graphicFrameLocks noGrp="1"/>
              </p:cNvGraphicFramePr>
              <p:nvPr>
                <p:ph idx="1"/>
                <p:extLst/>
              </p:nvPr>
            </p:nvGraphicFramePr>
            <p:xfrm>
              <a:off x="344557" y="2133600"/>
              <a:ext cx="11672379" cy="3557016"/>
            </p:xfrm>
            <a:graphic>
              <a:graphicData uri="http://schemas.openxmlformats.org/drawingml/2006/table">
                <a:tbl>
                  <a:tblPr firstRow="1" bandRow="1">
                    <a:tableStyleId>{5C22544A-7EE6-4342-B048-85BDC9FD1C3A}</a:tableStyleId>
                  </a:tblPr>
                  <a:tblGrid>
                    <a:gridCol w="1524000">
                      <a:extLst>
                        <a:ext uri="{9D8B030D-6E8A-4147-A177-3AD203B41FA5}">
                          <a16:colId xmlns="" xmlns:a16="http://schemas.microsoft.com/office/drawing/2014/main" val="2954920809"/>
                        </a:ext>
                      </a:extLst>
                    </a:gridCol>
                    <a:gridCol w="1974573">
                      <a:extLst>
                        <a:ext uri="{9D8B030D-6E8A-4147-A177-3AD203B41FA5}">
                          <a16:colId xmlns="" xmlns:a16="http://schemas.microsoft.com/office/drawing/2014/main" val="534315712"/>
                        </a:ext>
                      </a:extLst>
                    </a:gridCol>
                    <a:gridCol w="2332383">
                      <a:extLst>
                        <a:ext uri="{9D8B030D-6E8A-4147-A177-3AD203B41FA5}">
                          <a16:colId xmlns="" xmlns:a16="http://schemas.microsoft.com/office/drawing/2014/main" val="3285792114"/>
                        </a:ext>
                      </a:extLst>
                    </a:gridCol>
                    <a:gridCol w="2124598">
                      <a:extLst>
                        <a:ext uri="{9D8B030D-6E8A-4147-A177-3AD203B41FA5}">
                          <a16:colId xmlns="" xmlns:a16="http://schemas.microsoft.com/office/drawing/2014/main" val="4204355012"/>
                        </a:ext>
                      </a:extLst>
                    </a:gridCol>
                    <a:gridCol w="1758289">
                      <a:extLst>
                        <a:ext uri="{9D8B030D-6E8A-4147-A177-3AD203B41FA5}">
                          <a16:colId xmlns="" xmlns:a16="http://schemas.microsoft.com/office/drawing/2014/main" val="762648809"/>
                        </a:ext>
                      </a:extLst>
                    </a:gridCol>
                    <a:gridCol w="1958536">
                      <a:extLst>
                        <a:ext uri="{9D8B030D-6E8A-4147-A177-3AD203B41FA5}">
                          <a16:colId xmlns="" xmlns:a16="http://schemas.microsoft.com/office/drawing/2014/main" val="2574282502"/>
                        </a:ext>
                      </a:extLst>
                    </a:gridCol>
                  </a:tblGrid>
                  <a:tr h="370840">
                    <a:tc gridSpan="6">
                      <a:txBody>
                        <a:bodyPr/>
                        <a:lstStyle/>
                        <a:p>
                          <a:pPr algn="ctr"/>
                          <a:r>
                            <a:rPr lang="es-ES" dirty="0"/>
                            <a:t>Domino</a:t>
                          </a:r>
                          <a:endParaRPr lang="es-AR" dirty="0"/>
                        </a:p>
                      </a:txBody>
                      <a:tcPr anchor="ctr"/>
                    </a:tc>
                    <a:tc hMerge="1">
                      <a:txBody>
                        <a:bodyPr/>
                        <a:lstStyle/>
                        <a:p>
                          <a:endParaRPr lang="es-AR"/>
                        </a:p>
                      </a:txBody>
                      <a:tcPr/>
                    </a:tc>
                    <a:tc hMerge="1">
                      <a:txBody>
                        <a:bodyPr/>
                        <a:lstStyle/>
                        <a:p>
                          <a:r>
                            <a:rPr lang="es-ES" dirty="0"/>
                            <a:t>Domino</a:t>
                          </a:r>
                          <a:endParaRPr lang="es-AR" dirty="0"/>
                        </a:p>
                      </a:txBody>
                      <a:tcPr/>
                    </a:tc>
                    <a:tc hMerge="1">
                      <a:txBody>
                        <a:bodyPr/>
                        <a:lstStyle/>
                        <a:p>
                          <a:endParaRPr lang="es-AR"/>
                        </a:p>
                      </a:txBody>
                      <a:tcPr/>
                    </a:tc>
                    <a:tc hMerge="1">
                      <a:txBody>
                        <a:bodyPr/>
                        <a:lstStyle/>
                        <a:p>
                          <a:endParaRPr lang="es-AR"/>
                        </a:p>
                      </a:txBody>
                      <a:tcPr/>
                    </a:tc>
                    <a:tc hMerge="1">
                      <a:txBody>
                        <a:bodyPr/>
                        <a:lstStyle/>
                        <a:p>
                          <a:endParaRPr lang="es-AR" dirty="0"/>
                        </a:p>
                      </a:txBody>
                      <a:tcPr/>
                    </a:tc>
                    <a:extLst>
                      <a:ext uri="{0D108BD9-81ED-4DB2-BD59-A6C34878D82A}">
                        <a16:rowId xmlns="" xmlns:a16="http://schemas.microsoft.com/office/drawing/2014/main" val="3042324065"/>
                      </a:ext>
                    </a:extLst>
                  </a:tr>
                  <a:tr h="370840">
                    <a:tc>
                      <a:txBody>
                        <a:bodyPr/>
                        <a:lstStyle/>
                        <a:p>
                          <a:pPr algn="ctr"/>
                          <a:r>
                            <a:rPr lang="es-ES" b="1" dirty="0"/>
                            <a:t>Polinómica</a:t>
                          </a:r>
                          <a:endParaRPr lang="es-AR" b="1" dirty="0"/>
                        </a:p>
                      </a:txBody>
                      <a:tcPr anchor="ctr"/>
                    </a:tc>
                    <a:tc>
                      <a:txBody>
                        <a:bodyPr/>
                        <a:lstStyle/>
                        <a:p>
                          <a:pPr algn="ctr"/>
                          <a:r>
                            <a:rPr lang="es-ES" b="1" dirty="0"/>
                            <a:t>Racional</a:t>
                          </a:r>
                          <a:endParaRPr lang="es-AR" b="1" dirty="0"/>
                        </a:p>
                      </a:txBody>
                      <a:tcPr anchor="ctr"/>
                    </a:tc>
                    <a:tc>
                      <a:txBody>
                        <a:bodyPr/>
                        <a:lstStyle/>
                        <a:p>
                          <a:pPr algn="ctr"/>
                          <a:r>
                            <a:rPr lang="es-ES" b="1" dirty="0"/>
                            <a:t>Radical</a:t>
                          </a:r>
                          <a:endParaRPr lang="es-AR" b="1" dirty="0"/>
                        </a:p>
                      </a:txBody>
                      <a:tcPr anchor="ctr"/>
                    </a:tc>
                    <a:tc>
                      <a:txBody>
                        <a:bodyPr/>
                        <a:lstStyle/>
                        <a:p>
                          <a:pPr algn="ctr"/>
                          <a:r>
                            <a:rPr lang="es-ES" b="1" dirty="0"/>
                            <a:t>Logarítmica</a:t>
                          </a:r>
                          <a:endParaRPr lang="es-AR" b="1" dirty="0"/>
                        </a:p>
                      </a:txBody>
                      <a:tcPr anchor="ctr"/>
                    </a:tc>
                    <a:tc>
                      <a:txBody>
                        <a:bodyPr/>
                        <a:lstStyle/>
                        <a:p>
                          <a:pPr algn="ctr"/>
                          <a:r>
                            <a:rPr lang="es-ES" b="1" dirty="0"/>
                            <a:t>Exponencial</a:t>
                          </a:r>
                          <a:endParaRPr lang="es-AR" b="1" dirty="0"/>
                        </a:p>
                      </a:txBody>
                      <a:tcPr anchor="ctr"/>
                    </a:tc>
                    <a:tc>
                      <a:txBody>
                        <a:bodyPr/>
                        <a:lstStyle/>
                        <a:p>
                          <a:pPr algn="ctr"/>
                          <a:r>
                            <a:rPr lang="es-ES" b="1" dirty="0"/>
                            <a:t>Trigonométrica</a:t>
                          </a:r>
                          <a:endParaRPr lang="es-AR" b="1" dirty="0"/>
                        </a:p>
                      </a:txBody>
                      <a:tcPr anchor="ctr"/>
                    </a:tc>
                    <a:extLst>
                      <a:ext uri="{0D108BD9-81ED-4DB2-BD59-A6C34878D82A}">
                        <a16:rowId xmlns="" xmlns:a16="http://schemas.microsoft.com/office/drawing/2014/main" val="1748118752"/>
                      </a:ext>
                    </a:extLst>
                  </a:tr>
                  <a:tr h="370840">
                    <a:tc>
                      <a:txBody>
                        <a:bodyPr/>
                        <a:lstStyle/>
                        <a:p>
                          <a:pPr/>
                          <a14:m>
                            <m:oMathPara xmlns:m="http://schemas.openxmlformats.org/officeDocument/2006/math">
                              <m:oMathParaPr>
                                <m:jc m:val="centerGroup"/>
                              </m:oMathParaPr>
                              <m:oMath xmlns:m="http://schemas.openxmlformats.org/officeDocument/2006/math">
                                <m:r>
                                  <a:rPr lang="es-AR" i="1" smtClean="0">
                                    <a:latin typeface="Cambria Math" panose="02040503050406030204" pitchFamily="18" charset="0"/>
                                    <a:ea typeface="Cambria Math" panose="02040503050406030204" pitchFamily="18" charset="0"/>
                                  </a:rPr>
                                  <m:t>ℝ</m:t>
                                </m:r>
                              </m:oMath>
                            </m:oMathPara>
                          </a14:m>
                          <a:endParaRPr lang="es-AR" dirty="0"/>
                        </a:p>
                      </a:txBody>
                      <a:tcPr anchor="ctr"/>
                    </a:tc>
                    <a:tc>
                      <a:txBody>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num>
                                  <m:den>
                                    <m:r>
                                      <a:rPr lang="es-ES" b="0" i="1" smtClean="0">
                                        <a:latin typeface="Cambria Math" panose="02040503050406030204" pitchFamily="18" charset="0"/>
                                      </a:rPr>
                                      <m:t>h</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den>
                                </m:f>
                              </m:oMath>
                            </m:oMathPara>
                          </a14:m>
                          <a:endParaRPr lang="es-AR" dirty="0"/>
                        </a:p>
                        <a:p>
                          <a:pPr/>
                          <a14:m>
                            <m:oMathPara xmlns:m="http://schemas.openxmlformats.org/officeDocument/2006/math">
                              <m:oMathParaPr>
                                <m:jc m:val="centerGroup"/>
                              </m:oMathParaPr>
                              <m:oMath xmlns:m="http://schemas.openxmlformats.org/officeDocument/2006/math">
                                <m:r>
                                  <a:rPr lang="es-AR" i="1" smtClean="0">
                                    <a:latin typeface="Cambria Math" panose="02040503050406030204" pitchFamily="18" charset="0"/>
                                    <a:ea typeface="Cambria Math" panose="02040503050406030204" pitchFamily="18" charset="0"/>
                                  </a:rPr>
                                  <m:t>ℝ</m:t>
                                </m:r>
                                <m:r>
                                  <a:rPr lang="es-ES" b="0" i="1" smtClean="0">
                                    <a:latin typeface="Cambria Math" panose="02040503050406030204" pitchFamily="18" charset="0"/>
                                    <a:ea typeface="Cambria Math" panose="02040503050406030204" pitchFamily="18" charset="0"/>
                                  </a:rPr>
                                  <m:t>−</m:t>
                                </m:r>
                                <m:d>
                                  <m:dPr>
                                    <m:begChr m:val="{"/>
                                    <m:endChr m:val="}"/>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h</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𝑥</m:t>
                                        </m:r>
                                      </m:e>
                                    </m:d>
                                    <m:r>
                                      <a:rPr lang="es-ES" b="0" i="1" smtClean="0">
                                        <a:latin typeface="Cambria Math" panose="02040503050406030204" pitchFamily="18" charset="0"/>
                                        <a:ea typeface="Cambria Math" panose="02040503050406030204" pitchFamily="18" charset="0"/>
                                      </a:rPr>
                                      <m:t>=0</m:t>
                                    </m:r>
                                  </m:e>
                                </m:d>
                              </m:oMath>
                            </m:oMathPara>
                          </a14:m>
                          <a:endParaRPr lang="es-AR" dirty="0"/>
                        </a:p>
                      </a:txBody>
                      <a:tcPr anchor="ctr"/>
                    </a:tc>
                    <a:tc>
                      <a:txBody>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𝑔</m:t>
                                    </m:r>
                                    <m:r>
                                      <a:rPr lang="es-ES" b="0" i="1" smtClean="0">
                                        <a:latin typeface="Cambria Math" panose="02040503050406030204" pitchFamily="18" charset="0"/>
                                      </a:rPr>
                                      <m:t>(</m:t>
                                    </m:r>
                                    <m:r>
                                      <a:rPr lang="es-ES" b="0" i="1" smtClean="0">
                                        <a:latin typeface="Cambria Math" panose="02040503050406030204" pitchFamily="18" charset="0"/>
                                      </a:rPr>
                                      <m:t>𝑥</m:t>
                                    </m:r>
                                    <m:r>
                                      <a:rPr lang="es-ES" b="0" i="1" smtClean="0">
                                        <a:latin typeface="Cambria Math" panose="02040503050406030204" pitchFamily="18" charset="0"/>
                                      </a:rPr>
                                      <m:t>)</m:t>
                                    </m:r>
                                  </m:e>
                                </m:rad>
                              </m:oMath>
                            </m:oMathPara>
                          </a14:m>
                          <a:endParaRPr lang="es-ES" b="0"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𝑆𝑜𝑛</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𝑣𝑎𝑙𝑜𝑟𝑒𝑠</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𝑥</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 </m:t>
                                </m:r>
                                <m:r>
                                  <a:rPr lang="es-ES" b="0" i="1" smtClean="0">
                                    <a:latin typeface="Cambria Math" panose="02040503050406030204" pitchFamily="18" charset="0"/>
                                  </a:rPr>
                                  <m:t>𝑡𝑎𝑙𝑒𝑠</m:t>
                                </m:r>
                                <m:r>
                                  <a:rPr lang="es-ES" b="0" i="1" smtClean="0">
                                    <a:latin typeface="Cambria Math" panose="02040503050406030204" pitchFamily="18" charset="0"/>
                                  </a:rPr>
                                  <m:t> </m:t>
                                </m:r>
                                <m:r>
                                  <a:rPr lang="es-ES" b="0" i="1" smtClean="0">
                                    <a:latin typeface="Cambria Math" panose="02040503050406030204" pitchFamily="18" charset="0"/>
                                  </a:rPr>
                                  <m:t>𝑞𝑢𝑒</m:t>
                                </m:r>
                                <m:r>
                                  <a:rPr lang="es-ES" b="0" i="1" smtClean="0">
                                    <a:latin typeface="Cambria Math" panose="02040503050406030204" pitchFamily="18" charset="0"/>
                                  </a:rPr>
                                  <m:t> </m:t>
                                </m:r>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≥0</m:t>
                                </m:r>
                              </m:oMath>
                            </m:oMathPara>
                          </a14:m>
                          <a:endParaRPr lang="es-ES" b="0" dirty="0"/>
                        </a:p>
                      </a:txBody>
                      <a:tcPr anchor="ctr"/>
                    </a:tc>
                    <a:tc>
                      <a:txBody>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𝑓</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m:t>
                                </m:r>
                                <m:func>
                                  <m:funcPr>
                                    <m:ctrlPr>
                                      <a:rPr lang="es-ES" b="0" i="1" smtClean="0">
                                        <a:latin typeface="Cambria Math" panose="02040503050406030204" pitchFamily="18" charset="0"/>
                                      </a:rPr>
                                    </m:ctrlPr>
                                  </m:funcPr>
                                  <m:fName>
                                    <m:r>
                                      <m:rPr>
                                        <m:sty m:val="p"/>
                                      </m:rPr>
                                      <a:rPr lang="es-ES" b="0" i="0" smtClean="0">
                                        <a:latin typeface="Cambria Math" panose="02040503050406030204" pitchFamily="18" charset="0"/>
                                      </a:rPr>
                                      <m:t>log</m:t>
                                    </m:r>
                                  </m:fName>
                                  <m:e>
                                    <m:r>
                                      <a:rPr lang="es-ES" b="0" i="1" smtClean="0">
                                        <a:latin typeface="Cambria Math" panose="02040503050406030204" pitchFamily="18" charset="0"/>
                                      </a:rPr>
                                      <m:t>𝑔</m:t>
                                    </m:r>
                                    <m:r>
                                      <a:rPr lang="es-ES" b="0" i="1" smtClean="0">
                                        <a:latin typeface="Cambria Math" panose="02040503050406030204" pitchFamily="18" charset="0"/>
                                      </a:rPr>
                                      <m:t>(</m:t>
                                    </m:r>
                                    <m:r>
                                      <a:rPr lang="es-ES" b="0" i="1" smtClean="0">
                                        <a:latin typeface="Cambria Math" panose="02040503050406030204" pitchFamily="18" charset="0"/>
                                      </a:rPr>
                                      <m:t>𝑥</m:t>
                                    </m:r>
                                    <m:r>
                                      <a:rPr lang="es-ES" b="0" i="1" smtClean="0">
                                        <a:latin typeface="Cambria Math" panose="02040503050406030204" pitchFamily="18" charset="0"/>
                                      </a:rPr>
                                      <m:t>)</m:t>
                                    </m:r>
                                  </m:e>
                                </m:func>
                              </m:oMath>
                            </m:oMathPara>
                          </a14:m>
                          <a:endParaRPr lang="es-ES" b="0"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𝑆𝑜𝑛</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𝑣𝑎𝑙𝑜𝑟𝑒𝑠</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𝑥</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 </m:t>
                                </m:r>
                                <m:r>
                                  <a:rPr lang="es-ES" b="0" i="1" smtClean="0">
                                    <a:latin typeface="Cambria Math" panose="02040503050406030204" pitchFamily="18" charset="0"/>
                                  </a:rPr>
                                  <m:t>𝑡𝑎𝑙𝑒𝑠</m:t>
                                </m:r>
                                <m:r>
                                  <a:rPr lang="es-ES" b="0" i="1" smtClean="0">
                                    <a:latin typeface="Cambria Math" panose="02040503050406030204" pitchFamily="18" charset="0"/>
                                  </a:rPr>
                                  <m:t> </m:t>
                                </m:r>
                                <m:r>
                                  <a:rPr lang="es-ES" b="0" i="1" smtClean="0">
                                    <a:latin typeface="Cambria Math" panose="02040503050406030204" pitchFamily="18" charset="0"/>
                                  </a:rPr>
                                  <m:t>𝑞𝑢𝑒</m:t>
                                </m:r>
                                <m:r>
                                  <a:rPr lang="es-ES" b="0" i="1" smtClean="0">
                                    <a:latin typeface="Cambria Math" panose="02040503050406030204" pitchFamily="18" charset="0"/>
                                  </a:rPr>
                                  <m:t> </m:t>
                                </m:r>
                                <m:r>
                                  <a:rPr lang="es-ES" b="0" i="1" smtClean="0">
                                    <a:latin typeface="Cambria Math" panose="02040503050406030204" pitchFamily="18" charset="0"/>
                                  </a:rPr>
                                  <m:t>𝑔</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r>
                                  <a:rPr lang="es-ES" b="0" i="1" smtClean="0">
                                    <a:latin typeface="Cambria Math" panose="02040503050406030204" pitchFamily="18" charset="0"/>
                                  </a:rPr>
                                  <m:t>&gt;0</m:t>
                                </m:r>
                              </m:oMath>
                            </m:oMathPara>
                          </a14:m>
                          <a:endParaRPr lang="es-ES" b="0" dirty="0"/>
                        </a:p>
                        <a:p>
                          <a:endParaRPr lang="es-AR"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AR" i="1" smtClean="0">
                                    <a:latin typeface="Cambria Math" panose="02040503050406030204" pitchFamily="18" charset="0"/>
                                    <a:ea typeface="Cambria Math" panose="02040503050406030204" pitchFamily="18" charset="0"/>
                                  </a:rPr>
                                  <m:t>ℝ</m:t>
                                </m:r>
                              </m:oMath>
                            </m:oMathPara>
                          </a14:m>
                          <a:endParaRPr lang="es-AR" dirty="0"/>
                        </a:p>
                        <a:p>
                          <a:endParaRPr lang="es-AR"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AR" i="1" smtClean="0">
                                    <a:latin typeface="Cambria Math" panose="02040503050406030204" pitchFamily="18" charset="0"/>
                                    <a:ea typeface="Cambria Math" panose="02040503050406030204" pitchFamily="18" charset="0"/>
                                  </a:rPr>
                                  <m:t>ℝ</m:t>
                                </m:r>
                              </m:oMath>
                            </m:oMathPara>
                          </a14:m>
                          <a:endParaRPr lang="es-AR" dirty="0"/>
                        </a:p>
                        <a:p>
                          <a:pPr/>
                          <a14:m>
                            <m:oMathPara xmlns:m="http://schemas.openxmlformats.org/officeDocument/2006/math">
                              <m:oMathParaPr>
                                <m:jc m:val="centerGroup"/>
                              </m:oMathParaPr>
                              <m:oMath xmlns:m="http://schemas.openxmlformats.org/officeDocument/2006/math">
                                <m:d>
                                  <m:dPr>
                                    <m:begChr m:val="{"/>
                                    <m:endChr m:val=""/>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𝑦</m:t>
                                        </m:r>
                                        <m:r>
                                          <a:rPr lang="es-ES" b="0" i="1" smtClean="0">
                                            <a:latin typeface="Cambria Math" panose="02040503050406030204" pitchFamily="18" charset="0"/>
                                          </a:rPr>
                                          <m:t>=</m:t>
                                        </m:r>
                                        <m:r>
                                          <a:rPr lang="es-ES" b="0" i="1" smtClean="0">
                                            <a:latin typeface="Cambria Math" panose="02040503050406030204" pitchFamily="18" charset="0"/>
                                          </a:rPr>
                                          <m:t>𝑠𝑒𝑛</m:t>
                                        </m:r>
                                        <m:r>
                                          <a:rPr lang="es-ES" b="0" i="1" smtClean="0">
                                            <a:latin typeface="Cambria Math" panose="02040503050406030204" pitchFamily="18" charset="0"/>
                                          </a:rPr>
                                          <m:t>(</m:t>
                                        </m:r>
                                        <m:r>
                                          <a:rPr lang="es-ES" b="0" i="1" smtClean="0">
                                            <a:latin typeface="Cambria Math" panose="02040503050406030204" pitchFamily="18" charset="0"/>
                                          </a:rPr>
                                          <m:t>𝑥</m:t>
                                        </m:r>
                                        <m:r>
                                          <a:rPr lang="es-ES" b="0" i="1" smtClean="0">
                                            <a:latin typeface="Cambria Math" panose="02040503050406030204" pitchFamily="18" charset="0"/>
                                          </a:rPr>
                                          <m:t>)</m:t>
                                        </m:r>
                                      </m:e>
                                      <m:e>
                                        <m:r>
                                          <a:rPr lang="es-ES" b="0" i="1" smtClean="0">
                                            <a:latin typeface="Cambria Math" panose="02040503050406030204" pitchFamily="18" charset="0"/>
                                          </a:rPr>
                                          <m:t>𝑦</m:t>
                                        </m:r>
                                        <m:r>
                                          <a:rPr lang="es-ES" b="0" i="1" smtClean="0">
                                            <a:latin typeface="Cambria Math" panose="02040503050406030204" pitchFamily="18" charset="0"/>
                                          </a:rPr>
                                          <m:t>=</m:t>
                                        </m:r>
                                        <m:r>
                                          <m:rPr>
                                            <m:sty m:val="p"/>
                                          </m:rPr>
                                          <a:rPr lang="es-ES" b="0" i="0" smtClean="0">
                                            <a:latin typeface="Cambria Math" panose="02040503050406030204" pitchFamily="18" charset="0"/>
                                          </a:rPr>
                                          <m:t>cos</m:t>
                                        </m:r>
                                        <m:r>
                                          <a:rPr lang="es-ES" b="0" i="1" smtClean="0">
                                            <a:latin typeface="Cambria Math" panose="02040503050406030204" pitchFamily="18" charset="0"/>
                                          </a:rPr>
                                          <m:t>⁡(</m:t>
                                        </m:r>
                                        <m:r>
                                          <a:rPr lang="es-ES" b="0" i="1" smtClean="0">
                                            <a:latin typeface="Cambria Math" panose="02040503050406030204" pitchFamily="18" charset="0"/>
                                          </a:rPr>
                                          <m:t>𝑥</m:t>
                                        </m:r>
                                        <m:r>
                                          <a:rPr lang="es-ES" b="0" i="1" smtClean="0">
                                            <a:latin typeface="Cambria Math" panose="02040503050406030204" pitchFamily="18" charset="0"/>
                                          </a:rPr>
                                          <m:t>)</m:t>
                                        </m:r>
                                      </m:e>
                                    </m:eqArr>
                                  </m:e>
                                </m:d>
                              </m:oMath>
                            </m:oMathPara>
                          </a14:m>
                          <a:endParaRPr lang="es-AR" dirty="0"/>
                        </a:p>
                        <a:p>
                          <a:endParaRPr lang="es-AR" dirty="0"/>
                        </a:p>
                        <a:p>
                          <a:r>
                            <a:rPr lang="es-AR" dirty="0"/>
                            <a:t>Para </a:t>
                          </a:r>
                          <a14:m>
                            <m:oMath xmlns:m="http://schemas.openxmlformats.org/officeDocument/2006/math">
                              <m:r>
                                <a:rPr lang="es-ES" b="0" i="1" smtClean="0">
                                  <a:latin typeface="Cambria Math" panose="02040503050406030204" pitchFamily="18" charset="0"/>
                                </a:rPr>
                                <m:t>𝑦</m:t>
                              </m:r>
                              <m:r>
                                <a:rPr lang="es-ES" b="0" i="1" smtClean="0">
                                  <a:latin typeface="Cambria Math" panose="02040503050406030204" pitchFamily="18" charset="0"/>
                                </a:rPr>
                                <m:t>=</m:t>
                              </m:r>
                              <m:r>
                                <a:rPr lang="es-ES" b="0" i="1" smtClean="0">
                                  <a:latin typeface="Cambria Math" panose="02040503050406030204" pitchFamily="18" charset="0"/>
                                </a:rPr>
                                <m:t>𝑡𝑔</m:t>
                              </m:r>
                              <m:r>
                                <a:rPr lang="es-ES" b="0" i="1" smtClean="0">
                                  <a:latin typeface="Cambria Math" panose="02040503050406030204" pitchFamily="18" charset="0"/>
                                </a:rPr>
                                <m:t>(</m:t>
                              </m:r>
                              <m:r>
                                <a:rPr lang="es-ES" b="0" i="1" smtClean="0">
                                  <a:latin typeface="Cambria Math" panose="02040503050406030204" pitchFamily="18" charset="0"/>
                                </a:rPr>
                                <m:t>𝑥</m:t>
                              </m:r>
                              <m:r>
                                <a:rPr lang="es-ES" b="0" i="1" smtClean="0">
                                  <a:latin typeface="Cambria Math" panose="02040503050406030204" pitchFamily="18" charset="0"/>
                                </a:rPr>
                                <m:t>)</m:t>
                              </m:r>
                            </m:oMath>
                          </a14:m>
                          <a:endParaRPr lang="es-AR" dirty="0"/>
                        </a:p>
                        <a:p>
                          <a:pPr/>
                          <a14:m>
                            <m:oMathPara xmlns:m="http://schemas.openxmlformats.org/officeDocument/2006/math">
                              <m:oMathParaPr>
                                <m:jc m:val="centerGroup"/>
                              </m:oMathParaPr>
                              <m:oMath xmlns:m="http://schemas.openxmlformats.org/officeDocument/2006/math">
                                <m:r>
                                  <a:rPr lang="es-AR" i="1" smtClean="0">
                                    <a:latin typeface="Cambria Math" panose="02040503050406030204" pitchFamily="18" charset="0"/>
                                    <a:ea typeface="Cambria Math" panose="02040503050406030204" pitchFamily="18" charset="0"/>
                                  </a:rPr>
                                  <m:t>ℝ</m:t>
                                </m:r>
                                <m:r>
                                  <a:rPr lang="es-ES" b="0" i="1" smtClean="0">
                                    <a:latin typeface="Cambria Math" panose="02040503050406030204" pitchFamily="18" charset="0"/>
                                    <a:ea typeface="Cambria Math" panose="02040503050406030204" pitchFamily="18" charset="0"/>
                                  </a:rPr>
                                  <m:t>−</m:t>
                                </m:r>
                                <m:d>
                                  <m:dPr>
                                    <m:begChr m:val="{"/>
                                    <m:endChr m:val="}"/>
                                    <m:ctrlPr>
                                      <a:rPr lang="es-ES" b="0" i="1" smtClean="0">
                                        <a:latin typeface="Cambria Math" panose="02040503050406030204" pitchFamily="18" charset="0"/>
                                        <a:ea typeface="Cambria Math" panose="02040503050406030204" pitchFamily="18" charset="0"/>
                                      </a:rPr>
                                    </m:ctrlPr>
                                  </m:dPr>
                                  <m:e>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𝑘</m:t>
                                        </m:r>
                                        <m:r>
                                          <a:rPr lang="es-ES" b="0" i="1" smtClean="0">
                                            <a:latin typeface="Cambria Math" panose="02040503050406030204" pitchFamily="18" charset="0"/>
                                            <a:ea typeface="Cambria Math" panose="02040503050406030204" pitchFamily="18" charset="0"/>
                                          </a:rPr>
                                          <m:t>+1</m:t>
                                        </m:r>
                                      </m:e>
                                    </m:d>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𝜋</m:t>
                                        </m:r>
                                      </m:num>
                                      <m:den>
                                        <m:r>
                                          <a:rPr lang="es-ES" b="0" i="1" smtClean="0">
                                            <a:latin typeface="Cambria Math" panose="02040503050406030204" pitchFamily="18" charset="0"/>
                                            <a:ea typeface="Cambria Math" panose="02040503050406030204" pitchFamily="18" charset="0"/>
                                          </a:rPr>
                                          <m:t>2</m:t>
                                        </m:r>
                                      </m:den>
                                    </m:f>
                                  </m:e>
                                </m:d>
                              </m:oMath>
                            </m:oMathPara>
                          </a14:m>
                          <a:endParaRPr lang="es-ES"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𝑘</m:t>
                                </m:r>
                                <m:r>
                                  <a:rPr lang="es-ES" b="0" i="1" smtClean="0">
                                    <a:latin typeface="Cambria Math" panose="02040503050406030204" pitchFamily="18" charset="0"/>
                                  </a:rPr>
                                  <m:t> </m:t>
                                </m:r>
                                <m:r>
                                  <a:rPr lang="es-ES" b="0" i="1" smtClean="0">
                                    <a:latin typeface="Cambria Math" panose="02040503050406030204" pitchFamily="18" charset="0"/>
                                  </a:rPr>
                                  <m:t>𝑒𝑠</m:t>
                                </m:r>
                                <m:r>
                                  <a:rPr lang="es-ES" b="0" i="1" smtClean="0">
                                    <a:latin typeface="Cambria Math" panose="02040503050406030204" pitchFamily="18" charset="0"/>
                                  </a:rPr>
                                  <m:t> </m:t>
                                </m:r>
                                <m:r>
                                  <a:rPr lang="es-ES" b="0" i="1" smtClean="0">
                                    <a:latin typeface="Cambria Math" panose="02040503050406030204" pitchFamily="18" charset="0"/>
                                  </a:rPr>
                                  <m:t>𝑢𝑛</m:t>
                                </m:r>
                                <m:r>
                                  <a:rPr lang="es-ES" b="0" i="1" smtClean="0">
                                    <a:latin typeface="Cambria Math" panose="02040503050406030204" pitchFamily="18" charset="0"/>
                                  </a:rPr>
                                  <m:t> </m:t>
                                </m:r>
                                <m:r>
                                  <a:rPr lang="es-ES" b="0" i="1" smtClean="0">
                                    <a:latin typeface="Cambria Math" panose="02040503050406030204" pitchFamily="18" charset="0"/>
                                  </a:rPr>
                                  <m:t>𝑛</m:t>
                                </m:r>
                                <m:r>
                                  <a:rPr lang="es-ES" b="0" i="1" smtClean="0">
                                    <a:latin typeface="Cambria Math" panose="02040503050406030204" pitchFamily="18" charset="0"/>
                                  </a:rPr>
                                  <m:t>ú</m:t>
                                </m:r>
                                <m:r>
                                  <a:rPr lang="es-ES" b="0" i="1" smtClean="0">
                                    <a:latin typeface="Cambria Math" panose="02040503050406030204" pitchFamily="18" charset="0"/>
                                  </a:rPr>
                                  <m:t>𝑚𝑒𝑟𝑜</m:t>
                                </m:r>
                                <m:r>
                                  <a:rPr lang="es-ES" b="0" i="1" smtClean="0">
                                    <a:latin typeface="Cambria Math" panose="02040503050406030204" pitchFamily="18" charset="0"/>
                                  </a:rPr>
                                  <m:t> </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𝑒𝑛𝑡𝑒𝑟𝑜</m:t>
                                </m:r>
                              </m:oMath>
                            </m:oMathPara>
                          </a14:m>
                          <a:endParaRPr lang="es-AR" dirty="0"/>
                        </a:p>
                        <a:p>
                          <a:endParaRPr lang="es-AR" dirty="0"/>
                        </a:p>
                      </a:txBody>
                      <a:tcPr anchor="ctr"/>
                    </a:tc>
                    <a:extLst>
                      <a:ext uri="{0D108BD9-81ED-4DB2-BD59-A6C34878D82A}">
                        <a16:rowId xmlns="" xmlns:a16="http://schemas.microsoft.com/office/drawing/2014/main" val="2461960467"/>
                      </a:ext>
                    </a:extLst>
                  </a:tr>
                </a:tbl>
              </a:graphicData>
            </a:graphic>
          </p:graphicFrame>
        </mc:Choice>
        <mc:Fallback xmlns="">
          <p:graphicFrame>
            <p:nvGraphicFramePr>
              <p:cNvPr id="4" name="Tabla 4">
                <a:extLst>
                  <a:ext uri="{FF2B5EF4-FFF2-40B4-BE49-F238E27FC236}">
                    <a16:creationId xmlns:a16="http://schemas.microsoft.com/office/drawing/2014/main" id="{8CD215EF-2F8B-ECFF-A217-8CA8C1DC9562}"/>
                  </a:ext>
                </a:extLst>
              </p:cNvPr>
              <p:cNvGraphicFramePr>
                <a:graphicFrameLocks noGrp="1"/>
              </p:cNvGraphicFramePr>
              <p:nvPr>
                <p:ph idx="1"/>
                <p:extLst>
                  <p:ext uri="{D42A27DB-BD31-4B8C-83A1-F6EECF244321}">
                    <p14:modId xmlns:p14="http://schemas.microsoft.com/office/powerpoint/2010/main" val="3902631127"/>
                  </p:ext>
                </p:extLst>
              </p:nvPr>
            </p:nvGraphicFramePr>
            <p:xfrm>
              <a:off x="344557" y="2133600"/>
              <a:ext cx="11672379" cy="355701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954920809"/>
                        </a:ext>
                      </a:extLst>
                    </a:gridCol>
                    <a:gridCol w="1974573">
                      <a:extLst>
                        <a:ext uri="{9D8B030D-6E8A-4147-A177-3AD203B41FA5}">
                          <a16:colId xmlns:a16="http://schemas.microsoft.com/office/drawing/2014/main" val="534315712"/>
                        </a:ext>
                      </a:extLst>
                    </a:gridCol>
                    <a:gridCol w="2332383">
                      <a:extLst>
                        <a:ext uri="{9D8B030D-6E8A-4147-A177-3AD203B41FA5}">
                          <a16:colId xmlns:a16="http://schemas.microsoft.com/office/drawing/2014/main" val="3285792114"/>
                        </a:ext>
                      </a:extLst>
                    </a:gridCol>
                    <a:gridCol w="2124598">
                      <a:extLst>
                        <a:ext uri="{9D8B030D-6E8A-4147-A177-3AD203B41FA5}">
                          <a16:colId xmlns:a16="http://schemas.microsoft.com/office/drawing/2014/main" val="4204355012"/>
                        </a:ext>
                      </a:extLst>
                    </a:gridCol>
                    <a:gridCol w="1758289">
                      <a:extLst>
                        <a:ext uri="{9D8B030D-6E8A-4147-A177-3AD203B41FA5}">
                          <a16:colId xmlns:a16="http://schemas.microsoft.com/office/drawing/2014/main" val="762648809"/>
                        </a:ext>
                      </a:extLst>
                    </a:gridCol>
                    <a:gridCol w="1958536">
                      <a:extLst>
                        <a:ext uri="{9D8B030D-6E8A-4147-A177-3AD203B41FA5}">
                          <a16:colId xmlns:a16="http://schemas.microsoft.com/office/drawing/2014/main" val="2574282502"/>
                        </a:ext>
                      </a:extLst>
                    </a:gridCol>
                  </a:tblGrid>
                  <a:tr h="370840">
                    <a:tc gridSpan="6">
                      <a:txBody>
                        <a:bodyPr/>
                        <a:lstStyle/>
                        <a:p>
                          <a:pPr algn="ctr"/>
                          <a:r>
                            <a:rPr lang="es-ES" dirty="0"/>
                            <a:t>Domino</a:t>
                          </a:r>
                          <a:endParaRPr lang="es-AR" dirty="0"/>
                        </a:p>
                      </a:txBody>
                      <a:tcPr anchor="ctr"/>
                    </a:tc>
                    <a:tc hMerge="1">
                      <a:txBody>
                        <a:bodyPr/>
                        <a:lstStyle/>
                        <a:p>
                          <a:endParaRPr lang="es-AR"/>
                        </a:p>
                      </a:txBody>
                      <a:tcPr/>
                    </a:tc>
                    <a:tc hMerge="1">
                      <a:txBody>
                        <a:bodyPr/>
                        <a:lstStyle/>
                        <a:p>
                          <a:r>
                            <a:rPr lang="es-ES" dirty="0"/>
                            <a:t>Domino</a:t>
                          </a:r>
                          <a:endParaRPr lang="es-AR" dirty="0"/>
                        </a:p>
                      </a:txBody>
                      <a:tcPr/>
                    </a:tc>
                    <a:tc hMerge="1">
                      <a:txBody>
                        <a:bodyPr/>
                        <a:lstStyle/>
                        <a:p>
                          <a:endParaRPr lang="es-AR"/>
                        </a:p>
                      </a:txBody>
                      <a:tcPr/>
                    </a:tc>
                    <a:tc hMerge="1">
                      <a:txBody>
                        <a:bodyPr/>
                        <a:lstStyle/>
                        <a:p>
                          <a:endParaRPr lang="es-AR"/>
                        </a:p>
                      </a:txBody>
                      <a:tcPr/>
                    </a:tc>
                    <a:tc hMerge="1">
                      <a:txBody>
                        <a:bodyPr/>
                        <a:lstStyle/>
                        <a:p>
                          <a:endParaRPr lang="es-AR" dirty="0"/>
                        </a:p>
                      </a:txBody>
                      <a:tcPr/>
                    </a:tc>
                    <a:extLst>
                      <a:ext uri="{0D108BD9-81ED-4DB2-BD59-A6C34878D82A}">
                        <a16:rowId xmlns:a16="http://schemas.microsoft.com/office/drawing/2014/main" val="3042324065"/>
                      </a:ext>
                    </a:extLst>
                  </a:tr>
                  <a:tr h="370840">
                    <a:tc>
                      <a:txBody>
                        <a:bodyPr/>
                        <a:lstStyle/>
                        <a:p>
                          <a:pPr algn="ctr"/>
                          <a:r>
                            <a:rPr lang="es-ES" b="1" dirty="0"/>
                            <a:t>Polinómica</a:t>
                          </a:r>
                          <a:endParaRPr lang="es-AR" b="1" dirty="0"/>
                        </a:p>
                      </a:txBody>
                      <a:tcPr anchor="ctr"/>
                    </a:tc>
                    <a:tc>
                      <a:txBody>
                        <a:bodyPr/>
                        <a:lstStyle/>
                        <a:p>
                          <a:pPr algn="ctr"/>
                          <a:r>
                            <a:rPr lang="es-ES" b="1" dirty="0"/>
                            <a:t>Racional</a:t>
                          </a:r>
                          <a:endParaRPr lang="es-AR" b="1" dirty="0"/>
                        </a:p>
                      </a:txBody>
                      <a:tcPr anchor="ctr"/>
                    </a:tc>
                    <a:tc>
                      <a:txBody>
                        <a:bodyPr/>
                        <a:lstStyle/>
                        <a:p>
                          <a:pPr algn="ctr"/>
                          <a:r>
                            <a:rPr lang="es-ES" b="1" dirty="0"/>
                            <a:t>Radical</a:t>
                          </a:r>
                          <a:endParaRPr lang="es-AR" b="1" dirty="0"/>
                        </a:p>
                      </a:txBody>
                      <a:tcPr anchor="ctr"/>
                    </a:tc>
                    <a:tc>
                      <a:txBody>
                        <a:bodyPr/>
                        <a:lstStyle/>
                        <a:p>
                          <a:pPr algn="ctr"/>
                          <a:r>
                            <a:rPr lang="es-ES" b="1" dirty="0"/>
                            <a:t>Logarítmica</a:t>
                          </a:r>
                          <a:endParaRPr lang="es-AR" b="1" dirty="0"/>
                        </a:p>
                      </a:txBody>
                      <a:tcPr anchor="ctr"/>
                    </a:tc>
                    <a:tc>
                      <a:txBody>
                        <a:bodyPr/>
                        <a:lstStyle/>
                        <a:p>
                          <a:pPr algn="ctr"/>
                          <a:r>
                            <a:rPr lang="es-ES" b="1" dirty="0"/>
                            <a:t>Exponencial</a:t>
                          </a:r>
                          <a:endParaRPr lang="es-AR" b="1" dirty="0"/>
                        </a:p>
                      </a:txBody>
                      <a:tcPr anchor="ctr"/>
                    </a:tc>
                    <a:tc>
                      <a:txBody>
                        <a:bodyPr/>
                        <a:lstStyle/>
                        <a:p>
                          <a:pPr algn="ctr"/>
                          <a:r>
                            <a:rPr lang="es-ES" b="1" dirty="0"/>
                            <a:t>Trigonométrica</a:t>
                          </a:r>
                          <a:endParaRPr lang="es-AR" b="1" dirty="0"/>
                        </a:p>
                      </a:txBody>
                      <a:tcPr anchor="ctr"/>
                    </a:tc>
                    <a:extLst>
                      <a:ext uri="{0D108BD9-81ED-4DB2-BD59-A6C34878D82A}">
                        <a16:rowId xmlns:a16="http://schemas.microsoft.com/office/drawing/2014/main" val="1748118752"/>
                      </a:ext>
                    </a:extLst>
                  </a:tr>
                  <a:tr h="2815336">
                    <a:tc>
                      <a:txBody>
                        <a:bodyPr/>
                        <a:lstStyle/>
                        <a:p>
                          <a:endParaRPr lang="es-AR"/>
                        </a:p>
                      </a:txBody>
                      <a:tcPr anchor="ctr">
                        <a:blipFill>
                          <a:blip r:embed="rId2"/>
                          <a:stretch>
                            <a:fillRect l="-400" t="-27489" r="-668000" b="-433"/>
                          </a:stretch>
                        </a:blipFill>
                      </a:tcPr>
                    </a:tc>
                    <a:tc>
                      <a:txBody>
                        <a:bodyPr/>
                        <a:lstStyle/>
                        <a:p>
                          <a:endParaRPr lang="es-AR"/>
                        </a:p>
                      </a:txBody>
                      <a:tcPr anchor="ctr">
                        <a:blipFill>
                          <a:blip r:embed="rId2"/>
                          <a:stretch>
                            <a:fillRect l="-77469" t="-27489" r="-415432" b="-433"/>
                          </a:stretch>
                        </a:blipFill>
                      </a:tcPr>
                    </a:tc>
                    <a:tc>
                      <a:txBody>
                        <a:bodyPr/>
                        <a:lstStyle/>
                        <a:p>
                          <a:endParaRPr lang="es-AR"/>
                        </a:p>
                      </a:txBody>
                      <a:tcPr anchor="ctr">
                        <a:blipFill>
                          <a:blip r:embed="rId2"/>
                          <a:stretch>
                            <a:fillRect l="-150131" t="-27489" r="-251436" b="-433"/>
                          </a:stretch>
                        </a:blipFill>
                      </a:tcPr>
                    </a:tc>
                    <a:tc>
                      <a:txBody>
                        <a:bodyPr/>
                        <a:lstStyle/>
                        <a:p>
                          <a:endParaRPr lang="es-AR"/>
                        </a:p>
                      </a:txBody>
                      <a:tcPr anchor="ctr">
                        <a:blipFill>
                          <a:blip r:embed="rId2"/>
                          <a:stretch>
                            <a:fillRect l="-274499" t="-27489" r="-175931" b="-433"/>
                          </a:stretch>
                        </a:blipFill>
                      </a:tcPr>
                    </a:tc>
                    <a:tc>
                      <a:txBody>
                        <a:bodyPr/>
                        <a:lstStyle/>
                        <a:p>
                          <a:endParaRPr lang="es-AR"/>
                        </a:p>
                      </a:txBody>
                      <a:tcPr anchor="ctr">
                        <a:blipFill>
                          <a:blip r:embed="rId2"/>
                          <a:stretch>
                            <a:fillRect l="-452249" t="-27489" r="-112457" b="-433"/>
                          </a:stretch>
                        </a:blipFill>
                      </a:tcPr>
                    </a:tc>
                    <a:tc>
                      <a:txBody>
                        <a:bodyPr/>
                        <a:lstStyle/>
                        <a:p>
                          <a:endParaRPr lang="es-AR"/>
                        </a:p>
                      </a:txBody>
                      <a:tcPr anchor="ctr">
                        <a:blipFill>
                          <a:blip r:embed="rId2"/>
                          <a:stretch>
                            <a:fillRect l="-497196" t="-27489" r="-1246" b="-433"/>
                          </a:stretch>
                        </a:blipFill>
                      </a:tcPr>
                    </a:tc>
                    <a:extLst>
                      <a:ext uri="{0D108BD9-81ED-4DB2-BD59-A6C34878D82A}">
                        <a16:rowId xmlns:a16="http://schemas.microsoft.com/office/drawing/2014/main" val="2461960467"/>
                      </a:ext>
                    </a:extLst>
                  </a:tr>
                </a:tbl>
              </a:graphicData>
            </a:graphic>
          </p:graphicFrame>
        </mc:Fallback>
      </mc:AlternateContent>
    </p:spTree>
    <p:extLst>
      <p:ext uri="{BB962C8B-B14F-4D97-AF65-F5344CB8AC3E}">
        <p14:creationId xmlns:p14="http://schemas.microsoft.com/office/powerpoint/2010/main" val="172185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237129" y="1905000"/>
                <a:ext cx="10267483" cy="4827495"/>
              </a:xfrm>
            </p:spPr>
            <p:txBody>
              <a:bodyPr>
                <a:noAutofit/>
              </a:bodyPr>
              <a:lstStyle/>
              <a:p>
                <a:pPr algn="just"/>
                <a:r>
                  <a:rPr lang="es-AR" sz="2800" dirty="0" smtClean="0"/>
                  <a:t>Una función f tiene un </a:t>
                </a:r>
                <a:r>
                  <a:rPr lang="es-AR" sz="2800" b="1" dirty="0"/>
                  <a:t>máximo absoluto </a:t>
                </a:r>
                <a:r>
                  <a:rPr lang="es-AR" sz="2800" dirty="0"/>
                  <a:t>(o máximo global) en c </a:t>
                </a:r>
                <a:r>
                  <a:rPr lang="es-AR" sz="2800" dirty="0" smtClean="0"/>
                  <a:t>si </a:t>
                </a:r>
                <a14:m>
                  <m:oMath xmlns:m="http://schemas.openxmlformats.org/officeDocument/2006/math">
                    <m:r>
                      <a:rPr lang="es-AR" sz="2800" b="0" i="1" smtClean="0">
                        <a:latin typeface="Cambria Math" panose="02040503050406030204" pitchFamily="18" charset="0"/>
                      </a:rPr>
                      <m:t>𝑓</m:t>
                    </m:r>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𝑐</m:t>
                        </m:r>
                      </m:e>
                    </m:d>
                    <m:r>
                      <a:rPr lang="es-AR" sz="2800" b="0" i="1" smtClean="0">
                        <a:latin typeface="Cambria Math" panose="02040503050406030204" pitchFamily="18" charset="0"/>
                        <a:ea typeface="Cambria Math" panose="02040503050406030204" pitchFamily="18" charset="0"/>
                      </a:rPr>
                      <m:t>≥</m:t>
                    </m:r>
                    <m:r>
                      <a:rPr lang="es-AR" sz="2800" b="0" i="1" smtClean="0">
                        <a:latin typeface="Cambria Math" panose="02040503050406030204" pitchFamily="18" charset="0"/>
                      </a:rPr>
                      <m:t>𝑓</m:t>
                    </m:r>
                    <m:r>
                      <a:rPr lang="es-AR" sz="2800" b="0" i="1" smtClean="0">
                        <a:latin typeface="Cambria Math" panose="02040503050406030204" pitchFamily="18" charset="0"/>
                      </a:rPr>
                      <m:t>(</m:t>
                    </m:r>
                    <m:r>
                      <a:rPr lang="es-AR" sz="2800" b="0" i="1" smtClean="0">
                        <a:latin typeface="Cambria Math" panose="02040503050406030204" pitchFamily="18" charset="0"/>
                      </a:rPr>
                      <m:t>𝑥</m:t>
                    </m:r>
                    <m:r>
                      <a:rPr lang="es-AR" sz="2800" b="0" i="1" smtClean="0">
                        <a:latin typeface="Cambria Math" panose="02040503050406030204" pitchFamily="18" charset="0"/>
                      </a:rPr>
                      <m:t>)</m:t>
                    </m:r>
                  </m:oMath>
                </a14:m>
                <a:r>
                  <a:rPr lang="es-AR" sz="2800" dirty="0" smtClean="0"/>
                  <a:t> </a:t>
                </a:r>
                <a:r>
                  <a:rPr lang="es-AR" sz="2800" dirty="0"/>
                  <a:t>para todo x en D, donde D es el dominio de f. </a:t>
                </a:r>
                <a:endParaRPr lang="es-AR" sz="2800" dirty="0" smtClean="0"/>
              </a:p>
              <a:p>
                <a:pPr marL="363538" indent="0" algn="just">
                  <a:buNone/>
                </a:pPr>
                <a:r>
                  <a:rPr lang="es-AR" sz="2800" dirty="0" smtClean="0"/>
                  <a:t>El </a:t>
                </a:r>
                <a:r>
                  <a:rPr lang="es-AR" sz="2800" dirty="0"/>
                  <a:t>número </a:t>
                </a:r>
                <a:r>
                  <a:rPr lang="es-AR" sz="2800" dirty="0" smtClean="0"/>
                  <a:t>f(c) </a:t>
                </a:r>
                <a:r>
                  <a:rPr lang="es-AR" sz="2800" dirty="0"/>
                  <a:t>se llama valor máximo de f en D</a:t>
                </a:r>
                <a:r>
                  <a:rPr lang="es-AR" sz="2800" dirty="0" smtClean="0"/>
                  <a:t>.</a:t>
                </a:r>
              </a:p>
              <a:p>
                <a:pPr algn="just"/>
                <a:r>
                  <a:rPr lang="es-AR" sz="2800" dirty="0"/>
                  <a:t>Una función f tiene un </a:t>
                </a:r>
                <a:r>
                  <a:rPr lang="es-AR" sz="2800" b="1" dirty="0" smtClean="0"/>
                  <a:t>mínimo absoluto </a:t>
                </a:r>
                <a:r>
                  <a:rPr lang="es-AR" sz="2800" dirty="0"/>
                  <a:t>(o máximo global) en c si </a:t>
                </a:r>
                <a14:m>
                  <m:oMath xmlns:m="http://schemas.openxmlformats.org/officeDocument/2006/math">
                    <m:r>
                      <a:rPr lang="es-AR" sz="2800" i="1">
                        <a:latin typeface="Cambria Math" panose="02040503050406030204" pitchFamily="18" charset="0"/>
                      </a:rPr>
                      <m:t>𝑓</m:t>
                    </m:r>
                    <m:d>
                      <m:dPr>
                        <m:ctrlPr>
                          <a:rPr lang="es-AR" sz="2800" i="1">
                            <a:latin typeface="Cambria Math" panose="02040503050406030204" pitchFamily="18" charset="0"/>
                          </a:rPr>
                        </m:ctrlPr>
                      </m:dPr>
                      <m:e>
                        <m:r>
                          <a:rPr lang="es-AR" sz="2800" i="1">
                            <a:latin typeface="Cambria Math" panose="02040503050406030204" pitchFamily="18" charset="0"/>
                          </a:rPr>
                          <m:t>𝑐</m:t>
                        </m:r>
                      </m:e>
                    </m:d>
                    <m:r>
                      <a:rPr lang="es-AR" sz="2800" i="1" smtClean="0">
                        <a:latin typeface="Cambria Math" panose="02040503050406030204" pitchFamily="18" charset="0"/>
                        <a:ea typeface="Cambria Math" panose="02040503050406030204" pitchFamily="18" charset="0"/>
                      </a:rPr>
                      <m:t>≤</m:t>
                    </m:r>
                    <m:r>
                      <a:rPr lang="es-AR" sz="2800" i="1">
                        <a:latin typeface="Cambria Math" panose="02040503050406030204" pitchFamily="18" charset="0"/>
                      </a:rPr>
                      <m:t>𝑓</m:t>
                    </m:r>
                    <m:r>
                      <a:rPr lang="es-AR" sz="2800" i="1">
                        <a:latin typeface="Cambria Math" panose="02040503050406030204" pitchFamily="18" charset="0"/>
                      </a:rPr>
                      <m:t>(</m:t>
                    </m:r>
                    <m:r>
                      <a:rPr lang="es-AR" sz="2800" i="1">
                        <a:latin typeface="Cambria Math" panose="02040503050406030204" pitchFamily="18" charset="0"/>
                      </a:rPr>
                      <m:t>𝑥</m:t>
                    </m:r>
                    <m:r>
                      <a:rPr lang="es-AR" sz="2800" i="1">
                        <a:latin typeface="Cambria Math" panose="02040503050406030204" pitchFamily="18" charset="0"/>
                      </a:rPr>
                      <m:t>)</m:t>
                    </m:r>
                  </m:oMath>
                </a14:m>
                <a:r>
                  <a:rPr lang="es-AR" sz="2800" dirty="0"/>
                  <a:t> para todo x en D, donde D es el dominio de f. </a:t>
                </a:r>
              </a:p>
              <a:p>
                <a:pPr marL="363538" indent="0" algn="just">
                  <a:buNone/>
                </a:pPr>
                <a:r>
                  <a:rPr lang="es-AR" sz="2800" dirty="0"/>
                  <a:t>El número f(c) se llama valor </a:t>
                </a:r>
                <a:r>
                  <a:rPr lang="es-AR" sz="2800" dirty="0" smtClean="0"/>
                  <a:t>mínimo de </a:t>
                </a:r>
                <a:r>
                  <a:rPr lang="es-AR" sz="2800" dirty="0"/>
                  <a:t>f en D.</a:t>
                </a:r>
              </a:p>
              <a:p>
                <a:pPr marL="0" indent="0" algn="just">
                  <a:buNone/>
                </a:pPr>
                <a:r>
                  <a:rPr lang="es-AR" sz="2800" dirty="0" smtClean="0"/>
                  <a:t>Los </a:t>
                </a:r>
                <a:r>
                  <a:rPr lang="es-AR" sz="2800" dirty="0"/>
                  <a:t>valores máximo y mínimo de f se conocen como </a:t>
                </a:r>
                <a:r>
                  <a:rPr lang="es-AR" sz="2800" b="1" dirty="0"/>
                  <a:t>valores extremos </a:t>
                </a:r>
                <a:r>
                  <a:rPr lang="es-AR" sz="2800" dirty="0"/>
                  <a:t>de </a:t>
                </a:r>
                <a:r>
                  <a:rPr lang="es-AR" sz="2800" dirty="0" smtClean="0"/>
                  <a:t>f.</a:t>
                </a:r>
                <a:endParaRPr lang="es-AR" sz="2800"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237129" y="1905000"/>
                <a:ext cx="10267483" cy="4827495"/>
              </a:xfrm>
              <a:blipFill rotWithShape="0">
                <a:blip r:embed="rId2"/>
                <a:stretch>
                  <a:fillRect l="-1247" t="-1391" r="-1188" b="-4298"/>
                </a:stretch>
              </a:blipFill>
            </p:spPr>
            <p:txBody>
              <a:bodyPr/>
              <a:lstStyle/>
              <a:p>
                <a:r>
                  <a:rPr lang="es-AR">
                    <a:noFill/>
                  </a:rPr>
                  <a:t> </a:t>
                </a:r>
              </a:p>
            </p:txBody>
          </p:sp>
        </mc:Fallback>
      </mc:AlternateContent>
      <p:sp>
        <p:nvSpPr>
          <p:cNvPr id="5" name="Título 1"/>
          <p:cNvSpPr>
            <a:spLocks noGrp="1"/>
          </p:cNvSpPr>
          <p:nvPr>
            <p:ph type="title"/>
          </p:nvPr>
        </p:nvSpPr>
        <p:spPr>
          <a:xfrm>
            <a:off x="2592925" y="624110"/>
            <a:ext cx="8911687" cy="1280890"/>
          </a:xfrm>
        </p:spPr>
        <p:txBody>
          <a:bodyPr/>
          <a:lstStyle/>
          <a:p>
            <a:r>
              <a:rPr lang="es-AR" b="1" dirty="0" smtClean="0">
                <a:effectLst>
                  <a:outerShdw blurRad="38100" dist="38100" dir="2700000" algn="tl">
                    <a:srgbClr val="000000">
                      <a:alpha val="43137"/>
                    </a:srgbClr>
                  </a:outerShdw>
                </a:effectLst>
              </a:rPr>
              <a:t>Sección </a:t>
            </a:r>
            <a:r>
              <a:rPr lang="es-AR" b="1" dirty="0">
                <a:effectLst>
                  <a:outerShdw blurRad="38100" dist="38100" dir="2700000" algn="tl">
                    <a:srgbClr val="000000">
                      <a:alpha val="43137"/>
                    </a:srgbClr>
                  </a:outerShdw>
                </a:effectLst>
              </a:rPr>
              <a:t>4.1: </a:t>
            </a:r>
            <a:r>
              <a:rPr lang="es-AR" dirty="0"/>
              <a:t>VALORES MÁXIMOS Y MÍNIMOS </a:t>
            </a:r>
          </a:p>
        </p:txBody>
      </p:sp>
    </p:spTree>
    <p:extLst>
      <p:ext uri="{BB962C8B-B14F-4D97-AF65-F5344CB8AC3E}">
        <p14:creationId xmlns:p14="http://schemas.microsoft.com/office/powerpoint/2010/main" val="333880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Máximos y mínimos </a:t>
            </a:r>
            <a:r>
              <a:rPr lang="es-AR" dirty="0" smtClean="0"/>
              <a:t>LOCAL o RELATIVOS </a:t>
            </a:r>
            <a:endParaRPr lang="es-AR"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2164976" y="1905000"/>
                <a:ext cx="9339636" cy="5150224"/>
              </a:xfrm>
            </p:spPr>
            <p:txBody>
              <a:bodyPr>
                <a:noAutofit/>
              </a:bodyPr>
              <a:lstStyle/>
              <a:p>
                <a:pPr algn="just"/>
                <a:r>
                  <a:rPr lang="es-AR" sz="3600" dirty="0" smtClean="0"/>
                  <a:t>Una función f tiene un </a:t>
                </a:r>
                <a:r>
                  <a:rPr lang="es-AR" sz="3600" b="1" dirty="0"/>
                  <a:t>máximo </a:t>
                </a:r>
                <a:r>
                  <a:rPr lang="es-AR" sz="3600" b="1" dirty="0" smtClean="0"/>
                  <a:t>local </a:t>
                </a:r>
                <a:r>
                  <a:rPr lang="es-AR" sz="3600" dirty="0" smtClean="0"/>
                  <a:t>(o </a:t>
                </a:r>
                <a:r>
                  <a:rPr lang="es-AR" sz="3600" dirty="0"/>
                  <a:t>máximo </a:t>
                </a:r>
                <a:r>
                  <a:rPr lang="es-AR" sz="3600" dirty="0" smtClean="0"/>
                  <a:t>relativo) </a:t>
                </a:r>
                <a:r>
                  <a:rPr lang="es-AR" sz="3600" dirty="0"/>
                  <a:t>en c </a:t>
                </a:r>
                <a:r>
                  <a:rPr lang="es-AR" sz="3600" dirty="0" smtClean="0"/>
                  <a:t>si </a:t>
                </a:r>
                <a14:m>
                  <m:oMath xmlns:m="http://schemas.openxmlformats.org/officeDocument/2006/math">
                    <m:r>
                      <a:rPr lang="es-AR" sz="3600" b="0" i="1" smtClean="0">
                        <a:latin typeface="Cambria Math" panose="02040503050406030204" pitchFamily="18" charset="0"/>
                      </a:rPr>
                      <m:t>𝑓</m:t>
                    </m:r>
                    <m:d>
                      <m:dPr>
                        <m:ctrlPr>
                          <a:rPr lang="es-AR" sz="3600" b="0" i="1" smtClean="0">
                            <a:latin typeface="Cambria Math" panose="02040503050406030204" pitchFamily="18" charset="0"/>
                          </a:rPr>
                        </m:ctrlPr>
                      </m:dPr>
                      <m:e>
                        <m:r>
                          <a:rPr lang="es-AR" sz="3600" b="0" i="1" smtClean="0">
                            <a:latin typeface="Cambria Math" panose="02040503050406030204" pitchFamily="18" charset="0"/>
                          </a:rPr>
                          <m:t>𝑐</m:t>
                        </m:r>
                      </m:e>
                    </m:d>
                    <m:r>
                      <a:rPr lang="es-AR" sz="3600" b="0" i="1" smtClean="0">
                        <a:latin typeface="Cambria Math" panose="02040503050406030204" pitchFamily="18" charset="0"/>
                        <a:ea typeface="Cambria Math" panose="02040503050406030204" pitchFamily="18" charset="0"/>
                      </a:rPr>
                      <m:t>≥</m:t>
                    </m:r>
                    <m:r>
                      <a:rPr lang="es-AR" sz="3600" b="0" i="1" smtClean="0">
                        <a:latin typeface="Cambria Math" panose="02040503050406030204" pitchFamily="18" charset="0"/>
                      </a:rPr>
                      <m:t>𝑓</m:t>
                    </m:r>
                    <m:r>
                      <a:rPr lang="es-AR" sz="3600" b="0" i="1" smtClean="0">
                        <a:latin typeface="Cambria Math" panose="02040503050406030204" pitchFamily="18" charset="0"/>
                      </a:rPr>
                      <m:t>(</m:t>
                    </m:r>
                    <m:r>
                      <a:rPr lang="es-AR" sz="3600" b="0" i="1" smtClean="0">
                        <a:latin typeface="Cambria Math" panose="02040503050406030204" pitchFamily="18" charset="0"/>
                      </a:rPr>
                      <m:t>𝑥</m:t>
                    </m:r>
                    <m:r>
                      <a:rPr lang="es-AR" sz="3600" b="0" i="1" smtClean="0">
                        <a:latin typeface="Cambria Math" panose="02040503050406030204" pitchFamily="18" charset="0"/>
                      </a:rPr>
                      <m:t>)</m:t>
                    </m:r>
                  </m:oMath>
                </a14:m>
                <a:r>
                  <a:rPr lang="es-AR" sz="3600" dirty="0" smtClean="0"/>
                  <a:t> cuando </a:t>
                </a:r>
                <a:r>
                  <a:rPr lang="es-AR" sz="3600" dirty="0"/>
                  <a:t>x </a:t>
                </a:r>
                <a:r>
                  <a:rPr lang="es-AR" sz="3600" dirty="0" smtClean="0"/>
                  <a:t>es cercano a c. </a:t>
                </a:r>
              </a:p>
              <a:p>
                <a:pPr algn="just"/>
                <a:r>
                  <a:rPr lang="es-AR" sz="3600" dirty="0" smtClean="0"/>
                  <a:t>Una </a:t>
                </a:r>
                <a:r>
                  <a:rPr lang="es-AR" sz="3600" dirty="0"/>
                  <a:t>función f tiene un </a:t>
                </a:r>
                <a:r>
                  <a:rPr lang="es-AR" sz="3600" b="1" dirty="0" smtClean="0"/>
                  <a:t>mínimo absoluto </a:t>
                </a:r>
                <a:r>
                  <a:rPr lang="es-AR" sz="3600" dirty="0"/>
                  <a:t>(o máximo global) en c si </a:t>
                </a:r>
                <a14:m>
                  <m:oMath xmlns:m="http://schemas.openxmlformats.org/officeDocument/2006/math">
                    <m:r>
                      <a:rPr lang="es-AR" sz="3600" i="1">
                        <a:latin typeface="Cambria Math" panose="02040503050406030204" pitchFamily="18" charset="0"/>
                      </a:rPr>
                      <m:t>𝑓</m:t>
                    </m:r>
                    <m:d>
                      <m:dPr>
                        <m:ctrlPr>
                          <a:rPr lang="es-AR" sz="3600" i="1">
                            <a:latin typeface="Cambria Math" panose="02040503050406030204" pitchFamily="18" charset="0"/>
                          </a:rPr>
                        </m:ctrlPr>
                      </m:dPr>
                      <m:e>
                        <m:r>
                          <a:rPr lang="es-AR" sz="3600" i="1">
                            <a:latin typeface="Cambria Math" panose="02040503050406030204" pitchFamily="18" charset="0"/>
                          </a:rPr>
                          <m:t>𝑐</m:t>
                        </m:r>
                      </m:e>
                    </m:d>
                    <m:r>
                      <a:rPr lang="es-AR" sz="3600" i="1" smtClean="0">
                        <a:latin typeface="Cambria Math" panose="02040503050406030204" pitchFamily="18" charset="0"/>
                        <a:ea typeface="Cambria Math" panose="02040503050406030204" pitchFamily="18" charset="0"/>
                      </a:rPr>
                      <m:t>≤</m:t>
                    </m:r>
                    <m:r>
                      <a:rPr lang="es-AR" sz="3600" i="1">
                        <a:latin typeface="Cambria Math" panose="02040503050406030204" pitchFamily="18" charset="0"/>
                      </a:rPr>
                      <m:t>𝑓</m:t>
                    </m:r>
                    <m:r>
                      <a:rPr lang="es-AR" sz="3600" i="1">
                        <a:latin typeface="Cambria Math" panose="02040503050406030204" pitchFamily="18" charset="0"/>
                      </a:rPr>
                      <m:t>(</m:t>
                    </m:r>
                    <m:r>
                      <a:rPr lang="es-AR" sz="3600" i="1">
                        <a:latin typeface="Cambria Math" panose="02040503050406030204" pitchFamily="18" charset="0"/>
                      </a:rPr>
                      <m:t>𝑥</m:t>
                    </m:r>
                    <m:r>
                      <a:rPr lang="es-AR" sz="3600" i="1">
                        <a:latin typeface="Cambria Math" panose="02040503050406030204" pitchFamily="18" charset="0"/>
                      </a:rPr>
                      <m:t>)</m:t>
                    </m:r>
                  </m:oMath>
                </a14:m>
                <a:r>
                  <a:rPr lang="es-AR" sz="3600" dirty="0"/>
                  <a:t> cuando x es cercano a c. </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2164976" y="1905000"/>
                <a:ext cx="9339636" cy="5150224"/>
              </a:xfrm>
              <a:blipFill rotWithShape="0">
                <a:blip r:embed="rId2"/>
                <a:stretch>
                  <a:fillRect l="-1828" t="-1896" r="-2023"/>
                </a:stretch>
              </a:blipFill>
            </p:spPr>
            <p:txBody>
              <a:bodyPr/>
              <a:lstStyle/>
              <a:p>
                <a:r>
                  <a:rPr lang="es-AR">
                    <a:noFill/>
                  </a:rPr>
                  <a:t> </a:t>
                </a:r>
              </a:p>
            </p:txBody>
          </p:sp>
        </mc:Fallback>
      </mc:AlternateContent>
    </p:spTree>
    <p:extLst>
      <p:ext uri="{BB962C8B-B14F-4D97-AF65-F5344CB8AC3E}">
        <p14:creationId xmlns:p14="http://schemas.microsoft.com/office/powerpoint/2010/main" val="157604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dirty="0"/>
          </a:p>
        </p:txBody>
      </p:sp>
      <p:pic>
        <p:nvPicPr>
          <p:cNvPr id="4" name="Imagen 3"/>
          <p:cNvPicPr>
            <a:picLocks noChangeAspect="1"/>
          </p:cNvPicPr>
          <p:nvPr/>
        </p:nvPicPr>
        <p:blipFill rotWithShape="1">
          <a:blip r:embed="rId2"/>
          <a:srcRect l="26029" t="29206" r="28750" b="13512"/>
          <a:stretch/>
        </p:blipFill>
        <p:spPr>
          <a:xfrm>
            <a:off x="1721223" y="489342"/>
            <a:ext cx="8942294" cy="6368658"/>
          </a:xfrm>
          <a:prstGeom prst="rect">
            <a:avLst/>
          </a:prstGeom>
        </p:spPr>
      </p:pic>
      <p:sp>
        <p:nvSpPr>
          <p:cNvPr id="5" name="Elipse 4"/>
          <p:cNvSpPr/>
          <p:nvPr/>
        </p:nvSpPr>
        <p:spPr>
          <a:xfrm>
            <a:off x="3092823" y="1186822"/>
            <a:ext cx="2581835" cy="118920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CuadroTexto 5"/>
          <p:cNvSpPr txBox="1"/>
          <p:nvPr/>
        </p:nvSpPr>
        <p:spPr>
          <a:xfrm>
            <a:off x="5674658" y="1332619"/>
            <a:ext cx="1781083" cy="830997"/>
          </a:xfrm>
          <a:prstGeom prst="rect">
            <a:avLst/>
          </a:prstGeom>
          <a:noFill/>
        </p:spPr>
        <p:txBody>
          <a:bodyPr wrap="square" rtlCol="0">
            <a:spAutoFit/>
          </a:bodyPr>
          <a:lstStyle/>
          <a:p>
            <a:r>
              <a:rPr lang="es-AR" sz="2400" b="1" dirty="0" smtClean="0">
                <a:solidFill>
                  <a:schemeClr val="accent2"/>
                </a:solidFill>
              </a:rPr>
              <a:t>MÁXIMO LOCAL</a:t>
            </a:r>
            <a:endParaRPr lang="es-AR" sz="2400" b="1" dirty="0">
              <a:solidFill>
                <a:schemeClr val="accent2"/>
              </a:solidFill>
            </a:endParaRPr>
          </a:p>
        </p:txBody>
      </p:sp>
      <p:sp>
        <p:nvSpPr>
          <p:cNvPr id="7" name="Elipse 6"/>
          <p:cNvSpPr/>
          <p:nvPr/>
        </p:nvSpPr>
        <p:spPr>
          <a:xfrm>
            <a:off x="7849394" y="395510"/>
            <a:ext cx="2581835" cy="135260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CuadroTexto 7"/>
          <p:cNvSpPr txBox="1"/>
          <p:nvPr/>
        </p:nvSpPr>
        <p:spPr>
          <a:xfrm>
            <a:off x="10436875" y="624110"/>
            <a:ext cx="1781083" cy="830997"/>
          </a:xfrm>
          <a:prstGeom prst="rect">
            <a:avLst/>
          </a:prstGeom>
          <a:noFill/>
        </p:spPr>
        <p:txBody>
          <a:bodyPr wrap="square" rtlCol="0">
            <a:spAutoFit/>
          </a:bodyPr>
          <a:lstStyle/>
          <a:p>
            <a:r>
              <a:rPr lang="es-AR" sz="2400" b="1" dirty="0" smtClean="0">
                <a:solidFill>
                  <a:schemeClr val="accent2"/>
                </a:solidFill>
              </a:rPr>
              <a:t>MÁXIMO ABSOLUTO</a:t>
            </a:r>
            <a:endParaRPr lang="es-AR" sz="2400" b="1" dirty="0">
              <a:solidFill>
                <a:schemeClr val="accent2"/>
              </a:solidFill>
            </a:endParaRPr>
          </a:p>
        </p:txBody>
      </p:sp>
      <p:sp>
        <p:nvSpPr>
          <p:cNvPr id="9" name="Elipse 8"/>
          <p:cNvSpPr/>
          <p:nvPr/>
        </p:nvSpPr>
        <p:spPr>
          <a:xfrm>
            <a:off x="4744314" y="5069541"/>
            <a:ext cx="2581835" cy="1358153"/>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CuadroTexto 9"/>
          <p:cNvSpPr txBox="1"/>
          <p:nvPr/>
        </p:nvSpPr>
        <p:spPr>
          <a:xfrm>
            <a:off x="7148954" y="4442777"/>
            <a:ext cx="1781083" cy="830997"/>
          </a:xfrm>
          <a:prstGeom prst="rect">
            <a:avLst/>
          </a:prstGeom>
          <a:noFill/>
        </p:spPr>
        <p:txBody>
          <a:bodyPr wrap="square" rtlCol="0">
            <a:spAutoFit/>
          </a:bodyPr>
          <a:lstStyle/>
          <a:p>
            <a:r>
              <a:rPr lang="es-AR" sz="2400" b="1" dirty="0" smtClean="0">
                <a:solidFill>
                  <a:schemeClr val="accent2"/>
                </a:solidFill>
              </a:rPr>
              <a:t>MÍNIMO</a:t>
            </a:r>
          </a:p>
          <a:p>
            <a:r>
              <a:rPr lang="es-AR" sz="2400" b="1" dirty="0" smtClean="0">
                <a:solidFill>
                  <a:schemeClr val="accent2"/>
                </a:solidFill>
              </a:rPr>
              <a:t>LOCAL</a:t>
            </a:r>
            <a:endParaRPr lang="es-AR" sz="2400" b="1" dirty="0">
              <a:solidFill>
                <a:schemeClr val="accent2"/>
              </a:solidFill>
            </a:endParaRPr>
          </a:p>
        </p:txBody>
      </p:sp>
    </p:spTree>
    <p:extLst>
      <p:ext uri="{BB962C8B-B14F-4D97-AF65-F5344CB8AC3E}">
        <p14:creationId xmlns:p14="http://schemas.microsoft.com/office/powerpoint/2010/main" val="411238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animBg="1"/>
      <p:bldP spid="7" grpId="1" animBg="1"/>
      <p:bldP spid="8" grpId="0"/>
      <p:bldP spid="8" grpId="1"/>
      <p:bldP spid="9" grpId="0" animBg="1"/>
      <p:bldP spid="9" grpId="1" animBg="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31765" t="35091" r="14191" b="49804"/>
          <a:stretch/>
        </p:blipFill>
        <p:spPr>
          <a:xfrm>
            <a:off x="1882588" y="624110"/>
            <a:ext cx="9605852" cy="1509490"/>
          </a:xfrm>
          <a:prstGeom prst="rect">
            <a:avLst/>
          </a:prstGeom>
        </p:spPr>
      </p:pic>
      <p:pic>
        <p:nvPicPr>
          <p:cNvPr id="6" name="Imagen 5"/>
          <p:cNvPicPr>
            <a:picLocks noChangeAspect="1"/>
          </p:cNvPicPr>
          <p:nvPr/>
        </p:nvPicPr>
        <p:blipFill rotWithShape="1">
          <a:blip r:embed="rId3"/>
          <a:srcRect l="22831" t="27048" r="25331" b="13904"/>
          <a:stretch/>
        </p:blipFill>
        <p:spPr>
          <a:xfrm>
            <a:off x="3068255" y="2133600"/>
            <a:ext cx="7234518" cy="4633170"/>
          </a:xfrm>
          <a:prstGeom prst="rect">
            <a:avLst/>
          </a:prstGeom>
        </p:spPr>
      </p:pic>
    </p:spTree>
    <p:extLst>
      <p:ext uri="{BB962C8B-B14F-4D97-AF65-F5344CB8AC3E}">
        <p14:creationId xmlns:p14="http://schemas.microsoft.com/office/powerpoint/2010/main" val="246970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33861" t="40387" r="12537" b="48235"/>
          <a:stretch/>
        </p:blipFill>
        <p:spPr>
          <a:xfrm>
            <a:off x="1755494" y="624110"/>
            <a:ext cx="9749118" cy="1163476"/>
          </a:xfrm>
          <a:prstGeom prst="rect">
            <a:avLst/>
          </a:prstGeom>
        </p:spPr>
      </p:pic>
      <p:pic>
        <p:nvPicPr>
          <p:cNvPr id="5" name="Imagen 4"/>
          <p:cNvPicPr>
            <a:picLocks noChangeAspect="1"/>
          </p:cNvPicPr>
          <p:nvPr/>
        </p:nvPicPr>
        <p:blipFill rotWithShape="1">
          <a:blip r:embed="rId3"/>
          <a:srcRect l="19632" t="26091" r="25772" b="14860"/>
          <a:stretch/>
        </p:blipFill>
        <p:spPr>
          <a:xfrm>
            <a:off x="3523128" y="1806717"/>
            <a:ext cx="5970495" cy="3630544"/>
          </a:xfrm>
          <a:prstGeom prst="rect">
            <a:avLst/>
          </a:prstGeom>
        </p:spPr>
      </p:pic>
      <p:pic>
        <p:nvPicPr>
          <p:cNvPr id="6" name="Imagen 5">
            <a:extLst>
              <a:ext uri="{FF2B5EF4-FFF2-40B4-BE49-F238E27FC236}">
                <a16:creationId xmlns="" xmlns:a16="http://schemas.microsoft.com/office/drawing/2014/main" id="{21656901-9E87-C430-184B-F8662DA57C23}"/>
              </a:ext>
            </a:extLst>
          </p:cNvPr>
          <p:cNvPicPr>
            <a:picLocks noChangeAspect="1"/>
          </p:cNvPicPr>
          <p:nvPr/>
        </p:nvPicPr>
        <p:blipFill rotWithShape="1">
          <a:blip r:embed="rId4"/>
          <a:srcRect l="26906" t="61068" r="10410" b="24654"/>
          <a:stretch/>
        </p:blipFill>
        <p:spPr>
          <a:xfrm>
            <a:off x="1134771" y="5540621"/>
            <a:ext cx="10235371" cy="1310717"/>
          </a:xfrm>
          <a:prstGeom prst="rect">
            <a:avLst/>
          </a:prstGeom>
        </p:spPr>
      </p:pic>
    </p:spTree>
    <p:extLst>
      <p:ext uri="{BB962C8B-B14F-4D97-AF65-F5344CB8AC3E}">
        <p14:creationId xmlns:p14="http://schemas.microsoft.com/office/powerpoint/2010/main" val="14699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BCF8582-3CA8-D155-E1C5-D0CEA8575286}"/>
              </a:ext>
            </a:extLst>
          </p:cNvPr>
          <p:cNvSpPr>
            <a:spLocks noGrp="1"/>
          </p:cNvSpPr>
          <p:nvPr>
            <p:ph type="title"/>
          </p:nvPr>
        </p:nvSpPr>
        <p:spPr/>
        <p:txBody>
          <a:bodyPr/>
          <a:lstStyle/>
          <a:p>
            <a:r>
              <a:rPr lang="es-ES" dirty="0"/>
              <a:t>Análisis de una función a partir de su fórmula y su derivada</a:t>
            </a:r>
            <a:endParaRPr lang="es-AR" dirty="0"/>
          </a:p>
        </p:txBody>
      </p:sp>
      <p:pic>
        <p:nvPicPr>
          <p:cNvPr id="5" name="Imagen 4">
            <a:extLst>
              <a:ext uri="{FF2B5EF4-FFF2-40B4-BE49-F238E27FC236}">
                <a16:creationId xmlns="" xmlns:a16="http://schemas.microsoft.com/office/drawing/2014/main" id="{3907C1F6-EB68-DCD8-FA8B-309772D64BE9}"/>
              </a:ext>
            </a:extLst>
          </p:cNvPr>
          <p:cNvPicPr>
            <a:picLocks noChangeAspect="1"/>
          </p:cNvPicPr>
          <p:nvPr/>
        </p:nvPicPr>
        <p:blipFill rotWithShape="1">
          <a:blip r:embed="rId2"/>
          <a:srcRect l="38369" t="60102" r="8529" b="31198"/>
          <a:stretch/>
        </p:blipFill>
        <p:spPr>
          <a:xfrm>
            <a:off x="397639" y="1726260"/>
            <a:ext cx="11794361" cy="1086416"/>
          </a:xfrm>
          <a:prstGeom prst="rect">
            <a:avLst/>
          </a:prstGeom>
        </p:spPr>
      </p:pic>
      <p:sp>
        <p:nvSpPr>
          <p:cNvPr id="3" name="Marcador de contenido 2"/>
          <p:cNvSpPr>
            <a:spLocks noGrp="1"/>
          </p:cNvSpPr>
          <p:nvPr>
            <p:ph idx="1"/>
          </p:nvPr>
        </p:nvSpPr>
        <p:spPr/>
        <p:txBody>
          <a:bodyPr/>
          <a:lstStyle/>
          <a:p>
            <a:endParaRPr lang="es-AR"/>
          </a:p>
        </p:txBody>
      </p:sp>
      <p:pic>
        <p:nvPicPr>
          <p:cNvPr id="7" name="Imagen 6">
            <a:extLst>
              <a:ext uri="{FF2B5EF4-FFF2-40B4-BE49-F238E27FC236}">
                <a16:creationId xmlns="" xmlns:a16="http://schemas.microsoft.com/office/drawing/2014/main" id="{37AB5473-361D-BD44-31EE-984AC9066782}"/>
              </a:ext>
            </a:extLst>
          </p:cNvPr>
          <p:cNvPicPr>
            <a:picLocks noChangeAspect="1"/>
          </p:cNvPicPr>
          <p:nvPr/>
        </p:nvPicPr>
        <p:blipFill rotWithShape="1">
          <a:blip r:embed="rId3"/>
          <a:srcRect l="30218" t="47505" r="2064" b="18855"/>
          <a:stretch/>
        </p:blipFill>
        <p:spPr>
          <a:xfrm>
            <a:off x="397639" y="2929319"/>
            <a:ext cx="11663732" cy="3257607"/>
          </a:xfrm>
          <a:prstGeom prst="rect">
            <a:avLst/>
          </a:prstGeom>
        </p:spPr>
      </p:pic>
    </p:spTree>
    <p:extLst>
      <p:ext uri="{BB962C8B-B14F-4D97-AF65-F5344CB8AC3E}">
        <p14:creationId xmlns:p14="http://schemas.microsoft.com/office/powerpoint/2010/main" val="346258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7C67758-8914-2A5C-5DB2-001FE3E9FAB8}"/>
              </a:ext>
            </a:extLst>
          </p:cNvPr>
          <p:cNvSpPr>
            <a:spLocks noGrp="1"/>
          </p:cNvSpPr>
          <p:nvPr>
            <p:ph type="title"/>
          </p:nvPr>
        </p:nvSpPr>
        <p:spPr/>
        <p:txBody>
          <a:bodyPr>
            <a:normAutofit fontScale="90000"/>
          </a:bodyPr>
          <a:lstStyle/>
          <a:p>
            <a:r>
              <a:rPr lang="es-ES" dirty="0" smtClean="0"/>
              <a:t>Repasamos:</a:t>
            </a:r>
            <a:r>
              <a:rPr lang="es-ES" dirty="0"/>
              <a:t/>
            </a:r>
            <a:br>
              <a:rPr lang="es-ES" dirty="0"/>
            </a:br>
            <a:r>
              <a:rPr lang="es-ES" dirty="0"/>
              <a:t>Hallar la derivada de las siguientes funciones</a:t>
            </a:r>
            <a:endParaRPr lang="es-AR"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 xmlns:a16="http://schemas.microsoft.com/office/drawing/2014/main" id="{6FF4B668-519D-D31D-477B-E2EC0E78E56F}"/>
                  </a:ext>
                </a:extLst>
              </p:cNvPr>
              <p:cNvSpPr>
                <a:spLocks noGrp="1"/>
              </p:cNvSpPr>
              <p:nvPr>
                <p:ph idx="1"/>
              </p:nvPr>
            </p:nvSpPr>
            <p:spPr/>
            <p:txBody>
              <a:bodyPr>
                <a:normAutofit/>
              </a:bodyPr>
              <a:lstStyle/>
              <a:p>
                <a:pPr>
                  <a:buFont typeface="+mj-lt"/>
                  <a:buAutoNum type="arabicPeriod"/>
                </a:pPr>
                <a14:m>
                  <m:oMath xmlns:m="http://schemas.openxmlformats.org/officeDocument/2006/math">
                    <m:r>
                      <a:rPr lang="es-ES" sz="3200" b="0" i="1" smtClean="0">
                        <a:latin typeface="Cambria Math" panose="02040503050406030204" pitchFamily="18" charset="0"/>
                      </a:rPr>
                      <m:t>𝑦</m:t>
                    </m:r>
                    <m:r>
                      <a:rPr lang="es-ES" sz="3200" b="0" i="1" smtClean="0">
                        <a:latin typeface="Cambria Math" panose="02040503050406030204" pitchFamily="18" charset="0"/>
                      </a:rPr>
                      <m:t>=</m:t>
                    </m:r>
                    <m:func>
                      <m:funcPr>
                        <m:ctrlPr>
                          <a:rPr lang="es-ES" sz="3200" b="0" i="1" smtClean="0">
                            <a:latin typeface="Cambria Math" panose="02040503050406030204" pitchFamily="18" charset="0"/>
                          </a:rPr>
                        </m:ctrlPr>
                      </m:funcPr>
                      <m:fName>
                        <m:r>
                          <m:rPr>
                            <m:sty m:val="p"/>
                          </m:rPr>
                          <a:rPr lang="es-ES" sz="3200" b="0" i="0" smtClean="0">
                            <a:latin typeface="Cambria Math" panose="02040503050406030204" pitchFamily="18" charset="0"/>
                          </a:rPr>
                          <m:t>cos</m:t>
                        </m:r>
                      </m:fName>
                      <m:e>
                        <m:d>
                          <m:dPr>
                            <m:ctrlPr>
                              <a:rPr lang="es-ES" sz="3200" b="0" i="1" smtClean="0">
                                <a:latin typeface="Cambria Math" panose="02040503050406030204" pitchFamily="18" charset="0"/>
                              </a:rPr>
                            </m:ctrlPr>
                          </m:dPr>
                          <m:e>
                            <m:r>
                              <a:rPr lang="es-ES" sz="3200" b="0" i="1" smtClean="0">
                                <a:latin typeface="Cambria Math" panose="02040503050406030204" pitchFamily="18" charset="0"/>
                              </a:rPr>
                              <m:t>8+</m:t>
                            </m:r>
                            <m:sSup>
                              <m:sSupPr>
                                <m:ctrlPr>
                                  <a:rPr lang="es-ES" sz="3200" b="0" i="1" smtClean="0">
                                    <a:latin typeface="Cambria Math" panose="02040503050406030204" pitchFamily="18" charset="0"/>
                                  </a:rPr>
                                </m:ctrlPr>
                              </m:sSupPr>
                              <m:e>
                                <m:r>
                                  <a:rPr lang="es-ES" sz="3200" b="0" i="1" smtClean="0">
                                    <a:latin typeface="Cambria Math" panose="02040503050406030204" pitchFamily="18" charset="0"/>
                                  </a:rPr>
                                  <m:t>𝑥</m:t>
                                </m:r>
                              </m:e>
                              <m:sup>
                                <m:r>
                                  <a:rPr lang="es-ES" sz="3200" b="0" i="1" smtClean="0">
                                    <a:latin typeface="Cambria Math" panose="02040503050406030204" pitchFamily="18" charset="0"/>
                                  </a:rPr>
                                  <m:t>3</m:t>
                                </m:r>
                              </m:sup>
                            </m:sSup>
                          </m:e>
                        </m:d>
                      </m:e>
                    </m:func>
                  </m:oMath>
                </a14:m>
                <a:endParaRPr lang="es-ES" sz="3200" b="0" dirty="0"/>
              </a:p>
              <a:p>
                <a:pPr>
                  <a:buFont typeface="+mj-lt"/>
                  <a:buAutoNum type="arabicPeriod"/>
                </a:pPr>
                <a14:m>
                  <m:oMath xmlns:m="http://schemas.openxmlformats.org/officeDocument/2006/math">
                    <m:r>
                      <a:rPr lang="es-ES" sz="3200" b="0" i="1" smtClean="0">
                        <a:latin typeface="Cambria Math" panose="02040503050406030204" pitchFamily="18" charset="0"/>
                      </a:rPr>
                      <m:t>𝑦</m:t>
                    </m:r>
                    <m:r>
                      <a:rPr lang="es-ES" sz="3200" b="0" i="1" smtClean="0">
                        <a:latin typeface="Cambria Math" panose="02040503050406030204" pitchFamily="18" charset="0"/>
                      </a:rPr>
                      <m:t>=8+</m:t>
                    </m:r>
                    <m:func>
                      <m:funcPr>
                        <m:ctrlPr>
                          <a:rPr lang="es-ES" sz="3200" b="0" i="1" smtClean="0">
                            <a:latin typeface="Cambria Math" panose="02040503050406030204" pitchFamily="18" charset="0"/>
                          </a:rPr>
                        </m:ctrlPr>
                      </m:funcPr>
                      <m:fName>
                        <m:r>
                          <m:rPr>
                            <m:sty m:val="p"/>
                          </m:rPr>
                          <a:rPr lang="es-ES" sz="3200" b="0" i="0" smtClean="0">
                            <a:latin typeface="Cambria Math" panose="02040503050406030204" pitchFamily="18" charset="0"/>
                          </a:rPr>
                          <m:t>cos</m:t>
                        </m:r>
                      </m:fName>
                      <m:e>
                        <m:d>
                          <m:dPr>
                            <m:ctrlPr>
                              <a:rPr lang="es-ES" sz="3200" b="0" i="1" smtClean="0">
                                <a:latin typeface="Cambria Math" panose="02040503050406030204" pitchFamily="18" charset="0"/>
                              </a:rPr>
                            </m:ctrlPr>
                          </m:dPr>
                          <m:e>
                            <m:sSup>
                              <m:sSupPr>
                                <m:ctrlPr>
                                  <a:rPr lang="es-ES" sz="3200" b="0" i="1" smtClean="0">
                                    <a:latin typeface="Cambria Math" panose="02040503050406030204" pitchFamily="18" charset="0"/>
                                  </a:rPr>
                                </m:ctrlPr>
                              </m:sSupPr>
                              <m:e>
                                <m:r>
                                  <a:rPr lang="es-ES" sz="3200" b="0" i="1" smtClean="0">
                                    <a:latin typeface="Cambria Math" panose="02040503050406030204" pitchFamily="18" charset="0"/>
                                  </a:rPr>
                                  <m:t>𝑥</m:t>
                                </m:r>
                              </m:e>
                              <m:sup>
                                <m:r>
                                  <a:rPr lang="es-ES" sz="3200" b="0" i="1" smtClean="0">
                                    <a:latin typeface="Cambria Math" panose="02040503050406030204" pitchFamily="18" charset="0"/>
                                  </a:rPr>
                                  <m:t>3</m:t>
                                </m:r>
                              </m:sup>
                            </m:sSup>
                          </m:e>
                        </m:d>
                      </m:e>
                    </m:func>
                  </m:oMath>
                </a14:m>
                <a:endParaRPr lang="es-AR" sz="3200" dirty="0"/>
              </a:p>
            </p:txBody>
          </p:sp>
        </mc:Choice>
        <mc:Fallback xmlns="">
          <p:sp>
            <p:nvSpPr>
              <p:cNvPr id="3" name="Marcador de contenido 2">
                <a:extLst>
                  <a:ext uri="{FF2B5EF4-FFF2-40B4-BE49-F238E27FC236}">
                    <a16:creationId xmlns:a16="http://schemas.microsoft.com/office/drawing/2014/main" id="{6FF4B668-519D-D31D-477B-E2EC0E78E56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s-AR">
                    <a:noFill/>
                  </a:rPr>
                  <a:t> </a:t>
                </a:r>
              </a:p>
            </p:txBody>
          </p:sp>
        </mc:Fallback>
      </mc:AlternateContent>
      <p:pic>
        <p:nvPicPr>
          <p:cNvPr id="7" name="Imagen 6">
            <a:extLst>
              <a:ext uri="{FF2B5EF4-FFF2-40B4-BE49-F238E27FC236}">
                <a16:creationId xmlns="" xmlns:a16="http://schemas.microsoft.com/office/drawing/2014/main" id="{5708C864-88E4-2A6C-A629-4CB68E4CCB57}"/>
              </a:ext>
            </a:extLst>
          </p:cNvPr>
          <p:cNvPicPr>
            <a:picLocks noChangeAspect="1"/>
          </p:cNvPicPr>
          <p:nvPr/>
        </p:nvPicPr>
        <p:blipFill rotWithShape="1">
          <a:blip r:embed="rId3"/>
          <a:srcRect l="23805" t="41155" r="27608" b="34872"/>
          <a:stretch/>
        </p:blipFill>
        <p:spPr>
          <a:xfrm>
            <a:off x="2593319" y="3371422"/>
            <a:ext cx="7455936" cy="2068314"/>
          </a:xfrm>
          <a:prstGeom prst="rect">
            <a:avLst/>
          </a:prstGeom>
        </p:spPr>
      </p:pic>
      <p:sp>
        <p:nvSpPr>
          <p:cNvPr id="8" name="Elipse 7">
            <a:extLst>
              <a:ext uri="{FF2B5EF4-FFF2-40B4-BE49-F238E27FC236}">
                <a16:creationId xmlns="" xmlns:a16="http://schemas.microsoft.com/office/drawing/2014/main" id="{01146106-71C3-5B5C-9CD6-AA0E64387430}"/>
              </a:ext>
            </a:extLst>
          </p:cNvPr>
          <p:cNvSpPr/>
          <p:nvPr/>
        </p:nvSpPr>
        <p:spPr>
          <a:xfrm>
            <a:off x="6321287" y="4256394"/>
            <a:ext cx="3606679" cy="66033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47687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dirty="0"/>
          </a:p>
        </p:txBody>
      </p:sp>
      <mc:AlternateContent xmlns:mc="http://schemas.openxmlformats.org/markup-compatibility/2006">
        <mc:Choice xmlns:a14="http://schemas.microsoft.com/office/drawing/2010/main" Requires="a14">
          <p:graphicFrame>
            <p:nvGraphicFramePr>
              <p:cNvPr id="4" name="Tabla 6">
                <a:extLst>
                  <a:ext uri="{FF2B5EF4-FFF2-40B4-BE49-F238E27FC236}">
                    <a16:creationId xmlns="" xmlns:a16="http://schemas.microsoft.com/office/drawing/2014/main" id="{09DD5275-F884-BBA2-51C5-5CED29C738C9}"/>
                  </a:ext>
                </a:extLst>
              </p:cNvPr>
              <p:cNvGraphicFramePr>
                <a:graphicFrameLocks/>
              </p:cNvGraphicFramePr>
              <p:nvPr>
                <p:extLst>
                  <p:ext uri="{D42A27DB-BD31-4B8C-83A1-F6EECF244321}">
                    <p14:modId xmlns:p14="http://schemas.microsoft.com/office/powerpoint/2010/main" val="3374798089"/>
                  </p:ext>
                </p:extLst>
              </p:nvPr>
            </p:nvGraphicFramePr>
            <p:xfrm>
              <a:off x="180669" y="0"/>
              <a:ext cx="10235371" cy="2804160"/>
            </p:xfrm>
            <a:graphic>
              <a:graphicData uri="http://schemas.openxmlformats.org/drawingml/2006/table">
                <a:tbl>
                  <a:tblPr firstRow="1" bandRow="1">
                    <a:tableStyleId>{5C22544A-7EE6-4342-B048-85BDC9FD1C3A}</a:tableStyleId>
                  </a:tblPr>
                  <a:tblGrid>
                    <a:gridCol w="3671248">
                      <a:extLst>
                        <a:ext uri="{9D8B030D-6E8A-4147-A177-3AD203B41FA5}">
                          <a16:colId xmlns="" xmlns:a16="http://schemas.microsoft.com/office/drawing/2014/main" val="2378258113"/>
                        </a:ext>
                      </a:extLst>
                    </a:gridCol>
                    <a:gridCol w="6564123">
                      <a:extLst>
                        <a:ext uri="{9D8B030D-6E8A-4147-A177-3AD203B41FA5}">
                          <a16:colId xmlns="" xmlns:a16="http://schemas.microsoft.com/office/drawing/2014/main" val="1471964692"/>
                        </a:ext>
                      </a:extLst>
                    </a:gridCol>
                  </a:tblGrid>
                  <a:tr h="370840">
                    <a:tc>
                      <a:txBody>
                        <a:bodyPr/>
                        <a:lstStyle/>
                        <a:p>
                          <a:r>
                            <a:rPr lang="es-ES" sz="3200" dirty="0"/>
                            <a:t>Signo de la derivada</a:t>
                          </a:r>
                          <a:endParaRPr lang="es-AR" sz="3200" dirty="0"/>
                        </a:p>
                      </a:txBody>
                      <a:tcPr/>
                    </a:tc>
                    <a:tc>
                      <a:txBody>
                        <a:bodyPr/>
                        <a:lstStyle/>
                        <a:p>
                          <a:r>
                            <a:rPr lang="es-ES" sz="3200" dirty="0"/>
                            <a:t>Información de la función</a:t>
                          </a:r>
                          <a:endParaRPr lang="es-AR" sz="3200" dirty="0"/>
                        </a:p>
                      </a:txBody>
                      <a:tcPr/>
                    </a:tc>
                    <a:extLst>
                      <a:ext uri="{0D108BD9-81ED-4DB2-BD59-A6C34878D82A}">
                        <a16:rowId xmlns="" xmlns:a16="http://schemas.microsoft.com/office/drawing/2014/main" val="1001927292"/>
                      </a:ext>
                    </a:extLst>
                  </a:tr>
                  <a:tr h="370840">
                    <a:tc>
                      <a:txBody>
                        <a:bodyPr/>
                        <a:lstStyle/>
                        <a:p>
                          <a:pPr/>
                          <a14:m>
                            <m:oMathPara xmlns:m="http://schemas.openxmlformats.org/officeDocument/2006/math">
                              <m:oMathParaPr>
                                <m:jc m:val="centerGroup"/>
                              </m:oMathParaPr>
                              <m:oMath xmlns:m="http://schemas.openxmlformats.org/officeDocument/2006/math">
                                <m:r>
                                  <a:rPr lang="es-ES" sz="3200" b="0" i="1" smtClean="0">
                                    <a:latin typeface="Cambria Math" panose="02040503050406030204" pitchFamily="18" charset="0"/>
                                  </a:rPr>
                                  <m:t>𝑓</m:t>
                                </m:r>
                                <m:r>
                                  <a:rPr lang="es-ES" sz="3200" b="0" i="1" smtClean="0">
                                    <a:latin typeface="Cambria Math" panose="02040503050406030204" pitchFamily="18" charset="0"/>
                                  </a:rPr>
                                  <m:t>´</m:t>
                                </m:r>
                                <m:d>
                                  <m:dPr>
                                    <m:ctrlPr>
                                      <a:rPr lang="es-ES" sz="3200" b="0" i="1" smtClean="0">
                                        <a:latin typeface="Cambria Math" panose="02040503050406030204" pitchFamily="18" charset="0"/>
                                      </a:rPr>
                                    </m:ctrlPr>
                                  </m:dPr>
                                  <m:e>
                                    <m:r>
                                      <a:rPr lang="es-ES" sz="3200" b="0" i="1" smtClean="0">
                                        <a:latin typeface="Cambria Math" panose="02040503050406030204" pitchFamily="18" charset="0"/>
                                      </a:rPr>
                                      <m:t>𝑥</m:t>
                                    </m:r>
                                  </m:e>
                                </m:d>
                                <m:r>
                                  <a:rPr lang="es-ES" sz="3200" b="0" i="1" smtClean="0">
                                    <a:latin typeface="Cambria Math" panose="02040503050406030204" pitchFamily="18" charset="0"/>
                                  </a:rPr>
                                  <m:t>&gt;0</m:t>
                                </m:r>
                              </m:oMath>
                            </m:oMathPara>
                          </a14:m>
                          <a:endParaRPr lang="es-AR" sz="3200" dirty="0"/>
                        </a:p>
                      </a:txBody>
                      <a:tcPr/>
                    </a:tc>
                    <a:tc>
                      <a:txBody>
                        <a:bodyPr/>
                        <a:lstStyle/>
                        <a:p>
                          <a14:m>
                            <m:oMath xmlns:m="http://schemas.openxmlformats.org/officeDocument/2006/math">
                              <m:r>
                                <a:rPr lang="es-ES" sz="3200" b="0" i="1" smtClean="0">
                                  <a:latin typeface="Cambria Math" panose="02040503050406030204" pitchFamily="18" charset="0"/>
                                </a:rPr>
                                <m:t>𝑓</m:t>
                              </m:r>
                              <m:r>
                                <a:rPr lang="es-ES" sz="3200" b="0" i="1" smtClean="0">
                                  <a:latin typeface="Cambria Math" panose="02040503050406030204" pitchFamily="18" charset="0"/>
                                </a:rPr>
                                <m:t>(</m:t>
                              </m:r>
                              <m:r>
                                <a:rPr lang="es-ES" sz="3200" b="0" i="1" smtClean="0">
                                  <a:latin typeface="Cambria Math" panose="02040503050406030204" pitchFamily="18" charset="0"/>
                                </a:rPr>
                                <m:t>𝑥</m:t>
                              </m:r>
                              <m:r>
                                <a:rPr lang="es-ES" sz="3200" b="0" i="1" smtClean="0">
                                  <a:latin typeface="Cambria Math" panose="02040503050406030204" pitchFamily="18" charset="0"/>
                                </a:rPr>
                                <m:t>)</m:t>
                              </m:r>
                            </m:oMath>
                          </a14:m>
                          <a:r>
                            <a:rPr lang="es-AR" sz="3200" dirty="0"/>
                            <a:t> es creciente</a:t>
                          </a:r>
                        </a:p>
                      </a:txBody>
                      <a:tcPr/>
                    </a:tc>
                    <a:extLst>
                      <a:ext uri="{0D108BD9-81ED-4DB2-BD59-A6C34878D82A}">
                        <a16:rowId xmlns="" xmlns:a16="http://schemas.microsoft.com/office/drawing/2014/main" val="155323412"/>
                      </a:ext>
                    </a:extLst>
                  </a:tr>
                  <a:tr h="370840">
                    <a:tc>
                      <a:txBody>
                        <a:bodyPr/>
                        <a:lstStyle/>
                        <a:p>
                          <a:pPr/>
                          <a14:m>
                            <m:oMathPara xmlns:m="http://schemas.openxmlformats.org/officeDocument/2006/math">
                              <m:oMathParaPr>
                                <m:jc m:val="centerGroup"/>
                              </m:oMathParaPr>
                              <m:oMath xmlns:m="http://schemas.openxmlformats.org/officeDocument/2006/math">
                                <m:r>
                                  <a:rPr lang="es-ES" sz="3200" b="0" i="1" smtClean="0">
                                    <a:latin typeface="Cambria Math" panose="02040503050406030204" pitchFamily="18" charset="0"/>
                                  </a:rPr>
                                  <m:t>𝑓</m:t>
                                </m:r>
                                <m:r>
                                  <a:rPr lang="es-ES" sz="3200" b="0" i="1" smtClean="0">
                                    <a:latin typeface="Cambria Math" panose="02040503050406030204" pitchFamily="18" charset="0"/>
                                  </a:rPr>
                                  <m:t>´</m:t>
                                </m:r>
                                <m:d>
                                  <m:dPr>
                                    <m:ctrlPr>
                                      <a:rPr lang="es-ES" sz="3200" b="0" i="1" smtClean="0">
                                        <a:latin typeface="Cambria Math" panose="02040503050406030204" pitchFamily="18" charset="0"/>
                                      </a:rPr>
                                    </m:ctrlPr>
                                  </m:dPr>
                                  <m:e>
                                    <m:r>
                                      <a:rPr lang="es-ES" sz="3200" b="0" i="1" smtClean="0">
                                        <a:latin typeface="Cambria Math" panose="02040503050406030204" pitchFamily="18" charset="0"/>
                                      </a:rPr>
                                      <m:t>𝑥</m:t>
                                    </m:r>
                                  </m:e>
                                </m:d>
                                <m:r>
                                  <a:rPr lang="es-ES" sz="3200" b="0" i="1" smtClean="0">
                                    <a:latin typeface="Cambria Math" panose="02040503050406030204" pitchFamily="18" charset="0"/>
                                  </a:rPr>
                                  <m:t>&lt;0</m:t>
                                </m:r>
                              </m:oMath>
                            </m:oMathPara>
                          </a14:m>
                          <a:endParaRPr lang="es-AR" sz="3200" dirty="0"/>
                        </a:p>
                      </a:txBody>
                      <a:tcPr/>
                    </a:tc>
                    <a:tc>
                      <a:txBody>
                        <a:bodyPr/>
                        <a:lstStyle/>
                        <a:p>
                          <a14:m>
                            <m:oMath xmlns:m="http://schemas.openxmlformats.org/officeDocument/2006/math">
                              <m:r>
                                <a:rPr lang="es-ES" sz="3200" b="0" i="1" smtClean="0">
                                  <a:latin typeface="Cambria Math" panose="02040503050406030204" pitchFamily="18" charset="0"/>
                                </a:rPr>
                                <m:t>𝑓</m:t>
                              </m:r>
                              <m:r>
                                <a:rPr lang="es-ES" sz="3200" b="0" i="1" smtClean="0">
                                  <a:latin typeface="Cambria Math" panose="02040503050406030204" pitchFamily="18" charset="0"/>
                                </a:rPr>
                                <m:t>(</m:t>
                              </m:r>
                              <m:r>
                                <a:rPr lang="es-ES" sz="3200" b="0" i="1" smtClean="0">
                                  <a:latin typeface="Cambria Math" panose="02040503050406030204" pitchFamily="18" charset="0"/>
                                </a:rPr>
                                <m:t>𝑥</m:t>
                              </m:r>
                              <m:r>
                                <a:rPr lang="es-ES" sz="3200" b="0" i="1" smtClean="0">
                                  <a:latin typeface="Cambria Math" panose="02040503050406030204" pitchFamily="18" charset="0"/>
                                </a:rPr>
                                <m:t>)</m:t>
                              </m:r>
                            </m:oMath>
                          </a14:m>
                          <a:r>
                            <a:rPr lang="es-AR" sz="3200" dirty="0"/>
                            <a:t> es decreciente</a:t>
                          </a:r>
                        </a:p>
                      </a:txBody>
                      <a:tcPr/>
                    </a:tc>
                    <a:extLst>
                      <a:ext uri="{0D108BD9-81ED-4DB2-BD59-A6C34878D82A}">
                        <a16:rowId xmlns="" xmlns:a16="http://schemas.microsoft.com/office/drawing/2014/main" val="3259472895"/>
                      </a:ext>
                    </a:extLst>
                  </a:tr>
                  <a:tr h="370840">
                    <a:tc>
                      <a:txBody>
                        <a:bodyPr/>
                        <a:lstStyle/>
                        <a:p>
                          <a:pPr/>
                          <a14:m>
                            <m:oMathPara xmlns:m="http://schemas.openxmlformats.org/officeDocument/2006/math">
                              <m:oMathParaPr>
                                <m:jc m:val="centerGroup"/>
                              </m:oMathParaPr>
                              <m:oMath xmlns:m="http://schemas.openxmlformats.org/officeDocument/2006/math">
                                <m:r>
                                  <a:rPr lang="es-ES" sz="3200" b="0" i="1" smtClean="0">
                                    <a:latin typeface="Cambria Math" panose="02040503050406030204" pitchFamily="18" charset="0"/>
                                  </a:rPr>
                                  <m:t>𝑓</m:t>
                                </m:r>
                                <m:d>
                                  <m:dPr>
                                    <m:ctrlPr>
                                      <a:rPr lang="es-ES" sz="3200" b="0" i="1" smtClean="0">
                                        <a:latin typeface="Cambria Math" panose="02040503050406030204" pitchFamily="18" charset="0"/>
                                      </a:rPr>
                                    </m:ctrlPr>
                                  </m:dPr>
                                  <m:e>
                                    <m:r>
                                      <a:rPr lang="es-ES" sz="3200" b="0" i="1" smtClean="0">
                                        <a:latin typeface="Cambria Math" panose="02040503050406030204" pitchFamily="18" charset="0"/>
                                      </a:rPr>
                                      <m:t>𝑥</m:t>
                                    </m:r>
                                  </m:e>
                                </m:d>
                                <m:r>
                                  <a:rPr lang="es-ES" sz="3200" b="0" i="1" smtClean="0">
                                    <a:latin typeface="Cambria Math" panose="02040503050406030204" pitchFamily="18" charset="0"/>
                                  </a:rPr>
                                  <m:t>=0</m:t>
                                </m:r>
                              </m:oMath>
                            </m:oMathPara>
                          </a14:m>
                          <a:endParaRPr lang="es-AR" sz="3200" dirty="0"/>
                        </a:p>
                      </a:txBody>
                      <a:tcPr/>
                    </a:tc>
                    <a:tc>
                      <a:txBody>
                        <a:bodyPr/>
                        <a:lstStyle/>
                        <a:p>
                          <a14:m>
                            <m:oMath xmlns:m="http://schemas.openxmlformats.org/officeDocument/2006/math">
                              <m:r>
                                <a:rPr lang="es-ES" sz="3200" b="0" i="1" smtClean="0">
                                  <a:latin typeface="Cambria Math" panose="02040503050406030204" pitchFamily="18" charset="0"/>
                                </a:rPr>
                                <m:t>𝑓</m:t>
                              </m:r>
                              <m:r>
                                <a:rPr lang="es-ES" sz="3200" b="0" i="1" smtClean="0">
                                  <a:latin typeface="Cambria Math" panose="02040503050406030204" pitchFamily="18" charset="0"/>
                                </a:rPr>
                                <m:t>(</m:t>
                              </m:r>
                              <m:r>
                                <a:rPr lang="es-ES" sz="3200" b="0" i="1" smtClean="0">
                                  <a:latin typeface="Cambria Math" panose="02040503050406030204" pitchFamily="18" charset="0"/>
                                </a:rPr>
                                <m:t>𝑥</m:t>
                              </m:r>
                              <m:r>
                                <a:rPr lang="es-ES" sz="3200" b="0" i="1" smtClean="0">
                                  <a:latin typeface="Cambria Math" panose="02040503050406030204" pitchFamily="18" charset="0"/>
                                </a:rPr>
                                <m:t>)</m:t>
                              </m:r>
                            </m:oMath>
                          </a14:m>
                          <a:r>
                            <a:rPr lang="es-AR" sz="3200" dirty="0"/>
                            <a:t> </a:t>
                          </a:r>
                          <a:r>
                            <a:rPr lang="es-AR" sz="3200" baseline="0" dirty="0"/>
                            <a:t>un punto crítico</a:t>
                          </a:r>
                          <a:endParaRPr lang="es-AR" sz="3200" dirty="0"/>
                        </a:p>
                      </a:txBody>
                      <a:tcPr/>
                    </a:tc>
                    <a:extLst>
                      <a:ext uri="{0D108BD9-81ED-4DB2-BD59-A6C34878D82A}">
                        <a16:rowId xmlns="" xmlns:a16="http://schemas.microsoft.com/office/drawing/2014/main" val="3175590989"/>
                      </a:ext>
                    </a:extLst>
                  </a:tr>
                </a:tbl>
              </a:graphicData>
            </a:graphic>
          </p:graphicFrame>
        </mc:Choice>
        <mc:Fallback>
          <p:graphicFrame>
            <p:nvGraphicFramePr>
              <p:cNvPr id="4" name="Tabla 6">
                <a:extLst>
                  <a:ext uri="{FF2B5EF4-FFF2-40B4-BE49-F238E27FC236}">
                    <a16:creationId xmlns="" xmlns:a16="http://schemas.microsoft.com/office/drawing/2014/main" xmlns:a14="http://schemas.microsoft.com/office/drawing/2010/main" id="{09DD5275-F884-BBA2-51C5-5CED29C738C9}"/>
                  </a:ext>
                </a:extLst>
              </p:cNvPr>
              <p:cNvGraphicFramePr>
                <a:graphicFrameLocks/>
              </p:cNvGraphicFramePr>
              <p:nvPr>
                <p:extLst>
                  <p:ext uri="{D42A27DB-BD31-4B8C-83A1-F6EECF244321}">
                    <p14:modId xmlns:p14="http://schemas.microsoft.com/office/powerpoint/2010/main" val="3374798089"/>
                  </p:ext>
                </p:extLst>
              </p:nvPr>
            </p:nvGraphicFramePr>
            <p:xfrm>
              <a:off x="180669" y="0"/>
              <a:ext cx="10235371" cy="2804160"/>
            </p:xfrm>
            <a:graphic>
              <a:graphicData uri="http://schemas.openxmlformats.org/drawingml/2006/table">
                <a:tbl>
                  <a:tblPr firstRow="1" bandRow="1">
                    <a:tableStyleId>{5C22544A-7EE6-4342-B048-85BDC9FD1C3A}</a:tableStyleId>
                  </a:tblPr>
                  <a:tblGrid>
                    <a:gridCol w="3671248">
                      <a:extLst>
                        <a:ext uri="{9D8B030D-6E8A-4147-A177-3AD203B41FA5}">
                          <a16:colId xmlns="" xmlns:a16="http://schemas.microsoft.com/office/drawing/2014/main" xmlns:a14="http://schemas.microsoft.com/office/drawing/2010/main" val="2378258113"/>
                        </a:ext>
                      </a:extLst>
                    </a:gridCol>
                    <a:gridCol w="6564123">
                      <a:extLst>
                        <a:ext uri="{9D8B030D-6E8A-4147-A177-3AD203B41FA5}">
                          <a16:colId xmlns="" xmlns:a16="http://schemas.microsoft.com/office/drawing/2014/main" xmlns:a14="http://schemas.microsoft.com/office/drawing/2010/main" val="1471964692"/>
                        </a:ext>
                      </a:extLst>
                    </a:gridCol>
                  </a:tblGrid>
                  <a:tr h="1066800">
                    <a:tc>
                      <a:txBody>
                        <a:bodyPr/>
                        <a:lstStyle/>
                        <a:p>
                          <a:r>
                            <a:rPr lang="es-ES" sz="3200" dirty="0"/>
                            <a:t>Signo de la derivada</a:t>
                          </a:r>
                          <a:endParaRPr lang="es-AR" sz="3200" dirty="0"/>
                        </a:p>
                      </a:txBody>
                      <a:tcPr/>
                    </a:tc>
                    <a:tc>
                      <a:txBody>
                        <a:bodyPr/>
                        <a:lstStyle/>
                        <a:p>
                          <a:r>
                            <a:rPr lang="es-ES" sz="3200" dirty="0"/>
                            <a:t>Información de la función</a:t>
                          </a:r>
                          <a:endParaRPr lang="es-AR" sz="3200" dirty="0"/>
                        </a:p>
                      </a:txBody>
                      <a:tcPr/>
                    </a:tc>
                    <a:extLst>
                      <a:ext uri="{0D108BD9-81ED-4DB2-BD59-A6C34878D82A}">
                        <a16:rowId xmlns="" xmlns:a16="http://schemas.microsoft.com/office/drawing/2014/main" xmlns:a14="http://schemas.microsoft.com/office/drawing/2010/main" val="1001927292"/>
                      </a:ext>
                    </a:extLst>
                  </a:tr>
                  <a:tr h="579120">
                    <a:tc>
                      <a:txBody>
                        <a:bodyPr/>
                        <a:lstStyle/>
                        <a:p>
                          <a:endParaRPr lang="es-AR"/>
                        </a:p>
                      </a:txBody>
                      <a:tcPr>
                        <a:blipFill rotWithShape="0">
                          <a:blip r:embed="rId2"/>
                          <a:stretch>
                            <a:fillRect l="-166" t="-197895" r="-179270" b="-234737"/>
                          </a:stretch>
                        </a:blipFill>
                      </a:tcPr>
                    </a:tc>
                    <a:tc>
                      <a:txBody>
                        <a:bodyPr/>
                        <a:lstStyle/>
                        <a:p>
                          <a:endParaRPr lang="es-AR"/>
                        </a:p>
                      </a:txBody>
                      <a:tcPr>
                        <a:blipFill rotWithShape="0">
                          <a:blip r:embed="rId2"/>
                          <a:stretch>
                            <a:fillRect l="-56082" t="-197895" r="-371" b="-234737"/>
                          </a:stretch>
                        </a:blipFill>
                      </a:tcPr>
                    </a:tc>
                    <a:extLst>
                      <a:ext uri="{0D108BD9-81ED-4DB2-BD59-A6C34878D82A}">
                        <a16:rowId xmlns="" xmlns:a16="http://schemas.microsoft.com/office/drawing/2014/main" xmlns:a14="http://schemas.microsoft.com/office/drawing/2010/main" val="155323412"/>
                      </a:ext>
                    </a:extLst>
                  </a:tr>
                  <a:tr h="579120">
                    <a:tc>
                      <a:txBody>
                        <a:bodyPr/>
                        <a:lstStyle/>
                        <a:p>
                          <a:endParaRPr lang="es-AR"/>
                        </a:p>
                      </a:txBody>
                      <a:tcPr>
                        <a:blipFill rotWithShape="0">
                          <a:blip r:embed="rId2"/>
                          <a:stretch>
                            <a:fillRect l="-166" t="-297895" r="-179270" b="-134737"/>
                          </a:stretch>
                        </a:blipFill>
                      </a:tcPr>
                    </a:tc>
                    <a:tc>
                      <a:txBody>
                        <a:bodyPr/>
                        <a:lstStyle/>
                        <a:p>
                          <a:endParaRPr lang="es-AR"/>
                        </a:p>
                      </a:txBody>
                      <a:tcPr>
                        <a:blipFill rotWithShape="0">
                          <a:blip r:embed="rId2"/>
                          <a:stretch>
                            <a:fillRect l="-56082" t="-297895" r="-371" b="-134737"/>
                          </a:stretch>
                        </a:blipFill>
                      </a:tcPr>
                    </a:tc>
                    <a:extLst>
                      <a:ext uri="{0D108BD9-81ED-4DB2-BD59-A6C34878D82A}">
                        <a16:rowId xmlns="" xmlns:a16="http://schemas.microsoft.com/office/drawing/2014/main" xmlns:a14="http://schemas.microsoft.com/office/drawing/2010/main" val="3259472895"/>
                      </a:ext>
                    </a:extLst>
                  </a:tr>
                  <a:tr h="579120">
                    <a:tc>
                      <a:txBody>
                        <a:bodyPr/>
                        <a:lstStyle/>
                        <a:p>
                          <a:endParaRPr lang="es-AR"/>
                        </a:p>
                      </a:txBody>
                      <a:tcPr>
                        <a:blipFill rotWithShape="0">
                          <a:blip r:embed="rId2"/>
                          <a:stretch>
                            <a:fillRect l="-166" t="-397895" r="-179270" b="-34737"/>
                          </a:stretch>
                        </a:blipFill>
                      </a:tcPr>
                    </a:tc>
                    <a:tc>
                      <a:txBody>
                        <a:bodyPr/>
                        <a:lstStyle/>
                        <a:p>
                          <a:endParaRPr lang="es-AR"/>
                        </a:p>
                      </a:txBody>
                      <a:tcPr>
                        <a:blipFill rotWithShape="0">
                          <a:blip r:embed="rId2"/>
                          <a:stretch>
                            <a:fillRect l="-56082" t="-397895" r="-371" b="-34737"/>
                          </a:stretch>
                        </a:blipFill>
                      </a:tcPr>
                    </a:tc>
                    <a:extLst>
                      <a:ext uri="{0D108BD9-81ED-4DB2-BD59-A6C34878D82A}">
                        <a16:rowId xmlns="" xmlns:a16="http://schemas.microsoft.com/office/drawing/2014/main" xmlns:a14="http://schemas.microsoft.com/office/drawing/2010/main" val="3175590989"/>
                      </a:ext>
                    </a:extLst>
                  </a:tr>
                </a:tbl>
              </a:graphicData>
            </a:graphic>
          </p:graphicFrame>
        </mc:Fallback>
      </mc:AlternateContent>
      <p:pic>
        <p:nvPicPr>
          <p:cNvPr id="5" name="Imagen 4"/>
          <p:cNvPicPr>
            <a:picLocks noChangeAspect="1"/>
          </p:cNvPicPr>
          <p:nvPr/>
        </p:nvPicPr>
        <p:blipFill rotWithShape="1">
          <a:blip r:embed="rId3"/>
          <a:srcRect l="26786" t="25198" r="30357" b="15091"/>
          <a:stretch/>
        </p:blipFill>
        <p:spPr>
          <a:xfrm>
            <a:off x="3802743" y="286415"/>
            <a:ext cx="8389257" cy="6571585"/>
          </a:xfrm>
          <a:prstGeom prst="rect">
            <a:avLst/>
          </a:prstGeom>
        </p:spPr>
      </p:pic>
    </p:spTree>
    <p:extLst>
      <p:ext uri="{BB962C8B-B14F-4D97-AF65-F5344CB8AC3E}">
        <p14:creationId xmlns:p14="http://schemas.microsoft.com/office/powerpoint/2010/main" val="28834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Resumen</a:t>
            </a:r>
            <a:endParaRPr lang="es-AR" dirty="0"/>
          </a:p>
        </p:txBody>
      </p:sp>
      <p:sp>
        <p:nvSpPr>
          <p:cNvPr id="3" name="Marcador de contenido 2"/>
          <p:cNvSpPr>
            <a:spLocks noGrp="1"/>
          </p:cNvSpPr>
          <p:nvPr>
            <p:ph idx="1"/>
          </p:nvPr>
        </p:nvSpPr>
        <p:spPr>
          <a:xfrm>
            <a:off x="1451429" y="1264555"/>
            <a:ext cx="10740571" cy="4735565"/>
          </a:xfrm>
        </p:spPr>
        <p:txBody>
          <a:bodyPr>
            <a:noAutofit/>
          </a:bodyPr>
          <a:lstStyle/>
          <a:p>
            <a:r>
              <a:rPr lang="es-AR" sz="2400" dirty="0"/>
              <a:t>Los </a:t>
            </a:r>
            <a:r>
              <a:rPr lang="es-AR" sz="2400" b="1" dirty="0"/>
              <a:t>máximos y mínimos </a:t>
            </a:r>
            <a:r>
              <a:rPr lang="es-AR" sz="2400" dirty="0"/>
              <a:t>de una función pueden encontrarse mediante la </a:t>
            </a:r>
            <a:r>
              <a:rPr lang="es-AR" sz="2400" b="1" dirty="0"/>
              <a:t>derivada</a:t>
            </a:r>
            <a:r>
              <a:rPr lang="es-AR" sz="2400" dirty="0"/>
              <a:t>.</a:t>
            </a:r>
          </a:p>
          <a:p>
            <a:r>
              <a:rPr lang="es-AR" sz="2400" dirty="0"/>
              <a:t>Si la función está definida en un intervalo (a, b</a:t>
            </a:r>
            <a:r>
              <a:rPr lang="es-AR" sz="2400" dirty="0" smtClean="0"/>
              <a:t>), </a:t>
            </a:r>
            <a:r>
              <a:rPr lang="es-AR" sz="2400" dirty="0"/>
              <a:t> y es derivable en él, para que haya un </a:t>
            </a:r>
            <a:r>
              <a:rPr lang="es-AR" sz="2400" b="1" dirty="0"/>
              <a:t>punto extremo local (máximo o mínimo</a:t>
            </a:r>
            <a:r>
              <a:rPr lang="es-AR" sz="2400" b="1" dirty="0" smtClean="0"/>
              <a:t>) en</a:t>
            </a:r>
            <a:r>
              <a:rPr lang="es-AR" sz="2400" b="1" dirty="0"/>
              <a:t> </a:t>
            </a:r>
            <a:r>
              <a:rPr lang="es-AR" sz="2400" b="1" dirty="0" smtClean="0"/>
              <a:t>x=c</a:t>
            </a:r>
            <a:r>
              <a:rPr lang="es-AR" sz="2400" dirty="0" smtClean="0"/>
              <a:t>, </a:t>
            </a:r>
            <a:r>
              <a:rPr lang="es-AR" sz="2400" dirty="0"/>
              <a:t>a&lt;c&lt;b</a:t>
            </a:r>
            <a:r>
              <a:rPr lang="es-AR" sz="2400" dirty="0" smtClean="0"/>
              <a:t>, </a:t>
            </a:r>
            <a:r>
              <a:rPr lang="es-AR" sz="2400" dirty="0"/>
              <a:t>la derivada primera en c debe ser nula, </a:t>
            </a:r>
            <a:r>
              <a:rPr lang="es-AR" sz="2400" b="1" dirty="0"/>
              <a:t>f’(c) = 0</a:t>
            </a:r>
            <a:r>
              <a:rPr lang="es-AR" sz="2400" dirty="0"/>
              <a:t>.</a:t>
            </a:r>
          </a:p>
          <a:p>
            <a:r>
              <a:rPr lang="es-AR" sz="2400" dirty="0"/>
              <a:t>Esta condición es necesaria, pero no suficiente</a:t>
            </a:r>
            <a:r>
              <a:rPr lang="es-AR" sz="2400" dirty="0">
                <a:solidFill>
                  <a:schemeClr val="accent2"/>
                </a:solidFill>
              </a:rPr>
              <a:t>. ¿Cómo podemos saber si ese punto es un extremo local y si este extremo es un máximo o un mínimo</a:t>
            </a:r>
            <a:r>
              <a:rPr lang="es-AR" sz="2400" dirty="0" smtClean="0">
                <a:solidFill>
                  <a:schemeClr val="accent2"/>
                </a:solidFill>
              </a:rPr>
              <a:t>?</a:t>
            </a:r>
            <a:r>
              <a:rPr lang="es-AR" sz="2400" dirty="0" smtClean="0"/>
              <a:t>: (Leer ejemplo 5 y 6 del libro)</a:t>
            </a:r>
            <a:endParaRPr lang="es-AR" sz="2400" dirty="0"/>
          </a:p>
          <a:p>
            <a:r>
              <a:rPr lang="es-AR" sz="2400" dirty="0"/>
              <a:t>Y es que puede ocurrir que </a:t>
            </a:r>
            <a:r>
              <a:rPr lang="es-AR" sz="2400" u="sng" dirty="0"/>
              <a:t>f’(c) = 0 </a:t>
            </a:r>
            <a:r>
              <a:rPr lang="es-AR" sz="2400" dirty="0"/>
              <a:t>y que en c haya un punto de inflexión de </a:t>
            </a:r>
            <a:r>
              <a:rPr lang="es-AR" sz="2400" u="sng" dirty="0"/>
              <a:t>tangente horizontal</a:t>
            </a:r>
            <a:r>
              <a:rPr lang="es-AR" sz="2400" dirty="0"/>
              <a:t>. Los puntos en que se anula la primera derivada se denominan </a:t>
            </a:r>
            <a:r>
              <a:rPr lang="es-AR" sz="2400" b="1" dirty="0"/>
              <a:t>puntos críticos</a:t>
            </a:r>
            <a:r>
              <a:rPr lang="es-AR" sz="2400" dirty="0" smtClean="0"/>
              <a:t>.</a:t>
            </a:r>
            <a:endParaRPr lang="es-AR" sz="2400" dirty="0"/>
          </a:p>
        </p:txBody>
      </p:sp>
    </p:spTree>
    <p:extLst>
      <p:ext uri="{BB962C8B-B14F-4D97-AF65-F5344CB8AC3E}">
        <p14:creationId xmlns:p14="http://schemas.microsoft.com/office/powerpoint/2010/main" val="131415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Resumen</a:t>
            </a:r>
          </a:p>
        </p:txBody>
      </p:sp>
      <p:sp>
        <p:nvSpPr>
          <p:cNvPr id="3" name="Marcador de contenido 2"/>
          <p:cNvSpPr>
            <a:spLocks noGrp="1"/>
          </p:cNvSpPr>
          <p:nvPr>
            <p:ph idx="1"/>
          </p:nvPr>
        </p:nvSpPr>
        <p:spPr>
          <a:xfrm>
            <a:off x="1146627" y="1264555"/>
            <a:ext cx="10929257" cy="3777622"/>
          </a:xfrm>
        </p:spPr>
        <p:txBody>
          <a:bodyPr>
            <a:noAutofit/>
          </a:bodyPr>
          <a:lstStyle/>
          <a:p>
            <a:r>
              <a:rPr lang="es-AR" sz="2400" dirty="0"/>
              <a:t>El punto (</a:t>
            </a:r>
            <a:r>
              <a:rPr lang="es-AR" sz="2400" b="1" dirty="0"/>
              <a:t>c, f(c)) es un </a:t>
            </a:r>
            <a:r>
              <a:rPr lang="es-AR" sz="2400" b="1" u="sng" dirty="0"/>
              <a:t>máximo</a:t>
            </a:r>
            <a:r>
              <a:rPr lang="es-AR" sz="2400" b="1" dirty="0"/>
              <a:t> local de f(x) si se cumple que f’(c) = 0 </a:t>
            </a:r>
            <a:r>
              <a:rPr lang="es-AR" sz="2400" dirty="0"/>
              <a:t>y en el entorno inmediato de c la primera derivada pasa de signo </a:t>
            </a:r>
            <a:r>
              <a:rPr lang="es-AR" sz="2400" b="1" dirty="0"/>
              <a:t>positivo a negativo</a:t>
            </a:r>
            <a:r>
              <a:rPr lang="es-AR" sz="2400" b="1" dirty="0" smtClean="0"/>
              <a:t>.</a:t>
            </a:r>
            <a:endParaRPr lang="es-AR" sz="2400" b="1" dirty="0"/>
          </a:p>
          <a:p>
            <a:r>
              <a:rPr lang="es-AR" sz="2400" dirty="0"/>
              <a:t>El punto </a:t>
            </a:r>
            <a:r>
              <a:rPr lang="es-AR" sz="2400" b="1" dirty="0"/>
              <a:t>(c, f(c)) es un </a:t>
            </a:r>
            <a:r>
              <a:rPr lang="es-AR" sz="2400" b="1" u="sng" dirty="0"/>
              <a:t>mínimo</a:t>
            </a:r>
            <a:r>
              <a:rPr lang="es-AR" sz="2400" b="1" dirty="0"/>
              <a:t> local de f(x) si se cumple que f’(c) = 0 </a:t>
            </a:r>
            <a:r>
              <a:rPr lang="es-AR" sz="2400" dirty="0"/>
              <a:t>y en el entorno inmediato de c la primera derivada pasa de signo </a:t>
            </a:r>
            <a:r>
              <a:rPr lang="es-AR" sz="2400" b="1" dirty="0"/>
              <a:t>negativo a positivo</a:t>
            </a:r>
            <a:r>
              <a:rPr lang="es-AR" sz="2400" dirty="0" smtClean="0"/>
              <a:t>.</a:t>
            </a:r>
            <a:endParaRPr lang="es-AR" sz="2400" dirty="0"/>
          </a:p>
          <a:p>
            <a:r>
              <a:rPr lang="es-AR" sz="2400" dirty="0"/>
              <a:t>El punto (c, f(c)) es un punto de inflexión de tangente horizontal de f(x) si se cumple que f’(c) = 0 y en el entorno inmediato de c la primera derivada no cambia de signo.</a:t>
            </a:r>
          </a:p>
        </p:txBody>
      </p:sp>
      <mc:AlternateContent xmlns:mc="http://schemas.openxmlformats.org/markup-compatibility/2006" xmlns:a14="http://schemas.microsoft.com/office/drawing/2010/main">
        <mc:Choice Requires="a14">
          <p:graphicFrame>
            <p:nvGraphicFramePr>
              <p:cNvPr id="4" name="Marcador de contenido 3"/>
              <p:cNvGraphicFramePr>
                <a:graphicFrameLocks/>
              </p:cNvGraphicFramePr>
              <p:nvPr>
                <p:extLst/>
              </p:nvPr>
            </p:nvGraphicFramePr>
            <p:xfrm>
              <a:off x="1146627" y="3741782"/>
              <a:ext cx="10459130" cy="2834640"/>
            </p:xfrm>
            <a:graphic>
              <a:graphicData uri="http://schemas.openxmlformats.org/drawingml/2006/table">
                <a:tbl>
                  <a:tblPr firstRow="1" bandRow="1">
                    <a:tableStyleId>{5C22544A-7EE6-4342-B048-85BDC9FD1C3A}</a:tableStyleId>
                  </a:tblPr>
                  <a:tblGrid>
                    <a:gridCol w="5229565"/>
                    <a:gridCol w="5229565"/>
                  </a:tblGrid>
                  <a:tr h="370840">
                    <a:tc gridSpan="2">
                      <a:txBody>
                        <a:bodyPr/>
                        <a:lstStyle/>
                        <a:p>
                          <a:pPr algn="ctr"/>
                          <a:r>
                            <a:rPr lang="es-AR" sz="2800" dirty="0" smtClean="0"/>
                            <a:t>Cuando una función f(x) está definida</a:t>
                          </a:r>
                          <a:r>
                            <a:rPr lang="es-AR" sz="2800" baseline="0" dirty="0" smtClean="0"/>
                            <a:t> en un intervalo abierto (</a:t>
                          </a:r>
                          <a:r>
                            <a:rPr lang="es-AR" sz="2800" baseline="0" dirty="0" err="1" smtClean="0"/>
                            <a:t>a,b</a:t>
                          </a:r>
                          <a:r>
                            <a:rPr lang="es-AR" sz="2800" baseline="0" dirty="0" smtClean="0"/>
                            <a:t>) y es derivable en un punto “c” de intervalo</a:t>
                          </a:r>
                          <a:endParaRPr lang="es-AR" sz="2800" dirty="0"/>
                        </a:p>
                      </a:txBody>
                      <a:tcPr anchor="ctr"/>
                    </a:tc>
                    <a:tc hMerge="1">
                      <a:txBody>
                        <a:bodyPr/>
                        <a:lstStyle/>
                        <a:p>
                          <a:endParaRPr lang="es-AR" dirty="0"/>
                        </a:p>
                      </a:txBody>
                      <a:tcPr/>
                    </a:tc>
                  </a:tr>
                  <a:tr h="370840">
                    <a:tc>
                      <a:txBody>
                        <a:bodyPr/>
                        <a:lstStyle/>
                        <a:p>
                          <a:pPr algn="ctr"/>
                          <a:r>
                            <a:rPr lang="es-AR" sz="2800" dirty="0" smtClean="0"/>
                            <a:t>Si </a:t>
                          </a:r>
                          <a14:m>
                            <m:oMath xmlns:m="http://schemas.openxmlformats.org/officeDocument/2006/math">
                              <m:r>
                                <a:rPr lang="es-AR" sz="2800" i="1" dirty="0" smtClean="0">
                                  <a:latin typeface="Cambria Math" panose="02040503050406030204" pitchFamily="18" charset="0"/>
                                </a:rPr>
                                <m:t>𝑓</m:t>
                              </m:r>
                              <m:r>
                                <a:rPr lang="es-AR" sz="2800" i="1" dirty="0" smtClean="0">
                                  <a:latin typeface="Cambria Math" panose="02040503050406030204" pitchFamily="18" charset="0"/>
                                </a:rPr>
                                <m:t>’(</m:t>
                              </m:r>
                              <m:r>
                                <a:rPr lang="es-AR" sz="2800" i="1" dirty="0" smtClean="0">
                                  <a:latin typeface="Cambria Math" panose="02040503050406030204" pitchFamily="18" charset="0"/>
                                </a:rPr>
                                <m:t>𝑐</m:t>
                              </m:r>
                              <m:r>
                                <a:rPr lang="es-AR" sz="2800" i="1" dirty="0" smtClean="0">
                                  <a:latin typeface="Cambria Math" panose="02040503050406030204" pitchFamily="18" charset="0"/>
                                </a:rPr>
                                <m:t>)=0</m:t>
                              </m:r>
                            </m:oMath>
                          </a14:m>
                          <a:endParaRPr lang="es-AR" sz="2800" dirty="0" smtClean="0"/>
                        </a:p>
                        <a:p>
                          <a:pPr algn="ctr"/>
                          <a14:m>
                            <m:oMathPara xmlns:m="http://schemas.openxmlformats.org/officeDocument/2006/math">
                              <m:oMathParaPr>
                                <m:jc m:val="centerGroup"/>
                              </m:oMathParaPr>
                              <m:oMath xmlns:m="http://schemas.openxmlformats.org/officeDocument/2006/math">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𝑓</m:t>
                                    </m:r>
                                  </m:e>
                                  <m:sup>
                                    <m:r>
                                      <a:rPr lang="es-AR" sz="2800" b="0" i="1" smtClean="0">
                                        <a:latin typeface="Cambria Math" panose="02040503050406030204" pitchFamily="18" charset="0"/>
                                      </a:rPr>
                                      <m:t>′</m:t>
                                    </m:r>
                                  </m:sup>
                                </m:sSup>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𝑥</m:t>
                                    </m:r>
                                    <m:r>
                                      <a:rPr lang="es-AR" sz="2800" b="0" i="1" smtClean="0">
                                        <a:latin typeface="Cambria Math" panose="02040503050406030204" pitchFamily="18" charset="0"/>
                                      </a:rPr>
                                      <m:t>−</m:t>
                                    </m:r>
                                    <m:r>
                                      <a:rPr lang="es-AR" sz="2800" b="0" i="1" smtClean="0">
                                        <a:latin typeface="Cambria Math" panose="02040503050406030204" pitchFamily="18" charset="0"/>
                                      </a:rPr>
                                      <m:t>h</m:t>
                                    </m:r>
                                  </m:e>
                                </m:d>
                                <m:r>
                                  <a:rPr lang="es-AR" sz="2800" b="0" i="1" smtClean="0">
                                    <a:latin typeface="Cambria Math" panose="02040503050406030204" pitchFamily="18" charset="0"/>
                                  </a:rPr>
                                  <m:t>&gt;0   </m:t>
                                </m:r>
                                <m:r>
                                  <a:rPr lang="es-AR" sz="2800" b="0" i="1" smtClean="0">
                                    <a:latin typeface="Cambria Math" panose="02040503050406030204" pitchFamily="18" charset="0"/>
                                  </a:rPr>
                                  <m:t>𝑦</m:t>
                                </m:r>
                                <m:r>
                                  <a:rPr lang="es-AR" sz="2800" b="0" i="1" smtClean="0">
                                    <a:latin typeface="Cambria Math" panose="02040503050406030204" pitchFamily="18" charset="0"/>
                                  </a:rPr>
                                  <m:t>  </m:t>
                                </m:r>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𝑓</m:t>
                                    </m:r>
                                  </m:e>
                                  <m:sup>
                                    <m:r>
                                      <a:rPr lang="es-AR" sz="2800" b="0" i="1" smtClean="0">
                                        <a:latin typeface="Cambria Math" panose="02040503050406030204" pitchFamily="18" charset="0"/>
                                      </a:rPr>
                                      <m:t>′</m:t>
                                    </m:r>
                                  </m:sup>
                                </m:sSup>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𝑥</m:t>
                                    </m:r>
                                    <m:r>
                                      <a:rPr lang="es-AR" sz="2800" b="0" i="1" smtClean="0">
                                        <a:latin typeface="Cambria Math" panose="02040503050406030204" pitchFamily="18" charset="0"/>
                                      </a:rPr>
                                      <m:t>+</m:t>
                                    </m:r>
                                    <m:r>
                                      <a:rPr lang="es-AR" sz="2800" b="0" i="1" smtClean="0">
                                        <a:latin typeface="Cambria Math" panose="02040503050406030204" pitchFamily="18" charset="0"/>
                                      </a:rPr>
                                      <m:t>h</m:t>
                                    </m:r>
                                  </m:e>
                                </m:d>
                                <m:r>
                                  <a:rPr lang="es-AR" sz="2800" b="0" i="1" smtClean="0">
                                    <a:latin typeface="Cambria Math" panose="02040503050406030204" pitchFamily="18" charset="0"/>
                                  </a:rPr>
                                  <m:t>&lt;0 </m:t>
                                </m:r>
                              </m:oMath>
                            </m:oMathPara>
                          </a14:m>
                          <a:endParaRPr lang="es-AR" sz="2800" dirty="0"/>
                        </a:p>
                      </a:txBody>
                      <a:tcPr anchor="ctr"/>
                    </a:tc>
                    <a:tc>
                      <a:txBody>
                        <a:bodyPr/>
                        <a:lstStyle/>
                        <a:p>
                          <a:pPr algn="ctr"/>
                          <a14:m>
                            <m:oMath xmlns:m="http://schemas.openxmlformats.org/officeDocument/2006/math">
                              <m:r>
                                <a:rPr lang="es-AR" sz="2800" b="0" i="1" smtClean="0">
                                  <a:latin typeface="Cambria Math" panose="02040503050406030204" pitchFamily="18" charset="0"/>
                                </a:rPr>
                                <m:t>(</m:t>
                              </m:r>
                              <m:r>
                                <a:rPr lang="es-AR" sz="2800" b="0" i="1" smtClean="0">
                                  <a:latin typeface="Cambria Math" panose="02040503050406030204" pitchFamily="18" charset="0"/>
                                </a:rPr>
                                <m:t>𝑐</m:t>
                              </m:r>
                              <m:r>
                                <a:rPr lang="es-AR" sz="2800" b="0" i="1" smtClean="0">
                                  <a:latin typeface="Cambria Math" panose="02040503050406030204" pitchFamily="18" charset="0"/>
                                </a:rPr>
                                <m:t>,</m:t>
                              </m:r>
                              <m:r>
                                <a:rPr lang="es-AR" sz="2800" b="0" i="1" smtClean="0">
                                  <a:latin typeface="Cambria Math" panose="02040503050406030204" pitchFamily="18" charset="0"/>
                                </a:rPr>
                                <m:t>𝑓</m:t>
                              </m:r>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𝑐</m:t>
                                  </m:r>
                                </m:e>
                              </m:d>
                              <m:r>
                                <a:rPr lang="es-AR" sz="2800" b="0" i="1" smtClean="0">
                                  <a:latin typeface="Cambria Math" panose="02040503050406030204" pitchFamily="18" charset="0"/>
                                </a:rPr>
                                <m:t>)</m:t>
                              </m:r>
                            </m:oMath>
                          </a14:m>
                          <a:r>
                            <a:rPr lang="es-AR" sz="2800" dirty="0" smtClean="0"/>
                            <a:t> es un máximo local</a:t>
                          </a:r>
                          <a:endParaRPr lang="es-AR" sz="2800" dirty="0"/>
                        </a:p>
                      </a:txBody>
                      <a:tcPr anchor="ctr"/>
                    </a:tc>
                  </a:tr>
                  <a:tr h="370840">
                    <a:tc>
                      <a:txBody>
                        <a:bodyPr/>
                        <a:lstStyle/>
                        <a:p>
                          <a:pPr algn="ctr"/>
                          <a:r>
                            <a:rPr lang="es-AR" sz="2800" dirty="0" smtClean="0"/>
                            <a:t>Si </a:t>
                          </a:r>
                          <a14:m>
                            <m:oMath xmlns:m="http://schemas.openxmlformats.org/officeDocument/2006/math">
                              <m:r>
                                <a:rPr lang="es-AR" sz="2800" i="1" dirty="0" smtClean="0">
                                  <a:latin typeface="Cambria Math" panose="02040503050406030204" pitchFamily="18" charset="0"/>
                                </a:rPr>
                                <m:t>𝑓</m:t>
                              </m:r>
                              <m:r>
                                <a:rPr lang="es-AR" sz="2800" i="1" dirty="0" smtClean="0">
                                  <a:latin typeface="Cambria Math" panose="02040503050406030204" pitchFamily="18" charset="0"/>
                                </a:rPr>
                                <m:t>’(</m:t>
                              </m:r>
                              <m:r>
                                <a:rPr lang="es-AR" sz="2800" i="1" dirty="0" smtClean="0">
                                  <a:latin typeface="Cambria Math" panose="02040503050406030204" pitchFamily="18" charset="0"/>
                                </a:rPr>
                                <m:t>𝑐</m:t>
                              </m:r>
                              <m:r>
                                <a:rPr lang="es-AR" sz="2800" i="1" dirty="0" smtClean="0">
                                  <a:latin typeface="Cambria Math" panose="02040503050406030204" pitchFamily="18" charset="0"/>
                                </a:rPr>
                                <m:t>)=0</m:t>
                              </m:r>
                            </m:oMath>
                          </a14:m>
                          <a:endParaRPr lang="es-AR" sz="2800" dirty="0" smtClean="0"/>
                        </a:p>
                        <a:p>
                          <a:pPr algn="ctr"/>
                          <a14:m>
                            <m:oMathPara xmlns:m="http://schemas.openxmlformats.org/officeDocument/2006/math">
                              <m:oMathParaPr>
                                <m:jc m:val="centerGroup"/>
                              </m:oMathParaPr>
                              <m:oMath xmlns:m="http://schemas.openxmlformats.org/officeDocument/2006/math">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𝑓</m:t>
                                    </m:r>
                                  </m:e>
                                  <m:sup>
                                    <m:r>
                                      <a:rPr lang="es-AR" sz="2800" b="0" i="1" smtClean="0">
                                        <a:latin typeface="Cambria Math" panose="02040503050406030204" pitchFamily="18" charset="0"/>
                                      </a:rPr>
                                      <m:t>′</m:t>
                                    </m:r>
                                  </m:sup>
                                </m:sSup>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𝑥</m:t>
                                    </m:r>
                                    <m:r>
                                      <a:rPr lang="es-AR" sz="2800" b="0" i="1" smtClean="0">
                                        <a:latin typeface="Cambria Math" panose="02040503050406030204" pitchFamily="18" charset="0"/>
                                      </a:rPr>
                                      <m:t>−</m:t>
                                    </m:r>
                                    <m:r>
                                      <a:rPr lang="es-AR" sz="2800" b="0" i="1" smtClean="0">
                                        <a:latin typeface="Cambria Math" panose="02040503050406030204" pitchFamily="18" charset="0"/>
                                      </a:rPr>
                                      <m:t>h</m:t>
                                    </m:r>
                                  </m:e>
                                </m:d>
                                <m:r>
                                  <a:rPr lang="es-AR" sz="2800" b="0" i="1" smtClean="0">
                                    <a:latin typeface="Cambria Math" panose="02040503050406030204" pitchFamily="18" charset="0"/>
                                  </a:rPr>
                                  <m:t>&lt;0   </m:t>
                                </m:r>
                                <m:r>
                                  <a:rPr lang="es-AR" sz="2800" b="0" i="1" smtClean="0">
                                    <a:latin typeface="Cambria Math" panose="02040503050406030204" pitchFamily="18" charset="0"/>
                                  </a:rPr>
                                  <m:t>𝑦</m:t>
                                </m:r>
                                <m:r>
                                  <a:rPr lang="es-AR" sz="2800" b="0" i="1" smtClean="0">
                                    <a:latin typeface="Cambria Math" panose="02040503050406030204" pitchFamily="18" charset="0"/>
                                  </a:rPr>
                                  <m:t>  </m:t>
                                </m:r>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𝑓</m:t>
                                    </m:r>
                                  </m:e>
                                  <m:sup>
                                    <m:r>
                                      <a:rPr lang="es-AR" sz="2800" b="0" i="1" smtClean="0">
                                        <a:latin typeface="Cambria Math" panose="02040503050406030204" pitchFamily="18" charset="0"/>
                                      </a:rPr>
                                      <m:t>′</m:t>
                                    </m:r>
                                  </m:sup>
                                </m:sSup>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𝑥</m:t>
                                    </m:r>
                                    <m:r>
                                      <a:rPr lang="es-AR" sz="2800" b="0" i="1" smtClean="0">
                                        <a:latin typeface="Cambria Math" panose="02040503050406030204" pitchFamily="18" charset="0"/>
                                      </a:rPr>
                                      <m:t>+</m:t>
                                    </m:r>
                                    <m:r>
                                      <a:rPr lang="es-AR" sz="2800" b="0" i="1" smtClean="0">
                                        <a:latin typeface="Cambria Math" panose="02040503050406030204" pitchFamily="18" charset="0"/>
                                      </a:rPr>
                                      <m:t>h</m:t>
                                    </m:r>
                                  </m:e>
                                </m:d>
                                <m:r>
                                  <a:rPr lang="es-AR" sz="2800" b="0" i="1" smtClean="0">
                                    <a:latin typeface="Cambria Math" panose="02040503050406030204" pitchFamily="18" charset="0"/>
                                  </a:rPr>
                                  <m:t>&gt;0 </m:t>
                                </m:r>
                              </m:oMath>
                            </m:oMathPara>
                          </a14:m>
                          <a:endParaRPr lang="es-AR" sz="28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s-AR" sz="2800" b="0" i="1" smtClean="0">
                                  <a:latin typeface="Cambria Math" panose="02040503050406030204" pitchFamily="18" charset="0"/>
                                </a:rPr>
                                <m:t>(</m:t>
                              </m:r>
                              <m:r>
                                <a:rPr lang="es-AR" sz="2800" b="0" i="1" smtClean="0">
                                  <a:latin typeface="Cambria Math" panose="02040503050406030204" pitchFamily="18" charset="0"/>
                                </a:rPr>
                                <m:t>𝑐</m:t>
                              </m:r>
                              <m:r>
                                <a:rPr lang="es-AR" sz="2800" b="0" i="1" smtClean="0">
                                  <a:latin typeface="Cambria Math" panose="02040503050406030204" pitchFamily="18" charset="0"/>
                                </a:rPr>
                                <m:t>,</m:t>
                              </m:r>
                              <m:r>
                                <a:rPr lang="es-AR" sz="2800" b="0" i="1" smtClean="0">
                                  <a:latin typeface="Cambria Math" panose="02040503050406030204" pitchFamily="18" charset="0"/>
                                </a:rPr>
                                <m:t>𝑓</m:t>
                              </m:r>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𝑐</m:t>
                                  </m:r>
                                </m:e>
                              </m:d>
                              <m:r>
                                <a:rPr lang="es-AR" sz="2800" b="0" i="1" smtClean="0">
                                  <a:latin typeface="Cambria Math" panose="02040503050406030204" pitchFamily="18" charset="0"/>
                                </a:rPr>
                                <m:t>)</m:t>
                              </m:r>
                            </m:oMath>
                          </a14:m>
                          <a:r>
                            <a:rPr lang="es-AR" sz="2800" dirty="0" smtClean="0"/>
                            <a:t> es un mínimo local</a:t>
                          </a:r>
                          <a:endParaRPr lang="es-AR" sz="2800" dirty="0"/>
                        </a:p>
                      </a:txBody>
                      <a:tcPr anchor="ctr"/>
                    </a:tc>
                  </a:tr>
                </a:tbl>
              </a:graphicData>
            </a:graphic>
          </p:graphicFrame>
        </mc:Choice>
        <mc:Fallback xmlns="">
          <p:graphicFrame>
            <p:nvGraphicFramePr>
              <p:cNvPr id="4" name="Marcador de contenido 3"/>
              <p:cNvGraphicFramePr>
                <a:graphicFrameLocks/>
              </p:cNvGraphicFramePr>
              <p:nvPr>
                <p:extLst>
                  <p:ext uri="{D42A27DB-BD31-4B8C-83A1-F6EECF244321}">
                    <p14:modId xmlns:p14="http://schemas.microsoft.com/office/powerpoint/2010/main" val="3465978383"/>
                  </p:ext>
                </p:extLst>
              </p:nvPr>
            </p:nvGraphicFramePr>
            <p:xfrm>
              <a:off x="1146627" y="3741782"/>
              <a:ext cx="10459130" cy="2834640"/>
            </p:xfrm>
            <a:graphic>
              <a:graphicData uri="http://schemas.openxmlformats.org/drawingml/2006/table">
                <a:tbl>
                  <a:tblPr firstRow="1" bandRow="1">
                    <a:tableStyleId>{5C22544A-7EE6-4342-B048-85BDC9FD1C3A}</a:tableStyleId>
                  </a:tblPr>
                  <a:tblGrid>
                    <a:gridCol w="5229565"/>
                    <a:gridCol w="5229565"/>
                  </a:tblGrid>
                  <a:tr h="944880">
                    <a:tc gridSpan="2">
                      <a:txBody>
                        <a:bodyPr/>
                        <a:lstStyle/>
                        <a:p>
                          <a:pPr algn="ctr"/>
                          <a:r>
                            <a:rPr lang="es-AR" sz="2800" dirty="0" smtClean="0"/>
                            <a:t>Cuando una función f(x) está definida</a:t>
                          </a:r>
                          <a:r>
                            <a:rPr lang="es-AR" sz="2800" baseline="0" dirty="0" smtClean="0"/>
                            <a:t> en un intervalo abierto (</a:t>
                          </a:r>
                          <a:r>
                            <a:rPr lang="es-AR" sz="2800" baseline="0" dirty="0" err="1" smtClean="0"/>
                            <a:t>a,b</a:t>
                          </a:r>
                          <a:r>
                            <a:rPr lang="es-AR" sz="2800" baseline="0" dirty="0" smtClean="0"/>
                            <a:t>) y es derivable en un punto “c” de intervalo</a:t>
                          </a:r>
                          <a:endParaRPr lang="es-AR" sz="2800" dirty="0"/>
                        </a:p>
                      </a:txBody>
                      <a:tcPr anchor="ctr"/>
                    </a:tc>
                    <a:tc hMerge="1">
                      <a:txBody>
                        <a:bodyPr/>
                        <a:lstStyle/>
                        <a:p>
                          <a:endParaRPr lang="es-AR" dirty="0"/>
                        </a:p>
                      </a:txBody>
                      <a:tcPr/>
                    </a:tc>
                  </a:tr>
                  <a:tr h="944880">
                    <a:tc>
                      <a:txBody>
                        <a:bodyPr/>
                        <a:lstStyle/>
                        <a:p>
                          <a:endParaRPr lang="es-AR"/>
                        </a:p>
                      </a:txBody>
                      <a:tcPr anchor="ctr">
                        <a:blipFill rotWithShape="0">
                          <a:blip r:embed="rId2"/>
                          <a:stretch>
                            <a:fillRect l="-117" t="-105769" r="-100466" b="-100641"/>
                          </a:stretch>
                        </a:blipFill>
                      </a:tcPr>
                    </a:tc>
                    <a:tc>
                      <a:txBody>
                        <a:bodyPr/>
                        <a:lstStyle/>
                        <a:p>
                          <a:endParaRPr lang="es-AR"/>
                        </a:p>
                      </a:txBody>
                      <a:tcPr anchor="ctr">
                        <a:blipFill rotWithShape="0">
                          <a:blip r:embed="rId2"/>
                          <a:stretch>
                            <a:fillRect l="-100117" t="-105769" r="-466" b="-100641"/>
                          </a:stretch>
                        </a:blipFill>
                      </a:tcPr>
                    </a:tc>
                  </a:tr>
                  <a:tr h="944880">
                    <a:tc>
                      <a:txBody>
                        <a:bodyPr/>
                        <a:lstStyle/>
                        <a:p>
                          <a:endParaRPr lang="es-AR"/>
                        </a:p>
                      </a:txBody>
                      <a:tcPr anchor="ctr">
                        <a:blipFill rotWithShape="0">
                          <a:blip r:embed="rId2"/>
                          <a:stretch>
                            <a:fillRect l="-117" t="-207097" r="-100466" b="-1290"/>
                          </a:stretch>
                        </a:blipFill>
                      </a:tcPr>
                    </a:tc>
                    <a:tc>
                      <a:txBody>
                        <a:bodyPr/>
                        <a:lstStyle/>
                        <a:p>
                          <a:endParaRPr lang="es-AR"/>
                        </a:p>
                      </a:txBody>
                      <a:tcPr anchor="ctr">
                        <a:blipFill rotWithShape="0">
                          <a:blip r:embed="rId2"/>
                          <a:stretch>
                            <a:fillRect l="-100117" t="-207097" r="-466" b="-1290"/>
                          </a:stretch>
                        </a:blipFill>
                      </a:tcPr>
                    </a:tc>
                  </a:tr>
                </a:tbl>
              </a:graphicData>
            </a:graphic>
          </p:graphicFrame>
        </mc:Fallback>
      </mc:AlternateContent>
    </p:spTree>
    <p:extLst>
      <p:ext uri="{BB962C8B-B14F-4D97-AF65-F5344CB8AC3E}">
        <p14:creationId xmlns:p14="http://schemas.microsoft.com/office/powerpoint/2010/main" val="378559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1732871" y="184327"/>
            <a:ext cx="10328500" cy="35748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AR" sz="2800" dirty="0" smtClean="0"/>
              <a:t>Se puede agregar </a:t>
            </a:r>
            <a:r>
              <a:rPr lang="es-AR" sz="2800" b="1" dirty="0" smtClean="0"/>
              <a:t>LA SEGUNDA DERVIADA</a:t>
            </a:r>
          </a:p>
          <a:p>
            <a:r>
              <a:rPr lang="es-AR" sz="2800" dirty="0" smtClean="0"/>
              <a:t>El punto (c, f(c) es un máximo local de f(x) si se cumple que la </a:t>
            </a:r>
            <a:r>
              <a:rPr lang="es-AR" sz="2800" b="1" dirty="0" smtClean="0"/>
              <a:t>primera derivada </a:t>
            </a:r>
            <a:r>
              <a:rPr lang="es-AR" sz="2800" dirty="0" smtClean="0"/>
              <a:t>en él es nula y su </a:t>
            </a:r>
            <a:r>
              <a:rPr lang="es-AR" sz="2800" b="1" dirty="0" smtClean="0"/>
              <a:t>segunda derivada</a:t>
            </a:r>
            <a:r>
              <a:rPr lang="es-AR" sz="2800" dirty="0" smtClean="0"/>
              <a:t> es negativa.</a:t>
            </a:r>
          </a:p>
          <a:p>
            <a:r>
              <a:rPr lang="es-AR" sz="2800" dirty="0" smtClean="0"/>
              <a:t>El </a:t>
            </a:r>
            <a:r>
              <a:rPr lang="es-AR" sz="2800" dirty="0"/>
              <a:t>punto (c, f(c) es un mínimo local de f(x) si se cumple que la </a:t>
            </a:r>
            <a:r>
              <a:rPr lang="es-AR" sz="2800" b="1" dirty="0"/>
              <a:t>primera derivada </a:t>
            </a:r>
            <a:r>
              <a:rPr lang="es-AR" sz="2800" dirty="0"/>
              <a:t>en él es nula y su </a:t>
            </a:r>
            <a:r>
              <a:rPr lang="es-AR" sz="2800" b="1" dirty="0"/>
              <a:t>segunda derivada</a:t>
            </a:r>
            <a:r>
              <a:rPr lang="es-AR" sz="2800" dirty="0"/>
              <a:t> es positiva.</a:t>
            </a:r>
          </a:p>
        </p:txBody>
      </p:sp>
      <mc:AlternateContent xmlns:mc="http://schemas.openxmlformats.org/markup-compatibility/2006" xmlns:a14="http://schemas.microsoft.com/office/drawing/2010/main">
        <mc:Choice Requires="a14">
          <p:graphicFrame>
            <p:nvGraphicFramePr>
              <p:cNvPr id="5" name="Marcador de contenido 3"/>
              <p:cNvGraphicFramePr>
                <a:graphicFrameLocks/>
              </p:cNvGraphicFramePr>
              <p:nvPr>
                <p:extLst/>
              </p:nvPr>
            </p:nvGraphicFramePr>
            <p:xfrm>
              <a:off x="1130527" y="3654474"/>
              <a:ext cx="10459130" cy="2407920"/>
            </p:xfrm>
            <a:graphic>
              <a:graphicData uri="http://schemas.openxmlformats.org/drawingml/2006/table">
                <a:tbl>
                  <a:tblPr firstRow="1" bandRow="1">
                    <a:tableStyleId>{5C22544A-7EE6-4342-B048-85BDC9FD1C3A}</a:tableStyleId>
                  </a:tblPr>
                  <a:tblGrid>
                    <a:gridCol w="5229565"/>
                    <a:gridCol w="5229565"/>
                  </a:tblGrid>
                  <a:tr h="370840">
                    <a:tc gridSpan="2">
                      <a:txBody>
                        <a:bodyPr/>
                        <a:lstStyle/>
                        <a:p>
                          <a:pPr algn="ctr"/>
                          <a:r>
                            <a:rPr lang="es-AR" sz="2800" dirty="0" smtClean="0"/>
                            <a:t>Cuando una función f(x) está definida</a:t>
                          </a:r>
                          <a:r>
                            <a:rPr lang="es-AR" sz="2800" baseline="0" dirty="0" smtClean="0"/>
                            <a:t> en un intervalo abierto (</a:t>
                          </a:r>
                          <a:r>
                            <a:rPr lang="es-AR" sz="2800" baseline="0" dirty="0" err="1" smtClean="0"/>
                            <a:t>a,b</a:t>
                          </a:r>
                          <a:r>
                            <a:rPr lang="es-AR" sz="2800" baseline="0" dirty="0" smtClean="0"/>
                            <a:t>) y es derivable (dos veces) en un punto “c” de intervalo</a:t>
                          </a:r>
                          <a:endParaRPr lang="es-AR" sz="2800" dirty="0"/>
                        </a:p>
                      </a:txBody>
                      <a:tcPr anchor="ctr"/>
                    </a:tc>
                    <a:tc hMerge="1">
                      <a:txBody>
                        <a:bodyPr/>
                        <a:lstStyle/>
                        <a:p>
                          <a:endParaRPr lang="es-AR" dirty="0"/>
                        </a:p>
                      </a:txBody>
                      <a:tcPr/>
                    </a:tc>
                  </a:tr>
                  <a:tr h="370840">
                    <a:tc>
                      <a:txBody>
                        <a:bodyPr/>
                        <a:lstStyle/>
                        <a:p>
                          <a:pPr algn="ctr"/>
                          <a:r>
                            <a:rPr lang="es-AR" sz="2800" dirty="0" smtClean="0"/>
                            <a:t>Si </a:t>
                          </a:r>
                          <a14:m>
                            <m:oMath xmlns:m="http://schemas.openxmlformats.org/officeDocument/2006/math">
                              <m:r>
                                <a:rPr lang="es-AR" sz="2800" i="1" dirty="0" smtClean="0">
                                  <a:latin typeface="Cambria Math" panose="02040503050406030204" pitchFamily="18" charset="0"/>
                                </a:rPr>
                                <m:t>𝑓</m:t>
                              </m:r>
                              <m:r>
                                <a:rPr lang="es-AR" sz="2800" i="1" dirty="0" smtClean="0">
                                  <a:latin typeface="Cambria Math" panose="02040503050406030204" pitchFamily="18" charset="0"/>
                                </a:rPr>
                                <m:t>’(</m:t>
                              </m:r>
                              <m:r>
                                <a:rPr lang="es-AR" sz="2800" i="1" dirty="0" smtClean="0">
                                  <a:latin typeface="Cambria Math" panose="02040503050406030204" pitchFamily="18" charset="0"/>
                                </a:rPr>
                                <m:t>𝑐</m:t>
                              </m:r>
                              <m:r>
                                <a:rPr lang="es-AR" sz="2800" i="1" dirty="0" smtClean="0">
                                  <a:latin typeface="Cambria Math" panose="02040503050406030204" pitchFamily="18" charset="0"/>
                                </a:rPr>
                                <m:t>)=0</m:t>
                              </m:r>
                            </m:oMath>
                          </a14:m>
                          <a:r>
                            <a:rPr lang="es-AR" sz="2800" dirty="0" smtClean="0"/>
                            <a:t> y </a:t>
                          </a:r>
                          <a14:m>
                            <m:oMath xmlns:m="http://schemas.openxmlformats.org/officeDocument/2006/math">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𝑓</m:t>
                                  </m:r>
                                </m:e>
                                <m:sup>
                                  <m:r>
                                    <a:rPr lang="es-AR" sz="2800" b="0" i="1" smtClean="0">
                                      <a:latin typeface="Cambria Math" panose="02040503050406030204" pitchFamily="18" charset="0"/>
                                    </a:rPr>
                                    <m:t>′′</m:t>
                                  </m:r>
                                </m:sup>
                              </m:sSup>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𝑐</m:t>
                                  </m:r>
                                </m:e>
                              </m:d>
                              <m:r>
                                <a:rPr lang="es-AR" sz="2800" b="0" i="1" smtClean="0">
                                  <a:latin typeface="Cambria Math" panose="02040503050406030204" pitchFamily="18" charset="0"/>
                                </a:rPr>
                                <m:t>&lt;0</m:t>
                              </m:r>
                            </m:oMath>
                          </a14:m>
                          <a:endParaRPr lang="es-AR" sz="2800" dirty="0"/>
                        </a:p>
                      </a:txBody>
                      <a:tcPr anchor="ctr"/>
                    </a:tc>
                    <a:tc>
                      <a:txBody>
                        <a:bodyPr/>
                        <a:lstStyle/>
                        <a:p>
                          <a:pPr algn="ctr"/>
                          <a14:m>
                            <m:oMath xmlns:m="http://schemas.openxmlformats.org/officeDocument/2006/math">
                              <m:r>
                                <a:rPr lang="es-AR" sz="2800" b="0" i="1" smtClean="0">
                                  <a:latin typeface="Cambria Math" panose="02040503050406030204" pitchFamily="18" charset="0"/>
                                </a:rPr>
                                <m:t>(</m:t>
                              </m:r>
                              <m:r>
                                <a:rPr lang="es-AR" sz="2800" b="0" i="1" smtClean="0">
                                  <a:latin typeface="Cambria Math" panose="02040503050406030204" pitchFamily="18" charset="0"/>
                                </a:rPr>
                                <m:t>𝑐</m:t>
                              </m:r>
                              <m:r>
                                <a:rPr lang="es-AR" sz="2800" b="0" i="1" smtClean="0">
                                  <a:latin typeface="Cambria Math" panose="02040503050406030204" pitchFamily="18" charset="0"/>
                                </a:rPr>
                                <m:t>,</m:t>
                              </m:r>
                              <m:r>
                                <a:rPr lang="es-AR" sz="2800" b="0" i="1" smtClean="0">
                                  <a:latin typeface="Cambria Math" panose="02040503050406030204" pitchFamily="18" charset="0"/>
                                </a:rPr>
                                <m:t>𝑓</m:t>
                              </m:r>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𝑐</m:t>
                                  </m:r>
                                </m:e>
                              </m:d>
                              <m:r>
                                <a:rPr lang="es-AR" sz="2800" b="0" i="1" smtClean="0">
                                  <a:latin typeface="Cambria Math" panose="02040503050406030204" pitchFamily="18" charset="0"/>
                                </a:rPr>
                                <m:t>)</m:t>
                              </m:r>
                            </m:oMath>
                          </a14:m>
                          <a:r>
                            <a:rPr lang="es-AR" sz="2800" dirty="0" smtClean="0"/>
                            <a:t> es un máximo local</a:t>
                          </a:r>
                          <a:endParaRPr lang="es-AR" sz="2800" dirty="0"/>
                        </a:p>
                      </a:txBody>
                      <a:tcPr anchor="ctr"/>
                    </a:tc>
                  </a:tr>
                  <a:tr h="370840">
                    <a:tc>
                      <a:txBody>
                        <a:bodyPr/>
                        <a:lstStyle/>
                        <a:p>
                          <a:pPr algn="ctr"/>
                          <a:r>
                            <a:rPr lang="es-AR" sz="2800" dirty="0" smtClean="0"/>
                            <a:t>Si </a:t>
                          </a:r>
                          <a14:m>
                            <m:oMath xmlns:m="http://schemas.openxmlformats.org/officeDocument/2006/math">
                              <m:r>
                                <a:rPr lang="es-AR" sz="2800" i="1" dirty="0" smtClean="0">
                                  <a:latin typeface="Cambria Math" panose="02040503050406030204" pitchFamily="18" charset="0"/>
                                </a:rPr>
                                <m:t>𝑓</m:t>
                              </m:r>
                              <m:r>
                                <a:rPr lang="es-AR" sz="2800" i="1" dirty="0" smtClean="0">
                                  <a:latin typeface="Cambria Math" panose="02040503050406030204" pitchFamily="18" charset="0"/>
                                </a:rPr>
                                <m:t>’(</m:t>
                              </m:r>
                              <m:r>
                                <a:rPr lang="es-AR" sz="2800" i="1" dirty="0" smtClean="0">
                                  <a:latin typeface="Cambria Math" panose="02040503050406030204" pitchFamily="18" charset="0"/>
                                </a:rPr>
                                <m:t>𝑐</m:t>
                              </m:r>
                              <m:r>
                                <a:rPr lang="es-AR" sz="2800" i="1" dirty="0" smtClean="0">
                                  <a:latin typeface="Cambria Math" panose="02040503050406030204" pitchFamily="18" charset="0"/>
                                </a:rPr>
                                <m:t>)=0</m:t>
                              </m:r>
                            </m:oMath>
                          </a14:m>
                          <a:r>
                            <a:rPr lang="es-AR" sz="2800" dirty="0" smtClean="0"/>
                            <a:t> y </a:t>
                          </a:r>
                          <a14:m>
                            <m:oMath xmlns:m="http://schemas.openxmlformats.org/officeDocument/2006/math">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𝑓</m:t>
                                  </m:r>
                                </m:e>
                                <m:sup>
                                  <m:r>
                                    <a:rPr lang="es-AR" sz="2800" b="0" i="1" smtClean="0">
                                      <a:latin typeface="Cambria Math" panose="02040503050406030204" pitchFamily="18" charset="0"/>
                                    </a:rPr>
                                    <m:t>′′</m:t>
                                  </m:r>
                                </m:sup>
                              </m:sSup>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𝑐</m:t>
                                  </m:r>
                                </m:e>
                              </m:d>
                              <m:r>
                                <a:rPr lang="es-AR" sz="2800" b="0" i="1" smtClean="0">
                                  <a:latin typeface="Cambria Math" panose="02040503050406030204" pitchFamily="18" charset="0"/>
                                </a:rPr>
                                <m:t>&gt;0</m:t>
                              </m:r>
                            </m:oMath>
                          </a14:m>
                          <a:endParaRPr lang="es-AR" sz="28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s-AR" sz="2800" b="0" i="1" smtClean="0">
                                  <a:latin typeface="Cambria Math" panose="02040503050406030204" pitchFamily="18" charset="0"/>
                                </a:rPr>
                                <m:t>(</m:t>
                              </m:r>
                              <m:r>
                                <a:rPr lang="es-AR" sz="2800" b="0" i="1" smtClean="0">
                                  <a:latin typeface="Cambria Math" panose="02040503050406030204" pitchFamily="18" charset="0"/>
                                </a:rPr>
                                <m:t>𝑐</m:t>
                              </m:r>
                              <m:r>
                                <a:rPr lang="es-AR" sz="2800" b="0" i="1" smtClean="0">
                                  <a:latin typeface="Cambria Math" panose="02040503050406030204" pitchFamily="18" charset="0"/>
                                </a:rPr>
                                <m:t>,</m:t>
                              </m:r>
                              <m:r>
                                <a:rPr lang="es-AR" sz="2800" b="0" i="1" smtClean="0">
                                  <a:latin typeface="Cambria Math" panose="02040503050406030204" pitchFamily="18" charset="0"/>
                                </a:rPr>
                                <m:t>𝑓</m:t>
                              </m:r>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𝑐</m:t>
                                  </m:r>
                                </m:e>
                              </m:d>
                              <m:r>
                                <a:rPr lang="es-AR" sz="2800" b="0" i="1" smtClean="0">
                                  <a:latin typeface="Cambria Math" panose="02040503050406030204" pitchFamily="18" charset="0"/>
                                </a:rPr>
                                <m:t>)</m:t>
                              </m:r>
                            </m:oMath>
                          </a14:m>
                          <a:r>
                            <a:rPr lang="es-AR" sz="2800" dirty="0" smtClean="0"/>
                            <a:t> es un mínimo local</a:t>
                          </a:r>
                          <a:endParaRPr lang="es-AR" sz="2800" dirty="0"/>
                        </a:p>
                      </a:txBody>
                      <a:tcPr anchor="ctr"/>
                    </a:tc>
                  </a:tr>
                </a:tbl>
              </a:graphicData>
            </a:graphic>
          </p:graphicFrame>
        </mc:Choice>
        <mc:Fallback xmlns="">
          <p:graphicFrame>
            <p:nvGraphicFramePr>
              <p:cNvPr id="5" name="Marcador de contenido 3"/>
              <p:cNvGraphicFramePr>
                <a:graphicFrameLocks/>
              </p:cNvGraphicFramePr>
              <p:nvPr>
                <p:extLst>
                  <p:ext uri="{D42A27DB-BD31-4B8C-83A1-F6EECF244321}">
                    <p14:modId xmlns:p14="http://schemas.microsoft.com/office/powerpoint/2010/main" val="1140565369"/>
                  </p:ext>
                </p:extLst>
              </p:nvPr>
            </p:nvGraphicFramePr>
            <p:xfrm>
              <a:off x="1130527" y="3654474"/>
              <a:ext cx="10459130" cy="2407920"/>
            </p:xfrm>
            <a:graphic>
              <a:graphicData uri="http://schemas.openxmlformats.org/drawingml/2006/table">
                <a:tbl>
                  <a:tblPr firstRow="1" bandRow="1">
                    <a:tableStyleId>{5C22544A-7EE6-4342-B048-85BDC9FD1C3A}</a:tableStyleId>
                  </a:tblPr>
                  <a:tblGrid>
                    <a:gridCol w="5229565"/>
                    <a:gridCol w="5229565"/>
                  </a:tblGrid>
                  <a:tr h="1371600">
                    <a:tc gridSpan="2">
                      <a:txBody>
                        <a:bodyPr/>
                        <a:lstStyle/>
                        <a:p>
                          <a:pPr algn="ctr"/>
                          <a:r>
                            <a:rPr lang="es-AR" sz="2800" dirty="0" smtClean="0"/>
                            <a:t>Cuando una función f(x) está definida</a:t>
                          </a:r>
                          <a:r>
                            <a:rPr lang="es-AR" sz="2800" baseline="0" dirty="0" smtClean="0"/>
                            <a:t> en un intervalo abierto (</a:t>
                          </a:r>
                          <a:r>
                            <a:rPr lang="es-AR" sz="2800" baseline="0" dirty="0" err="1" smtClean="0"/>
                            <a:t>a,b</a:t>
                          </a:r>
                          <a:r>
                            <a:rPr lang="es-AR" sz="2800" baseline="0" dirty="0" smtClean="0"/>
                            <a:t>) y es derivable (dos veces) en un punto “c” de intervalo</a:t>
                          </a:r>
                          <a:endParaRPr lang="es-AR" sz="2800" dirty="0"/>
                        </a:p>
                      </a:txBody>
                      <a:tcPr anchor="ctr"/>
                    </a:tc>
                    <a:tc hMerge="1">
                      <a:txBody>
                        <a:bodyPr/>
                        <a:lstStyle/>
                        <a:p>
                          <a:endParaRPr lang="es-AR" dirty="0"/>
                        </a:p>
                      </a:txBody>
                      <a:tcPr/>
                    </a:tc>
                  </a:tr>
                  <a:tr h="518160">
                    <a:tc>
                      <a:txBody>
                        <a:bodyPr/>
                        <a:lstStyle/>
                        <a:p>
                          <a:endParaRPr lang="es-AR"/>
                        </a:p>
                      </a:txBody>
                      <a:tcPr anchor="ctr">
                        <a:blipFill rotWithShape="0">
                          <a:blip r:embed="rId2"/>
                          <a:stretch>
                            <a:fillRect l="-116" t="-277647" r="-100349" b="-131765"/>
                          </a:stretch>
                        </a:blipFill>
                      </a:tcPr>
                    </a:tc>
                    <a:tc>
                      <a:txBody>
                        <a:bodyPr/>
                        <a:lstStyle/>
                        <a:p>
                          <a:endParaRPr lang="es-AR"/>
                        </a:p>
                      </a:txBody>
                      <a:tcPr anchor="ctr">
                        <a:blipFill rotWithShape="0">
                          <a:blip r:embed="rId2"/>
                          <a:stretch>
                            <a:fillRect l="-100233" t="-277647" r="-466" b="-131765"/>
                          </a:stretch>
                        </a:blipFill>
                      </a:tcPr>
                    </a:tc>
                  </a:tr>
                  <a:tr h="518160">
                    <a:tc>
                      <a:txBody>
                        <a:bodyPr/>
                        <a:lstStyle/>
                        <a:p>
                          <a:endParaRPr lang="es-AR"/>
                        </a:p>
                      </a:txBody>
                      <a:tcPr anchor="ctr">
                        <a:blipFill rotWithShape="0">
                          <a:blip r:embed="rId2"/>
                          <a:stretch>
                            <a:fillRect l="-116" t="-377647" r="-100349" b="-31765"/>
                          </a:stretch>
                        </a:blipFill>
                      </a:tcPr>
                    </a:tc>
                    <a:tc>
                      <a:txBody>
                        <a:bodyPr/>
                        <a:lstStyle/>
                        <a:p>
                          <a:endParaRPr lang="es-AR"/>
                        </a:p>
                      </a:txBody>
                      <a:tcPr anchor="ctr">
                        <a:blipFill rotWithShape="0">
                          <a:blip r:embed="rId2"/>
                          <a:stretch>
                            <a:fillRect l="-100233" t="-377647" r="-466" b="-31765"/>
                          </a:stretch>
                        </a:blipFill>
                      </a:tcPr>
                    </a:tc>
                  </a:tr>
                </a:tbl>
              </a:graphicData>
            </a:graphic>
          </p:graphicFrame>
        </mc:Fallback>
      </mc:AlternateContent>
    </p:spTree>
    <p:extLst>
      <p:ext uri="{BB962C8B-B14F-4D97-AF65-F5344CB8AC3E}">
        <p14:creationId xmlns:p14="http://schemas.microsoft.com/office/powerpoint/2010/main" val="94834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Actividades</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589212" y="1411941"/>
                <a:ext cx="8915400" cy="4499281"/>
              </a:xfrm>
            </p:spPr>
            <p:txBody>
              <a:bodyPr/>
              <a:lstStyle/>
              <a:p>
                <a:pPr marL="0" indent="0">
                  <a:buNone/>
                </a:pPr>
                <a:r>
                  <a:rPr lang="es-AR" sz="3200" dirty="0" smtClean="0"/>
                  <a:t>7.</a:t>
                </a:r>
              </a:p>
              <a:p>
                <a:pPr marL="0" indent="0">
                  <a:buNone/>
                </a:pPr>
                <a:r>
                  <a:rPr lang="es-AR" sz="3200" dirty="0" smtClean="0"/>
                  <a:t>Dibuje </a:t>
                </a:r>
                <a:r>
                  <a:rPr lang="es-AR" sz="3200" dirty="0"/>
                  <a:t>la gráfica de una función f que sea continua sobre </a:t>
                </a:r>
                <a14:m>
                  <m:oMath xmlns:m="http://schemas.openxmlformats.org/officeDocument/2006/math">
                    <m:d>
                      <m:dPr>
                        <m:begChr m:val="["/>
                        <m:endChr m:val="]"/>
                        <m:ctrlPr>
                          <a:rPr lang="es-AR" sz="3200" i="1" dirty="0" smtClean="0">
                            <a:latin typeface="Cambria Math" panose="02040503050406030204" pitchFamily="18" charset="0"/>
                          </a:rPr>
                        </m:ctrlPr>
                      </m:dPr>
                      <m:e>
                        <m:r>
                          <a:rPr lang="es-AR" sz="3200" b="0" i="1" dirty="0" smtClean="0">
                            <a:latin typeface="Cambria Math" panose="02040503050406030204" pitchFamily="18" charset="0"/>
                          </a:rPr>
                          <m:t>1,5</m:t>
                        </m:r>
                      </m:e>
                    </m:d>
                    <m:r>
                      <a:rPr lang="es-AR" sz="3200" i="1" dirty="0" smtClean="0">
                        <a:latin typeface="Cambria Math" panose="02040503050406030204" pitchFamily="18" charset="0"/>
                      </a:rPr>
                      <m:t> </m:t>
                    </m:r>
                  </m:oMath>
                </a14:m>
                <a:r>
                  <a:rPr lang="es-AR" sz="3200" dirty="0"/>
                  <a:t>y tenga las propiedades dadas. </a:t>
                </a:r>
              </a:p>
              <a:p>
                <a:r>
                  <a:rPr lang="es-AR" sz="3200" dirty="0" smtClean="0"/>
                  <a:t> Mínimo </a:t>
                </a:r>
                <a:r>
                  <a:rPr lang="es-AR" sz="3200" dirty="0"/>
                  <a:t>absoluto en 2, máximo absoluto en 3, mínimo local en 4</a:t>
                </a:r>
                <a:r>
                  <a:rPr lang="es-AR" dirty="0"/>
                  <a:t>.</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589212" y="1411941"/>
                <a:ext cx="8915400" cy="4499281"/>
              </a:xfrm>
              <a:blipFill rotWithShape="0">
                <a:blip r:embed="rId2"/>
                <a:stretch>
                  <a:fillRect l="-1778" t="-1762"/>
                </a:stretch>
              </a:blipFill>
            </p:spPr>
            <p:txBody>
              <a:bodyPr/>
              <a:lstStyle/>
              <a:p>
                <a:r>
                  <a:rPr lang="es-AR">
                    <a:noFill/>
                  </a:rPr>
                  <a:t> </a:t>
                </a:r>
              </a:p>
            </p:txBody>
          </p:sp>
        </mc:Fallback>
      </mc:AlternateContent>
    </p:spTree>
    <p:extLst>
      <p:ext uri="{BB962C8B-B14F-4D97-AF65-F5344CB8AC3E}">
        <p14:creationId xmlns:p14="http://schemas.microsoft.com/office/powerpoint/2010/main" val="3111802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Actividades</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589212" y="1465729"/>
                <a:ext cx="8915400" cy="4445493"/>
              </a:xfrm>
            </p:spPr>
            <p:txBody>
              <a:bodyPr>
                <a:normAutofit/>
              </a:bodyPr>
              <a:lstStyle/>
              <a:p>
                <a:pPr marL="0" indent="0">
                  <a:buNone/>
                </a:pPr>
                <a:r>
                  <a:rPr lang="es-AR" sz="3200" dirty="0" smtClean="0"/>
                  <a:t>12. </a:t>
                </a:r>
              </a:p>
              <a:p>
                <a:pPr marL="0" indent="0">
                  <a:buNone/>
                </a:pPr>
                <a:r>
                  <a:rPr lang="es-AR" sz="3200" dirty="0" smtClean="0"/>
                  <a:t>(</a:t>
                </a:r>
                <a:r>
                  <a:rPr lang="es-AR" sz="3200" dirty="0"/>
                  <a:t>a) Trace la gráfica de una función sobre </a:t>
                </a:r>
                <a14:m>
                  <m:oMath xmlns:m="http://schemas.openxmlformats.org/officeDocument/2006/math">
                    <m:d>
                      <m:dPr>
                        <m:begChr m:val="["/>
                        <m:endChr m:val="]"/>
                        <m:ctrlPr>
                          <a:rPr lang="es-AR" sz="3200" i="1" dirty="0" smtClean="0">
                            <a:latin typeface="Cambria Math" panose="02040503050406030204" pitchFamily="18" charset="0"/>
                          </a:rPr>
                        </m:ctrlPr>
                      </m:dPr>
                      <m:e>
                        <m:r>
                          <a:rPr lang="es-AR" sz="3200" b="0" i="1" dirty="0" smtClean="0">
                            <a:latin typeface="Cambria Math" panose="02040503050406030204" pitchFamily="18" charset="0"/>
                          </a:rPr>
                          <m:t>1,2</m:t>
                        </m:r>
                      </m:e>
                    </m:d>
                  </m:oMath>
                </a14:m>
                <a:r>
                  <a:rPr lang="es-AR" sz="3200" dirty="0"/>
                  <a:t> que tenga un máximo absoluto pero no máximo local. </a:t>
                </a:r>
                <a:endParaRPr lang="es-AR" sz="3200" dirty="0" smtClean="0"/>
              </a:p>
              <a:p>
                <a:pPr marL="0" indent="0">
                  <a:buNone/>
                </a:pPr>
                <a:r>
                  <a:rPr lang="es-AR" sz="3200" dirty="0" smtClean="0"/>
                  <a:t>(</a:t>
                </a:r>
                <a:r>
                  <a:rPr lang="es-AR" sz="3200" dirty="0"/>
                  <a:t>b) Trace la gráfica de una función en </a:t>
                </a:r>
                <a14:m>
                  <m:oMath xmlns:m="http://schemas.openxmlformats.org/officeDocument/2006/math">
                    <m:d>
                      <m:dPr>
                        <m:begChr m:val="["/>
                        <m:endChr m:val="]"/>
                        <m:ctrlPr>
                          <a:rPr lang="es-AR" sz="3200" i="1" dirty="0">
                            <a:latin typeface="Cambria Math" panose="02040503050406030204" pitchFamily="18" charset="0"/>
                          </a:rPr>
                        </m:ctrlPr>
                      </m:dPr>
                      <m:e>
                        <m:r>
                          <a:rPr lang="es-AR" sz="3200" i="1" dirty="0">
                            <a:latin typeface="Cambria Math" panose="02040503050406030204" pitchFamily="18" charset="0"/>
                          </a:rPr>
                          <m:t>1,2</m:t>
                        </m:r>
                      </m:e>
                    </m:d>
                  </m:oMath>
                </a14:m>
                <a:r>
                  <a:rPr lang="es-AR" sz="3200" dirty="0" smtClean="0"/>
                  <a:t> que </a:t>
                </a:r>
                <a:r>
                  <a:rPr lang="es-AR" sz="3200" dirty="0"/>
                  <a:t>tiene un máximo local pero no un máximo absoluto.</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589212" y="1465729"/>
                <a:ext cx="8915400" cy="4445493"/>
              </a:xfrm>
              <a:blipFill rotWithShape="0">
                <a:blip r:embed="rId2"/>
                <a:stretch>
                  <a:fillRect l="-1778" t="-1781"/>
                </a:stretch>
              </a:blipFill>
            </p:spPr>
            <p:txBody>
              <a:bodyPr/>
              <a:lstStyle/>
              <a:p>
                <a:r>
                  <a:rPr lang="es-AR">
                    <a:noFill/>
                  </a:rPr>
                  <a:t> </a:t>
                </a:r>
              </a:p>
            </p:txBody>
          </p:sp>
        </mc:Fallback>
      </mc:AlternateContent>
    </p:spTree>
    <p:extLst>
      <p:ext uri="{BB962C8B-B14F-4D97-AF65-F5344CB8AC3E}">
        <p14:creationId xmlns:p14="http://schemas.microsoft.com/office/powerpoint/2010/main" val="22404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Actividades</a:t>
            </a:r>
            <a:endParaRPr lang="es-AR" dirty="0"/>
          </a:p>
        </p:txBody>
      </p:sp>
      <mc:AlternateContent xmlns:mc="http://schemas.openxmlformats.org/markup-compatibility/2006" xmlns:a14="http://schemas.microsoft.com/office/drawing/2010/main">
        <mc:Choice Requires="a14">
          <p:sp>
            <p:nvSpPr>
              <p:cNvPr id="4" name="Marcador de contenido 3"/>
              <p:cNvSpPr>
                <a:spLocks noGrp="1"/>
              </p:cNvSpPr>
              <p:nvPr>
                <p:ph idx="1"/>
              </p:nvPr>
            </p:nvSpPr>
            <p:spPr>
              <a:xfrm>
                <a:off x="2205319" y="1694330"/>
                <a:ext cx="9299293" cy="462578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s-AR" sz="2800" b="0" i="1" smtClean="0">
                          <a:latin typeface="Cambria Math" panose="02040503050406030204" pitchFamily="18" charset="0"/>
                        </a:rPr>
                        <m:t>h</m:t>
                      </m:r>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𝑥</m:t>
                          </m:r>
                        </m:e>
                      </m:d>
                      <m:r>
                        <a:rPr lang="es-AR" sz="2800" b="0" i="1" smtClean="0">
                          <a:latin typeface="Cambria Math" panose="02040503050406030204" pitchFamily="18" charset="0"/>
                        </a:rPr>
                        <m:t>=</m:t>
                      </m:r>
                      <m:sSup>
                        <m:sSupPr>
                          <m:ctrlPr>
                            <a:rPr lang="es-AR" sz="2800" b="0" i="1" smtClean="0">
                              <a:latin typeface="Cambria Math" panose="02040503050406030204" pitchFamily="18" charset="0"/>
                            </a:rPr>
                          </m:ctrlPr>
                        </m:sSupPr>
                        <m:e>
                          <m:d>
                            <m:dPr>
                              <m:ctrlPr>
                                <a:rPr lang="es-AR" sz="2800" b="0" i="1" smtClean="0">
                                  <a:latin typeface="Cambria Math" panose="02040503050406030204" pitchFamily="18" charset="0"/>
                                </a:rPr>
                              </m:ctrlPr>
                            </m:dPr>
                            <m:e>
                              <m:f>
                                <m:fPr>
                                  <m:ctrlPr>
                                    <a:rPr lang="es-AR" sz="2800" b="0" i="1" smtClean="0">
                                      <a:latin typeface="Cambria Math" panose="02040503050406030204" pitchFamily="18" charset="0"/>
                                    </a:rPr>
                                  </m:ctrlPr>
                                </m:fPr>
                                <m:num>
                                  <m:r>
                                    <a:rPr lang="es-AR" sz="2800" b="0" i="1" smtClean="0">
                                      <a:latin typeface="Cambria Math" panose="02040503050406030204" pitchFamily="18" charset="0"/>
                                    </a:rPr>
                                    <m:t>2−</m:t>
                                  </m:r>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𝑥</m:t>
                                      </m:r>
                                    </m:e>
                                    <m:sup>
                                      <m:r>
                                        <a:rPr lang="es-AR" sz="2800" b="0" i="1" smtClean="0">
                                          <a:latin typeface="Cambria Math" panose="02040503050406030204" pitchFamily="18" charset="0"/>
                                        </a:rPr>
                                        <m:t>2</m:t>
                                      </m:r>
                                    </m:sup>
                                  </m:sSup>
                                </m:num>
                                <m:den>
                                  <m:r>
                                    <a:rPr lang="es-AR" sz="2800" b="0" i="1" smtClean="0">
                                      <a:latin typeface="Cambria Math" panose="02040503050406030204" pitchFamily="18" charset="0"/>
                                    </a:rPr>
                                    <m:t>3</m:t>
                                  </m:r>
                                  <m:r>
                                    <a:rPr lang="es-AR" sz="2800" b="0" i="1" smtClean="0">
                                      <a:latin typeface="Cambria Math" panose="02040503050406030204" pitchFamily="18" charset="0"/>
                                    </a:rPr>
                                    <m:t>𝑥</m:t>
                                  </m:r>
                                  <m:r>
                                    <a:rPr lang="es-AR" sz="2800" b="0" i="1" smtClean="0">
                                      <a:latin typeface="Cambria Math" panose="02040503050406030204" pitchFamily="18" charset="0"/>
                                    </a:rPr>
                                    <m:t>+6</m:t>
                                  </m:r>
                                </m:den>
                              </m:f>
                            </m:e>
                          </m:d>
                        </m:e>
                        <m:sup>
                          <m:r>
                            <a:rPr lang="es-AR" sz="2800" b="0" i="1" smtClean="0">
                              <a:latin typeface="Cambria Math" panose="02040503050406030204" pitchFamily="18" charset="0"/>
                            </a:rPr>
                            <m:t>2</m:t>
                          </m:r>
                        </m:sup>
                      </m:sSup>
                    </m:oMath>
                  </m:oMathPara>
                </a14:m>
                <a:endParaRPr lang="es-AR" sz="2800" dirty="0" smtClean="0"/>
              </a:p>
              <a:p>
                <a:pPr>
                  <a:buAutoNum type="alphaLcParenR"/>
                </a:pPr>
                <a:r>
                  <a:rPr lang="es-AR" sz="2800" dirty="0" smtClean="0"/>
                  <a:t>Definir el dominio de h(x)</a:t>
                </a:r>
              </a:p>
              <a:p>
                <a:pPr>
                  <a:buAutoNum type="alphaLcParenR"/>
                </a:pPr>
                <a:r>
                  <a:rPr lang="es-AR" sz="2800" dirty="0" smtClean="0"/>
                  <a:t>Hallar los puntos de intersecciones con los ejes de h(x)</a:t>
                </a:r>
              </a:p>
              <a:p>
                <a:pPr>
                  <a:buAutoNum type="alphaLcParenR"/>
                </a:pPr>
                <a:r>
                  <a:rPr lang="es-AR" sz="2800" dirty="0" smtClean="0"/>
                  <a:t>Hallar la derivada de h(x)</a:t>
                </a:r>
              </a:p>
              <a:p>
                <a:pPr>
                  <a:buAutoNum type="alphaLcParenR"/>
                </a:pPr>
                <a:r>
                  <a:rPr lang="es-AR" sz="2800" dirty="0" smtClean="0"/>
                  <a:t>Identificar los puntos críticos de h(x)</a:t>
                </a:r>
              </a:p>
              <a:p>
                <a:pPr>
                  <a:buAutoNum type="alphaLcParenR"/>
                </a:pPr>
                <a:r>
                  <a:rPr lang="es-AR" sz="2800" dirty="0" smtClean="0"/>
                  <a:t>Identificar los valores extremos de h(x)</a:t>
                </a:r>
              </a:p>
              <a:p>
                <a:pPr>
                  <a:buAutoNum type="alphaLcParenR"/>
                </a:pPr>
                <a:endParaRPr lang="es-AR" sz="2800" dirty="0" smtClean="0"/>
              </a:p>
              <a:p>
                <a:pPr marL="0" indent="0">
                  <a:buNone/>
                </a:pPr>
                <a:endParaRPr lang="es-AR" sz="2800" dirty="0"/>
              </a:p>
            </p:txBody>
          </p:sp>
        </mc:Choice>
        <mc:Fallback xmlns="">
          <p:sp>
            <p:nvSpPr>
              <p:cNvPr id="4" name="Marcador de contenido 3"/>
              <p:cNvSpPr>
                <a:spLocks noGrp="1" noRot="1" noChangeAspect="1" noMove="1" noResize="1" noEditPoints="1" noAdjustHandles="1" noChangeArrowheads="1" noChangeShapeType="1" noTextEdit="1"/>
              </p:cNvSpPr>
              <p:nvPr>
                <p:ph idx="1"/>
              </p:nvPr>
            </p:nvSpPr>
            <p:spPr>
              <a:xfrm>
                <a:off x="2205319" y="1694330"/>
                <a:ext cx="9299293" cy="4625788"/>
              </a:xfrm>
              <a:blipFill rotWithShape="0">
                <a:blip r:embed="rId2"/>
                <a:stretch>
                  <a:fillRect l="-1311" r="-787"/>
                </a:stretch>
              </a:blipFill>
            </p:spPr>
            <p:txBody>
              <a:bodyPr/>
              <a:lstStyle/>
              <a:p>
                <a:r>
                  <a:rPr lang="es-AR">
                    <a:noFill/>
                  </a:rPr>
                  <a:t> </a:t>
                </a:r>
              </a:p>
            </p:txBody>
          </p:sp>
        </mc:Fallback>
      </mc:AlternateContent>
    </p:spTree>
    <p:extLst>
      <p:ext uri="{BB962C8B-B14F-4D97-AF65-F5344CB8AC3E}">
        <p14:creationId xmlns:p14="http://schemas.microsoft.com/office/powerpoint/2010/main" val="2851513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SECCIÓN 4.7: Problemas </a:t>
            </a:r>
            <a:r>
              <a:rPr lang="es-AR" dirty="0"/>
              <a:t>de optimización </a:t>
            </a:r>
          </a:p>
        </p:txBody>
      </p:sp>
      <p:sp>
        <p:nvSpPr>
          <p:cNvPr id="4" name="Subtítulo 3"/>
          <p:cNvSpPr>
            <a:spLocks noGrp="1"/>
          </p:cNvSpPr>
          <p:nvPr>
            <p:ph type="subTitle" idx="1"/>
          </p:nvPr>
        </p:nvSpPr>
        <p:spPr/>
        <p:txBody>
          <a:bodyPr/>
          <a:lstStyle/>
          <a:p>
            <a:endParaRPr lang="es-AR"/>
          </a:p>
        </p:txBody>
      </p:sp>
    </p:spTree>
    <p:extLst>
      <p:ext uri="{BB962C8B-B14F-4D97-AF65-F5344CB8AC3E}">
        <p14:creationId xmlns:p14="http://schemas.microsoft.com/office/powerpoint/2010/main" val="3919321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Problemas de optimización </a:t>
            </a:r>
          </a:p>
        </p:txBody>
      </p:sp>
      <p:sp>
        <p:nvSpPr>
          <p:cNvPr id="3" name="Marcador de contenido 2"/>
          <p:cNvSpPr>
            <a:spLocks noGrp="1"/>
          </p:cNvSpPr>
          <p:nvPr>
            <p:ph idx="1"/>
          </p:nvPr>
        </p:nvSpPr>
        <p:spPr>
          <a:xfrm>
            <a:off x="2592925" y="1554841"/>
            <a:ext cx="9468446" cy="5078188"/>
          </a:xfrm>
        </p:spPr>
        <p:txBody>
          <a:bodyPr>
            <a:normAutofit/>
          </a:bodyPr>
          <a:lstStyle/>
          <a:p>
            <a:r>
              <a:rPr lang="es-AR" sz="4000" dirty="0"/>
              <a:t>Se dispone de 400 metros de alambrada para vallar un solar rectangular. ¿Qué dimensiones deberá tener el solar para que con esa alambrada se limite la mayor área posible? </a:t>
            </a:r>
          </a:p>
        </p:txBody>
      </p:sp>
    </p:spTree>
    <p:extLst>
      <p:ext uri="{BB962C8B-B14F-4D97-AF65-F5344CB8AC3E}">
        <p14:creationId xmlns:p14="http://schemas.microsoft.com/office/powerpoint/2010/main" val="2474392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Problemas de optimización </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2573" t="26263" r="13971" b="9196"/>
          <a:stretch/>
        </p:blipFill>
        <p:spPr>
          <a:xfrm>
            <a:off x="927846" y="1344505"/>
            <a:ext cx="11161059" cy="5513495"/>
          </a:xfrm>
          <a:prstGeom prst="rect">
            <a:avLst/>
          </a:prstGeom>
        </p:spPr>
      </p:pic>
    </p:spTree>
    <p:extLst>
      <p:ext uri="{BB962C8B-B14F-4D97-AF65-F5344CB8AC3E}">
        <p14:creationId xmlns:p14="http://schemas.microsoft.com/office/powerpoint/2010/main" val="3174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sumen">
            <a:extLst>
              <a:ext uri="{FF2B5EF4-FFF2-40B4-BE49-F238E27FC236}">
                <a16:creationId xmlns="" xmlns:a16="http://schemas.microsoft.com/office/drawing/2014/main" id="{EF89C828-5BED-1489-A1D4-A79381227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041" y="1482055"/>
            <a:ext cx="6359239" cy="521457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170931" y="362534"/>
            <a:ext cx="8911687" cy="1280890"/>
          </a:xfrm>
        </p:spPr>
        <p:txBody>
          <a:bodyPr/>
          <a:lstStyle/>
          <a:p>
            <a:pPr algn="ctr"/>
            <a:r>
              <a:rPr lang="es-AR" dirty="0" smtClean="0"/>
              <a:t>Interpretaciones o significados de la derivada</a:t>
            </a:r>
            <a:endParaRPr lang="es-AR" dirty="0"/>
          </a:p>
        </p:txBody>
      </p:sp>
      <p:sp>
        <p:nvSpPr>
          <p:cNvPr id="6" name="Rectángulo redondeado 5"/>
          <p:cNvSpPr/>
          <p:nvPr/>
        </p:nvSpPr>
        <p:spPr>
          <a:xfrm>
            <a:off x="1973453" y="1643424"/>
            <a:ext cx="3186953" cy="1532965"/>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400" dirty="0" smtClean="0"/>
              <a:t>Razón de cambio</a:t>
            </a:r>
          </a:p>
          <a:p>
            <a:pPr algn="ctr"/>
            <a:r>
              <a:rPr lang="es-AR" sz="2400" dirty="0" smtClean="0"/>
              <a:t>(Física)</a:t>
            </a:r>
            <a:endParaRPr lang="es-AR" sz="2400" dirty="0"/>
          </a:p>
        </p:txBody>
      </p:sp>
      <p:sp>
        <p:nvSpPr>
          <p:cNvPr id="7" name="Rectángulo redondeado 6"/>
          <p:cNvSpPr/>
          <p:nvPr/>
        </p:nvSpPr>
        <p:spPr>
          <a:xfrm>
            <a:off x="1973455" y="3403545"/>
            <a:ext cx="3186953" cy="1532965"/>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400" dirty="0" smtClean="0"/>
              <a:t>Pendiente de la recta tangente en un punto</a:t>
            </a:r>
            <a:endParaRPr lang="es-AR" sz="2400" dirty="0"/>
          </a:p>
        </p:txBody>
      </p:sp>
      <p:sp>
        <p:nvSpPr>
          <p:cNvPr id="8" name="Rectángulo redondeado 7"/>
          <p:cNvSpPr/>
          <p:nvPr/>
        </p:nvSpPr>
        <p:spPr>
          <a:xfrm>
            <a:off x="1973454" y="5163666"/>
            <a:ext cx="3186953" cy="1532965"/>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400" dirty="0" smtClean="0"/>
              <a:t>Estudio y representación de una función</a:t>
            </a:r>
            <a:endParaRPr lang="es-AR" sz="2400" dirty="0"/>
          </a:p>
        </p:txBody>
      </p:sp>
    </p:spTree>
    <p:extLst>
      <p:ext uri="{BB962C8B-B14F-4D97-AF65-F5344CB8AC3E}">
        <p14:creationId xmlns:p14="http://schemas.microsoft.com/office/powerpoint/2010/main" val="313140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628587" y="108857"/>
                <a:ext cx="10563413" cy="6749143"/>
              </a:xfrm>
            </p:spPr>
            <p:txBody>
              <a:bodyPr>
                <a:noAutofit/>
              </a:bodyPr>
              <a:lstStyle/>
              <a:p>
                <a:pPr marL="0" indent="0">
                  <a:buNone/>
                </a:pPr>
                <a:r>
                  <a:rPr lang="es-AR" sz="2600" dirty="0" smtClean="0"/>
                  <a:t>Un granjero compra una ternera de 270 Kg por 18.000dhs</a:t>
                </a:r>
                <a:r>
                  <a:rPr lang="es-AR" sz="2600" dirty="0"/>
                  <a:t>. Alimentar al animal cuesta </a:t>
                </a:r>
                <a:r>
                  <a:rPr lang="es-AR" sz="2600" dirty="0" smtClean="0"/>
                  <a:t>15dhs </a:t>
                </a:r>
                <a:r>
                  <a:rPr lang="es-AR" sz="2600" dirty="0"/>
                  <a:t>al día y la ternera aumenta de peso 0,45 Kg cada día. Por otro lado, cada día que pasa, el valor del animal en el mercado disminuye, de modo que el valor al cabo de t días, dependiendo del peso del animal es </a:t>
                </a:r>
                <a14:m>
                  <m:oMath xmlns:m="http://schemas.openxmlformats.org/officeDocument/2006/math">
                    <m:r>
                      <a:rPr lang="es-AR" sz="2600" i="1" dirty="0" smtClean="0">
                        <a:latin typeface="Cambria Math" panose="02040503050406030204" pitchFamily="18" charset="0"/>
                      </a:rPr>
                      <m:t>(100−</m:t>
                    </m:r>
                    <m:f>
                      <m:fPr>
                        <m:ctrlPr>
                          <a:rPr lang="es-AR" sz="2600" b="0" i="1" dirty="0" smtClean="0">
                            <a:latin typeface="Cambria Math" panose="02040503050406030204" pitchFamily="18" charset="0"/>
                          </a:rPr>
                        </m:ctrlPr>
                      </m:fPr>
                      <m:num>
                        <m:r>
                          <a:rPr lang="es-AR" sz="2600" b="0" i="1" dirty="0" smtClean="0">
                            <a:latin typeface="Cambria Math" panose="02040503050406030204" pitchFamily="18" charset="0"/>
                          </a:rPr>
                          <m:t>𝑡</m:t>
                        </m:r>
                      </m:num>
                      <m:den>
                        <m:r>
                          <a:rPr lang="es-AR" sz="2600" b="0" i="1" dirty="0" smtClean="0">
                            <a:latin typeface="Cambria Math" panose="02040503050406030204" pitchFamily="18" charset="0"/>
                          </a:rPr>
                          <m:t>18</m:t>
                        </m:r>
                      </m:den>
                    </m:f>
                    <m:r>
                      <a:rPr lang="es-AR" sz="2600" i="1" dirty="0" smtClean="0">
                        <a:latin typeface="Cambria Math" panose="02040503050406030204" pitchFamily="18" charset="0"/>
                      </a:rPr>
                      <m:t>)</m:t>
                    </m:r>
                  </m:oMath>
                </a14:m>
                <a:r>
                  <a:rPr lang="es-AR" sz="2600" dirty="0"/>
                  <a:t> </a:t>
                </a:r>
                <a:r>
                  <a:rPr lang="es-AR" sz="2600" dirty="0" err="1"/>
                  <a:t>dhs</a:t>
                </a:r>
                <a:r>
                  <a:rPr lang="es-AR" sz="2600" dirty="0"/>
                  <a:t> por Kilo. Calcular: </a:t>
                </a:r>
                <a:endParaRPr lang="es-AR" sz="2600" dirty="0" smtClean="0"/>
              </a:p>
              <a:p>
                <a:pPr marL="457200" indent="-457200">
                  <a:buAutoNum type="alphaLcParenR"/>
                </a:pPr>
                <a:r>
                  <a:rPr lang="es-AR" sz="2600" dirty="0" smtClean="0"/>
                  <a:t>Peso </a:t>
                </a:r>
                <a:r>
                  <a:rPr lang="es-AR" sz="2600" dirty="0"/>
                  <a:t>de la ternera al cabo de t días </a:t>
                </a:r>
                <a:endParaRPr lang="es-AR" sz="2600" dirty="0" smtClean="0"/>
              </a:p>
              <a:p>
                <a:pPr marL="457200" indent="-457200">
                  <a:buAutoNum type="alphaLcParenR"/>
                </a:pPr>
                <a:r>
                  <a:rPr lang="es-AR" sz="2600" dirty="0" smtClean="0"/>
                  <a:t>Valor </a:t>
                </a:r>
                <a:r>
                  <a:rPr lang="es-AR" sz="2600" dirty="0"/>
                  <a:t>total de la ternera en el mercado al cabo de t días. </a:t>
                </a:r>
                <a:endParaRPr lang="es-AR" sz="2600" dirty="0" smtClean="0"/>
              </a:p>
              <a:p>
                <a:pPr marL="457200" indent="-457200">
                  <a:buAutoNum type="alphaLcParenR"/>
                </a:pPr>
                <a:r>
                  <a:rPr lang="es-AR" sz="2600" dirty="0" smtClean="0"/>
                  <a:t>Costo </a:t>
                </a:r>
                <a:r>
                  <a:rPr lang="es-AR" sz="2600" dirty="0"/>
                  <a:t>total invertido en esos t días, incluyendo la compra y la alimentación. </a:t>
                </a:r>
                <a:endParaRPr lang="es-AR" sz="2600" dirty="0" smtClean="0"/>
              </a:p>
              <a:p>
                <a:pPr marL="457200" indent="-457200">
                  <a:buAutoNum type="alphaLcParenR"/>
                </a:pPr>
                <a:r>
                  <a:rPr lang="es-AR" sz="2600" dirty="0" smtClean="0"/>
                  <a:t>Ganancia </a:t>
                </a:r>
                <a:r>
                  <a:rPr lang="es-AR" sz="2600" dirty="0"/>
                  <a:t>obtenida por el granjero si vende la ternera a los t días. </a:t>
                </a:r>
                <a:endParaRPr lang="es-AR" sz="2600" dirty="0" smtClean="0"/>
              </a:p>
              <a:p>
                <a:pPr marL="457200" indent="-457200">
                  <a:buAutoNum type="alphaLcParenR"/>
                </a:pPr>
                <a:r>
                  <a:rPr lang="es-AR" sz="2600" dirty="0" smtClean="0"/>
                  <a:t>¿</a:t>
                </a:r>
                <a:r>
                  <a:rPr lang="es-AR" sz="2600" dirty="0"/>
                  <a:t>Cuándo deben vender la ternera para obtener la máxima ganancia?</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628587" y="108857"/>
                <a:ext cx="10563413" cy="6749143"/>
              </a:xfrm>
              <a:blipFill rotWithShape="0">
                <a:blip r:embed="rId2"/>
                <a:stretch>
                  <a:fillRect l="-1039" t="-813" r="-1385"/>
                </a:stretch>
              </a:blipFill>
            </p:spPr>
            <p:txBody>
              <a:bodyPr/>
              <a:lstStyle/>
              <a:p>
                <a:r>
                  <a:rPr lang="es-AR">
                    <a:noFill/>
                  </a:rPr>
                  <a:t> </a:t>
                </a:r>
              </a:p>
            </p:txBody>
          </p:sp>
        </mc:Fallback>
      </mc:AlternateContent>
    </p:spTree>
    <p:extLst>
      <p:ext uri="{BB962C8B-B14F-4D97-AF65-F5344CB8AC3E}">
        <p14:creationId xmlns:p14="http://schemas.microsoft.com/office/powerpoint/2010/main" val="209204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Sección 4.7</a:t>
            </a:r>
            <a:endParaRPr lang="es-AR" dirty="0"/>
          </a:p>
        </p:txBody>
      </p:sp>
      <p:sp>
        <p:nvSpPr>
          <p:cNvPr id="3" name="Marcador de contenido 2"/>
          <p:cNvSpPr>
            <a:spLocks noGrp="1"/>
          </p:cNvSpPr>
          <p:nvPr>
            <p:ph idx="1"/>
          </p:nvPr>
        </p:nvSpPr>
        <p:spPr>
          <a:xfrm>
            <a:off x="2589212" y="1770743"/>
            <a:ext cx="8915400" cy="4140479"/>
          </a:xfrm>
        </p:spPr>
        <p:txBody>
          <a:bodyPr>
            <a:normAutofit/>
          </a:bodyPr>
          <a:lstStyle/>
          <a:p>
            <a:r>
              <a:rPr lang="es-AR" sz="3600" dirty="0" smtClean="0"/>
              <a:t>12. Una </a:t>
            </a:r>
            <a:r>
              <a:rPr lang="es-AR" sz="3600" dirty="0"/>
              <a:t>caja con base cuadrada y parte superior abierta debe tener un volumen de 32 000 cm . Encuentre las dimensiones de la caja que minimicen la cantidad de material usado</a:t>
            </a:r>
            <a:r>
              <a:rPr lang="es-AR" sz="3600" dirty="0" smtClean="0"/>
              <a:t>.</a:t>
            </a:r>
          </a:p>
          <a:p>
            <a:endParaRPr lang="es-AR" sz="3600" dirty="0" smtClean="0"/>
          </a:p>
          <a:p>
            <a:endParaRPr lang="es-AR" sz="3600" dirty="0"/>
          </a:p>
        </p:txBody>
      </p:sp>
    </p:spTree>
    <p:extLst>
      <p:ext uri="{BB962C8B-B14F-4D97-AF65-F5344CB8AC3E}">
        <p14:creationId xmlns:p14="http://schemas.microsoft.com/office/powerpoint/2010/main" val="1087393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 xmlns:a16="http://schemas.microsoft.com/office/drawing/2014/main" id="{077BDF53-6920-D185-6C82-74BDF996A24F}"/>
              </a:ext>
            </a:extLst>
          </p:cNvPr>
          <p:cNvSpPr>
            <a:spLocks noGrp="1"/>
          </p:cNvSpPr>
          <p:nvPr>
            <p:ph type="title"/>
          </p:nvPr>
        </p:nvSpPr>
        <p:spPr/>
        <p:txBody>
          <a:bodyPr/>
          <a:lstStyle/>
          <a:p>
            <a:r>
              <a:rPr lang="es-ES" dirty="0"/>
              <a:t>3.7 RAZONES DE CAMBIO EN LAS CIENCIAS NATURALES Y SOCIALES</a:t>
            </a:r>
            <a:endParaRPr lang="es-AR" dirty="0"/>
          </a:p>
        </p:txBody>
      </p:sp>
      <p:sp>
        <p:nvSpPr>
          <p:cNvPr id="8" name="Marcador de texto 7">
            <a:extLst>
              <a:ext uri="{FF2B5EF4-FFF2-40B4-BE49-F238E27FC236}">
                <a16:creationId xmlns="" xmlns:a16="http://schemas.microsoft.com/office/drawing/2014/main" id="{30049142-3CB8-C96B-8B89-7D83FACF2C72}"/>
              </a:ext>
            </a:extLst>
          </p:cNvPr>
          <p:cNvSpPr>
            <a:spLocks noGrp="1"/>
          </p:cNvSpPr>
          <p:nvPr>
            <p:ph type="body" sz="half" idx="2"/>
          </p:nvPr>
        </p:nvSpPr>
        <p:spPr/>
        <p:txBody>
          <a:bodyPr/>
          <a:lstStyle/>
          <a:p>
            <a:endParaRPr lang="es-AR"/>
          </a:p>
        </p:txBody>
      </p:sp>
    </p:spTree>
    <p:extLst>
      <p:ext uri="{BB962C8B-B14F-4D97-AF65-F5344CB8AC3E}">
        <p14:creationId xmlns:p14="http://schemas.microsoft.com/office/powerpoint/2010/main" val="4254079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sz="4000" dirty="0">
                <a:latin typeface="+mn-lt"/>
              </a:rPr>
              <a:t>Razón de cambio</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9894" y="1640114"/>
                <a:ext cx="10833419" cy="4314651"/>
              </a:xfrm>
            </p:spPr>
            <p:txBody>
              <a:bodyPr>
                <a:normAutofit/>
              </a:bodyPr>
              <a:lstStyle/>
              <a:p>
                <a:pPr marL="0" indent="0">
                  <a:buNone/>
                </a:pPr>
                <a:r>
                  <a:rPr lang="es-AR" sz="3200" b="1" dirty="0"/>
                  <a:t>Razón de cambio promedio de y con respecto a x</a:t>
                </a:r>
              </a:p>
              <a:p>
                <a:pPr marL="0" indent="0">
                  <a:buNone/>
                </a:pPr>
                <a14:m>
                  <m:oMathPara xmlns:m="http://schemas.openxmlformats.org/officeDocument/2006/math">
                    <m:oMathParaPr>
                      <m:jc m:val="centerGroup"/>
                    </m:oMathParaPr>
                    <m:oMath xmlns:m="http://schemas.openxmlformats.org/officeDocument/2006/math">
                      <m:f>
                        <m:fPr>
                          <m:ctrlPr>
                            <a:rPr lang="es-AR" sz="3200" i="1" smtClean="0">
                              <a:latin typeface="Cambria Math" panose="02040503050406030204" pitchFamily="18" charset="0"/>
                            </a:rPr>
                          </m:ctrlPr>
                        </m:fPr>
                        <m:num>
                          <m:r>
                            <m:rPr>
                              <m:sty m:val="p"/>
                            </m:rPr>
                            <a:rPr lang="el-GR" sz="3200" i="0" smtClean="0">
                              <a:latin typeface="Cambria Math" panose="02040503050406030204" pitchFamily="18" charset="0"/>
                            </a:rPr>
                            <m:t>Δ</m:t>
                          </m:r>
                          <m:r>
                            <a:rPr lang="es-AR" sz="3200" i="1" smtClean="0">
                              <a:latin typeface="Cambria Math" panose="02040503050406030204" pitchFamily="18" charset="0"/>
                            </a:rPr>
                            <m:t>𝑦</m:t>
                          </m:r>
                        </m:num>
                        <m:den>
                          <m:r>
                            <m:rPr>
                              <m:sty m:val="p"/>
                            </m:rPr>
                            <a:rPr lang="el-GR" sz="3200" i="0" smtClean="0">
                              <a:latin typeface="Cambria Math" panose="02040503050406030204" pitchFamily="18" charset="0"/>
                            </a:rPr>
                            <m:t>Δ</m:t>
                          </m:r>
                          <m:r>
                            <a:rPr lang="es-AR" sz="3200" i="1" smtClean="0">
                              <a:latin typeface="Cambria Math" panose="02040503050406030204" pitchFamily="18" charset="0"/>
                            </a:rPr>
                            <m:t>𝑥</m:t>
                          </m:r>
                        </m:den>
                      </m:f>
                      <m:r>
                        <a:rPr lang="es-AR" sz="3200" b="0" i="1" smtClean="0">
                          <a:latin typeface="Cambria Math" panose="02040503050406030204" pitchFamily="18" charset="0"/>
                        </a:rPr>
                        <m:t>=</m:t>
                      </m:r>
                      <m:f>
                        <m:fPr>
                          <m:ctrlPr>
                            <a:rPr lang="es-AR" sz="3200" b="0" i="1" smtClean="0">
                              <a:latin typeface="Cambria Math" panose="02040503050406030204" pitchFamily="18" charset="0"/>
                            </a:rPr>
                          </m:ctrlPr>
                        </m:fPr>
                        <m:num>
                          <m:sSub>
                            <m:sSubPr>
                              <m:ctrlPr>
                                <a:rPr lang="es-AR" sz="3200" b="0" i="1" smtClean="0">
                                  <a:latin typeface="Cambria Math" panose="02040503050406030204" pitchFamily="18" charset="0"/>
                                </a:rPr>
                              </m:ctrlPr>
                            </m:sSubPr>
                            <m:e>
                              <m:r>
                                <a:rPr lang="es-AR" sz="3200" b="0" i="1" smtClean="0">
                                  <a:latin typeface="Cambria Math" panose="02040503050406030204" pitchFamily="18" charset="0"/>
                                </a:rPr>
                                <m:t>𝑦</m:t>
                              </m:r>
                            </m:e>
                            <m:sub>
                              <m:r>
                                <a:rPr lang="es-AR" sz="3200" b="0" i="1" smtClean="0">
                                  <a:latin typeface="Cambria Math" panose="02040503050406030204" pitchFamily="18" charset="0"/>
                                </a:rPr>
                                <m:t>2</m:t>
                              </m:r>
                            </m:sub>
                          </m:sSub>
                          <m:r>
                            <a:rPr lang="es-AR" sz="3200" b="0" i="1" smtClean="0">
                              <a:latin typeface="Cambria Math" panose="02040503050406030204" pitchFamily="18" charset="0"/>
                            </a:rPr>
                            <m:t>−</m:t>
                          </m:r>
                          <m:sSub>
                            <m:sSubPr>
                              <m:ctrlPr>
                                <a:rPr lang="es-AR" sz="3200" b="0" i="1" smtClean="0">
                                  <a:latin typeface="Cambria Math" panose="02040503050406030204" pitchFamily="18" charset="0"/>
                                </a:rPr>
                              </m:ctrlPr>
                            </m:sSubPr>
                            <m:e>
                              <m:r>
                                <a:rPr lang="es-AR" sz="3200" b="0" i="1" smtClean="0">
                                  <a:latin typeface="Cambria Math" panose="02040503050406030204" pitchFamily="18" charset="0"/>
                                </a:rPr>
                                <m:t>𝑦</m:t>
                              </m:r>
                            </m:e>
                            <m:sub>
                              <m:r>
                                <a:rPr lang="es-AR" sz="3200" b="0" i="1" smtClean="0">
                                  <a:latin typeface="Cambria Math" panose="02040503050406030204" pitchFamily="18" charset="0"/>
                                </a:rPr>
                                <m:t>1</m:t>
                              </m:r>
                            </m:sub>
                          </m:sSub>
                        </m:num>
                        <m:den>
                          <m:sSub>
                            <m:sSubPr>
                              <m:ctrlPr>
                                <a:rPr lang="es-AR" sz="3200" b="0" i="1" smtClean="0">
                                  <a:latin typeface="Cambria Math" panose="02040503050406030204" pitchFamily="18" charset="0"/>
                                </a:rPr>
                              </m:ctrlPr>
                            </m:sSubPr>
                            <m:e>
                              <m:r>
                                <a:rPr lang="es-AR" sz="3200" b="0" i="1" smtClean="0">
                                  <a:latin typeface="Cambria Math" panose="02040503050406030204" pitchFamily="18" charset="0"/>
                                </a:rPr>
                                <m:t>𝑥</m:t>
                              </m:r>
                            </m:e>
                            <m:sub>
                              <m:r>
                                <a:rPr lang="es-AR" sz="3200" b="0" i="1" smtClean="0">
                                  <a:latin typeface="Cambria Math" panose="02040503050406030204" pitchFamily="18" charset="0"/>
                                </a:rPr>
                                <m:t>2</m:t>
                              </m:r>
                            </m:sub>
                          </m:sSub>
                          <m:r>
                            <a:rPr lang="es-AR" sz="3200" b="0" i="1" smtClean="0">
                              <a:latin typeface="Cambria Math" panose="02040503050406030204" pitchFamily="18" charset="0"/>
                            </a:rPr>
                            <m:t>−</m:t>
                          </m:r>
                          <m:sSub>
                            <m:sSubPr>
                              <m:ctrlPr>
                                <a:rPr lang="es-AR" sz="3200" b="0" i="1" smtClean="0">
                                  <a:latin typeface="Cambria Math" panose="02040503050406030204" pitchFamily="18" charset="0"/>
                                </a:rPr>
                              </m:ctrlPr>
                            </m:sSubPr>
                            <m:e>
                              <m:r>
                                <a:rPr lang="es-AR" sz="3200" b="0" i="1" smtClean="0">
                                  <a:latin typeface="Cambria Math" panose="02040503050406030204" pitchFamily="18" charset="0"/>
                                </a:rPr>
                                <m:t>𝑥</m:t>
                              </m:r>
                            </m:e>
                            <m:sub>
                              <m:r>
                                <a:rPr lang="es-AR" sz="3200" b="0" i="1" smtClean="0">
                                  <a:latin typeface="Cambria Math" panose="02040503050406030204" pitchFamily="18" charset="0"/>
                                </a:rPr>
                                <m:t>1</m:t>
                              </m:r>
                            </m:sub>
                          </m:sSub>
                        </m:den>
                      </m:f>
                    </m:oMath>
                  </m:oMathPara>
                </a14:m>
                <a:endParaRPr lang="es-AR" sz="3200" dirty="0"/>
              </a:p>
              <a:p>
                <a:pPr marL="0" indent="0">
                  <a:buNone/>
                </a:pPr>
                <a:endParaRPr lang="es-AR" sz="3200" dirty="0"/>
              </a:p>
              <a:p>
                <a:pPr marL="0" indent="0">
                  <a:buNone/>
                </a:pPr>
                <a:r>
                  <a:rPr lang="es-AR" sz="3200" b="1" dirty="0"/>
                  <a:t>Razón de cambio instantánea de y con respecto a x</a:t>
                </a:r>
              </a:p>
              <a:p>
                <a:pPr marL="0" indent="0">
                  <a:buNone/>
                </a:pPr>
                <a14:m>
                  <m:oMathPara xmlns:m="http://schemas.openxmlformats.org/officeDocument/2006/math">
                    <m:oMathParaPr>
                      <m:jc m:val="centerGroup"/>
                    </m:oMathParaPr>
                    <m:oMath xmlns:m="http://schemas.openxmlformats.org/officeDocument/2006/math">
                      <m:func>
                        <m:funcPr>
                          <m:ctrlPr>
                            <a:rPr lang="es-AR" sz="2800" i="1" smtClean="0">
                              <a:latin typeface="Cambria Math" panose="02040503050406030204" pitchFamily="18" charset="0"/>
                            </a:rPr>
                          </m:ctrlPr>
                        </m:funcPr>
                        <m:fName>
                          <m:limLow>
                            <m:limLowPr>
                              <m:ctrlPr>
                                <a:rPr lang="es-AR" sz="2800" i="1" smtClean="0">
                                  <a:latin typeface="Cambria Math" panose="02040503050406030204" pitchFamily="18" charset="0"/>
                                </a:rPr>
                              </m:ctrlPr>
                            </m:limLowPr>
                            <m:e>
                              <m:r>
                                <m:rPr>
                                  <m:sty m:val="p"/>
                                </m:rPr>
                                <a:rPr lang="es-AR" sz="2800" i="0" smtClean="0">
                                  <a:latin typeface="Cambria Math" panose="02040503050406030204" pitchFamily="18" charset="0"/>
                                </a:rPr>
                                <m:t>lim</m:t>
                              </m:r>
                            </m:e>
                            <m:lim>
                              <m:r>
                                <a:rPr lang="es-AR" sz="2800" i="1" smtClean="0">
                                  <a:latin typeface="Cambria Math" panose="02040503050406030204" pitchFamily="18" charset="0"/>
                                  <a:ea typeface="Cambria Math" panose="02040503050406030204" pitchFamily="18" charset="0"/>
                                </a:rPr>
                                <m:t>∆</m:t>
                              </m:r>
                              <m:r>
                                <a:rPr lang="es-AR" sz="2800" b="0" i="1" smtClean="0">
                                  <a:latin typeface="Cambria Math" panose="02040503050406030204" pitchFamily="18" charset="0"/>
                                  <a:ea typeface="Cambria Math" panose="02040503050406030204" pitchFamily="18" charset="0"/>
                                </a:rPr>
                                <m:t>𝑥</m:t>
                              </m:r>
                              <m:r>
                                <a:rPr lang="es-AR" sz="2800" b="0" i="1" smtClean="0">
                                  <a:latin typeface="Cambria Math" panose="02040503050406030204" pitchFamily="18" charset="0"/>
                                  <a:ea typeface="Cambria Math" panose="02040503050406030204" pitchFamily="18" charset="0"/>
                                </a:rPr>
                                <m:t>→0</m:t>
                              </m:r>
                            </m:lim>
                          </m:limLow>
                        </m:fName>
                        <m:e>
                          <m:f>
                            <m:fPr>
                              <m:ctrlPr>
                                <a:rPr lang="es-AR" sz="2800" i="1">
                                  <a:latin typeface="Cambria Math" panose="02040503050406030204" pitchFamily="18" charset="0"/>
                                </a:rPr>
                              </m:ctrlPr>
                            </m:fPr>
                            <m:num>
                              <m:r>
                                <m:rPr>
                                  <m:sty m:val="p"/>
                                </m:rPr>
                                <a:rPr lang="el-GR" sz="2800">
                                  <a:latin typeface="Cambria Math" panose="02040503050406030204" pitchFamily="18" charset="0"/>
                                </a:rPr>
                                <m:t>Δ</m:t>
                              </m:r>
                              <m:r>
                                <a:rPr lang="es-AR" sz="2800" i="1">
                                  <a:latin typeface="Cambria Math" panose="02040503050406030204" pitchFamily="18" charset="0"/>
                                </a:rPr>
                                <m:t>𝑦</m:t>
                              </m:r>
                            </m:num>
                            <m:den>
                              <m:r>
                                <m:rPr>
                                  <m:sty m:val="p"/>
                                </m:rPr>
                                <a:rPr lang="el-GR" sz="2800">
                                  <a:latin typeface="Cambria Math" panose="02040503050406030204" pitchFamily="18" charset="0"/>
                                </a:rPr>
                                <m:t>Δ</m:t>
                              </m:r>
                              <m:r>
                                <a:rPr lang="es-AR" sz="2800" i="1">
                                  <a:latin typeface="Cambria Math" panose="02040503050406030204" pitchFamily="18" charset="0"/>
                                </a:rPr>
                                <m:t>𝑥</m:t>
                              </m:r>
                            </m:den>
                          </m:f>
                        </m:e>
                      </m:func>
                      <m:r>
                        <a:rPr lang="es-AR" sz="2800" b="0" i="1" smtClean="0">
                          <a:latin typeface="Cambria Math" panose="02040503050406030204" pitchFamily="18" charset="0"/>
                        </a:rPr>
                        <m:t>=</m:t>
                      </m:r>
                      <m:func>
                        <m:funcPr>
                          <m:ctrlPr>
                            <a:rPr lang="es-AR" sz="2800" b="0" i="1" smtClean="0">
                              <a:latin typeface="Cambria Math" panose="02040503050406030204" pitchFamily="18" charset="0"/>
                            </a:rPr>
                          </m:ctrlPr>
                        </m:funcPr>
                        <m:fName>
                          <m:limLow>
                            <m:limLowPr>
                              <m:ctrlPr>
                                <a:rPr lang="es-AR" sz="2800" b="0" i="1" smtClean="0">
                                  <a:latin typeface="Cambria Math" panose="02040503050406030204" pitchFamily="18" charset="0"/>
                                </a:rPr>
                              </m:ctrlPr>
                            </m:limLowPr>
                            <m:e>
                              <m:r>
                                <m:rPr>
                                  <m:sty m:val="p"/>
                                </m:rPr>
                                <a:rPr lang="es-AR" sz="2800" b="0" i="0" smtClean="0">
                                  <a:latin typeface="Cambria Math" panose="02040503050406030204" pitchFamily="18" charset="0"/>
                                </a:rPr>
                                <m:t>lim</m:t>
                              </m:r>
                            </m:e>
                            <m:lim>
                              <m:sSub>
                                <m:sSubPr>
                                  <m:ctrlPr>
                                    <a:rPr lang="es-AR" sz="2800" b="0" i="1" smtClean="0">
                                      <a:latin typeface="Cambria Math" panose="02040503050406030204" pitchFamily="18" charset="0"/>
                                    </a:rPr>
                                  </m:ctrlPr>
                                </m:sSubPr>
                                <m:e>
                                  <m:r>
                                    <a:rPr lang="es-AR" sz="2800" b="0" i="1" smtClean="0">
                                      <a:latin typeface="Cambria Math" panose="02040503050406030204" pitchFamily="18" charset="0"/>
                                    </a:rPr>
                                    <m:t>𝑥</m:t>
                                  </m:r>
                                </m:e>
                                <m:sub>
                                  <m:r>
                                    <a:rPr lang="es-AR" sz="2800" b="0" i="1" smtClean="0">
                                      <a:latin typeface="Cambria Math" panose="02040503050406030204" pitchFamily="18" charset="0"/>
                                    </a:rPr>
                                    <m:t>2</m:t>
                                  </m:r>
                                </m:sub>
                              </m:sSub>
                              <m:r>
                                <a:rPr lang="es-AR" sz="2800" b="0" i="1" smtClean="0">
                                  <a:latin typeface="Cambria Math" panose="02040503050406030204" pitchFamily="18" charset="0"/>
                                </a:rPr>
                                <m:t>→</m:t>
                              </m:r>
                              <m:sSub>
                                <m:sSubPr>
                                  <m:ctrlPr>
                                    <a:rPr lang="es-AR" sz="2800" b="0" i="1" smtClean="0">
                                      <a:latin typeface="Cambria Math" panose="02040503050406030204" pitchFamily="18" charset="0"/>
                                    </a:rPr>
                                  </m:ctrlPr>
                                </m:sSubPr>
                                <m:e>
                                  <m:r>
                                    <a:rPr lang="es-AR" sz="2800" b="0" i="1" smtClean="0">
                                      <a:latin typeface="Cambria Math" panose="02040503050406030204" pitchFamily="18" charset="0"/>
                                    </a:rPr>
                                    <m:t>𝑥</m:t>
                                  </m:r>
                                </m:e>
                                <m:sub>
                                  <m:r>
                                    <a:rPr lang="es-AR" sz="2800" b="0" i="1" smtClean="0">
                                      <a:latin typeface="Cambria Math" panose="02040503050406030204" pitchFamily="18" charset="0"/>
                                    </a:rPr>
                                    <m:t>1</m:t>
                                  </m:r>
                                </m:sub>
                              </m:sSub>
                            </m:lim>
                          </m:limLow>
                        </m:fName>
                        <m:e>
                          <m:f>
                            <m:fPr>
                              <m:ctrlPr>
                                <a:rPr lang="es-AR" sz="2800" i="1">
                                  <a:latin typeface="Cambria Math" panose="02040503050406030204" pitchFamily="18" charset="0"/>
                                </a:rPr>
                              </m:ctrlPr>
                            </m:fPr>
                            <m:num>
                              <m:sSub>
                                <m:sSubPr>
                                  <m:ctrlPr>
                                    <a:rPr lang="es-AR" sz="2800" i="1">
                                      <a:latin typeface="Cambria Math" panose="02040503050406030204" pitchFamily="18" charset="0"/>
                                    </a:rPr>
                                  </m:ctrlPr>
                                </m:sSubPr>
                                <m:e>
                                  <m:r>
                                    <a:rPr lang="es-AR" sz="2800" i="1">
                                      <a:latin typeface="Cambria Math" panose="02040503050406030204" pitchFamily="18" charset="0"/>
                                    </a:rPr>
                                    <m:t>𝑦</m:t>
                                  </m:r>
                                </m:e>
                                <m:sub>
                                  <m:r>
                                    <a:rPr lang="es-AR" sz="2800" i="1">
                                      <a:latin typeface="Cambria Math" panose="02040503050406030204" pitchFamily="18" charset="0"/>
                                    </a:rPr>
                                    <m:t>2</m:t>
                                  </m:r>
                                </m:sub>
                              </m:sSub>
                              <m:r>
                                <a:rPr lang="es-AR" sz="2800" i="1">
                                  <a:latin typeface="Cambria Math" panose="02040503050406030204" pitchFamily="18" charset="0"/>
                                </a:rPr>
                                <m:t>−</m:t>
                              </m:r>
                              <m:sSub>
                                <m:sSubPr>
                                  <m:ctrlPr>
                                    <a:rPr lang="es-AR" sz="2800" i="1">
                                      <a:latin typeface="Cambria Math" panose="02040503050406030204" pitchFamily="18" charset="0"/>
                                    </a:rPr>
                                  </m:ctrlPr>
                                </m:sSubPr>
                                <m:e>
                                  <m:r>
                                    <a:rPr lang="es-AR" sz="2800" i="1">
                                      <a:latin typeface="Cambria Math" panose="02040503050406030204" pitchFamily="18" charset="0"/>
                                    </a:rPr>
                                    <m:t>𝑦</m:t>
                                  </m:r>
                                </m:e>
                                <m:sub>
                                  <m:r>
                                    <a:rPr lang="es-AR" sz="2800" i="1">
                                      <a:latin typeface="Cambria Math" panose="02040503050406030204" pitchFamily="18" charset="0"/>
                                    </a:rPr>
                                    <m:t>1</m:t>
                                  </m:r>
                                </m:sub>
                              </m:sSub>
                            </m:num>
                            <m:den>
                              <m:sSub>
                                <m:sSubPr>
                                  <m:ctrlPr>
                                    <a:rPr lang="es-AR" sz="2800" i="1">
                                      <a:latin typeface="Cambria Math" panose="02040503050406030204" pitchFamily="18" charset="0"/>
                                    </a:rPr>
                                  </m:ctrlPr>
                                </m:sSubPr>
                                <m:e>
                                  <m:r>
                                    <a:rPr lang="es-AR" sz="2800" i="1">
                                      <a:latin typeface="Cambria Math" panose="02040503050406030204" pitchFamily="18" charset="0"/>
                                    </a:rPr>
                                    <m:t>𝑥</m:t>
                                  </m:r>
                                </m:e>
                                <m:sub>
                                  <m:r>
                                    <a:rPr lang="es-AR" sz="2800" i="1">
                                      <a:latin typeface="Cambria Math" panose="02040503050406030204" pitchFamily="18" charset="0"/>
                                    </a:rPr>
                                    <m:t>2</m:t>
                                  </m:r>
                                </m:sub>
                              </m:sSub>
                              <m:r>
                                <a:rPr lang="es-AR" sz="2800" i="1">
                                  <a:latin typeface="Cambria Math" panose="02040503050406030204" pitchFamily="18" charset="0"/>
                                </a:rPr>
                                <m:t>−</m:t>
                              </m:r>
                              <m:sSub>
                                <m:sSubPr>
                                  <m:ctrlPr>
                                    <a:rPr lang="es-AR" sz="2800" i="1">
                                      <a:latin typeface="Cambria Math" panose="02040503050406030204" pitchFamily="18" charset="0"/>
                                    </a:rPr>
                                  </m:ctrlPr>
                                </m:sSubPr>
                                <m:e>
                                  <m:r>
                                    <a:rPr lang="es-AR" sz="2800" i="1">
                                      <a:latin typeface="Cambria Math" panose="02040503050406030204" pitchFamily="18" charset="0"/>
                                    </a:rPr>
                                    <m:t>𝑥</m:t>
                                  </m:r>
                                </m:e>
                                <m:sub>
                                  <m:r>
                                    <a:rPr lang="es-AR" sz="2800" i="1">
                                      <a:latin typeface="Cambria Math" panose="02040503050406030204" pitchFamily="18" charset="0"/>
                                    </a:rPr>
                                    <m:t>1</m:t>
                                  </m:r>
                                </m:sub>
                              </m:sSub>
                            </m:den>
                          </m:f>
                        </m:e>
                      </m:func>
                      <m:r>
                        <a:rPr lang="es-AR" sz="2800" b="0" i="1" smtClean="0">
                          <a:latin typeface="Cambria Math" panose="02040503050406030204" pitchFamily="18" charset="0"/>
                        </a:rPr>
                        <m:t>=</m:t>
                      </m:r>
                      <m:func>
                        <m:funcPr>
                          <m:ctrlPr>
                            <a:rPr lang="es-AR" sz="2800" i="1">
                              <a:latin typeface="Cambria Math" panose="02040503050406030204" pitchFamily="18" charset="0"/>
                            </a:rPr>
                          </m:ctrlPr>
                        </m:funcPr>
                        <m:fName>
                          <m:limLow>
                            <m:limLowPr>
                              <m:ctrlPr>
                                <a:rPr lang="es-AR" sz="2800" i="1">
                                  <a:latin typeface="Cambria Math" panose="02040503050406030204" pitchFamily="18" charset="0"/>
                                </a:rPr>
                              </m:ctrlPr>
                            </m:limLowPr>
                            <m:e>
                              <m:r>
                                <m:rPr>
                                  <m:sty m:val="p"/>
                                </m:rPr>
                                <a:rPr lang="es-AR" sz="2800">
                                  <a:latin typeface="Cambria Math" panose="02040503050406030204" pitchFamily="18" charset="0"/>
                                </a:rPr>
                                <m:t>lim</m:t>
                              </m:r>
                            </m:e>
                            <m:lim>
                              <m:sSub>
                                <m:sSubPr>
                                  <m:ctrlPr>
                                    <a:rPr lang="es-AR" sz="2800" i="1">
                                      <a:latin typeface="Cambria Math" panose="02040503050406030204" pitchFamily="18" charset="0"/>
                                    </a:rPr>
                                  </m:ctrlPr>
                                </m:sSubPr>
                                <m:e>
                                  <m:r>
                                    <a:rPr lang="es-AR" sz="2800" i="1">
                                      <a:latin typeface="Cambria Math" panose="02040503050406030204" pitchFamily="18" charset="0"/>
                                    </a:rPr>
                                    <m:t>𝑥</m:t>
                                  </m:r>
                                </m:e>
                                <m:sub>
                                  <m:r>
                                    <a:rPr lang="es-AR" sz="2800" i="1">
                                      <a:latin typeface="Cambria Math" panose="02040503050406030204" pitchFamily="18" charset="0"/>
                                    </a:rPr>
                                    <m:t>2</m:t>
                                  </m:r>
                                </m:sub>
                              </m:sSub>
                              <m:r>
                                <a:rPr lang="es-AR" sz="2800" i="1">
                                  <a:latin typeface="Cambria Math" panose="02040503050406030204" pitchFamily="18" charset="0"/>
                                </a:rPr>
                                <m:t>→</m:t>
                              </m:r>
                              <m:sSub>
                                <m:sSubPr>
                                  <m:ctrlPr>
                                    <a:rPr lang="es-AR" sz="2800" i="1">
                                      <a:latin typeface="Cambria Math" panose="02040503050406030204" pitchFamily="18" charset="0"/>
                                    </a:rPr>
                                  </m:ctrlPr>
                                </m:sSubPr>
                                <m:e>
                                  <m:r>
                                    <a:rPr lang="es-AR" sz="2800" i="1">
                                      <a:latin typeface="Cambria Math" panose="02040503050406030204" pitchFamily="18" charset="0"/>
                                    </a:rPr>
                                    <m:t>𝑥</m:t>
                                  </m:r>
                                </m:e>
                                <m:sub>
                                  <m:r>
                                    <a:rPr lang="es-AR" sz="2800" i="1">
                                      <a:latin typeface="Cambria Math" panose="02040503050406030204" pitchFamily="18" charset="0"/>
                                    </a:rPr>
                                    <m:t>1</m:t>
                                  </m:r>
                                </m:sub>
                              </m:sSub>
                            </m:lim>
                          </m:limLow>
                        </m:fName>
                        <m:e>
                          <m:f>
                            <m:fPr>
                              <m:ctrlPr>
                                <a:rPr lang="es-AR" sz="2800" i="1">
                                  <a:latin typeface="Cambria Math" panose="02040503050406030204" pitchFamily="18" charset="0"/>
                                </a:rPr>
                              </m:ctrlPr>
                            </m:fPr>
                            <m:num>
                              <m:r>
                                <a:rPr lang="es-AR" sz="2800" b="0" i="1" smtClean="0">
                                  <a:latin typeface="Cambria Math" panose="02040503050406030204" pitchFamily="18" charset="0"/>
                                </a:rPr>
                                <m:t>𝑓</m:t>
                              </m:r>
                              <m:r>
                                <a:rPr lang="es-AR" sz="2800" b="0" i="1" smtClean="0">
                                  <a:latin typeface="Cambria Math" panose="02040503050406030204" pitchFamily="18" charset="0"/>
                                </a:rPr>
                                <m:t>(</m:t>
                              </m:r>
                              <m:sSub>
                                <m:sSubPr>
                                  <m:ctrlPr>
                                    <a:rPr lang="es-AR" sz="2800" b="0" i="1" smtClean="0">
                                      <a:latin typeface="Cambria Math" panose="02040503050406030204" pitchFamily="18" charset="0"/>
                                    </a:rPr>
                                  </m:ctrlPr>
                                </m:sSubPr>
                                <m:e>
                                  <m:r>
                                    <a:rPr lang="es-AR" sz="2800" b="0" i="1" smtClean="0">
                                      <a:latin typeface="Cambria Math" panose="02040503050406030204" pitchFamily="18" charset="0"/>
                                    </a:rPr>
                                    <m:t>𝑥</m:t>
                                  </m:r>
                                </m:e>
                                <m:sub>
                                  <m:r>
                                    <a:rPr lang="es-AR" sz="2800" b="0" i="1" smtClean="0">
                                      <a:latin typeface="Cambria Math" panose="02040503050406030204" pitchFamily="18" charset="0"/>
                                    </a:rPr>
                                    <m:t>2</m:t>
                                  </m:r>
                                </m:sub>
                              </m:sSub>
                              <m:r>
                                <a:rPr lang="es-AR" sz="2800" b="0" i="1" smtClean="0">
                                  <a:latin typeface="Cambria Math" panose="02040503050406030204" pitchFamily="18" charset="0"/>
                                </a:rPr>
                                <m:t>)</m:t>
                              </m:r>
                              <m:r>
                                <a:rPr lang="es-AR" sz="2800" i="1">
                                  <a:latin typeface="Cambria Math" panose="02040503050406030204" pitchFamily="18" charset="0"/>
                                </a:rPr>
                                <m:t>−</m:t>
                              </m:r>
                              <m:r>
                                <a:rPr lang="es-AR" sz="2800" b="0" i="1" smtClean="0">
                                  <a:latin typeface="Cambria Math" panose="02040503050406030204" pitchFamily="18" charset="0"/>
                                </a:rPr>
                                <m:t>𝑓</m:t>
                              </m:r>
                              <m:d>
                                <m:dPr>
                                  <m:ctrlPr>
                                    <a:rPr lang="es-AR" sz="2800" b="0" i="1" smtClean="0">
                                      <a:latin typeface="Cambria Math" panose="02040503050406030204" pitchFamily="18" charset="0"/>
                                    </a:rPr>
                                  </m:ctrlPr>
                                </m:dPr>
                                <m:e>
                                  <m:sSub>
                                    <m:sSubPr>
                                      <m:ctrlPr>
                                        <a:rPr lang="es-AR" sz="2800" b="0" i="1" smtClean="0">
                                          <a:latin typeface="Cambria Math" panose="02040503050406030204" pitchFamily="18" charset="0"/>
                                        </a:rPr>
                                      </m:ctrlPr>
                                    </m:sSubPr>
                                    <m:e>
                                      <m:r>
                                        <a:rPr lang="es-AR" sz="2800" b="0" i="1" smtClean="0">
                                          <a:latin typeface="Cambria Math" panose="02040503050406030204" pitchFamily="18" charset="0"/>
                                        </a:rPr>
                                        <m:t>𝑥</m:t>
                                      </m:r>
                                    </m:e>
                                    <m:sub>
                                      <m:r>
                                        <a:rPr lang="es-AR" sz="2800" b="0" i="1" smtClean="0">
                                          <a:latin typeface="Cambria Math" panose="02040503050406030204" pitchFamily="18" charset="0"/>
                                        </a:rPr>
                                        <m:t>1</m:t>
                                      </m:r>
                                    </m:sub>
                                  </m:sSub>
                                </m:e>
                              </m:d>
                            </m:num>
                            <m:den>
                              <m:sSub>
                                <m:sSubPr>
                                  <m:ctrlPr>
                                    <a:rPr lang="es-AR" sz="2800" i="1">
                                      <a:latin typeface="Cambria Math" panose="02040503050406030204" pitchFamily="18" charset="0"/>
                                    </a:rPr>
                                  </m:ctrlPr>
                                </m:sSubPr>
                                <m:e>
                                  <m:r>
                                    <a:rPr lang="es-AR" sz="2800" i="1">
                                      <a:latin typeface="Cambria Math" panose="02040503050406030204" pitchFamily="18" charset="0"/>
                                    </a:rPr>
                                    <m:t>𝑥</m:t>
                                  </m:r>
                                </m:e>
                                <m:sub>
                                  <m:r>
                                    <a:rPr lang="es-AR" sz="2800" i="1">
                                      <a:latin typeface="Cambria Math" panose="02040503050406030204" pitchFamily="18" charset="0"/>
                                    </a:rPr>
                                    <m:t>2</m:t>
                                  </m:r>
                                </m:sub>
                              </m:sSub>
                              <m:r>
                                <a:rPr lang="es-AR" sz="2800" i="1">
                                  <a:latin typeface="Cambria Math" panose="02040503050406030204" pitchFamily="18" charset="0"/>
                                </a:rPr>
                                <m:t>−</m:t>
                              </m:r>
                              <m:sSub>
                                <m:sSubPr>
                                  <m:ctrlPr>
                                    <a:rPr lang="es-AR" sz="2800" i="1">
                                      <a:latin typeface="Cambria Math" panose="02040503050406030204" pitchFamily="18" charset="0"/>
                                    </a:rPr>
                                  </m:ctrlPr>
                                </m:sSubPr>
                                <m:e>
                                  <m:r>
                                    <a:rPr lang="es-AR" sz="2800" i="1">
                                      <a:latin typeface="Cambria Math" panose="02040503050406030204" pitchFamily="18" charset="0"/>
                                    </a:rPr>
                                    <m:t>𝑥</m:t>
                                  </m:r>
                                </m:e>
                                <m:sub>
                                  <m:r>
                                    <a:rPr lang="es-AR" sz="2800" i="1">
                                      <a:latin typeface="Cambria Math" panose="02040503050406030204" pitchFamily="18" charset="0"/>
                                    </a:rPr>
                                    <m:t>1</m:t>
                                  </m:r>
                                </m:sub>
                              </m:sSub>
                            </m:den>
                          </m:f>
                        </m:e>
                      </m:func>
                    </m:oMath>
                  </m:oMathPara>
                </a14:m>
                <a:endParaRPr lang="es-AR"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9894" y="1640114"/>
                <a:ext cx="10833419" cy="4314651"/>
              </a:xfrm>
              <a:blipFill rotWithShape="0">
                <a:blip r:embed="rId2"/>
                <a:stretch>
                  <a:fillRect l="-1463" t="-1836"/>
                </a:stretch>
              </a:blipFill>
            </p:spPr>
            <p:txBody>
              <a:bodyPr/>
              <a:lstStyle/>
              <a:p>
                <a:r>
                  <a:rPr lang="es-AR">
                    <a:noFill/>
                  </a:rPr>
                  <a:t> </a:t>
                </a:r>
              </a:p>
            </p:txBody>
          </p:sp>
        </mc:Fallback>
      </mc:AlternateContent>
    </p:spTree>
    <p:extLst>
      <p:ext uri="{BB962C8B-B14F-4D97-AF65-F5344CB8AC3E}">
        <p14:creationId xmlns:p14="http://schemas.microsoft.com/office/powerpoint/2010/main" val="19811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2313" y="677898"/>
            <a:ext cx="8911687" cy="1280890"/>
          </a:xfrm>
        </p:spPr>
        <p:txBody>
          <a:bodyPr/>
          <a:lstStyle/>
          <a:p>
            <a:r>
              <a:rPr lang="es-AR" dirty="0" smtClean="0"/>
              <a:t>Sección 2.7</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27904" t="20770" r="28750" b="14493"/>
          <a:stretch/>
        </p:blipFill>
        <p:spPr>
          <a:xfrm>
            <a:off x="4761402" y="618565"/>
            <a:ext cx="7430598" cy="6239435"/>
          </a:xfrm>
          <a:prstGeom prst="rect">
            <a:avLst/>
          </a:prstGeom>
        </p:spPr>
      </p:pic>
    </p:spTree>
    <p:extLst>
      <p:ext uri="{BB962C8B-B14F-4D97-AF65-F5344CB8AC3E}">
        <p14:creationId xmlns:p14="http://schemas.microsoft.com/office/powerpoint/2010/main" val="1461205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ítulo 3">
                <a:extLst>
                  <a:ext uri="{FF2B5EF4-FFF2-40B4-BE49-F238E27FC236}">
                    <a16:creationId xmlns="" xmlns:a16="http://schemas.microsoft.com/office/drawing/2014/main" id="{3DC560C7-8C60-388E-BAFE-766E75284A51}"/>
                  </a:ext>
                </a:extLst>
              </p:cNvPr>
              <p:cNvSpPr>
                <a:spLocks noGrp="1"/>
              </p:cNvSpPr>
              <p:nvPr>
                <p:ph type="title"/>
              </p:nvPr>
            </p:nvSpPr>
            <p:spPr/>
            <p:txBody>
              <a:bodyPr>
                <a:noAutofit/>
              </a:bodyPr>
              <a:lstStyle/>
              <a:p>
                <a:pPr algn="ctr"/>
                <a:r>
                  <a:rPr lang="es-AR" sz="2800" b="1" dirty="0"/>
                  <a:t>La derivada </a:t>
                </a:r>
                <a14:m>
                  <m:oMath xmlns:m="http://schemas.openxmlformats.org/officeDocument/2006/math">
                    <m:sSup>
                      <m:sSupPr>
                        <m:ctrlPr>
                          <a:rPr lang="es-AR" sz="2800" b="1" i="1">
                            <a:latin typeface="Cambria Math" panose="02040503050406030204" pitchFamily="18" charset="0"/>
                          </a:rPr>
                        </m:ctrlPr>
                      </m:sSupPr>
                      <m:e>
                        <m:r>
                          <a:rPr lang="es-AR" sz="2800" b="1" i="1">
                            <a:latin typeface="Cambria Math" panose="02040503050406030204" pitchFamily="18" charset="0"/>
                          </a:rPr>
                          <m:t>𝒇</m:t>
                        </m:r>
                      </m:e>
                      <m:sup>
                        <m:r>
                          <a:rPr lang="es-AR" sz="2800" b="1" i="1">
                            <a:latin typeface="Cambria Math" panose="02040503050406030204" pitchFamily="18" charset="0"/>
                          </a:rPr>
                          <m:t>′</m:t>
                        </m:r>
                      </m:sup>
                    </m:sSup>
                    <m:d>
                      <m:dPr>
                        <m:ctrlPr>
                          <a:rPr lang="es-AR" sz="2800" b="1" i="1">
                            <a:latin typeface="Cambria Math" panose="02040503050406030204" pitchFamily="18" charset="0"/>
                          </a:rPr>
                        </m:ctrlPr>
                      </m:dPr>
                      <m:e>
                        <m:r>
                          <a:rPr lang="es-AR" sz="2800" b="1" i="1">
                            <a:latin typeface="Cambria Math" panose="02040503050406030204" pitchFamily="18" charset="0"/>
                          </a:rPr>
                          <m:t>𝒂</m:t>
                        </m:r>
                      </m:e>
                    </m:d>
                  </m:oMath>
                </a14:m>
                <a:r>
                  <a:rPr lang="es-AR" sz="2800" b="1" dirty="0"/>
                  <a:t> es la razón de cambio instantánea de y=f(x) con respecto a x cuando x=a.</a:t>
                </a:r>
                <a:br>
                  <a:rPr lang="es-AR" sz="2800" b="1" dirty="0"/>
                </a:br>
                <a:endParaRPr lang="es-AR" sz="2800" b="1" dirty="0"/>
              </a:p>
            </p:txBody>
          </p:sp>
        </mc:Choice>
        <mc:Fallback xmlns="">
          <p:sp>
            <p:nvSpPr>
              <p:cNvPr id="4" name="Título 3">
                <a:extLst>
                  <a:ext uri="{FF2B5EF4-FFF2-40B4-BE49-F238E27FC236}">
                    <a16:creationId xmlns:a16="http://schemas.microsoft.com/office/drawing/2014/main" id="{3DC560C7-8C60-388E-BAFE-766E75284A51}"/>
                  </a:ext>
                </a:extLst>
              </p:cNvPr>
              <p:cNvSpPr>
                <a:spLocks noGrp="1" noRot="1" noChangeAspect="1" noMove="1" noResize="1" noEditPoints="1" noAdjustHandles="1" noChangeArrowheads="1" noChangeShapeType="1" noTextEdit="1"/>
              </p:cNvSpPr>
              <p:nvPr>
                <p:ph type="title"/>
              </p:nvPr>
            </p:nvSpPr>
            <p:spPr>
              <a:blipFill>
                <a:blip r:embed="rId2"/>
                <a:stretch>
                  <a:fillRect t="-4739" b="-19905"/>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graphicFrame>
            <p:nvGraphicFramePr>
              <p:cNvPr id="6" name="Marcador de contenido 3">
                <a:extLst>
                  <a:ext uri="{FF2B5EF4-FFF2-40B4-BE49-F238E27FC236}">
                    <a16:creationId xmlns="" xmlns:a16="http://schemas.microsoft.com/office/drawing/2014/main" id="{B9C89E38-4EAA-272D-0D48-C15E6F0935AC}"/>
                  </a:ext>
                </a:extLst>
              </p:cNvPr>
              <p:cNvGraphicFramePr>
                <a:graphicFrameLocks/>
              </p:cNvGraphicFramePr>
              <p:nvPr>
                <p:extLst/>
              </p:nvPr>
            </p:nvGraphicFramePr>
            <p:xfrm>
              <a:off x="401982" y="2838683"/>
              <a:ext cx="11684000" cy="3779520"/>
            </p:xfrm>
            <a:graphic>
              <a:graphicData uri="http://schemas.openxmlformats.org/drawingml/2006/table">
                <a:tbl>
                  <a:tblPr firstRow="1" bandRow="1">
                    <a:tableStyleId>{5C22544A-7EE6-4342-B048-85BDC9FD1C3A}</a:tableStyleId>
                  </a:tblPr>
                  <a:tblGrid>
                    <a:gridCol w="5842000">
                      <a:extLst>
                        <a:ext uri="{9D8B030D-6E8A-4147-A177-3AD203B41FA5}">
                          <a16:colId xmlns="" xmlns:a16="http://schemas.microsoft.com/office/drawing/2014/main" val="20000"/>
                        </a:ext>
                      </a:extLst>
                    </a:gridCol>
                    <a:gridCol w="5842000">
                      <a:extLst>
                        <a:ext uri="{9D8B030D-6E8A-4147-A177-3AD203B41FA5}">
                          <a16:colId xmlns="" xmlns:a16="http://schemas.microsoft.com/office/drawing/2014/main" val="20001"/>
                        </a:ext>
                      </a:extLst>
                    </a:gridCol>
                  </a:tblGrid>
                  <a:tr h="370840">
                    <a:tc>
                      <a:txBody>
                        <a:bodyPr/>
                        <a:lstStyle/>
                        <a:p>
                          <a:pPr algn="ctr"/>
                          <a:r>
                            <a:rPr lang="es-AR" sz="3200" dirty="0"/>
                            <a:t>Función</a:t>
                          </a:r>
                        </a:p>
                      </a:txBody>
                      <a:tcPr/>
                    </a:tc>
                    <a:tc>
                      <a:txBody>
                        <a:bodyPr/>
                        <a:lstStyle/>
                        <a:p>
                          <a:pPr algn="ctr"/>
                          <a:r>
                            <a:rPr lang="es-AR" sz="3200" dirty="0"/>
                            <a:t>Nombre</a:t>
                          </a:r>
                        </a:p>
                      </a:txBody>
                      <a:tcPr/>
                    </a:tc>
                    <a:extLst>
                      <a:ext uri="{0D108BD9-81ED-4DB2-BD59-A6C34878D82A}">
                        <a16:rowId xmlns="" xmlns:a16="http://schemas.microsoft.com/office/drawing/2014/main" val="10000"/>
                      </a:ext>
                    </a:extLst>
                  </a:tr>
                  <a:tr h="370840">
                    <a:tc>
                      <a:txBody>
                        <a:bodyPr/>
                        <a:lstStyle/>
                        <a:p>
                          <a:r>
                            <a:rPr lang="es-AR" sz="3200" dirty="0"/>
                            <a:t>Función posición: </a:t>
                          </a:r>
                          <a14:m>
                            <m:oMath xmlns:m="http://schemas.openxmlformats.org/officeDocument/2006/math">
                              <m:r>
                                <a:rPr lang="es-AR" sz="3200" smtClean="0">
                                  <a:latin typeface="Cambria Math" panose="02040503050406030204" pitchFamily="18" charset="0"/>
                                </a:rPr>
                                <m:t>𝑓</m:t>
                              </m:r>
                              <m:r>
                                <a:rPr lang="es-AR" sz="3200" smtClean="0">
                                  <a:latin typeface="Cambria Math" panose="02040503050406030204" pitchFamily="18" charset="0"/>
                                </a:rPr>
                                <m:t>(</m:t>
                              </m:r>
                              <m:r>
                                <a:rPr lang="es-AR" sz="3200" smtClean="0">
                                  <a:latin typeface="Cambria Math" panose="02040503050406030204" pitchFamily="18" charset="0"/>
                                </a:rPr>
                                <m:t>𝑡</m:t>
                              </m:r>
                              <m:r>
                                <a:rPr lang="es-AR" sz="3200" smtClean="0">
                                  <a:latin typeface="Cambria Math" panose="02040503050406030204" pitchFamily="18" charset="0"/>
                                </a:rPr>
                                <m:t>)</m:t>
                              </m:r>
                            </m:oMath>
                          </a14:m>
                          <a:endParaRPr lang="es-AR" sz="3200" dirty="0"/>
                        </a:p>
                      </a:txBody>
                      <a:tcPr/>
                    </a:tc>
                    <a:tc>
                      <a:txBody>
                        <a:bodyPr/>
                        <a:lstStyle/>
                        <a:p>
                          <a:r>
                            <a:rPr lang="es-AR" sz="3200" dirty="0"/>
                            <a:t>Posición de la partícula en el tiempo t</a:t>
                          </a:r>
                        </a:p>
                      </a:txBody>
                      <a:tcPr/>
                    </a:tc>
                    <a:extLst>
                      <a:ext uri="{0D108BD9-81ED-4DB2-BD59-A6C34878D82A}">
                        <a16:rowId xmlns=""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3200" dirty="0"/>
                            <a:t>Derivada</a:t>
                          </a:r>
                          <a:r>
                            <a:rPr lang="es-AR" sz="3200" baseline="0" dirty="0"/>
                            <a:t> primera de la posición: </a:t>
                          </a:r>
                          <a14:m>
                            <m:oMath xmlns:m="http://schemas.openxmlformats.org/officeDocument/2006/math">
                              <m:r>
                                <a:rPr lang="es-AR" sz="3200" smtClean="0">
                                  <a:latin typeface="Cambria Math" panose="02040503050406030204" pitchFamily="18" charset="0"/>
                                </a:rPr>
                                <m:t>𝑓</m:t>
                              </m:r>
                              <m:r>
                                <a:rPr lang="es-AR" sz="3200" smtClean="0">
                                  <a:latin typeface="Cambria Math" panose="02040503050406030204" pitchFamily="18" charset="0"/>
                                </a:rPr>
                                <m:t>′(</m:t>
                              </m:r>
                              <m:r>
                                <a:rPr lang="es-AR" sz="3200" smtClean="0">
                                  <a:latin typeface="Cambria Math" panose="02040503050406030204" pitchFamily="18" charset="0"/>
                                </a:rPr>
                                <m:t>𝑡</m:t>
                              </m:r>
                              <m:r>
                                <a:rPr lang="es-AR" sz="3200" smtClean="0">
                                  <a:latin typeface="Cambria Math" panose="02040503050406030204" pitchFamily="18" charset="0"/>
                                </a:rPr>
                                <m:t>)</m:t>
                              </m:r>
                            </m:oMath>
                          </a14:m>
                          <a:endParaRPr lang="es-AR" sz="3200" dirty="0"/>
                        </a:p>
                      </a:txBody>
                      <a:tcPr/>
                    </a:tc>
                    <a:tc>
                      <a:txBody>
                        <a:bodyPr/>
                        <a:lstStyle/>
                        <a:p>
                          <a:r>
                            <a:rPr lang="es-AR" sz="3200" dirty="0"/>
                            <a:t>Función</a:t>
                          </a:r>
                          <a:r>
                            <a:rPr lang="es-AR" sz="3200" baseline="0" dirty="0"/>
                            <a:t> velocidad de la partícula en el tiempo t</a:t>
                          </a:r>
                          <a:endParaRPr lang="es-AR" sz="3200" dirty="0"/>
                        </a:p>
                      </a:txBody>
                      <a:tcPr/>
                    </a:tc>
                    <a:extLst>
                      <a:ext uri="{0D108BD9-81ED-4DB2-BD59-A6C34878D82A}">
                        <a16:rowId xmlns=""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AR" sz="3200" dirty="0"/>
                            <a:t>Derivada</a:t>
                          </a:r>
                          <a:r>
                            <a:rPr lang="es-AR" sz="3200" baseline="0" dirty="0"/>
                            <a:t> segunda de la posición: </a:t>
                          </a:r>
                          <a14:m>
                            <m:oMath xmlns:m="http://schemas.openxmlformats.org/officeDocument/2006/math">
                              <m:r>
                                <a:rPr lang="es-AR" sz="3200" smtClean="0">
                                  <a:latin typeface="Cambria Math" panose="02040503050406030204" pitchFamily="18" charset="0"/>
                                </a:rPr>
                                <m:t>𝑓</m:t>
                              </m:r>
                              <m:r>
                                <a:rPr lang="es-AR" sz="3200" smtClean="0">
                                  <a:latin typeface="Cambria Math" panose="02040503050406030204" pitchFamily="18" charset="0"/>
                                </a:rPr>
                                <m:t>′′(</m:t>
                              </m:r>
                              <m:r>
                                <a:rPr lang="es-AR" sz="3200" smtClean="0">
                                  <a:latin typeface="Cambria Math" panose="02040503050406030204" pitchFamily="18" charset="0"/>
                                </a:rPr>
                                <m:t>𝑡</m:t>
                              </m:r>
                              <m:r>
                                <a:rPr lang="es-AR" sz="3200" smtClean="0">
                                  <a:latin typeface="Cambria Math" panose="02040503050406030204" pitchFamily="18" charset="0"/>
                                </a:rPr>
                                <m:t>)</m:t>
                              </m:r>
                            </m:oMath>
                          </a14:m>
                          <a:endParaRPr lang="es-AR" sz="3200" dirty="0"/>
                        </a:p>
                      </a:txBody>
                      <a:tcPr/>
                    </a:tc>
                    <a:tc>
                      <a:txBody>
                        <a:bodyPr/>
                        <a:lstStyle/>
                        <a:p>
                          <a:r>
                            <a:rPr lang="es-AR" sz="3200" dirty="0"/>
                            <a:t>Función aceleración</a:t>
                          </a:r>
                          <a:r>
                            <a:rPr lang="es-AR" sz="3200" baseline="0" dirty="0"/>
                            <a:t> de la partícula en el tiempo t</a:t>
                          </a:r>
                          <a:endParaRPr lang="es-AR" sz="3200" dirty="0"/>
                        </a:p>
                      </a:txBody>
                      <a:tcPr/>
                    </a:tc>
                    <a:extLst>
                      <a:ext uri="{0D108BD9-81ED-4DB2-BD59-A6C34878D82A}">
                        <a16:rowId xmlns="" xmlns:a16="http://schemas.microsoft.com/office/drawing/2014/main" val="10003"/>
                      </a:ext>
                    </a:extLst>
                  </a:tr>
                </a:tbl>
              </a:graphicData>
            </a:graphic>
          </p:graphicFrame>
        </mc:Choice>
        <mc:Fallback xmlns="">
          <p:graphicFrame>
            <p:nvGraphicFramePr>
              <p:cNvPr id="6" name="Marcador de contenido 3">
                <a:extLst>
                  <a:ext uri="{FF2B5EF4-FFF2-40B4-BE49-F238E27FC236}">
                    <a16:creationId xmlns:a16="http://schemas.microsoft.com/office/drawing/2014/main" id="{B9C89E38-4EAA-272D-0D48-C15E6F0935AC}"/>
                  </a:ext>
                </a:extLst>
              </p:cNvPr>
              <p:cNvGraphicFramePr>
                <a:graphicFrameLocks/>
              </p:cNvGraphicFramePr>
              <p:nvPr>
                <p:extLst>
                  <p:ext uri="{D42A27DB-BD31-4B8C-83A1-F6EECF244321}">
                    <p14:modId xmlns:p14="http://schemas.microsoft.com/office/powerpoint/2010/main" val="4231894537"/>
                  </p:ext>
                </p:extLst>
              </p:nvPr>
            </p:nvGraphicFramePr>
            <p:xfrm>
              <a:off x="401982" y="2838683"/>
              <a:ext cx="11684000" cy="3779520"/>
            </p:xfrm>
            <a:graphic>
              <a:graphicData uri="http://schemas.openxmlformats.org/drawingml/2006/table">
                <a:tbl>
                  <a:tblPr firstRow="1" bandRow="1">
                    <a:tableStyleId>{5C22544A-7EE6-4342-B048-85BDC9FD1C3A}</a:tableStyleId>
                  </a:tblPr>
                  <a:tblGrid>
                    <a:gridCol w="5842000">
                      <a:extLst>
                        <a:ext uri="{9D8B030D-6E8A-4147-A177-3AD203B41FA5}">
                          <a16:colId xmlns:a16="http://schemas.microsoft.com/office/drawing/2014/main" val="20000"/>
                        </a:ext>
                      </a:extLst>
                    </a:gridCol>
                    <a:gridCol w="5842000">
                      <a:extLst>
                        <a:ext uri="{9D8B030D-6E8A-4147-A177-3AD203B41FA5}">
                          <a16:colId xmlns:a16="http://schemas.microsoft.com/office/drawing/2014/main" val="20001"/>
                        </a:ext>
                      </a:extLst>
                    </a:gridCol>
                  </a:tblGrid>
                  <a:tr h="579120">
                    <a:tc>
                      <a:txBody>
                        <a:bodyPr/>
                        <a:lstStyle/>
                        <a:p>
                          <a:pPr algn="ctr"/>
                          <a:r>
                            <a:rPr lang="es-AR" sz="3200" dirty="0"/>
                            <a:t>Función</a:t>
                          </a:r>
                        </a:p>
                      </a:txBody>
                      <a:tcPr/>
                    </a:tc>
                    <a:tc>
                      <a:txBody>
                        <a:bodyPr/>
                        <a:lstStyle/>
                        <a:p>
                          <a:pPr algn="ctr"/>
                          <a:r>
                            <a:rPr lang="es-AR" sz="3200" dirty="0"/>
                            <a:t>Nombre</a:t>
                          </a:r>
                        </a:p>
                      </a:txBody>
                      <a:tcPr/>
                    </a:tc>
                    <a:extLst>
                      <a:ext uri="{0D108BD9-81ED-4DB2-BD59-A6C34878D82A}">
                        <a16:rowId xmlns:a16="http://schemas.microsoft.com/office/drawing/2014/main" val="10000"/>
                      </a:ext>
                    </a:extLst>
                  </a:tr>
                  <a:tr h="1066800">
                    <a:tc>
                      <a:txBody>
                        <a:bodyPr/>
                        <a:lstStyle/>
                        <a:p>
                          <a:endParaRPr lang="es-AR"/>
                        </a:p>
                      </a:txBody>
                      <a:tcPr>
                        <a:blipFill>
                          <a:blip r:embed="rId3"/>
                          <a:stretch>
                            <a:fillRect l="-104" t="-61143" r="-100417" b="-219429"/>
                          </a:stretch>
                        </a:blipFill>
                      </a:tcPr>
                    </a:tc>
                    <a:tc>
                      <a:txBody>
                        <a:bodyPr/>
                        <a:lstStyle/>
                        <a:p>
                          <a:r>
                            <a:rPr lang="es-AR" sz="3200" dirty="0"/>
                            <a:t>Posición de la partícula en el tiempo t</a:t>
                          </a:r>
                        </a:p>
                      </a:txBody>
                      <a:tcPr/>
                    </a:tc>
                    <a:extLst>
                      <a:ext uri="{0D108BD9-81ED-4DB2-BD59-A6C34878D82A}">
                        <a16:rowId xmlns:a16="http://schemas.microsoft.com/office/drawing/2014/main" val="10001"/>
                      </a:ext>
                    </a:extLst>
                  </a:tr>
                  <a:tr h="1066800">
                    <a:tc>
                      <a:txBody>
                        <a:bodyPr/>
                        <a:lstStyle/>
                        <a:p>
                          <a:endParaRPr lang="es-AR"/>
                        </a:p>
                      </a:txBody>
                      <a:tcPr>
                        <a:blipFill>
                          <a:blip r:embed="rId3"/>
                          <a:stretch>
                            <a:fillRect l="-104" t="-160227" r="-100417" b="-118182"/>
                          </a:stretch>
                        </a:blipFill>
                      </a:tcPr>
                    </a:tc>
                    <a:tc>
                      <a:txBody>
                        <a:bodyPr/>
                        <a:lstStyle/>
                        <a:p>
                          <a:r>
                            <a:rPr lang="es-AR" sz="3200" dirty="0"/>
                            <a:t>Función</a:t>
                          </a:r>
                          <a:r>
                            <a:rPr lang="es-AR" sz="3200" baseline="0" dirty="0"/>
                            <a:t> velocidad de la partícula en el tiempo t</a:t>
                          </a:r>
                          <a:endParaRPr lang="es-AR" sz="3200" dirty="0"/>
                        </a:p>
                      </a:txBody>
                      <a:tcPr/>
                    </a:tc>
                    <a:extLst>
                      <a:ext uri="{0D108BD9-81ED-4DB2-BD59-A6C34878D82A}">
                        <a16:rowId xmlns:a16="http://schemas.microsoft.com/office/drawing/2014/main" val="10002"/>
                      </a:ext>
                    </a:extLst>
                  </a:tr>
                  <a:tr h="1066800">
                    <a:tc>
                      <a:txBody>
                        <a:bodyPr/>
                        <a:lstStyle/>
                        <a:p>
                          <a:endParaRPr lang="es-AR"/>
                        </a:p>
                      </a:txBody>
                      <a:tcPr>
                        <a:blipFill>
                          <a:blip r:embed="rId3"/>
                          <a:stretch>
                            <a:fillRect l="-104" t="-261714" r="-100417" b="-18857"/>
                          </a:stretch>
                        </a:blipFill>
                      </a:tcPr>
                    </a:tc>
                    <a:tc>
                      <a:txBody>
                        <a:bodyPr/>
                        <a:lstStyle/>
                        <a:p>
                          <a:r>
                            <a:rPr lang="es-AR" sz="3200" dirty="0"/>
                            <a:t>Función aceleración</a:t>
                          </a:r>
                          <a:r>
                            <a:rPr lang="es-AR" sz="3200" baseline="0" dirty="0"/>
                            <a:t> de la partícula en el tiempo t</a:t>
                          </a:r>
                          <a:endParaRPr lang="es-AR" sz="3200" dirty="0"/>
                        </a:p>
                      </a:txBody>
                      <a:tcPr/>
                    </a:tc>
                    <a:extLst>
                      <a:ext uri="{0D108BD9-81ED-4DB2-BD59-A6C34878D82A}">
                        <a16:rowId xmlns:a16="http://schemas.microsoft.com/office/drawing/2014/main" val="10003"/>
                      </a:ext>
                    </a:extLst>
                  </a:tr>
                </a:tbl>
              </a:graphicData>
            </a:graphic>
          </p:graphicFrame>
        </mc:Fallback>
      </mc:AlternateContent>
      <p:sp>
        <p:nvSpPr>
          <p:cNvPr id="7" name="Título 1">
            <a:extLst>
              <a:ext uri="{FF2B5EF4-FFF2-40B4-BE49-F238E27FC236}">
                <a16:creationId xmlns="" xmlns:a16="http://schemas.microsoft.com/office/drawing/2014/main" id="{EF4D59A9-10E1-EBA2-37A7-45F98EBF91A7}"/>
              </a:ext>
            </a:extLst>
          </p:cNvPr>
          <p:cNvSpPr txBox="1">
            <a:spLocks/>
          </p:cNvSpPr>
          <p:nvPr/>
        </p:nvSpPr>
        <p:spPr>
          <a:xfrm>
            <a:off x="1788138" y="21481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AR" b="1" dirty="0">
                <a:solidFill>
                  <a:schemeClr val="accent1">
                    <a:lumMod val="50000"/>
                  </a:schemeClr>
                </a:solidFill>
              </a:rPr>
              <a:t>Física</a:t>
            </a:r>
          </a:p>
        </p:txBody>
      </p:sp>
    </p:spTree>
    <p:extLst>
      <p:ext uri="{BB962C8B-B14F-4D97-AF65-F5344CB8AC3E}">
        <p14:creationId xmlns:p14="http://schemas.microsoft.com/office/powerpoint/2010/main" val="5157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71BD2B7-5C1A-1E04-C517-45A40F413E2B}"/>
              </a:ext>
            </a:extLst>
          </p:cNvPr>
          <p:cNvSpPr>
            <a:spLocks noGrp="1"/>
          </p:cNvSpPr>
          <p:nvPr>
            <p:ph type="title"/>
          </p:nvPr>
        </p:nvSpPr>
        <p:spPr>
          <a:xfrm>
            <a:off x="1866783" y="719922"/>
            <a:ext cx="10106156" cy="1280890"/>
          </a:xfrm>
        </p:spPr>
        <p:txBody>
          <a:bodyPr>
            <a:noAutofit/>
          </a:bodyPr>
          <a:lstStyle/>
          <a:p>
            <a:r>
              <a:rPr lang="es-ES" sz="2400" b="1" dirty="0" smtClean="0"/>
              <a:t>Actividad (se pueden guiar con el ejemplo 1 sección 3.7) </a:t>
            </a:r>
            <a:endParaRPr lang="es-AR" sz="2400" b="1"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 xmlns:a16="http://schemas.microsoft.com/office/drawing/2014/main" id="{E63645FC-1A0C-9616-BFD9-B37CFFB3927B}"/>
                  </a:ext>
                </a:extLst>
              </p:cNvPr>
              <p:cNvSpPr txBox="1"/>
              <p:nvPr/>
            </p:nvSpPr>
            <p:spPr>
              <a:xfrm>
                <a:off x="1258957" y="1360367"/>
                <a:ext cx="10713982" cy="5262979"/>
              </a:xfrm>
              <a:prstGeom prst="rect">
                <a:avLst/>
              </a:prstGeom>
              <a:noFill/>
            </p:spPr>
            <p:txBody>
              <a:bodyPr wrap="square">
                <a:spAutoFit/>
              </a:bodyPr>
              <a:lstStyle/>
              <a:p>
                <a:r>
                  <a:rPr lang="es-ES" sz="2400" dirty="0"/>
                  <a:t>La trayectoria de una partícula esta descrita por la función </a:t>
                </a:r>
                <a14:m>
                  <m:oMath xmlns:m="http://schemas.openxmlformats.org/officeDocument/2006/math">
                    <m:r>
                      <a:rPr lang="es-ES" sz="2400" b="0" i="1" smtClean="0">
                        <a:latin typeface="Cambria Math" panose="02040503050406030204" pitchFamily="18" charset="0"/>
                      </a:rPr>
                      <m:t>𝑠</m:t>
                    </m:r>
                    <m:r>
                      <a:rPr lang="es-ES" sz="2400" b="0" i="1" smtClean="0">
                        <a:latin typeface="Cambria Math" panose="02040503050406030204" pitchFamily="18" charset="0"/>
                      </a:rPr>
                      <m:t>=</m:t>
                    </m:r>
                    <m:r>
                      <a:rPr lang="es-ES" sz="2400" b="0" i="1" smtClean="0">
                        <a:latin typeface="Cambria Math" panose="02040503050406030204" pitchFamily="18" charset="0"/>
                      </a:rPr>
                      <m:t>𝑡</m:t>
                    </m:r>
                    <m:r>
                      <a:rPr lang="es-ES" sz="2400" b="0" i="1" smtClean="0">
                        <a:latin typeface="Cambria Math" panose="02040503050406030204" pitchFamily="18" charset="0"/>
                      </a:rPr>
                      <m:t>(</m:t>
                    </m:r>
                    <m:r>
                      <a:rPr lang="es-ES" sz="2400" b="0" i="1" smtClean="0">
                        <a:latin typeface="Cambria Math" panose="02040503050406030204" pitchFamily="18" charset="0"/>
                      </a:rPr>
                      <m:t>𝑡</m:t>
                    </m:r>
                    <m:r>
                      <a:rPr lang="es-ES" sz="2400" b="0" i="1" smtClean="0">
                        <a:latin typeface="Cambria Math" panose="02040503050406030204" pitchFamily="18" charset="0"/>
                      </a:rPr>
                      <m:t>−8)</m:t>
                    </m:r>
                  </m:oMath>
                </a14:m>
                <a:r>
                  <a:rPr lang="es-ES" sz="2400" dirty="0"/>
                  <a:t> mueve según una ley del movimiento, donde </a:t>
                </a:r>
                <a14:m>
                  <m:oMath xmlns:m="http://schemas.openxmlformats.org/officeDocument/2006/math">
                    <m:r>
                      <a:rPr lang="es-ES" sz="2400" i="1" dirty="0" smtClean="0">
                        <a:latin typeface="Cambria Math" panose="02040503050406030204" pitchFamily="18" charset="0"/>
                      </a:rPr>
                      <m:t>𝑡</m:t>
                    </m:r>
                    <m:r>
                      <a:rPr lang="es-ES" sz="2400" i="1" dirty="0" smtClean="0">
                        <a:latin typeface="Cambria Math" panose="02040503050406030204" pitchFamily="18" charset="0"/>
                      </a:rPr>
                      <m:t> </m:t>
                    </m:r>
                  </m:oMath>
                </a14:m>
                <a:r>
                  <a:rPr lang="es-ES" sz="2400" dirty="0"/>
                  <a:t>se mide en segundos y s en metros. </a:t>
                </a:r>
              </a:p>
              <a:p>
                <a:pPr marL="342900" indent="-342900">
                  <a:buAutoNum type="alphaLcParenBoth"/>
                </a:pPr>
                <a:r>
                  <a:rPr lang="es-ES" sz="2400" dirty="0"/>
                  <a:t>Encuentre la velocidad en el instante t. </a:t>
                </a:r>
              </a:p>
              <a:p>
                <a:pPr marL="342900" indent="-342900">
                  <a:buAutoNum type="alphaLcParenBoth"/>
                </a:pPr>
                <a:r>
                  <a:rPr lang="es-ES" sz="2400" dirty="0"/>
                  <a:t>¿Cuál es la velocidad después de 3s? </a:t>
                </a:r>
              </a:p>
              <a:p>
                <a:pPr marL="342900" indent="-342900">
                  <a:buAutoNum type="alphaLcParenBoth"/>
                </a:pPr>
                <a:r>
                  <a:rPr lang="es-ES" sz="2400" dirty="0"/>
                  <a:t>¿Cuándo está la partícula en reposo? </a:t>
                </a:r>
              </a:p>
              <a:p>
                <a:pPr marL="342900" indent="-342900">
                  <a:buAutoNum type="alphaLcParenBoth"/>
                </a:pPr>
                <a:r>
                  <a:rPr lang="es-ES" sz="2400" dirty="0"/>
                  <a:t>¿Cuándo se mueve hacia la dirección positiva? </a:t>
                </a:r>
              </a:p>
              <a:p>
                <a:pPr marL="342900" indent="-342900">
                  <a:buAutoNum type="alphaLcParenBoth"/>
                </a:pPr>
                <a:r>
                  <a:rPr lang="es-ES" sz="2400" dirty="0"/>
                  <a:t> Encuentre la distancia total recorrida durante los primeros 8 s. </a:t>
                </a:r>
              </a:p>
              <a:p>
                <a:pPr marL="342900" indent="-342900">
                  <a:buAutoNum type="alphaLcParenBoth"/>
                </a:pPr>
                <a:r>
                  <a:rPr lang="es-ES" sz="2400" dirty="0"/>
                  <a:t> Dibuje un diagrama con el fin de ilustrar el movimiento de la partícula. </a:t>
                </a:r>
              </a:p>
              <a:p>
                <a:pPr marL="342900" indent="-342900">
                  <a:buAutoNum type="alphaLcParenBoth"/>
                </a:pPr>
                <a:r>
                  <a:rPr lang="es-ES" sz="2400" dirty="0"/>
                  <a:t> Hallar la aceleración en el tiempo t y después de 3 s. </a:t>
                </a:r>
              </a:p>
              <a:p>
                <a:pPr marL="342900" indent="-342900">
                  <a:buAutoNum type="alphaLcParenBoth"/>
                </a:pPr>
                <a:r>
                  <a:rPr lang="es-ES" sz="2400" dirty="0"/>
                  <a:t> Grafique las funciones de posición, velocidad, y aceleración para 0≤t≤8.</a:t>
                </a:r>
              </a:p>
              <a:p>
                <a:pPr marL="342900" indent="-342900">
                  <a:buAutoNum type="alphaLcParenBoth"/>
                </a:pPr>
                <a:r>
                  <a:rPr lang="es-ES" sz="2400" dirty="0"/>
                  <a:t>¿Cuándo aumenta su </a:t>
                </a:r>
                <a:r>
                  <a:rPr lang="es-ES" sz="2400" b="1" dirty="0"/>
                  <a:t>rapidez</a:t>
                </a:r>
                <a:r>
                  <a:rPr lang="es-ES" sz="2400" dirty="0"/>
                  <a:t> la partícula? ¿cuándo disminuye.</a:t>
                </a:r>
                <a:endParaRPr lang="es-AR" sz="2400" dirty="0"/>
              </a:p>
            </p:txBody>
          </p:sp>
        </mc:Choice>
        <mc:Fallback xmlns="">
          <p:sp>
            <p:nvSpPr>
              <p:cNvPr id="5" name="CuadroTexto 4">
                <a:extLst>
                  <a:ext uri="{FF2B5EF4-FFF2-40B4-BE49-F238E27FC236}">
                    <a16:creationId xmlns:a16="http://schemas.microsoft.com/office/drawing/2014/main" xmlns="" xmlns:a14="http://schemas.microsoft.com/office/drawing/2010/main" id="{E63645FC-1A0C-9616-BFD9-B37CFFB3927B}"/>
                  </a:ext>
                </a:extLst>
              </p:cNvPr>
              <p:cNvSpPr txBox="1">
                <a:spLocks noRot="1" noChangeAspect="1" noMove="1" noResize="1" noEditPoints="1" noAdjustHandles="1" noChangeArrowheads="1" noChangeShapeType="1" noTextEdit="1"/>
              </p:cNvSpPr>
              <p:nvPr/>
            </p:nvSpPr>
            <p:spPr>
              <a:xfrm>
                <a:off x="1258957" y="1360367"/>
                <a:ext cx="10713982" cy="5262979"/>
              </a:xfrm>
              <a:prstGeom prst="rect">
                <a:avLst/>
              </a:prstGeom>
              <a:blipFill rotWithShape="0">
                <a:blip r:embed="rId2"/>
                <a:stretch>
                  <a:fillRect l="-911" t="-926" r="-455" b="-1620"/>
                </a:stretch>
              </a:blipFill>
            </p:spPr>
            <p:txBody>
              <a:bodyPr/>
              <a:lstStyle/>
              <a:p>
                <a:r>
                  <a:rPr lang="es-AR">
                    <a:noFill/>
                  </a:rPr>
                  <a:t> </a:t>
                </a:r>
              </a:p>
            </p:txBody>
          </p:sp>
        </mc:Fallback>
      </mc:AlternateContent>
    </p:spTree>
    <p:extLst>
      <p:ext uri="{BB962C8B-B14F-4D97-AF65-F5344CB8AC3E}">
        <p14:creationId xmlns:p14="http://schemas.microsoft.com/office/powerpoint/2010/main" val="3288587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27744" y="1318875"/>
            <a:ext cx="5143232" cy="4866938"/>
          </a:xfrm>
        </p:spPr>
        <p:txBody>
          <a:bodyPr>
            <a:normAutofit fontScale="92500" lnSpcReduction="10000"/>
          </a:bodyPr>
          <a:lstStyle/>
          <a:p>
            <a:r>
              <a:rPr lang="es-AR" sz="2800" dirty="0"/>
              <a:t>El </a:t>
            </a:r>
            <a:r>
              <a:rPr lang="es-AR" sz="2800" b="1" dirty="0"/>
              <a:t>incremento de la rapidez </a:t>
            </a:r>
            <a:r>
              <a:rPr lang="es-AR" sz="2800" dirty="0"/>
              <a:t>de la partícula cuando la velocidad es positiva y creciente (v y a son positivas) y también cuando la velocidad es negativa y decreciente (v y a son negativas</a:t>
            </a:r>
            <a:r>
              <a:rPr lang="es-AR" sz="2800" dirty="0" smtClean="0"/>
              <a:t>).</a:t>
            </a:r>
          </a:p>
          <a:p>
            <a:pPr marL="0" indent="0" algn="ctr">
              <a:buNone/>
            </a:pPr>
            <a:r>
              <a:rPr lang="es-AR" sz="2800" dirty="0" smtClean="0"/>
              <a:t> </a:t>
            </a:r>
            <a:r>
              <a:rPr lang="es-AR" sz="2800" i="1" dirty="0" smtClean="0"/>
              <a:t>El </a:t>
            </a:r>
            <a:r>
              <a:rPr lang="es-AR" sz="2800" i="1" dirty="0"/>
              <a:t>aumento en la rapidez cuando la velocidad y la aceleración tiene el mismo signo. </a:t>
            </a:r>
          </a:p>
        </p:txBody>
      </p:sp>
      <p:pic>
        <p:nvPicPr>
          <p:cNvPr id="4" name="Imagen 3"/>
          <p:cNvPicPr>
            <a:picLocks noChangeAspect="1"/>
          </p:cNvPicPr>
          <p:nvPr/>
        </p:nvPicPr>
        <p:blipFill rotWithShape="1">
          <a:blip r:embed="rId2"/>
          <a:srcRect l="45685" t="43657" r="25007" b="6472"/>
          <a:stretch/>
        </p:blipFill>
        <p:spPr>
          <a:xfrm>
            <a:off x="195857" y="417652"/>
            <a:ext cx="6731887" cy="6440348"/>
          </a:xfrm>
          <a:prstGeom prst="rect">
            <a:avLst/>
          </a:prstGeom>
        </p:spPr>
      </p:pic>
      <p:sp>
        <p:nvSpPr>
          <p:cNvPr id="2" name="Título 1"/>
          <p:cNvSpPr>
            <a:spLocks noGrp="1"/>
          </p:cNvSpPr>
          <p:nvPr>
            <p:ph type="title"/>
          </p:nvPr>
        </p:nvSpPr>
        <p:spPr/>
        <p:txBody>
          <a:bodyPr/>
          <a:lstStyle/>
          <a:p>
            <a:r>
              <a:rPr lang="es-AR" dirty="0" smtClean="0"/>
              <a:t>Rapidez</a:t>
            </a:r>
            <a:endParaRPr lang="es-AR" dirty="0"/>
          </a:p>
        </p:txBody>
      </p:sp>
    </p:spTree>
    <p:extLst>
      <p:ext uri="{BB962C8B-B14F-4D97-AF65-F5344CB8AC3E}">
        <p14:creationId xmlns:p14="http://schemas.microsoft.com/office/powerpoint/2010/main" val="95940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601</TotalTime>
  <Words>983</Words>
  <Application>Microsoft Office PowerPoint</Application>
  <PresentationFormat>Panorámica</PresentationFormat>
  <Paragraphs>149</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Cambria Math</vt:lpstr>
      <vt:lpstr>Century Gothic</vt:lpstr>
      <vt:lpstr>Wingdings 3</vt:lpstr>
      <vt:lpstr>Espiral</vt:lpstr>
      <vt:lpstr>TEMA 6: DERIVADAS</vt:lpstr>
      <vt:lpstr>Repasamos: Hallar la derivada de las siguientes funciones</vt:lpstr>
      <vt:lpstr>Interpretaciones o significados de la derivada</vt:lpstr>
      <vt:lpstr>3.7 RAZONES DE CAMBIO EN LAS CIENCIAS NATURALES Y SOCIALES</vt:lpstr>
      <vt:lpstr>Razón de cambio</vt:lpstr>
      <vt:lpstr>Sección 2.7</vt:lpstr>
      <vt:lpstr>La derivada f^′ (a) es la razón de cambio instantánea de y=f(x) con respecto a x cuando x=a. </vt:lpstr>
      <vt:lpstr>Actividad (se pueden guiar con el ejemplo 1 sección 3.7) </vt:lpstr>
      <vt:lpstr>Rapidez</vt:lpstr>
      <vt:lpstr>Sección 3.7: actividad 5 y 6</vt:lpstr>
      <vt:lpstr>Repaso de análisis de funciones</vt:lpstr>
      <vt:lpstr>Análisis de una función a partir de su gráfica</vt:lpstr>
      <vt:lpstr>Análisis de una función a partir de su fórmula y su derivada</vt:lpstr>
      <vt:lpstr>Sección 4.1: VALORES MÁXIMOS Y MÍNIMOS </vt:lpstr>
      <vt:lpstr>Máximos y mínimos LOCAL o RELATIVOS </vt:lpstr>
      <vt:lpstr>Presentación de PowerPoint</vt:lpstr>
      <vt:lpstr>Presentación de PowerPoint</vt:lpstr>
      <vt:lpstr>Presentación de PowerPoint</vt:lpstr>
      <vt:lpstr>Análisis de una función a partir de su fórmula y su derivada</vt:lpstr>
      <vt:lpstr>Presentación de PowerPoint</vt:lpstr>
      <vt:lpstr>Resumen</vt:lpstr>
      <vt:lpstr>Resumen</vt:lpstr>
      <vt:lpstr>Presentación de PowerPoint</vt:lpstr>
      <vt:lpstr>Actividades</vt:lpstr>
      <vt:lpstr>Actividades</vt:lpstr>
      <vt:lpstr>Actividades</vt:lpstr>
      <vt:lpstr>SECCIÓN 4.7: Problemas de optimización </vt:lpstr>
      <vt:lpstr>Problemas de optimización </vt:lpstr>
      <vt:lpstr>Problemas de optimización </vt:lpstr>
      <vt:lpstr>Presentación de PowerPoint</vt:lpstr>
      <vt:lpstr>Sección 4.7</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6: DERIVADAS</dc:title>
  <dc:creator>DptoInformatica</dc:creator>
  <cp:lastModifiedBy>María Alejandra Saux</cp:lastModifiedBy>
  <cp:revision>27</cp:revision>
  <dcterms:created xsi:type="dcterms:W3CDTF">2023-09-27T19:51:46Z</dcterms:created>
  <dcterms:modified xsi:type="dcterms:W3CDTF">2024-09-19T10:10:04Z</dcterms:modified>
</cp:coreProperties>
</file>