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7" r:id="rId3"/>
    <p:sldId id="329" r:id="rId4"/>
    <p:sldId id="303" r:id="rId5"/>
    <p:sldId id="302" r:id="rId6"/>
    <p:sldId id="304" r:id="rId7"/>
    <p:sldId id="330" r:id="rId8"/>
    <p:sldId id="332" r:id="rId9"/>
    <p:sldId id="333" r:id="rId10"/>
    <p:sldId id="335" r:id="rId11"/>
    <p:sldId id="334" r:id="rId12"/>
    <p:sldId id="305" r:id="rId13"/>
    <p:sldId id="306" r:id="rId14"/>
    <p:sldId id="336" r:id="rId15"/>
    <p:sldId id="30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E69C5A8-2438-94D9-DE06-7CE78FD408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TEMA 6: DERIVADAS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0385CBC-9607-FD93-9D65-4EB7ECF96D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55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Practica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447800"/>
                <a:ext cx="8915400" cy="3777622"/>
              </a:xfrm>
            </p:spPr>
            <p:txBody>
              <a:bodyPr>
                <a:normAutofit/>
              </a:bodyPr>
              <a:lstStyle/>
              <a:p>
                <a:r>
                  <a:rPr lang="es-AR" sz="2800" dirty="0" smtClean="0"/>
                  <a:t>Sección 3.3</a:t>
                </a:r>
                <a:r>
                  <a:rPr lang="es-AR" sz="2800" dirty="0"/>
                  <a:t>: DERIVADAS DE LAS FUNCIONES </a:t>
                </a:r>
                <a:r>
                  <a:rPr lang="es-AR" sz="2800" dirty="0" smtClean="0"/>
                  <a:t>TRIGONOMÉTRICAS</a:t>
                </a:r>
              </a:p>
              <a:p>
                <a:pPr marL="0" indent="0">
                  <a:buNone/>
                </a:pPr>
                <a:r>
                  <a:rPr lang="es-AR" sz="2800" b="1" u="sng" dirty="0"/>
                  <a:t>Ejemplo 4: </a:t>
                </a:r>
                <a:r>
                  <a:rPr lang="es-AR" sz="2800" dirty="0"/>
                  <a:t>Hallar la vigésima séptima derivada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sz="2800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s-AR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AR" sz="2800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s-AR" sz="280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s-AR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AR" sz="2800" dirty="0" smtClean="0"/>
              </a:p>
              <a:p>
                <a:pPr marL="0" indent="0">
                  <a:buNone/>
                </a:pPr>
                <a:r>
                  <a:rPr lang="es-AR" sz="2800" b="1" dirty="0"/>
                  <a:t>25</a:t>
                </a:r>
                <a:r>
                  <a:rPr lang="es-AR" sz="2800" dirty="0"/>
                  <a:t>. Halle una ecuación de la recta tangente </a:t>
                </a:r>
                <a:r>
                  <a:rPr lang="es-AR" sz="2800" dirty="0" smtClean="0"/>
                  <a:t>y </a:t>
                </a:r>
                <a:r>
                  <a:rPr lang="es-AR" sz="2800" dirty="0" smtClean="0">
                    <a:solidFill>
                      <a:srgbClr val="FF0000"/>
                    </a:solidFill>
                  </a:rPr>
                  <a:t>normal</a:t>
                </a:r>
                <a:r>
                  <a:rPr lang="es-AR" sz="2800" dirty="0" smtClean="0"/>
                  <a:t> a </a:t>
                </a:r>
                <a:r>
                  <a:rPr lang="es-AR" sz="2800" dirty="0"/>
                  <a:t>la curva </a:t>
                </a:r>
                <a14:m>
                  <m:oMath xmlns:m="http://schemas.openxmlformats.org/officeDocument/2006/math">
                    <m:r>
                      <a:rPr lang="es-AR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AR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s-AR" sz="2800" i="1" dirty="0" err="1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s-AR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8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s-AR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sz="2800" dirty="0"/>
                  <a:t>en el </a:t>
                </a:r>
                <a:r>
                  <a:rPr lang="es-AR" sz="2800" dirty="0" smtClean="0"/>
                  <a:t>punto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s-A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s-AR" sz="2800" dirty="0" smtClean="0"/>
                  <a:t>.</a:t>
                </a:r>
              </a:p>
              <a:p>
                <a:pPr marL="0" indent="0">
                  <a:buNone/>
                </a:pPr>
                <a:endParaRPr lang="es-AR" sz="2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447800"/>
                <a:ext cx="8915400" cy="3777622"/>
              </a:xfrm>
              <a:blipFill rotWithShape="0">
                <a:blip r:embed="rId2"/>
                <a:stretch>
                  <a:fillRect l="-1436" t="-1777" r="-136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6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029" t="36857" r="37684" b="11354"/>
          <a:stretch/>
        </p:blipFill>
        <p:spPr>
          <a:xfrm>
            <a:off x="2293376" y="624110"/>
            <a:ext cx="7254035" cy="58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="" xmlns:a16="http://schemas.microsoft.com/office/drawing/2014/main" id="{D16F8940-78F0-356B-0F88-E5AD8EAB2F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ES" dirty="0"/>
                  <a:t>¿Qué pasa con casos </a:t>
                </a:r>
                <a:r>
                  <a:rPr lang="es-ES" dirty="0" smtClean="0"/>
                  <a:t>más </a:t>
                </a:r>
                <a:r>
                  <a:rPr lang="es-ES" dirty="0"/>
                  <a:t>complejos?</a:t>
                </a:r>
                <a:br>
                  <a:rPr lang="es-ES" dirty="0"/>
                </a:br>
                <a:r>
                  <a:rPr lang="es-ES" dirty="0"/>
                  <a:t>Ejemplo: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6F8940-78F0-356B-0F88-E5AD8EAB2F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52" t="-7109" r="-752" b="-104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95E6C2D-E568-C20C-BA0A-20A85F8B6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BE727B6-F9CF-2D6B-2B82-21296D55E7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46762" r="12717" b="33905"/>
          <a:stretch/>
        </p:blipFill>
        <p:spPr>
          <a:xfrm>
            <a:off x="371060" y="1905000"/>
            <a:ext cx="11497093" cy="21899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A1409C8-3B03-488B-3666-BDC587C430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08" t="29168" r="16522" b="53547"/>
          <a:stretch/>
        </p:blipFill>
        <p:spPr>
          <a:xfrm>
            <a:off x="755374" y="4224905"/>
            <a:ext cx="10864761" cy="230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9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A1409C8-3B03-488B-3666-BDC587C43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08" t="29168" r="16522" b="53547"/>
          <a:stretch/>
        </p:blipFill>
        <p:spPr>
          <a:xfrm>
            <a:off x="780709" y="1905000"/>
            <a:ext cx="10864761" cy="2301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="" xmlns:a16="http://schemas.microsoft.com/office/drawing/2014/main" id="{D16F8940-78F0-356B-0F88-E5AD8EAB2F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ES" dirty="0"/>
                  <a:t>¿Qué pasa con casos </a:t>
                </a:r>
                <a:r>
                  <a:rPr lang="es-ES" dirty="0" smtClean="0"/>
                  <a:t>más </a:t>
                </a:r>
                <a:r>
                  <a:rPr lang="es-ES" dirty="0"/>
                  <a:t>complejos?</a:t>
                </a:r>
                <a:br>
                  <a:rPr lang="es-ES" dirty="0"/>
                </a:br>
                <a:r>
                  <a:rPr lang="es-ES" dirty="0"/>
                  <a:t>Ejemplo: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6F8940-78F0-356B-0F88-E5AD8EAB2F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052" t="-7109" r="-752" b="-104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="" xmlns:a16="http://schemas.microsoft.com/office/drawing/2014/main" id="{D95E6C2D-E568-C20C-BA0A-20A85F8B60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4903" y="4581585"/>
                <a:ext cx="8915400" cy="18122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ES" sz="4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s-ES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4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s-ES" sz="4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E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4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s-E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ES" sz="4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s-ES" sz="4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E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4000" b="0" i="1" smtClean="0"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s-E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s-E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4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s-E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4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s-E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s-AR" sz="40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95E6C2D-E568-C20C-BA0A-20A85F8B60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4903" y="4581585"/>
                <a:ext cx="8915400" cy="1812235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0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Veamos más ejemplos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0037" t="43565" r="29522" b="51176"/>
          <a:stretch/>
        </p:blipFill>
        <p:spPr>
          <a:xfrm>
            <a:off x="2702858" y="1519311"/>
            <a:ext cx="7382436" cy="7170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1801" t="35287" r="23897" b="58828"/>
          <a:stretch/>
        </p:blipFill>
        <p:spPr>
          <a:xfrm>
            <a:off x="2702858" y="2396790"/>
            <a:ext cx="7617080" cy="7347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9706" t="40191" r="24779" b="50981"/>
          <a:stretch/>
        </p:blipFill>
        <p:spPr>
          <a:xfrm>
            <a:off x="2718814" y="3509682"/>
            <a:ext cx="7601124" cy="10622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39816" t="43330" r="25220" b="40780"/>
          <a:stretch/>
        </p:blipFill>
        <p:spPr>
          <a:xfrm>
            <a:off x="2702857" y="4760259"/>
            <a:ext cx="6763871" cy="17283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42022" t="34895" r="27095" b="59024"/>
          <a:stretch/>
        </p:blipFill>
        <p:spPr>
          <a:xfrm>
            <a:off x="2702856" y="1488141"/>
            <a:ext cx="7617081" cy="8433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/>
          <a:srcRect l="41360" t="28029" r="39008" b="66282"/>
          <a:stretch/>
        </p:blipFill>
        <p:spPr>
          <a:xfrm>
            <a:off x="2702855" y="2374207"/>
            <a:ext cx="5257803" cy="85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8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7C67758-8914-2A5C-5DB2-001FE3E9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Actividades:</a:t>
            </a:r>
            <a:br>
              <a:rPr lang="es-ES" dirty="0"/>
            </a:br>
            <a:r>
              <a:rPr lang="es-ES" dirty="0"/>
              <a:t>Hallar la derivada de las siguientes funciones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="" xmlns:a16="http://schemas.microsoft.com/office/drawing/2014/main" id="{6FF4B668-519D-D31D-477B-E2EC0E78E5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E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sz="3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s-E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3200" b="0" i="1" smtClean="0">
                                <a:latin typeface="Cambria Math" panose="02040503050406030204" pitchFamily="18" charset="0"/>
                              </a:rPr>
                              <m:t>8+</m:t>
                            </m:r>
                            <m:sSup>
                              <m:sSupPr>
                                <m:ctrlPr>
                                  <a:rPr lang="es-E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s-ES" sz="3200" b="0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=8+</m:t>
                    </m:r>
                    <m:func>
                      <m:funcPr>
                        <m:ctrlPr>
                          <a:rPr lang="es-E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sz="3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s-E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s-AR" sz="32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FF4B668-519D-D31D-477B-E2EC0E78E5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051DD02-BD2C-B900-136C-045E265C2A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09" t="54495" r="28043" b="38545"/>
          <a:stretch/>
        </p:blipFill>
        <p:spPr>
          <a:xfrm>
            <a:off x="2589212" y="3356489"/>
            <a:ext cx="7338754" cy="11794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708C864-88E4-2A6C-A629-4CB68E4CCB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05" t="41155" r="27608" b="34872"/>
          <a:stretch/>
        </p:blipFill>
        <p:spPr>
          <a:xfrm>
            <a:off x="2589212" y="4590620"/>
            <a:ext cx="7455936" cy="2068314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="" xmlns:a16="http://schemas.microsoft.com/office/drawing/2014/main" id="{01146106-71C3-5B5C-9CD6-AA0E64387430}"/>
              </a:ext>
            </a:extLst>
          </p:cNvPr>
          <p:cNvSpPr/>
          <p:nvPr/>
        </p:nvSpPr>
        <p:spPr>
          <a:xfrm>
            <a:off x="6321287" y="5439736"/>
            <a:ext cx="3606679" cy="660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687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Repaso de las reglas de la derivación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9217" t="28478" r="8757" b="39398"/>
          <a:stretch/>
        </p:blipFill>
        <p:spPr>
          <a:xfrm>
            <a:off x="307006" y="1662953"/>
            <a:ext cx="11788727" cy="343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Practica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447800"/>
            <a:ext cx="8915400" cy="3777622"/>
          </a:xfrm>
        </p:spPr>
        <p:txBody>
          <a:bodyPr>
            <a:normAutofit/>
          </a:bodyPr>
          <a:lstStyle/>
          <a:p>
            <a:r>
              <a:rPr lang="es-AR" sz="2800" dirty="0" smtClean="0"/>
              <a:t>Sección </a:t>
            </a:r>
            <a:r>
              <a:rPr lang="es-AR" sz="2800" dirty="0"/>
              <a:t>3.1: DERIVADAS DE POLINOMIOS Y DE FUNCIONES </a:t>
            </a:r>
            <a:r>
              <a:rPr lang="es-AR" sz="2800" dirty="0" smtClean="0"/>
              <a:t>EXPONENCIALES</a:t>
            </a:r>
          </a:p>
          <a:p>
            <a:pPr marL="0" indent="0">
              <a:buNone/>
            </a:pPr>
            <a:endParaRPr lang="es-AR" sz="28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3272" t="52227" r="8897" b="26238"/>
          <a:stretch/>
        </p:blipFill>
        <p:spPr>
          <a:xfrm>
            <a:off x="2589212" y="2459362"/>
            <a:ext cx="8642806" cy="27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9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="" xmlns:a16="http://schemas.microsoft.com/office/drawing/2014/main" id="{F75D24D0-AA94-2C37-D522-0BA19430A19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ES" dirty="0"/>
                  <a:t>Derivar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=−2</m:t>
                    </m:r>
                    <m:rad>
                      <m:radPr>
                        <m:degHide m:val="on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s-ES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F75D24D0-AA94-2C37-D522-0BA19430A1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52" t="-663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="" xmlns:a16="http://schemas.microsoft.com/office/drawing/2014/main" id="{D3A5C571-DE91-2BDC-195F-1511886677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272209"/>
                <a:ext cx="8915400" cy="539363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)=−2</m:t>
                      </m:r>
                      <m:sSup>
                        <m:sSup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s-ES" sz="2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ES" sz="2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ES" sz="2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=−2</m:t>
                      </m:r>
                      <m:f>
                        <m:f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f>
                        <m:f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ES" sz="2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</m:t>
                      </m:r>
                      <m:sSup>
                        <m:sSupPr>
                          <m:ctrlP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3−1</m:t>
                          </m:r>
                        </m:sup>
                      </m:sSup>
                    </m:oMath>
                  </m:oMathPara>
                </a14:m>
                <a:endParaRPr lang="es-ES" sz="28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  <m:sSup>
                        <m:sSup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s-ES" sz="2800" b="0" i="0" smtClean="0">
                          <a:latin typeface="Cambria Math" panose="02040503050406030204" pitchFamily="18" charset="0"/>
                        </a:rPr>
                        <m:t>+9</m:t>
                      </m:r>
                      <m:sSup>
                        <m:sSup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ES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s-E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2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s-E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E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ctrlPr>
                                <a:rPr lang="es-E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s-E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g>
                            <m:e>
                              <m:r>
                                <a:rPr lang="es-E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  <m:r>
                        <a:rPr lang="es-E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s-E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E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s-ES" sz="2800" b="1" dirty="0"/>
              </a:p>
              <a:p>
                <a:pPr marL="0" indent="0">
                  <a:buNone/>
                </a:pPr>
                <a:endParaRPr lang="es-AR" sz="28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3A5C571-DE91-2BDC-195F-1511886677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272209"/>
                <a:ext cx="8915400" cy="539363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20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Derivada de un producto y derivada de un cociente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956" t="47253" r="5257" b="24301"/>
          <a:stretch/>
        </p:blipFill>
        <p:spPr>
          <a:xfrm>
            <a:off x="981636" y="1905000"/>
            <a:ext cx="10824884" cy="19498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956" t="30407" r="5257" b="36832"/>
          <a:stretch/>
        </p:blipFill>
        <p:spPr>
          <a:xfrm>
            <a:off x="928501" y="4012884"/>
            <a:ext cx="10824884" cy="224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2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="" xmlns:a16="http://schemas.microsoft.com/office/drawing/2014/main" id="{6AD14F00-2A7F-65CD-0CF7-9428355BDA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92925" y="269613"/>
                <a:ext cx="8911687" cy="2804891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s-ES" b="0" dirty="0"/>
                  <a:t>Derivar </a:t>
                </a:r>
                <a:br>
                  <a:rPr lang="es-ES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D14F00-2A7F-65CD-0CF7-9428355BDA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92925" y="269613"/>
                <a:ext cx="8911687" cy="2804891"/>
              </a:xfrm>
              <a:blipFill rotWithShape="0">
                <a:blip r:embed="rId2"/>
                <a:stretch>
                  <a:fillRect l="-2052" t="-326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="" xmlns:a16="http://schemas.microsoft.com/office/drawing/2014/main" id="{66FD9E6E-2B9B-DEC7-F349-036D5D5610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01247" y="2994993"/>
                <a:ext cx="8915400" cy="1577008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s-E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s-E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−25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6FD9E6E-2B9B-DEC7-F349-036D5D561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1247" y="2994993"/>
                <a:ext cx="8915400" cy="157700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2">
                <a:extLst>
                  <a:ext uri="{FF2B5EF4-FFF2-40B4-BE49-F238E27FC236}">
                    <a16:creationId xmlns="" xmlns:a16="http://schemas.microsoft.com/office/drawing/2014/main" id="{9B63E7BD-3588-5905-BB6C-13B698A732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01247" y="4704521"/>
                <a:ext cx="8915400" cy="18838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s-ES" sz="240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+8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E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E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−16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sSup>
                            <m:sSup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E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E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sz="2400" dirty="0"/>
              </a:p>
              <a:p>
                <a:pPr marL="0" indent="0">
                  <a:buNone/>
                </a:pPr>
                <a:endParaRPr lang="es-ES" sz="2400" dirty="0"/>
              </a:p>
            </p:txBody>
          </p:sp>
        </mc:Choice>
        <mc:Fallback xmlns="">
          <p:sp>
            <p:nvSpPr>
              <p:cNvPr id="4" name="Marcador de contenido 2">
                <a:extLst>
                  <a:ext uri="{FF2B5EF4-FFF2-40B4-BE49-F238E27FC236}">
                    <a16:creationId xmlns:a16="http://schemas.microsoft.com/office/drawing/2014/main" id="{9B63E7BD-3588-5905-BB6C-13B698A73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47" y="4704521"/>
                <a:ext cx="8915400" cy="1883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11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Indica si las siguientes afirmaciones son verdaderas o falsas, y justificar.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+mj-lt"/>
                  <a:buAutoNum type="alphaUcPeriod"/>
                </a:pPr>
                <a:r>
                  <a:rPr lang="es-AR" sz="2800" dirty="0" smtClean="0"/>
                  <a:t>Si </a:t>
                </a:r>
                <a14:m>
                  <m:oMath xmlns:m="http://schemas.openxmlformats.org/officeDocument/2006/math"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A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s-AR" sz="2800" dirty="0" smtClean="0"/>
                  <a:t>, entonces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A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=(1+</m:t>
                    </m:r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)∙</m:t>
                    </m:r>
                    <m:sSup>
                      <m:sSupPr>
                        <m:ctrlP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s-AR" sz="2800" dirty="0" smtClean="0"/>
              </a:p>
              <a:p>
                <a:pPr>
                  <a:buFont typeface="+mj-lt"/>
                  <a:buAutoNum type="alphaUcPeriod"/>
                </a:pPr>
                <a:r>
                  <a:rPr lang="es-AR" sz="2800" dirty="0" smtClean="0"/>
                  <a:t>La curva de la función </a:t>
                </a:r>
                <a14:m>
                  <m:oMath xmlns:m="http://schemas.openxmlformats.org/officeDocument/2006/math"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s-A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AR" sz="2800" dirty="0" smtClean="0"/>
                  <a:t> no presenta recta tangente horizontal.</a:t>
                </a:r>
              </a:p>
              <a:p>
                <a:pPr>
                  <a:buFont typeface="+mj-lt"/>
                  <a:buAutoNum type="alphaUcPeriod"/>
                </a:pPr>
                <a:r>
                  <a:rPr lang="es-AR" sz="2800" dirty="0" smtClean="0"/>
                  <a:t>La derivada de h(x) es positiva en (</a:t>
                </a:r>
                <a:r>
                  <a:rPr lang="es-AR" sz="2800" dirty="0" err="1" smtClean="0"/>
                  <a:t>a,b</a:t>
                </a:r>
                <a:r>
                  <a:rPr lang="es-AR" sz="2800" dirty="0" smtClean="0"/>
                  <a:t>) cuando h(x) es creciente en (</a:t>
                </a:r>
                <a:r>
                  <a:rPr lang="es-AR" sz="2800" dirty="0" err="1" smtClean="0"/>
                  <a:t>a,b</a:t>
                </a:r>
                <a:r>
                  <a:rPr lang="es-AR" sz="2800" dirty="0" smtClean="0"/>
                  <a:t>), siento (</a:t>
                </a:r>
                <a:r>
                  <a:rPr lang="es-AR" sz="2800" dirty="0" err="1" smtClean="0"/>
                  <a:t>a,b</a:t>
                </a:r>
                <a:r>
                  <a:rPr lang="es-AR" sz="2800" dirty="0" smtClean="0"/>
                  <a:t>) un intervalo del dominio de h(x).</a:t>
                </a:r>
                <a:endParaRPr lang="es-AR" sz="2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68" t="-1613" r="-164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8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Practica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447800"/>
            <a:ext cx="8915400" cy="3777622"/>
          </a:xfrm>
        </p:spPr>
        <p:txBody>
          <a:bodyPr>
            <a:normAutofit/>
          </a:bodyPr>
          <a:lstStyle/>
          <a:p>
            <a:r>
              <a:rPr lang="es-AR" sz="2800" dirty="0" smtClean="0"/>
              <a:t>Sección </a:t>
            </a:r>
            <a:r>
              <a:rPr lang="es-AR" sz="2800" dirty="0"/>
              <a:t>3.2: LAS REGLAS DEL PRODUCTO Y EL COCIENTE </a:t>
            </a:r>
            <a:endParaRPr lang="es-AR" sz="2800" dirty="0" smtClean="0"/>
          </a:p>
          <a:p>
            <a:pPr marL="0" indent="0">
              <a:buNone/>
            </a:pPr>
            <a:endParaRPr lang="es-AR" sz="28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2499" t="39014" r="10001" b="23517"/>
          <a:stretch/>
        </p:blipFill>
        <p:spPr>
          <a:xfrm>
            <a:off x="2898495" y="2375020"/>
            <a:ext cx="7455741" cy="418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REPASO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9044" t="45684" r="7684" b="21947"/>
          <a:stretch/>
        </p:blipFill>
        <p:spPr>
          <a:xfrm>
            <a:off x="1580682" y="1264555"/>
            <a:ext cx="10064471" cy="34381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7720" t="27661" r="7243" b="62923"/>
          <a:stretch/>
        </p:blipFill>
        <p:spPr>
          <a:xfrm>
            <a:off x="1129552" y="4926313"/>
            <a:ext cx="10811435" cy="103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476</TotalTime>
  <Words>142</Words>
  <Application>Microsoft Office PowerPoint</Application>
  <PresentationFormat>Panorámica</PresentationFormat>
  <Paragraphs>37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Cambria Math</vt:lpstr>
      <vt:lpstr>Century Gothic</vt:lpstr>
      <vt:lpstr>Wingdings 3</vt:lpstr>
      <vt:lpstr>Espiral</vt:lpstr>
      <vt:lpstr>TEMA 6: DERIVADAS</vt:lpstr>
      <vt:lpstr>Repaso de las reglas de la derivación</vt:lpstr>
      <vt:lpstr>Practica</vt:lpstr>
      <vt:lpstr>Derivar f(x)=-2√x+3x^3</vt:lpstr>
      <vt:lpstr>Derivada de un producto y derivada de un cociente</vt:lpstr>
      <vt:lpstr>Derivar  f(x)=(x^2-2x)(x+5) g(x)=((-2x+8))/(x^2+3)</vt:lpstr>
      <vt:lpstr>Indica si las siguientes afirmaciones son verdaderas o falsas, y justificar.</vt:lpstr>
      <vt:lpstr>Practica</vt:lpstr>
      <vt:lpstr>REPASO</vt:lpstr>
      <vt:lpstr>Practica</vt:lpstr>
      <vt:lpstr>Presentación de PowerPoint</vt:lpstr>
      <vt:lpstr>¿Qué pasa con casos más complejos? Ejemplo: F(x)=(x^2+2x)^4</vt:lpstr>
      <vt:lpstr>¿Qué pasa con casos más complejos? Ejemplo: F(x)=(x^2+2x)^4</vt:lpstr>
      <vt:lpstr>Veamos más ejemplos</vt:lpstr>
      <vt:lpstr>Actividades: Hallar la derivada de las siguientes funciones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6: DERIVADAS</dc:title>
  <dc:creator>DptoInformatica</dc:creator>
  <cp:lastModifiedBy>María Alejandra Saux</cp:lastModifiedBy>
  <cp:revision>18</cp:revision>
  <dcterms:created xsi:type="dcterms:W3CDTF">2023-09-27T19:51:46Z</dcterms:created>
  <dcterms:modified xsi:type="dcterms:W3CDTF">2024-09-12T13:03:29Z</dcterms:modified>
</cp:coreProperties>
</file>