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309" r:id="rId3"/>
    <p:sldId id="287" r:id="rId4"/>
    <p:sldId id="288" r:id="rId5"/>
    <p:sldId id="289" r:id="rId6"/>
    <p:sldId id="290" r:id="rId7"/>
    <p:sldId id="291" r:id="rId8"/>
    <p:sldId id="294" r:id="rId9"/>
    <p:sldId id="310" r:id="rId10"/>
    <p:sldId id="311" r:id="rId11"/>
    <p:sldId id="312" r:id="rId12"/>
    <p:sldId id="297" r:id="rId13"/>
    <p:sldId id="299" r:id="rId14"/>
    <p:sldId id="300" r:id="rId15"/>
    <p:sldId id="302" r:id="rId16"/>
    <p:sldId id="304" r:id="rId17"/>
    <p:sldId id="303" r:id="rId18"/>
    <p:sldId id="308" r:id="rId19"/>
    <p:sldId id="306" r:id="rId20"/>
    <p:sldId id="307" r:id="rId21"/>
    <p:sldId id="292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E5FB-DDD9-425C-A4C4-7EBF6B3F0A52}" type="datetimeFigureOut">
              <a:rPr lang="es-AR" smtClean="0"/>
              <a:t>5/9/2024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EBFD-9353-4B76-8885-C501857927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76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6: DERIVADAS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6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Reglas de la derivación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570454"/>
                  </p:ext>
                </p:extLst>
              </p:nvPr>
            </p:nvGraphicFramePr>
            <p:xfrm>
              <a:off x="319315" y="1422400"/>
              <a:ext cx="11872685" cy="26313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logaritmo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b="0" i="0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s-AR" sz="3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func>
                                      <m:funcPr>
                                        <m:ctrlP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32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570454"/>
                  </p:ext>
                </p:extLst>
              </p:nvPr>
            </p:nvGraphicFramePr>
            <p:xfrm>
              <a:off x="319315" y="1422400"/>
              <a:ext cx="11872685" cy="26313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71880">
                    <a:tc rowSpan="2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logaritmo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61364" r="-81861" b="-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79183" t="-61364" r="-973" b="-93182"/>
                          </a:stretch>
                        </a:blipFill>
                      </a:tcPr>
                    </a:tc>
                  </a:tr>
                  <a:tr h="980377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176398" r="-81861" b="-1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79183" t="-176398" r="-973" b="-18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4042083"/>
                  </p:ext>
                </p:extLst>
              </p:nvPr>
            </p:nvGraphicFramePr>
            <p:xfrm>
              <a:off x="319315" y="1422400"/>
              <a:ext cx="11872685" cy="36981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logaritmo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b="0" i="0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s-AR" sz="3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func>
                                      <m:funcPr>
                                        <m:ctrlP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32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exponencial</a:t>
                          </a:r>
                          <a:endParaRPr lang="es-AR" sz="32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3200" b="0" i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4042083"/>
                  </p:ext>
                </p:extLst>
              </p:nvPr>
            </p:nvGraphicFramePr>
            <p:xfrm>
              <a:off x="319315" y="1422400"/>
              <a:ext cx="11872685" cy="36981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71880">
                    <a:tc rowSpan="2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logaritmo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61364" r="-81861" b="-209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183" t="-61364" r="-973" b="-209659"/>
                          </a:stretch>
                        </a:blipFill>
                      </a:tcPr>
                    </a:tc>
                  </a:tr>
                  <a:tr h="980377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176398" r="-81861" b="-129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183" t="-176398" r="-973" b="-129193"/>
                          </a:stretch>
                        </a:blipFill>
                      </a:tcPr>
                    </a:tc>
                  </a:tr>
                  <a:tr h="521843">
                    <a:tc row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función exponencial</a:t>
                          </a:r>
                          <a:endParaRPr lang="es-AR" sz="32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517442" r="-81861" b="-1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183" t="-517442" r="-973" b="-141860"/>
                          </a:stretch>
                        </a:blipFill>
                      </a:tcPr>
                    </a:tc>
                  </a:tr>
                  <a:tr h="544957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596629" r="-81861" b="-37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183" t="-596629" r="-973" b="-370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66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Reglas de la derivación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6627345"/>
                  </p:ext>
                </p:extLst>
              </p:nvPr>
            </p:nvGraphicFramePr>
            <p:xfrm>
              <a:off x="319315" y="1422400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𝒔𝒆𝒏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6627345"/>
                  </p:ext>
                </p:extLst>
              </p:nvPr>
            </p:nvGraphicFramePr>
            <p:xfrm>
              <a:off x="319315" y="1422400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521843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125581" r="-81861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225581" r="-81861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325581" r="-8186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0489662"/>
                  </p:ext>
                </p:extLst>
              </p:nvPr>
            </p:nvGraphicFramePr>
            <p:xfrm>
              <a:off x="319315" y="1422399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AR" sz="32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𝒔𝒆𝒏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0489662"/>
                  </p:ext>
                </p:extLst>
              </p:nvPr>
            </p:nvGraphicFramePr>
            <p:xfrm>
              <a:off x="319315" y="1422399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521843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125581" r="-81861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183" t="-125581" r="-973" b="-202326"/>
                          </a:stretch>
                        </a:blipFill>
                      </a:tcPr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225581" r="-81861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26341" t="-325581" r="-8186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151162"/>
                  </p:ext>
                </p:extLst>
              </p:nvPr>
            </p:nvGraphicFramePr>
            <p:xfrm>
              <a:off x="319315" y="1422398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AR" sz="32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𝒔𝒆𝒏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𝑠𝑒𝑛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151162"/>
                  </p:ext>
                </p:extLst>
              </p:nvPr>
            </p:nvGraphicFramePr>
            <p:xfrm>
              <a:off x="319315" y="1422398"/>
              <a:ext cx="11872685" cy="21446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521843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26341" t="-125581" r="-81861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79183" t="-125581" r="-973" b="-202326"/>
                          </a:stretch>
                        </a:blipFill>
                      </a:tcPr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26341" t="-225581" r="-81861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79183" t="-225581" r="-973" b="-102326"/>
                          </a:stretch>
                        </a:blipFill>
                      </a:tcPr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26341" t="-325581" r="-8186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728488"/>
                  </p:ext>
                </p:extLst>
              </p:nvPr>
            </p:nvGraphicFramePr>
            <p:xfrm>
              <a:off x="319315" y="1422397"/>
              <a:ext cx="11872685" cy="319881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s-AR" sz="32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sen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𝒔𝒆𝒏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32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s-AR" sz="3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s-AR" sz="32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AR" sz="32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AR" sz="32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s-AR" sz="32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32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  <m:r>
                                  <a:rPr lang="es-AR" sz="3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=1+</m:t>
                                </m:r>
                                <m:r>
                                  <a:rPr lang="es-AR" sz="3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sSup>
                                  <m:sSupPr>
                                    <m:ctrlP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728488"/>
                  </p:ext>
                </p:extLst>
              </p:nvPr>
            </p:nvGraphicFramePr>
            <p:xfrm>
              <a:off x="319315" y="1422397"/>
              <a:ext cx="11872685" cy="319881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521843">
                    <a:tc rowSpan="3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</a:t>
                          </a:r>
                          <a:r>
                            <a:rPr lang="es-AR" sz="3200" baseline="0" dirty="0" smtClean="0"/>
                            <a:t> funciones trigonométricas 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126341" t="-125581" r="-81861" b="-4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79183" t="-125581" r="-973" b="-418605"/>
                          </a:stretch>
                        </a:blipFill>
                      </a:tcPr>
                    </a:tc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126341" t="-225581" r="-81861" b="-3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79183" t="-225581" r="-973" b="-318605"/>
                          </a:stretch>
                        </a:blipFill>
                      </a:tcPr>
                    </a:tc>
                  </a:tr>
                  <a:tr h="1576007">
                    <a:tc vMerge="1"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126341" t="-108108" r="-81861" b="-5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79183" t="-108108" r="-973" b="-57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11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Reglas de la derivación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714987"/>
                  </p:ext>
                </p:extLst>
              </p:nvPr>
            </p:nvGraphicFramePr>
            <p:xfrm>
              <a:off x="174172" y="1264555"/>
              <a:ext cx="8737599" cy="16089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suma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714987"/>
                  </p:ext>
                </p:extLst>
              </p:nvPr>
            </p:nvGraphicFramePr>
            <p:xfrm>
              <a:off x="174172" y="1264555"/>
              <a:ext cx="8737599" cy="16089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2" t="-43684" r="-4698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5385" t="-43684" r="-1099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8484426"/>
                  </p:ext>
                </p:extLst>
              </p:nvPr>
            </p:nvGraphicFramePr>
            <p:xfrm>
              <a:off x="174172" y="1264555"/>
              <a:ext cx="11872685" cy="16089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suma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8484426"/>
                  </p:ext>
                </p:extLst>
              </p:nvPr>
            </p:nvGraphicFramePr>
            <p:xfrm>
              <a:off x="174172" y="1264555"/>
              <a:ext cx="11872685" cy="16089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2" t="-43684" r="-99489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5385" t="-43684" r="-11406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78641" t="-43684" r="-777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6819"/>
                  </p:ext>
                </p:extLst>
              </p:nvPr>
            </p:nvGraphicFramePr>
            <p:xfrm>
              <a:off x="174172" y="1264555"/>
              <a:ext cx="11872685" cy="2760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suma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resta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sz="2400" dirty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6819"/>
                  </p:ext>
                </p:extLst>
              </p:nvPr>
            </p:nvGraphicFramePr>
            <p:xfrm>
              <a:off x="174172" y="1264555"/>
              <a:ext cx="11872685" cy="2760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2" t="-43684" r="-99489" b="-10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15385" t="-43684" r="-114066" b="-10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78641" t="-43684" r="-777" b="-100526"/>
                          </a:stretch>
                        </a:blipFill>
                      </a:tcPr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2" t="-144444" r="-99489" b="-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15385" t="-144444" r="-114066" b="-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sz="2400" dirty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0128083"/>
                  </p:ext>
                </p:extLst>
              </p:nvPr>
            </p:nvGraphicFramePr>
            <p:xfrm>
              <a:off x="174171" y="1264555"/>
              <a:ext cx="11872685" cy="2760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suma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r>
                            <a:rPr lang="es-AR" sz="2400" baseline="0" dirty="0" smtClean="0"/>
                            <a:t> de la resta de funciones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AR" sz="2400" b="0" i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AR" sz="2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s-AR" sz="24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0128083"/>
                  </p:ext>
                </p:extLst>
              </p:nvPr>
            </p:nvGraphicFramePr>
            <p:xfrm>
              <a:off x="174171" y="1264555"/>
              <a:ext cx="11872685" cy="2760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965371"/>
                    <a:gridCol w="2772228"/>
                    <a:gridCol w="313508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Regla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Derivada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2" t="-43684" r="-99489" b="-10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5385" t="-43684" r="-114066" b="-10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8641" t="-43684" r="-777" b="-100526"/>
                          </a:stretch>
                        </a:blipFill>
                      </a:tcPr>
                    </a:tc>
                  </a:tr>
                  <a:tr h="11517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2" t="-144444" r="-99489" b="-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5385" t="-144444" r="-114066" b="-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8641" t="-144444" r="-777" b="-10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5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Reglas de la derivación</a:t>
            </a:r>
            <a:endParaRPr lang="es-AR" dirty="0"/>
          </a:p>
        </p:txBody>
      </p:sp>
      <p:sp>
        <p:nvSpPr>
          <p:cNvPr id="13" name="Marcador de conteni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46190" t="23056" r="18334" b="58523"/>
          <a:stretch/>
        </p:blipFill>
        <p:spPr>
          <a:xfrm>
            <a:off x="319312" y="1330625"/>
            <a:ext cx="7772810" cy="22692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7857" t="37274" r="55000" b="39465"/>
          <a:stretch/>
        </p:blipFill>
        <p:spPr>
          <a:xfrm>
            <a:off x="7879008" y="2032000"/>
            <a:ext cx="4182363" cy="3190546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5384798" y="3469194"/>
            <a:ext cx="235131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779964" y="2700997"/>
            <a:ext cx="1582058" cy="69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8779964" y="5164641"/>
            <a:ext cx="1153887" cy="505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6990820"/>
                  </p:ext>
                </p:extLst>
              </p:nvPr>
            </p:nvGraphicFramePr>
            <p:xfrm>
              <a:off x="0" y="14510"/>
              <a:ext cx="12017829" cy="511543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02514"/>
                    <a:gridCol w="6415315"/>
                  </a:tblGrid>
                  <a:tr h="6196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Productos notables más</a:t>
                          </a:r>
                          <a:r>
                            <a:rPr lang="es-AR" sz="3200" baseline="0" dirty="0" smtClean="0"/>
                            <a:t> usados</a:t>
                          </a:r>
                          <a:endParaRPr lang="es-AR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El cuadrado</a:t>
                          </a:r>
                          <a:r>
                            <a:rPr lang="es-AR" sz="3200" baseline="0" dirty="0" smtClean="0"/>
                            <a:t> de un binomio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±</m:t>
                                        </m:r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±2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El cubo de un binomio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±</m:t>
                                        </m:r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±3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Diferencias de cuadrado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Diferencias de cubos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Sumas de cubos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6990820"/>
                  </p:ext>
                </p:extLst>
              </p:nvPr>
            </p:nvGraphicFramePr>
            <p:xfrm>
              <a:off x="0" y="14510"/>
              <a:ext cx="12017829" cy="511543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02514"/>
                    <a:gridCol w="6415315"/>
                  </a:tblGrid>
                  <a:tr h="6196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Productos notables más</a:t>
                          </a:r>
                          <a:r>
                            <a:rPr lang="es-AR" sz="3200" baseline="0" dirty="0" smtClean="0"/>
                            <a:t> usados</a:t>
                          </a:r>
                          <a:endParaRPr lang="es-AR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899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El cuadrado</a:t>
                          </a:r>
                          <a:r>
                            <a:rPr lang="es-AR" sz="3200" baseline="0" dirty="0" smtClean="0"/>
                            <a:t> de un binomio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7464" t="-78231" r="-380" b="-405442"/>
                          </a:stretch>
                        </a:blipFill>
                      </a:tcPr>
                    </a:tc>
                  </a:tr>
                  <a:tr h="899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El cubo de un binomio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7464" t="-177027" r="-380" b="-302703"/>
                          </a:stretch>
                        </a:blipFill>
                      </a:tcPr>
                    </a:tc>
                  </a:tr>
                  <a:tr h="899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Diferencias de cuadrado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7464" t="-277027" r="-380" b="-202703"/>
                          </a:stretch>
                        </a:blipFill>
                      </a:tcPr>
                    </a:tc>
                  </a:tr>
                  <a:tr h="899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Diferencias de cubos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7464" t="-379592" r="-380" b="-104082"/>
                          </a:stretch>
                        </a:blipFill>
                      </a:tcPr>
                    </a:tc>
                  </a:tr>
                  <a:tr h="899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AR" sz="3200" dirty="0" smtClean="0"/>
                            <a:t>Sumas de cubos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7464" t="-476351" r="-380" b="-33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Derivada de un producto y derivada de un cociente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56" t="47253" r="5257" b="24301"/>
          <a:stretch/>
        </p:blipFill>
        <p:spPr>
          <a:xfrm>
            <a:off x="981636" y="1905000"/>
            <a:ext cx="10824884" cy="1949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956" t="30407" r="5257" b="36832"/>
          <a:stretch/>
        </p:blipFill>
        <p:spPr>
          <a:xfrm>
            <a:off x="928501" y="4012884"/>
            <a:ext cx="10824884" cy="22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Encontrar la función derivada de estas funciones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43" t="28225" r="14963" b="34306"/>
          <a:stretch/>
        </p:blipFill>
        <p:spPr>
          <a:xfrm>
            <a:off x="1231059" y="1833282"/>
            <a:ext cx="10273553" cy="43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Tabla de reglas de derivada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17" t="28478" r="8757" b="39398"/>
          <a:stretch/>
        </p:blipFill>
        <p:spPr>
          <a:xfrm>
            <a:off x="253218" y="1905000"/>
            <a:ext cx="11788727" cy="3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Limites conocidos en trigonometría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809" t="27291" r="36905" b="62545"/>
          <a:stretch/>
        </p:blipFill>
        <p:spPr>
          <a:xfrm>
            <a:off x="1219199" y="1785256"/>
            <a:ext cx="4441372" cy="17765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7262" t="32372" r="34881" b="56829"/>
          <a:stretch/>
        </p:blipFill>
        <p:spPr>
          <a:xfrm>
            <a:off x="5890191" y="1785256"/>
            <a:ext cx="5384800" cy="18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Derivadas de funciones trigonométricas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397" t="43330" r="19044" b="29009"/>
          <a:stretch/>
        </p:blipFill>
        <p:spPr>
          <a:xfrm>
            <a:off x="457199" y="1905000"/>
            <a:ext cx="11214848" cy="39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abordados en las clases anteriores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9472800" cy="3777622"/>
              </a:xfrm>
            </p:spPr>
            <p:txBody>
              <a:bodyPr>
                <a:normAutofit/>
              </a:bodyPr>
              <a:lstStyle/>
              <a:p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Derivada en un punto </a:t>
                </a:r>
                <a:r>
                  <a:rPr lang="es-AR" sz="2800" dirty="0" smtClean="0"/>
                  <a:t>(a, f(a))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2800" b="0" dirty="0" smtClean="0"/>
              </a:p>
              <a:p>
                <a:pPr marL="0" indent="0">
                  <a:buNone/>
                </a:pPr>
                <a:r>
                  <a:rPr lang="es-AR" sz="2800" dirty="0" smtClean="0"/>
                  <a:t>O también se puede usar el COCIENTE INCREMENTAL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9472800" cy="3777622"/>
              </a:xfrm>
              <a:blipFill rotWithShape="0">
                <a:blip r:embed="rId2"/>
                <a:stretch>
                  <a:fillRect l="-1351" t="-1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464457" y="5346699"/>
                <a:ext cx="11040155" cy="140425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s-AR" sz="2400" b="1" dirty="0" smtClean="0"/>
                  <a:t> es la pendiente de la recta tangente a la curva f(x) en x=a</a:t>
                </a:r>
              </a:p>
              <a:p>
                <a:r>
                  <a:rPr lang="es-AR" sz="2400" b="1" dirty="0"/>
                  <a:t>La derivada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s-AR" sz="2400" b="1" dirty="0" smtClean="0"/>
                  <a:t> es </a:t>
                </a:r>
                <a:r>
                  <a:rPr lang="es-AR" sz="2400" b="1" dirty="0"/>
                  <a:t>la razón de cambio instantánea de </a:t>
                </a:r>
                <a:r>
                  <a:rPr lang="es-AR" sz="2400" b="1" dirty="0" smtClean="0"/>
                  <a:t>y=f(x) con </a:t>
                </a:r>
                <a:r>
                  <a:rPr lang="es-AR" sz="2400" b="1" dirty="0"/>
                  <a:t>respecto a x cuando </a:t>
                </a:r>
                <a:r>
                  <a:rPr lang="es-AR" sz="2400" b="1" dirty="0" smtClean="0"/>
                  <a:t>x=a</a:t>
                </a:r>
                <a:r>
                  <a:rPr lang="es-AR" sz="2400" b="1" dirty="0"/>
                  <a:t>.</a:t>
                </a:r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5346699"/>
                <a:ext cx="11040155" cy="1404257"/>
              </a:xfrm>
              <a:prstGeom prst="rect">
                <a:avLst/>
              </a:prstGeom>
              <a:blipFill rotWithShape="0">
                <a:blip r:embed="rId3"/>
                <a:stretch>
                  <a:fillRect l="-717" t="-3017" b="-34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2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624110"/>
                <a:ext cx="8911687" cy="150949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AR" dirty="0" smtClean="0"/>
                  <a:t>Hallar la primera derivada de </a:t>
                </a:r>
                <a:br>
                  <a:rPr lang="es-A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624110"/>
                <a:ext cx="8911687" cy="1509490"/>
              </a:xfrm>
              <a:blipFill rotWithShape="0">
                <a:blip r:embed="rId2"/>
                <a:stretch>
                  <a:fillRect l="-1710" t="-524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723800" y="3066429"/>
                <a:ext cx="3361645" cy="10568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3800" y="3066429"/>
                <a:ext cx="3361645" cy="105683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9868" t="49488" r="35403" b="40769"/>
          <a:stretch/>
        </p:blipFill>
        <p:spPr>
          <a:xfrm>
            <a:off x="323079" y="2752165"/>
            <a:ext cx="4532265" cy="16853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42852" t="62078" r="46248" b="30763"/>
          <a:stretch/>
        </p:blipFill>
        <p:spPr>
          <a:xfrm>
            <a:off x="7953900" y="2812428"/>
            <a:ext cx="4238100" cy="15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Física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5848"/>
                  </p:ext>
                </p:extLst>
              </p:nvPr>
            </p:nvGraphicFramePr>
            <p:xfrm>
              <a:off x="319314" y="1538515"/>
              <a:ext cx="11684000" cy="1645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5848"/>
                  </p:ext>
                </p:extLst>
              </p:nvPr>
            </p:nvGraphicFramePr>
            <p:xfrm>
              <a:off x="319314" y="1538515"/>
              <a:ext cx="11684000" cy="1645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4" t="-61364" r="-100417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9665448"/>
                  </p:ext>
                </p:extLst>
              </p:nvPr>
            </p:nvGraphicFramePr>
            <p:xfrm>
              <a:off x="319314" y="1538515"/>
              <a:ext cx="11684000" cy="2712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primera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9665448"/>
                  </p:ext>
                </p:extLst>
              </p:nvPr>
            </p:nvGraphicFramePr>
            <p:xfrm>
              <a:off x="319314" y="1538515"/>
              <a:ext cx="11684000" cy="2712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4" t="-61364" r="-100417" b="-117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4" t="-162286" r="-100417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455226"/>
                  </p:ext>
                </p:extLst>
              </p:nvPr>
            </p:nvGraphicFramePr>
            <p:xfrm>
              <a:off x="319314" y="1538515"/>
              <a:ext cx="11684000" cy="37795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primera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segunda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aceleración</a:t>
                          </a:r>
                          <a:r>
                            <a:rPr lang="es-AR" sz="3200" baseline="0" dirty="0" smtClean="0"/>
                            <a:t>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455226"/>
                  </p:ext>
                </p:extLst>
              </p:nvPr>
            </p:nvGraphicFramePr>
            <p:xfrm>
              <a:off x="319314" y="1538515"/>
              <a:ext cx="11684000" cy="37795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" t="-61714" r="-100417" b="-2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" t="-160795" r="-100417" b="-117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" t="-262286" r="-100417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aceleración</a:t>
                          </a:r>
                          <a:r>
                            <a:rPr lang="es-AR" sz="3200" baseline="0" dirty="0" smtClean="0"/>
                            <a:t>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2169992"/>
                  </p:ext>
                </p:extLst>
              </p:nvPr>
            </p:nvGraphicFramePr>
            <p:xfrm>
              <a:off x="319314" y="1538515"/>
              <a:ext cx="11684000" cy="48463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primera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segunda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aceleración</a:t>
                          </a:r>
                          <a:r>
                            <a:rPr lang="es-AR" sz="3200" baseline="0" dirty="0" smtClean="0"/>
                            <a:t>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3200" dirty="0" smtClean="0"/>
                            <a:t>Derivada</a:t>
                          </a:r>
                          <a:r>
                            <a:rPr lang="es-AR" sz="3200" baseline="0" dirty="0" smtClean="0"/>
                            <a:t> tercera de la posición: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′′′(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</a:t>
                          </a:r>
                          <a:r>
                            <a:rPr lang="es-AR" sz="3200" dirty="0" err="1" smtClean="0"/>
                            <a:t>jerck</a:t>
                          </a:r>
                          <a:r>
                            <a:rPr lang="es-AR" sz="3200" dirty="0" smtClean="0"/>
                            <a:t> </a:t>
                          </a:r>
                          <a:r>
                            <a:rPr lang="es-AR" sz="3200" baseline="0" dirty="0" smtClean="0"/>
                            <a:t>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2169992"/>
                  </p:ext>
                </p:extLst>
              </p:nvPr>
            </p:nvGraphicFramePr>
            <p:xfrm>
              <a:off x="319314" y="1538515"/>
              <a:ext cx="11684000" cy="48463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842000"/>
                    <a:gridCol w="58420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Nombre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" t="-61714" r="-100417" b="-3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Posición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" t="-160795" r="-100417" b="-21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r>
                            <a:rPr lang="es-AR" sz="3200" baseline="0" dirty="0" smtClean="0"/>
                            <a:t> velocidad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" t="-262286" r="-100417" b="-1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aceleración</a:t>
                          </a:r>
                          <a:r>
                            <a:rPr lang="es-AR" sz="3200" baseline="0" dirty="0" smtClean="0"/>
                            <a:t> 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" t="-362286" r="-100417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 </a:t>
                          </a:r>
                          <a:r>
                            <a:rPr lang="es-AR" sz="3200" dirty="0" err="1" smtClean="0"/>
                            <a:t>jerck</a:t>
                          </a:r>
                          <a:r>
                            <a:rPr lang="es-AR" sz="3200" dirty="0" smtClean="0"/>
                            <a:t> </a:t>
                          </a:r>
                          <a:r>
                            <a:rPr lang="es-AR" sz="3200" baseline="0" dirty="0" smtClean="0"/>
                            <a:t>de la partícula en el tiempo t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92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Física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993" t="32123" r="9338" b="31977"/>
          <a:stretch/>
        </p:blipFill>
        <p:spPr>
          <a:xfrm>
            <a:off x="103528" y="1905000"/>
            <a:ext cx="12088472" cy="32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2.8 Derivada como función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27094" y="1905000"/>
                <a:ext cx="9877518" cy="40062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AR" sz="3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AR" sz="3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AR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A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3600" dirty="0" smtClean="0"/>
                  <a:t> es la derivada de f(x) en el punto (</a:t>
                </a:r>
                <a:r>
                  <a:rPr lang="es-AR" sz="3600" dirty="0" err="1" smtClean="0"/>
                  <a:t>a,f</a:t>
                </a:r>
                <a:r>
                  <a:rPr lang="es-AR" sz="3600" dirty="0" smtClean="0"/>
                  <a:t>(a))</a:t>
                </a:r>
              </a:p>
              <a:p>
                <a:pPr marL="0" indent="0">
                  <a:buNone/>
                </a:pPr>
                <a:endParaRPr lang="es-AR" sz="36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AR" sz="3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AR" sz="3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AR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AR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s-A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AR" sz="3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3600" dirty="0"/>
                  <a:t> </a:t>
                </a:r>
                <a:r>
                  <a:rPr lang="es-AR" sz="3600" dirty="0" smtClean="0"/>
                  <a:t>es la derivada de f(x) es todo su dominio</a:t>
                </a:r>
                <a:endParaRPr lang="es-AR" sz="3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7094" y="1905000"/>
                <a:ext cx="9877518" cy="4006222"/>
              </a:xfrm>
              <a:blipFill rotWithShape="0">
                <a:blip r:embed="rId2"/>
                <a:stretch>
                  <a:fillRect r="-19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eoGebra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18" y="4655457"/>
            <a:ext cx="2169886" cy="21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Encontrar la derivada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62318" y="1568823"/>
                <a:ext cx="11129682" cy="46868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AR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AR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s-AR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AR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s-AR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8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AR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AR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318" y="1568823"/>
                <a:ext cx="11129682" cy="468683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Anotaciones de derivada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3424" y="5272314"/>
            <a:ext cx="9501188" cy="1305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b="1" dirty="0"/>
              <a:t>TEOREMA: Si f es derivable en a, entonces f es continua en a.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619" t="38090" r="21428" b="51747"/>
          <a:stretch/>
        </p:blipFill>
        <p:spPr>
          <a:xfrm>
            <a:off x="943429" y="1513114"/>
            <a:ext cx="10682514" cy="1697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333" t="44018" r="12381" b="40313"/>
          <a:stretch/>
        </p:blipFill>
        <p:spPr>
          <a:xfrm>
            <a:off x="391886" y="3210997"/>
            <a:ext cx="11539452" cy="18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Casos que no existe la derivadas en todo su dominio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endParaRPr lang="es-AR" dirty="0"/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451" t="34490" r="6667" b="12998"/>
          <a:stretch/>
        </p:blipFill>
        <p:spPr>
          <a:xfrm>
            <a:off x="406399" y="2133599"/>
            <a:ext cx="11611430" cy="40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Derivadas superiores (por ejemplo: derivada segunda o tercera)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Si f es una función derivable, entonces su derivada </a:t>
            </a:r>
            <a:r>
              <a:rPr lang="es-AR" sz="3600" dirty="0" smtClean="0"/>
              <a:t>f’ </a:t>
            </a:r>
            <a:r>
              <a:rPr lang="es-AR" sz="3600" dirty="0"/>
              <a:t>también es una función, así, </a:t>
            </a:r>
            <a:r>
              <a:rPr lang="es-AR" sz="3600" dirty="0" smtClean="0"/>
              <a:t>f’ </a:t>
            </a:r>
            <a:r>
              <a:rPr lang="es-AR" sz="3600" dirty="0"/>
              <a:t>puede tener una derivada de sí misma, señalada por </a:t>
            </a:r>
            <a:r>
              <a:rPr lang="es-AR" sz="3600" dirty="0" smtClean="0"/>
              <a:t>(f’)’=f’’</a:t>
            </a:r>
            <a:endParaRPr lang="es-A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ítulo 1"/>
              <p:cNvSpPr txBox="1">
                <a:spLocks/>
              </p:cNvSpPr>
              <p:nvPr/>
            </p:nvSpPr>
            <p:spPr>
              <a:xfrm>
                <a:off x="2090058" y="4630332"/>
                <a:ext cx="9410842" cy="128089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s-AR" dirty="0" smtClean="0"/>
                  <a:t>Encontrar la segunda derivada de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8" y="4630332"/>
                <a:ext cx="9410842" cy="1280890"/>
              </a:xfrm>
              <a:prstGeom prst="rect">
                <a:avLst/>
              </a:prstGeom>
              <a:blipFill rotWithShape="0">
                <a:blip r:embed="rId2"/>
                <a:stretch>
                  <a:fillRect l="-2008" t="-76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9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Reglas de la derivación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1671284"/>
                  </p:ext>
                </p:extLst>
              </p:nvPr>
            </p:nvGraphicFramePr>
            <p:xfrm>
              <a:off x="319315" y="1422400"/>
              <a:ext cx="11872685" cy="1463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1671284"/>
                  </p:ext>
                </p:extLst>
              </p:nvPr>
            </p:nvGraphicFramePr>
            <p:xfrm>
              <a:off x="319315" y="1422400"/>
              <a:ext cx="11872685" cy="1463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5288" t="-60897" r="-103181" b="-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9183" t="-60897" r="-973" b="-173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6902179"/>
                  </p:ext>
                </p:extLst>
              </p:nvPr>
            </p:nvGraphicFramePr>
            <p:xfrm>
              <a:off x="319315" y="1422400"/>
              <a:ext cx="11872685" cy="2407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6902179"/>
                  </p:ext>
                </p:extLst>
              </p:nvPr>
            </p:nvGraphicFramePr>
            <p:xfrm>
              <a:off x="319315" y="1422400"/>
              <a:ext cx="11872685" cy="2407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85288" t="-60897" r="-10318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79183" t="-60897" r="-973" b="-116667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85288" t="-161935" r="-103181" b="-1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79183" t="-161935" r="-973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8765547"/>
                  </p:ext>
                </p:extLst>
              </p:nvPr>
            </p:nvGraphicFramePr>
            <p:xfrm>
              <a:off x="319315" y="1422400"/>
              <a:ext cx="11872685" cy="3552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 de una potencia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AR" sz="28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s-AR" sz="2800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)=5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8765547"/>
                  </p:ext>
                </p:extLst>
              </p:nvPr>
            </p:nvGraphicFramePr>
            <p:xfrm>
              <a:off x="319315" y="1422400"/>
              <a:ext cx="11872685" cy="3552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288" t="-60897" r="-103181" b="-22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79183" t="-60897" r="-973" b="-221154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288" t="-161935" r="-10318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79183" t="-161935" r="-973" b="-122581"/>
                          </a:stretch>
                        </a:blipFill>
                      </a:tcPr>
                    </a:tc>
                  </a:tr>
                  <a:tr h="11440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7" t="-215957" r="-109774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288" t="-215957" r="-103181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79183" t="-215957" r="-973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762592"/>
                  </p:ext>
                </p:extLst>
              </p:nvPr>
            </p:nvGraphicFramePr>
            <p:xfrm>
              <a:off x="319315" y="1422400"/>
              <a:ext cx="11872685" cy="511143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  <a:p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 de una potencia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AR" sz="28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s-AR" sz="2800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s-AR" sz="28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)=5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 de una función multiplicado por una constante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A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s-AR" sz="280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s-A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s-A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∙(7)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762592"/>
                  </p:ext>
                </p:extLst>
              </p:nvPr>
            </p:nvGraphicFramePr>
            <p:xfrm>
              <a:off x="319315" y="1422400"/>
              <a:ext cx="11872685" cy="511143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75085"/>
                    <a:gridCol w="3062514"/>
                    <a:gridCol w="3135086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Regla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una función constante es cero.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85288" t="-61290" r="-103181" b="-38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9183" t="-61290" r="-973" b="-387742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Derivada</a:t>
                          </a:r>
                          <a:r>
                            <a:rPr lang="es-AR" sz="2800" baseline="0" dirty="0" smtClean="0"/>
                            <a:t> de la función y=x es uno</a:t>
                          </a:r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85288" t="-161290" r="-103181" b="-28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9183" t="-161290" r="-973" b="-287742"/>
                          </a:stretch>
                        </a:blipFill>
                      </a:tcPr>
                    </a:tc>
                  </a:tr>
                  <a:tr h="11440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7" t="-215426" r="-109774" b="-1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85288" t="-215426" r="-103181" b="-1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9183" t="-215426" r="-973" b="-137234"/>
                          </a:stretch>
                        </a:blipFill>
                      </a:tcPr>
                    </a:tc>
                  </a:tr>
                  <a:tr h="1559433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" t="-231641" r="-109774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85288" t="-231641" r="-103181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79183" t="-231641" r="-973" b="-7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13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Reglas de la derivación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1494556"/>
                  </p:ext>
                </p:extLst>
              </p:nvPr>
            </p:nvGraphicFramePr>
            <p:xfrm>
              <a:off x="319315" y="1422400"/>
              <a:ext cx="11872685" cy="413975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 de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r>
                            <a:rPr lang="es-AR" sz="3200" dirty="0" smtClean="0"/>
                            <a:t> (radical) y </a:t>
                          </a:r>
                          <a14:m>
                            <m:oMath xmlns:m="http://schemas.openxmlformats.org/officeDocument/2006/math"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s-AR" sz="3200" dirty="0" smtClean="0"/>
                            <a:t> (racional)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1/</m:t>
                                    </m:r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s-AR" sz="32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A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ad>
                                      <m:radPr>
                                        <m:ctrlP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s-A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s-AR" sz="3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sz="3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AR" sz="3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AR" sz="3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AR" sz="32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32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3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=−1</m:t>
                                </m:r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3200" b="0" dirty="0" smtClean="0">
                            <a:effectLst/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3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AR" sz="3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AR" sz="3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AR" sz="3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A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1494556"/>
                  </p:ext>
                </p:extLst>
              </p:nvPr>
            </p:nvGraphicFramePr>
            <p:xfrm>
              <a:off x="319315" y="1422400"/>
              <a:ext cx="11872685" cy="413975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76799"/>
                    <a:gridCol w="3860800"/>
                    <a:gridCol w="31350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Función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Derivada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2058416">
                    <a:tc rowSpan="2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5" t="-18462" r="-144125" b="-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31953" r="-81861" b="-83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79183" t="-31953" r="-973" b="-83728"/>
                          </a:stretch>
                        </a:blipFill>
                      </a:tcPr>
                    </a:tc>
                  </a:tr>
                  <a:tr h="1502220">
                    <a:tc v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6341" t="-180567" r="-81861" b="-14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79183" t="-180567" r="-973" b="-145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51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543</TotalTime>
  <Words>630</Words>
  <Application>Microsoft Office PowerPoint</Application>
  <PresentationFormat>Panorámica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TEMA 6: DERIVADAS</vt:lpstr>
      <vt:lpstr>Conceptos abordados en las clases anteriores</vt:lpstr>
      <vt:lpstr>2.8 Derivada como función</vt:lpstr>
      <vt:lpstr>Encontrar la derivada de f(x)=x^3+3</vt:lpstr>
      <vt:lpstr>Anotaciones de derivada</vt:lpstr>
      <vt:lpstr>Casos que no existe la derivadas en todo su dominio</vt:lpstr>
      <vt:lpstr>Derivadas superiores (por ejemplo: derivada segunda o tercera)</vt:lpstr>
      <vt:lpstr>Reglas de la derivación</vt:lpstr>
      <vt:lpstr>Reglas de la derivación</vt:lpstr>
      <vt:lpstr>Reglas de la derivación</vt:lpstr>
      <vt:lpstr>Reglas de la derivación</vt:lpstr>
      <vt:lpstr>Reglas de la derivación</vt:lpstr>
      <vt:lpstr>Reglas de la derivación</vt:lpstr>
      <vt:lpstr>Presentación de PowerPoint</vt:lpstr>
      <vt:lpstr>Derivada de un producto y derivada de un cociente</vt:lpstr>
      <vt:lpstr>Encontrar la función derivada de estas funciones</vt:lpstr>
      <vt:lpstr>Tabla de reglas de derivada</vt:lpstr>
      <vt:lpstr>Limites conocidos en trigonometría</vt:lpstr>
      <vt:lpstr>Derivadas de funciones trigonométricas</vt:lpstr>
      <vt:lpstr>Hallar la primera derivada de  f(x)=x/(2-tg(x) )</vt:lpstr>
      <vt:lpstr>Física</vt:lpstr>
      <vt:lpstr>Física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6: DERIVADAS</dc:title>
  <dc:creator>María Alejandra Saux</dc:creator>
  <cp:lastModifiedBy>María Alejandra Saux</cp:lastModifiedBy>
  <cp:revision>32</cp:revision>
  <dcterms:created xsi:type="dcterms:W3CDTF">2023-09-06T20:09:12Z</dcterms:created>
  <dcterms:modified xsi:type="dcterms:W3CDTF">2024-09-05T12:09:02Z</dcterms:modified>
</cp:coreProperties>
</file>