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68" r:id="rId4"/>
    <p:sldId id="270" r:id="rId5"/>
    <p:sldId id="271" r:id="rId6"/>
    <p:sldId id="272" r:id="rId7"/>
    <p:sldId id="273" r:id="rId8"/>
    <p:sldId id="284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0" r:id="rId17"/>
    <p:sldId id="283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CE5FB-DDD9-425C-A4C4-7EBF6B3F0A52}" type="datetimeFigureOut">
              <a:rPr lang="es-AR" smtClean="0"/>
              <a:t>28/8/2024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4EBFD-9353-4B76-8885-C501857927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476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EBFD-9353-4B76-8885-C50185792749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164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EBFD-9353-4B76-8885-C50185792749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742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EBFD-9353-4B76-8885-C50185792749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654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EBFD-9353-4B76-8885-C50185792749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666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TEMA 6: DERIVADAS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569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Velocidades (promedio e instantánea)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351314" y="1422400"/>
                <a:ext cx="9153298" cy="41985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2800" dirty="0" smtClean="0"/>
                  <a:t>La velocidad promedio se define como el cambio en la posición dividido entre el tiempo de recorrido.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𝑉𝑒𝑙𝑜𝑐𝑖𝑑𝑎𝑑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𝑃𝑟𝑜𝑚𝑒𝑑𝑖𝑜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𝐷𝑒𝑠𝑝𝑙𝑎𝑧𝑎𝑚𝑖𝑒𝑛𝑡𝑜</m:t>
                          </m:r>
                        </m:num>
                        <m:den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𝑇𝑖𝑒𝑚𝑝𝑜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𝑞𝑢𝑒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𝑟𝑒𝑐𝑜𝑟𝑟𝑖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</m:den>
                      </m:f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1314" y="1422400"/>
                <a:ext cx="9153298" cy="4198536"/>
              </a:xfrm>
              <a:blipFill rotWithShape="0">
                <a:blip r:embed="rId2"/>
                <a:stretch>
                  <a:fillRect l="-1399" t="-1451" r="-9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contenido 2"/>
          <p:cNvSpPr txBox="1">
            <a:spLocks/>
          </p:cNvSpPr>
          <p:nvPr/>
        </p:nvSpPr>
        <p:spPr>
          <a:xfrm>
            <a:off x="261709" y="3860801"/>
            <a:ext cx="11814177" cy="25584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AR" sz="2000" b="1" dirty="0" smtClean="0"/>
              <a:t>Viajas desde tu casa a un supermercado recorriendo 100 m. Al llegar notas que el supermercado se encuentra cerrado, por lo cual decides volver a tu casa pero, en el camino te detienes en la casa de un amigo cuando has recorrido solamente 50 m. Todo este recorrido te llevó 50 s para realizarlo.</a:t>
            </a:r>
            <a:r>
              <a:rPr lang="es-AR" sz="2000" dirty="0" smtClean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000" b="1" dirty="0" smtClean="0"/>
              <a:t>Calcula tu desplazamiento total.</a:t>
            </a:r>
            <a:endParaRPr lang="es-A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AR" sz="2000" b="1" dirty="0" smtClean="0"/>
              <a:t>Calcula tu velocidad promedio desde que saliste de tu casa hasta que llegaste a la casa de tu amigo. </a:t>
            </a:r>
            <a:endParaRPr lang="es-AR" sz="2000" dirty="0" smtClean="0"/>
          </a:p>
          <a:p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4176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La </a:t>
            </a:r>
            <a:r>
              <a:rPr lang="es-AR" b="1" dirty="0" smtClean="0"/>
              <a:t>velocidad promedio </a:t>
            </a:r>
            <a:r>
              <a:rPr lang="es-AR" dirty="0" smtClean="0"/>
              <a:t>es la pendiente de la recta secante a una curva.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 descr="POR FAVOR AYUDENME ES URGENTE. ​ - Brainly.l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t="10617" r="3469" b="15495"/>
          <a:stretch/>
        </p:blipFill>
        <p:spPr bwMode="auto">
          <a:xfrm>
            <a:off x="3352801" y="1731339"/>
            <a:ext cx="6604000" cy="458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2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Velocidades (promedio e instantánea)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2800" dirty="0" smtClean="0"/>
                  <a:t>La velocidad instantánea </a:t>
                </a:r>
                <a:r>
                  <a:rPr lang="es-AR" sz="2800" dirty="0"/>
                  <a:t>e</a:t>
                </a:r>
                <a:r>
                  <a:rPr lang="es-AR" sz="2800" dirty="0" smtClean="0"/>
                  <a:t>s </a:t>
                </a:r>
                <a:r>
                  <a:rPr lang="es-AR" sz="2800" dirty="0"/>
                  <a:t>la velocidad promedio en un instante específico de tiempo o en un intervalo de tiempo </a:t>
                </a:r>
                <a:r>
                  <a:rPr lang="es-AR" sz="2800" b="1" dirty="0"/>
                  <a:t>infinitesimalmente pequeño</a:t>
                </a:r>
                <a:r>
                  <a:rPr lang="es-AR" sz="2800" dirty="0"/>
                  <a:t>.</a:t>
                </a:r>
                <a:endParaRPr lang="es-AR" sz="2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𝑉𝑒𝑙𝑜𝑐𝑖𝑑𝑎𝑑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𝑖𝑛𝑠𝑡𝑎𝑛𝑡𝑎𝑛𝑒𝑎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28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A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4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36" t="-16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1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8691" t="22420" r="8691" b="7281"/>
          <a:stretch/>
        </p:blipFill>
        <p:spPr>
          <a:xfrm>
            <a:off x="1010783" y="234519"/>
            <a:ext cx="10493829" cy="66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Actividad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58" t="38937" r="37618" b="26549"/>
          <a:stretch/>
        </p:blipFill>
        <p:spPr>
          <a:xfrm>
            <a:off x="393578" y="1905000"/>
            <a:ext cx="11798422" cy="384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000" dirty="0" smtClean="0">
                <a:latin typeface="+mn-lt"/>
              </a:rPr>
              <a:t>Razón de cambio </a:t>
            </a:r>
            <a:r>
              <a:rPr lang="es-AR" sz="4000" dirty="0" smtClean="0">
                <a:latin typeface="+mn-lt"/>
                <a:cs typeface="Calibri" panose="020F0502020204030204" pitchFamily="34" charset="0"/>
              </a:rPr>
              <a:t>↔ Velocidad</a:t>
            </a:r>
            <a:endParaRPr lang="es-AR" sz="4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494971" y="1640114"/>
                <a:ext cx="10508342" cy="43146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3200" b="1" dirty="0" smtClean="0"/>
                  <a:t>Razón </a:t>
                </a:r>
                <a:r>
                  <a:rPr lang="es-AR" sz="3200" b="1" dirty="0"/>
                  <a:t>de cambio promedio de y con respecto a </a:t>
                </a:r>
                <a:r>
                  <a:rPr lang="es-AR" sz="3200" b="1" dirty="0" smtClean="0"/>
                  <a:t>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s-AR" sz="32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20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s-AR" sz="32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3200" dirty="0" smtClean="0"/>
              </a:p>
              <a:p>
                <a:pPr marL="0" indent="0">
                  <a:buNone/>
                </a:pPr>
                <a:endParaRPr lang="es-AR" sz="3200" dirty="0"/>
              </a:p>
              <a:p>
                <a:pPr marL="0" indent="0">
                  <a:buNone/>
                </a:pPr>
                <a:r>
                  <a:rPr lang="es-AR" sz="3200" b="1" dirty="0"/>
                  <a:t>Razón de cambio promedio de y con respecto a 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2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A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8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28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A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A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4971" y="1640114"/>
                <a:ext cx="10508342" cy="4314651"/>
              </a:xfrm>
              <a:blipFill rotWithShape="0">
                <a:blip r:embed="rId2"/>
                <a:stretch>
                  <a:fillRect l="-1450" t="-18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04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DERIVADA DE UNA FUNCIÓN EN PUNTO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64457" y="5346699"/>
                <a:ext cx="11040155" cy="1404257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s-AR" sz="2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A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s-AR" sz="2400" b="1" dirty="0" smtClean="0"/>
                  <a:t> es la pendiente de la recta tangente a la curva f(x) en x=a</a:t>
                </a:r>
              </a:p>
              <a:p>
                <a:r>
                  <a:rPr lang="es-AR" sz="2400" b="1" dirty="0"/>
                  <a:t>La derivada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s-AR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A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s-AR" sz="2400" b="1" dirty="0" smtClean="0"/>
                  <a:t> es </a:t>
                </a:r>
                <a:r>
                  <a:rPr lang="es-AR" sz="2400" b="1" dirty="0"/>
                  <a:t>la razón de cambio instantánea de </a:t>
                </a:r>
                <a:r>
                  <a:rPr lang="es-AR" sz="2400" b="1" dirty="0" smtClean="0"/>
                  <a:t>y=f(x) con </a:t>
                </a:r>
                <a:r>
                  <a:rPr lang="es-AR" sz="2400" b="1" dirty="0"/>
                  <a:t>respecto a x cuando </a:t>
                </a:r>
                <a:r>
                  <a:rPr lang="es-AR" sz="2400" b="1" dirty="0" smtClean="0"/>
                  <a:t>x=a</a:t>
                </a:r>
                <a:r>
                  <a:rPr lang="es-AR" sz="2400" b="1" dirty="0"/>
                  <a:t>.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457" y="5346699"/>
                <a:ext cx="11040155" cy="1404257"/>
              </a:xfrm>
              <a:blipFill rotWithShape="0">
                <a:blip r:embed="rId2"/>
                <a:stretch>
                  <a:fillRect l="-717" t="-3017" b="-344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1190" t="31314" r="5833" b="44759"/>
          <a:stretch/>
        </p:blipFill>
        <p:spPr>
          <a:xfrm>
            <a:off x="464457" y="1524000"/>
            <a:ext cx="11483107" cy="24529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50357" t="55216" r="23095" b="32079"/>
          <a:stretch/>
        </p:blipFill>
        <p:spPr>
          <a:xfrm>
            <a:off x="3614056" y="3976914"/>
            <a:ext cx="5030355" cy="13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0238" t="30442" r="5476" b="41820"/>
          <a:stretch/>
        </p:blipFill>
        <p:spPr>
          <a:xfrm>
            <a:off x="391884" y="313869"/>
            <a:ext cx="11277602" cy="397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4982" y="653138"/>
            <a:ext cx="8911687" cy="1280890"/>
          </a:xfrm>
        </p:spPr>
        <p:txBody>
          <a:bodyPr/>
          <a:lstStyle/>
          <a:p>
            <a:r>
              <a:rPr lang="es-AR" sz="4000" b="1" dirty="0" smtClean="0"/>
              <a:t>Actividad</a:t>
            </a:r>
            <a:endParaRPr lang="es-A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480457" y="1480456"/>
                <a:ext cx="10551885" cy="443076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AR" sz="3600" dirty="0" smtClean="0"/>
                  <a:t>Sea </a:t>
                </a:r>
                <a14:m>
                  <m:oMath xmlns:m="http://schemas.openxmlformats.org/officeDocument/2006/math">
                    <m:r>
                      <a:rPr lang="es-AR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AR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sz="36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s-A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AR" sz="36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s-AR" sz="3600" dirty="0" smtClean="0"/>
                  <a:t>  una función polinómica</a:t>
                </a:r>
              </a:p>
              <a:p>
                <a:pPr marL="514350" indent="-514350">
                  <a:buAutoNum type="alphaLcParenR"/>
                </a:pPr>
                <a:r>
                  <a:rPr lang="es-AR" sz="3600" dirty="0" smtClean="0"/>
                  <a:t>Hallar el valor de f’(-2)</a:t>
                </a:r>
              </a:p>
              <a:p>
                <a:pPr marL="514350" indent="-514350">
                  <a:buAutoNum type="alphaLcParenR"/>
                </a:pPr>
                <a:r>
                  <a:rPr lang="es-AR" sz="3600" dirty="0" smtClean="0"/>
                  <a:t>Hallar la ecuación de la recta tangente a f(x) en x=-2</a:t>
                </a:r>
              </a:p>
              <a:p>
                <a:pPr marL="514350" indent="-514350">
                  <a:buAutoNum type="alphaLcParenR"/>
                </a:pPr>
                <a:r>
                  <a:rPr lang="es-AR" sz="3600" dirty="0" smtClean="0"/>
                  <a:t>Hallar la ecuación de la rectan normal (perpendicular a la tangente) a f(x) en x=-2</a:t>
                </a:r>
                <a:endParaRPr lang="es-AR" sz="36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0457" y="1480456"/>
                <a:ext cx="10551885" cy="4430765"/>
              </a:xfrm>
              <a:blipFill rotWithShape="0">
                <a:blip r:embed="rId2"/>
                <a:stretch>
                  <a:fillRect l="-1791" t="-220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1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4BC2A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005" y="173945"/>
            <a:ext cx="11416165" cy="449852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4740" y="4905603"/>
            <a:ext cx="9268958" cy="13935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3600" b="1" dirty="0" smtClean="0"/>
              <a:t>Deduzcamos la pendiente de la recta roja</a:t>
            </a:r>
            <a:endParaRPr lang="es-AR" sz="3600" b="1" dirty="0"/>
          </a:p>
        </p:txBody>
      </p:sp>
    </p:spTree>
    <p:extLst>
      <p:ext uri="{BB962C8B-B14F-4D97-AF65-F5344CB8AC3E}">
        <p14:creationId xmlns:p14="http://schemas.microsoft.com/office/powerpoint/2010/main" val="11251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4BC2A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005" y="173945"/>
            <a:ext cx="11416165" cy="449852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4740" y="4905603"/>
            <a:ext cx="9268958" cy="13935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3600" b="1" dirty="0" smtClean="0"/>
              <a:t>Empecemos por la pendiente de la recta negra</a:t>
            </a:r>
            <a:endParaRPr lang="es-AR" sz="3600" b="1" dirty="0"/>
          </a:p>
        </p:txBody>
      </p:sp>
    </p:spTree>
    <p:extLst>
      <p:ext uri="{BB962C8B-B14F-4D97-AF65-F5344CB8AC3E}">
        <p14:creationId xmlns:p14="http://schemas.microsoft.com/office/powerpoint/2010/main" val="289628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4BC2A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005" y="173945"/>
            <a:ext cx="11416165" cy="449852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0226" y="4223432"/>
            <a:ext cx="9268958" cy="248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3600" b="1" dirty="0" smtClean="0"/>
              <a:t>La recta negra pasa por los puntos</a:t>
            </a:r>
          </a:p>
          <a:p>
            <a:pPr marL="0" indent="0">
              <a:buNone/>
            </a:pPr>
            <a:r>
              <a:rPr lang="es-AR" sz="3600" b="1" dirty="0" smtClean="0"/>
              <a:t>P= (</a:t>
            </a:r>
            <a:r>
              <a:rPr lang="es-AR" sz="3600" b="1" dirty="0" err="1" smtClean="0"/>
              <a:t>a,f</a:t>
            </a:r>
            <a:r>
              <a:rPr lang="es-AR" sz="3600" b="1" dirty="0" smtClean="0"/>
              <a:t>(a)) (punto fijo)</a:t>
            </a:r>
          </a:p>
          <a:p>
            <a:pPr marL="0" indent="0">
              <a:buNone/>
            </a:pPr>
            <a:r>
              <a:rPr lang="es-AR" sz="3600" b="1" dirty="0" smtClean="0"/>
              <a:t>Q= (</a:t>
            </a:r>
            <a:r>
              <a:rPr lang="es-AR" sz="3600" b="1" dirty="0" err="1" smtClean="0"/>
              <a:t>x,f</a:t>
            </a:r>
            <a:r>
              <a:rPr lang="es-AR" sz="3600" b="1" dirty="0" smtClean="0"/>
              <a:t>(x)) (punto movible)</a:t>
            </a:r>
            <a:endParaRPr lang="es-AR" sz="36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8676934" y="4996536"/>
            <a:ext cx="2786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Recordemos que “f(x)” es lo mismo que “y”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4436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4BC2A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005" y="173945"/>
            <a:ext cx="11416165" cy="4498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800226" y="4223432"/>
                <a:ext cx="9268958" cy="248216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AR" sz="3600" b="1" dirty="0" smtClean="0"/>
                  <a:t>Entonces la pendiente de esa recta es</a:t>
                </a:r>
              </a:p>
              <a:p>
                <a:pPr marL="0" indent="0" algn="ctr">
                  <a:buNone/>
                </a:pPr>
                <a:r>
                  <a:rPr lang="es-AR" sz="3600" b="1" dirty="0"/>
                  <a:t>P= (</a:t>
                </a:r>
                <a:r>
                  <a:rPr lang="es-AR" sz="3600" b="1" dirty="0" err="1"/>
                  <a:t>a,f</a:t>
                </a:r>
                <a:r>
                  <a:rPr lang="es-AR" sz="3600" b="1" dirty="0"/>
                  <a:t>(a</a:t>
                </a:r>
                <a:r>
                  <a:rPr lang="es-AR" sz="3600" b="1" dirty="0" smtClean="0"/>
                  <a:t>))        Q</a:t>
                </a:r>
                <a:r>
                  <a:rPr lang="es-AR" sz="3600" b="1" dirty="0"/>
                  <a:t>= (</a:t>
                </a:r>
                <a:r>
                  <a:rPr lang="es-AR" sz="3600" b="1" dirty="0" err="1"/>
                  <a:t>x,f</a:t>
                </a:r>
                <a:r>
                  <a:rPr lang="es-AR" sz="3600" b="1" dirty="0"/>
                  <a:t>(x)) </a:t>
                </a:r>
                <a:endParaRPr lang="es-AR" sz="36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s-AR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s-AR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s-AR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num>
                        <m:den>
                          <m:r>
                            <a:rPr lang="es-AR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AR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s-AR" sz="3600" b="1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0226" y="4223432"/>
                <a:ext cx="9268958" cy="2482168"/>
              </a:xfrm>
              <a:blipFill rotWithShape="0">
                <a:blip r:embed="rId6"/>
                <a:stretch>
                  <a:fillRect l="-1972" t="-36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53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4BC2A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005" y="173945"/>
            <a:ext cx="11416165" cy="449852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98626" y="4672467"/>
            <a:ext cx="9268958" cy="248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3600" b="1" dirty="0" smtClean="0"/>
              <a:t>Ahora, como vemos en el video, cuando “x” tiende a “a”, la recta negra se superpone con la recta roja.</a:t>
            </a:r>
          </a:p>
        </p:txBody>
      </p:sp>
    </p:spTree>
    <p:extLst>
      <p:ext uri="{BB962C8B-B14F-4D97-AF65-F5344CB8AC3E}">
        <p14:creationId xmlns:p14="http://schemas.microsoft.com/office/powerpoint/2010/main" val="4351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4BC2A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005" y="173945"/>
            <a:ext cx="11416165" cy="4498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698625" y="4672467"/>
                <a:ext cx="9927317" cy="248216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AR" sz="3600" b="1" dirty="0" smtClean="0"/>
                  <a:t>Entonces la pendiente de la recta roja 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3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AR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s-AR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AR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s-AR" sz="3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3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s-AR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s-AR" sz="3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3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num>
                            <m:den>
                              <m:r>
                                <a:rPr lang="es-AR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AR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A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8625" y="4672467"/>
                <a:ext cx="9927317" cy="2482168"/>
              </a:xfrm>
              <a:blipFill rotWithShape="0">
                <a:blip r:embed="rId6"/>
                <a:stretch>
                  <a:fillRect l="-1904" t="-34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73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Recta tangente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528482"/>
            <a:ext cx="8915400" cy="13491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sz="2800" b="1" dirty="0"/>
              <a:t>Una </a:t>
            </a:r>
            <a:r>
              <a:rPr lang="es-AR" sz="2800" b="1" u="sng" dirty="0"/>
              <a:t>tangente a una curva en un punto </a:t>
            </a:r>
            <a:r>
              <a:rPr lang="es-AR" sz="2800" b="1" dirty="0"/>
              <a:t>es una recta que no toca nuevamente a la curva en las proximidades del punto.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905" t="31526" r="10476" b="41159"/>
          <a:stretch/>
        </p:blipFill>
        <p:spPr>
          <a:xfrm>
            <a:off x="174811" y="2809372"/>
            <a:ext cx="12192000" cy="29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2592925" y="624110"/>
                <a:ext cx="8911687" cy="2267008"/>
              </a:xfrm>
            </p:spPr>
            <p:txBody>
              <a:bodyPr>
                <a:normAutofit/>
              </a:bodyPr>
              <a:lstStyle/>
              <a:p>
                <a:pPr marL="0" indent="0"/>
                <a:r>
                  <a:rPr lang="es-AR" dirty="0"/>
                  <a:t>Hallar la ecuación de la recta tangente a la curva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s-A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s-AR" dirty="0"/>
                  <a:t> en el punto (-3,2)</a:t>
                </a:r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92925" y="624110"/>
                <a:ext cx="8911687" cy="2267008"/>
              </a:xfrm>
              <a:blipFill rotWithShape="0">
                <a:blip r:embed="rId2"/>
                <a:stretch>
                  <a:fillRect l="-2052" t="-403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689412"/>
                <a:ext cx="8518059" cy="32218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3200" dirty="0" smtClean="0"/>
                  <a:t>Recuerden que la ecuación de la recta es </a:t>
                </a:r>
                <a14:m>
                  <m:oMath xmlns:m="http://schemas.openxmlformats.org/officeDocument/2006/math"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s-AR" sz="3200" dirty="0" smtClean="0"/>
                  <a:t> donde “m” es la pendiente y “b” la ordenada al origen</a:t>
                </a:r>
                <a:endParaRPr lang="es-AR" sz="32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689412"/>
                <a:ext cx="8518059" cy="3221810"/>
              </a:xfrm>
              <a:blipFill rotWithShape="0">
                <a:blip r:embed="rId3"/>
                <a:stretch>
                  <a:fillRect l="-1861" t="-2457" r="-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341</TotalTime>
  <Words>306</Words>
  <Application>Microsoft Office PowerPoint</Application>
  <PresentationFormat>Panorámica</PresentationFormat>
  <Paragraphs>46</Paragraphs>
  <Slides>18</Slides>
  <Notes>4</Notes>
  <HiddenSlides>0</HiddenSlides>
  <MMClips>6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Wingdings 3</vt:lpstr>
      <vt:lpstr>Espiral</vt:lpstr>
      <vt:lpstr>TEMA 6: DERIVADAS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Recta tangente</vt:lpstr>
      <vt:lpstr>Hallar la ecuación de la recta tangente a la curva f(x)=〖(x+1)〗^2-2 en el punto (-3,2)</vt:lpstr>
      <vt:lpstr>Velocidades (promedio e instantánea)</vt:lpstr>
      <vt:lpstr>La velocidad promedio es la pendiente de la recta secante a una curva.</vt:lpstr>
      <vt:lpstr>Velocidades (promedio e instantánea)</vt:lpstr>
      <vt:lpstr>Presentación de PowerPoint</vt:lpstr>
      <vt:lpstr>Actividad</vt:lpstr>
      <vt:lpstr>Razón de cambio ↔ Velocidad</vt:lpstr>
      <vt:lpstr>DERIVADA DE UNA FUNCIÓN EN PUNTO</vt:lpstr>
      <vt:lpstr>Presentación de PowerPoint</vt:lpstr>
      <vt:lpstr>Actividad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6: DERIVADAS</dc:title>
  <dc:creator>María Alejandra Saux</dc:creator>
  <cp:lastModifiedBy>María Alejandra Saux</cp:lastModifiedBy>
  <cp:revision>17</cp:revision>
  <dcterms:created xsi:type="dcterms:W3CDTF">2023-09-06T20:09:12Z</dcterms:created>
  <dcterms:modified xsi:type="dcterms:W3CDTF">2024-08-28T23:24:23Z</dcterms:modified>
</cp:coreProperties>
</file>