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8" r:id="rId11"/>
    <p:sldId id="266" r:id="rId12"/>
    <p:sldId id="267" r:id="rId13"/>
    <p:sldId id="278" r:id="rId14"/>
    <p:sldId id="279" r:id="rId15"/>
    <p:sldId id="270" r:id="rId16"/>
    <p:sldId id="269" r:id="rId17"/>
    <p:sldId id="271" r:id="rId18"/>
    <p:sldId id="272" r:id="rId19"/>
    <p:sldId id="273" r:id="rId20"/>
    <p:sldId id="275" r:id="rId21"/>
    <p:sldId id="274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/>
              <a:t>TEMA 6: LÍMITES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7314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619" t="68792" r="51786" b="17021"/>
          <a:stretch/>
        </p:blipFill>
        <p:spPr>
          <a:xfrm>
            <a:off x="1627017" y="0"/>
            <a:ext cx="9331270" cy="163236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57790" t="28648" r="2920" b="20752"/>
          <a:stretch/>
        </p:blipFill>
        <p:spPr>
          <a:xfrm>
            <a:off x="2090057" y="1407884"/>
            <a:ext cx="7489372" cy="542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0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3412" t="42662" r="12366" b="24635"/>
          <a:stretch/>
        </p:blipFill>
        <p:spPr>
          <a:xfrm>
            <a:off x="0" y="55256"/>
            <a:ext cx="9678200" cy="326851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5715" t="19244" r="24881" b="32610"/>
          <a:stretch/>
        </p:blipFill>
        <p:spPr>
          <a:xfrm>
            <a:off x="3884613" y="3072568"/>
            <a:ext cx="8307387" cy="378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8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41360" t="23150" r="12206" b="9563"/>
          <a:stretch/>
        </p:blipFill>
        <p:spPr>
          <a:xfrm>
            <a:off x="3774452" y="0"/>
            <a:ext cx="8417548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82588" y="2022603"/>
            <a:ext cx="4178299" cy="3786526"/>
          </a:xfrm>
        </p:spPr>
        <p:txBody>
          <a:bodyPr>
            <a:noAutofit/>
          </a:bodyPr>
          <a:lstStyle/>
          <a:p>
            <a:r>
              <a:rPr lang="es-AR" sz="3200" dirty="0" smtClean="0"/>
              <a:t>Analicemos el </a:t>
            </a:r>
            <a:r>
              <a:rPr lang="es-AR" sz="3200" dirty="0" smtClean="0"/>
              <a:t>ejemplo 3 </a:t>
            </a:r>
            <a:r>
              <a:rPr lang="es-AR" sz="3200" dirty="0" smtClean="0"/>
              <a:t>del </a:t>
            </a:r>
            <a:r>
              <a:rPr lang="es-AR" sz="3200" dirty="0" smtClean="0"/>
              <a:t>libro, </a:t>
            </a:r>
            <a:r>
              <a:rPr lang="es-AR" sz="3200" dirty="0" smtClean="0"/>
              <a:t>y en grupo traten de </a:t>
            </a:r>
            <a:r>
              <a:rPr lang="es-AR" sz="3200" dirty="0" smtClean="0"/>
              <a:t>realizar una explicación </a:t>
            </a:r>
            <a:r>
              <a:rPr lang="es-AR" sz="3200" dirty="0" smtClean="0"/>
              <a:t>breve </a:t>
            </a:r>
            <a:r>
              <a:rPr lang="es-AR" sz="3200" dirty="0" smtClean="0"/>
              <a:t>de lo </a:t>
            </a:r>
            <a:r>
              <a:rPr lang="es-AR" sz="3200" dirty="0" smtClean="0"/>
              <a:t>que se </a:t>
            </a:r>
            <a:r>
              <a:rPr lang="es-AR" sz="3200" dirty="0" smtClean="0"/>
              <a:t>ha hecho. </a:t>
            </a:r>
            <a:endParaRPr lang="es-AR" sz="3200" dirty="0"/>
          </a:p>
        </p:txBody>
      </p:sp>
    </p:spTree>
    <p:extLst>
      <p:ext uri="{BB962C8B-B14F-4D97-AF65-F5344CB8AC3E}">
        <p14:creationId xmlns:p14="http://schemas.microsoft.com/office/powerpoint/2010/main" val="156551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5600" y="624110"/>
            <a:ext cx="10566399" cy="1280890"/>
          </a:xfrm>
        </p:spPr>
        <p:txBody>
          <a:bodyPr>
            <a:noAutofit/>
          </a:bodyPr>
          <a:lstStyle/>
          <a:p>
            <a:r>
              <a:rPr lang="es-AR" sz="3200" dirty="0" smtClean="0"/>
              <a:t>Actividades de las sección 2.6</a:t>
            </a:r>
            <a:endParaRPr lang="es-AR" sz="3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5804" t="21997" r="19166" b="65299"/>
          <a:stretch/>
        </p:blipFill>
        <p:spPr>
          <a:xfrm>
            <a:off x="143594" y="1905000"/>
            <a:ext cx="11881004" cy="154214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5595" t="39784" r="51905" b="46996"/>
          <a:stretch/>
        </p:blipFill>
        <p:spPr>
          <a:xfrm>
            <a:off x="143594" y="3762455"/>
            <a:ext cx="6141093" cy="202874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25595" t="54444" r="51905" b="35231"/>
          <a:stretch/>
        </p:blipFill>
        <p:spPr>
          <a:xfrm>
            <a:off x="5857573" y="3762455"/>
            <a:ext cx="6141093" cy="158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49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1973943" y="624110"/>
                <a:ext cx="9530669" cy="1280890"/>
              </a:xfrm>
            </p:spPr>
            <p:txBody>
              <a:bodyPr>
                <a:normAutofit/>
              </a:bodyPr>
              <a:lstStyle/>
              <a:p>
                <a:r>
                  <a:rPr lang="es-AR" dirty="0" smtClean="0"/>
                  <a:t>Regla que se suele cumplir para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s-AR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s-AR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s-A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func>
                  </m:oMath>
                </a14:m>
                <a:endParaRPr lang="es-AR" dirty="0"/>
              </a:p>
            </p:txBody>
          </p:sp>
        </mc:Choice>
        <mc:Fallback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73943" y="624110"/>
                <a:ext cx="9530669" cy="1280890"/>
              </a:xfrm>
              <a:blipFill rotWithShape="0">
                <a:blip r:embed="rId2"/>
                <a:stretch>
                  <a:fillRect l="-198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973943" y="1538514"/>
                <a:ext cx="9530669" cy="49784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s-AR" sz="3600" dirty="0" smtClean="0"/>
                  <a:t>Si grado[f(x)] &gt; grado[g(x)]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AR" sz="3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s-AR" sz="36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s-AR" sz="36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s-AR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AR" sz="3600" i="1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s-AR" sz="3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sz="3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s-AR" sz="3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AR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AR" sz="3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s-AR" sz="36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s-AR" sz="3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AR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AR" sz="3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func>
                      <m:r>
                        <a:rPr lang="es-AR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AR" sz="3600" b="0" i="1" smtClean="0">
                          <a:latin typeface="Cambria Math" panose="02040503050406030204" pitchFamily="18" charset="0"/>
                        </a:rPr>
                        <m:t>𝑛𝑜</m:t>
                      </m:r>
                      <m:r>
                        <a:rPr lang="es-AR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AR" sz="3600" b="0" i="1" smtClean="0">
                          <a:latin typeface="Cambria Math" panose="02040503050406030204" pitchFamily="18" charset="0"/>
                        </a:rPr>
                        <m:t>𝑒𝑥𝑖𝑠𝑡𝑒</m:t>
                      </m:r>
                    </m:oMath>
                  </m:oMathPara>
                </a14:m>
                <a:endParaRPr lang="es-AR" sz="3600" dirty="0" smtClean="0"/>
              </a:p>
              <a:p>
                <a:r>
                  <a:rPr lang="es-AR" sz="3600" dirty="0"/>
                  <a:t>Si grado[f(x)] &lt;</a:t>
                </a:r>
                <a:r>
                  <a:rPr lang="es-AR" sz="3600" dirty="0" smtClean="0"/>
                  <a:t> </a:t>
                </a:r>
                <a:r>
                  <a:rPr lang="es-AR" sz="3600" dirty="0"/>
                  <a:t>grado[g(x)]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AR" sz="3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s-AR" sz="36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s-AR" sz="36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s-AR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AR" sz="3600" i="1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s-AR" sz="3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sz="3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s-AR" sz="3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AR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AR" sz="3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s-AR" sz="36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s-AR" sz="3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AR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AR" sz="3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func>
                      <m:r>
                        <a:rPr lang="es-AR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s-AR" sz="3600" dirty="0" smtClean="0"/>
              </a:p>
              <a:p>
                <a:r>
                  <a:rPr lang="es-AR" sz="3600" dirty="0" smtClean="0"/>
                  <a:t>Si grado[f(x)]=grado[g(x)]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AR" sz="3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s-AR" sz="36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s-AR" sz="36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s-AR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AR" sz="3600" i="1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s-AR" sz="3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sz="3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s-AR" sz="3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AR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AR" sz="3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s-AR" sz="36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s-AR" sz="3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AR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AR" sz="3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func>
                      <m:r>
                        <a:rPr lang="es-AR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3600" b="0" i="1" smtClean="0">
                              <a:latin typeface="Cambria Math" panose="02040503050406030204" pitchFamily="18" charset="0"/>
                            </a:rPr>
                            <m:t>𝑐𝑝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s-AR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sz="3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s-AR" sz="3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AR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AR" sz="3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num>
                        <m:den>
                          <m:r>
                            <a:rPr lang="es-AR" sz="3600" b="0" i="1" smtClean="0">
                              <a:latin typeface="Cambria Math" panose="02040503050406030204" pitchFamily="18" charset="0"/>
                            </a:rPr>
                            <m:t>𝑐𝑝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s-AR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sz="36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s-AR" sz="3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AR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AR" sz="3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s-AR" sz="3600" dirty="0" smtClean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73943" y="1538514"/>
                <a:ext cx="9530669" cy="4978400"/>
              </a:xfrm>
              <a:blipFill rotWithShape="0">
                <a:blip r:embed="rId3"/>
                <a:stretch>
                  <a:fillRect l="-1599" t="-269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176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Continuidad</a:t>
            </a:r>
            <a:endParaRPr lang="es-A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AR" sz="2400" dirty="0" smtClean="0"/>
              <a:t>Sección 2.5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7759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9048" t="26868" r="9524" b="24855"/>
          <a:stretch/>
        </p:blipFill>
        <p:spPr>
          <a:xfrm>
            <a:off x="0" y="0"/>
            <a:ext cx="12192000" cy="463296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7977" t="29831" r="64642" b="18503"/>
          <a:stretch/>
        </p:blipFill>
        <p:spPr>
          <a:xfrm>
            <a:off x="8166325" y="2598335"/>
            <a:ext cx="4025675" cy="427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4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Tipos de discontinuidades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49445" y="1727200"/>
            <a:ext cx="4842555" cy="2148114"/>
          </a:xfrm>
        </p:spPr>
        <p:txBody>
          <a:bodyPr>
            <a:normAutofit/>
          </a:bodyPr>
          <a:lstStyle/>
          <a:p>
            <a:r>
              <a:rPr lang="es-AR" sz="2800" dirty="0" smtClean="0"/>
              <a:t>Discontinuidad </a:t>
            </a:r>
            <a:r>
              <a:rPr lang="es-AR" sz="2800" dirty="0" smtClean="0"/>
              <a:t>removible o evitable</a:t>
            </a:r>
            <a:endParaRPr lang="es-AR" sz="2800" dirty="0" smtClean="0"/>
          </a:p>
          <a:p>
            <a:r>
              <a:rPr lang="es-AR" sz="2800" dirty="0" smtClean="0"/>
              <a:t>Discontinuidad por salto</a:t>
            </a:r>
          </a:p>
          <a:p>
            <a:r>
              <a:rPr lang="es-AR" sz="2800" dirty="0" smtClean="0"/>
              <a:t>Discontinuidad infinita</a:t>
            </a:r>
            <a:endParaRPr lang="es-AR" sz="2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5357" t="24750" r="10952" b="11516"/>
          <a:stretch/>
        </p:blipFill>
        <p:spPr>
          <a:xfrm>
            <a:off x="200590" y="1905000"/>
            <a:ext cx="6954953" cy="3912973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885371" y="3207657"/>
            <a:ext cx="769258" cy="537029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Elipse 6"/>
          <p:cNvSpPr/>
          <p:nvPr/>
        </p:nvSpPr>
        <p:spPr>
          <a:xfrm>
            <a:off x="1848531" y="2670628"/>
            <a:ext cx="769258" cy="1074058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Elipse 7"/>
          <p:cNvSpPr/>
          <p:nvPr/>
        </p:nvSpPr>
        <p:spPr>
          <a:xfrm>
            <a:off x="3678066" y="2286004"/>
            <a:ext cx="769258" cy="1799772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Elipse 8"/>
          <p:cNvSpPr/>
          <p:nvPr/>
        </p:nvSpPr>
        <p:spPr>
          <a:xfrm>
            <a:off x="4586556" y="3875314"/>
            <a:ext cx="769258" cy="223520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9085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8214" t="18796" r="16667" b="73794"/>
          <a:stretch/>
        </p:blipFill>
        <p:spPr>
          <a:xfrm>
            <a:off x="1567542" y="624110"/>
            <a:ext cx="9786831" cy="11611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47619" t="31500" r="21310" b="37162"/>
          <a:stretch/>
        </p:blipFill>
        <p:spPr>
          <a:xfrm>
            <a:off x="1567542" y="1683657"/>
            <a:ext cx="8781143" cy="497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6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4286" t="35549" r="12858" b="37560"/>
          <a:stretch/>
        </p:blipFill>
        <p:spPr>
          <a:xfrm>
            <a:off x="0" y="0"/>
            <a:ext cx="12061371" cy="344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4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REPASO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5220" t="19708" r="12572" b="12371"/>
          <a:stretch/>
        </p:blipFill>
        <p:spPr>
          <a:xfrm>
            <a:off x="0" y="29156"/>
            <a:ext cx="9376228" cy="680029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9070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1429" t="29408" r="14762" b="45818"/>
          <a:stretch/>
        </p:blipFill>
        <p:spPr>
          <a:xfrm>
            <a:off x="0" y="0"/>
            <a:ext cx="12192000" cy="31558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1547" t="47194" r="14047" b="21468"/>
          <a:stretch/>
        </p:blipFill>
        <p:spPr>
          <a:xfrm>
            <a:off x="0" y="2964543"/>
            <a:ext cx="12192000" cy="394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08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25−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33452" t="39360" r="12143" b="41371"/>
          <a:stretch/>
        </p:blipFill>
        <p:spPr>
          <a:xfrm>
            <a:off x="290286" y="2133599"/>
            <a:ext cx="11698514" cy="232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3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5833" t="21574" r="9643" b="21468"/>
          <a:stretch/>
        </p:blipFill>
        <p:spPr>
          <a:xfrm>
            <a:off x="0" y="67129"/>
            <a:ext cx="12070960" cy="518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0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5352" t="56009" r="53584" b="37293"/>
          <a:stretch/>
        </p:blipFill>
        <p:spPr>
          <a:xfrm>
            <a:off x="769257" y="1385177"/>
            <a:ext cx="2525485" cy="859421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62179" t="56009" r="25190" b="37102"/>
          <a:stretch/>
        </p:blipFill>
        <p:spPr>
          <a:xfrm>
            <a:off x="769257" y="2404255"/>
            <a:ext cx="2728686" cy="836586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35214" t="33664" r="19975" b="58445"/>
          <a:stretch/>
        </p:blipFill>
        <p:spPr>
          <a:xfrm>
            <a:off x="769257" y="391885"/>
            <a:ext cx="8418286" cy="83363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35000" t="19668" r="28333" b="72709"/>
          <a:stretch/>
        </p:blipFill>
        <p:spPr>
          <a:xfrm>
            <a:off x="3868056" y="1292976"/>
            <a:ext cx="7322457" cy="855871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35000" t="45078" r="26071" b="42853"/>
          <a:stretch/>
        </p:blipFill>
        <p:spPr>
          <a:xfrm>
            <a:off x="3868056" y="2341992"/>
            <a:ext cx="7322457" cy="1276391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35000" t="75569" r="19643" b="8127"/>
          <a:stretch/>
        </p:blipFill>
        <p:spPr>
          <a:xfrm>
            <a:off x="899886" y="3811528"/>
            <a:ext cx="9100457" cy="183920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9102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4044" t="48823" r="56238" b="42100"/>
          <a:stretch/>
        </p:blipFill>
        <p:spPr>
          <a:xfrm>
            <a:off x="1694329" y="430307"/>
            <a:ext cx="4425117" cy="114527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4044" t="48823" r="31617" b="41766"/>
          <a:stretch/>
        </p:blipFill>
        <p:spPr>
          <a:xfrm>
            <a:off x="1694329" y="430306"/>
            <a:ext cx="9950823" cy="118747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093089" y="168697"/>
            <a:ext cx="4052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 smtClean="0">
                <a:solidFill>
                  <a:srgbClr val="FF0000"/>
                </a:solidFill>
              </a:rPr>
              <a:t>Propiedad 1 de límites</a:t>
            </a:r>
            <a:endParaRPr lang="es-AR" sz="2800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24044" t="48823" r="31617" b="32157"/>
          <a:stretch/>
        </p:blipFill>
        <p:spPr>
          <a:xfrm>
            <a:off x="1694329" y="430307"/>
            <a:ext cx="9950823" cy="239998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677054" y="1962426"/>
            <a:ext cx="4052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 smtClean="0">
                <a:solidFill>
                  <a:srgbClr val="FF0000"/>
                </a:solidFill>
              </a:rPr>
              <a:t>Propiedad 3 de límites</a:t>
            </a:r>
            <a:endParaRPr lang="es-AR" sz="2800" dirty="0">
              <a:solidFill>
                <a:srgbClr val="FF00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24044" t="48823" r="31617" b="24681"/>
          <a:stretch/>
        </p:blipFill>
        <p:spPr>
          <a:xfrm>
            <a:off x="1677054" y="430306"/>
            <a:ext cx="9950823" cy="334340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694329" y="2951100"/>
            <a:ext cx="36872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2800" dirty="0" smtClean="0">
                <a:solidFill>
                  <a:srgbClr val="FF0000"/>
                </a:solidFill>
              </a:rPr>
              <a:t>Propiedades 6, 7 y 8</a:t>
            </a:r>
          </a:p>
          <a:p>
            <a:pPr algn="ctr"/>
            <a:r>
              <a:rPr lang="es-AR" sz="2800" dirty="0" smtClean="0">
                <a:solidFill>
                  <a:srgbClr val="FF0000"/>
                </a:solidFill>
              </a:rPr>
              <a:t>de límites</a:t>
            </a:r>
            <a:endParaRPr lang="es-AR" sz="2800" dirty="0">
              <a:solidFill>
                <a:srgbClr val="FF000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24044" t="48823" r="31617" b="16399"/>
          <a:stretch/>
        </p:blipFill>
        <p:spPr>
          <a:xfrm>
            <a:off x="1659779" y="430306"/>
            <a:ext cx="9950823" cy="438843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l="3809" t="27291" r="7619" b="44759"/>
          <a:stretch/>
        </p:blipFill>
        <p:spPr>
          <a:xfrm>
            <a:off x="-75068" y="4442236"/>
            <a:ext cx="11685670" cy="207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05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Límites infinitos</a:t>
            </a:r>
            <a:endParaRPr lang="es-A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AR" sz="2400" dirty="0" smtClean="0"/>
              <a:t>Sección 2.6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406558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5238" t="20727" r="13214" b="22315"/>
          <a:stretch/>
        </p:blipFill>
        <p:spPr>
          <a:xfrm>
            <a:off x="0" y="0"/>
            <a:ext cx="12192000" cy="545698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15001" t="20808" r="12310" b="21664"/>
          <a:stretch/>
        </p:blipFill>
        <p:spPr>
          <a:xfrm>
            <a:off x="0" y="0"/>
            <a:ext cx="12351657" cy="54958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52925" y="178545"/>
                <a:ext cx="3202800" cy="813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AR" sz="36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s-AR" sz="36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s-AR" sz="3600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s-AR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AR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r>
                            <a:rPr lang="es-AR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s-AR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AR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s-AR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s-AR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5" y="178545"/>
                <a:ext cx="3202800" cy="81342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52925" y="1064513"/>
                <a:ext cx="3226011" cy="813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AR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s-AR" sz="3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s-AR" sz="360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s-AR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AR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r>
                            <a:rPr lang="es-AR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s-AR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AR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s-AR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AR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5" y="1064513"/>
                <a:ext cx="3226011" cy="81342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0" y="1950481"/>
                <a:ext cx="3545009" cy="813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AR" sz="3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s-AR" sz="36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s-AR" sz="360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s-AR" sz="3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AR" sz="3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r>
                            <a:rPr lang="es-AR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s-AR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AR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s-AR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es-AR" sz="3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50481"/>
                <a:ext cx="3545009" cy="81342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040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876526" y="2888343"/>
                <a:ext cx="8915400" cy="30809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s-AR" sz="3200" b="1" dirty="0" smtClean="0"/>
                  <a:t>EJEMPLOS DE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AR" sz="32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s-AR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3200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s-AR" sz="32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s-AR" sz="3200" b="1" i="1" smtClean="0">
                                <a:latin typeface="Cambria Math" panose="02040503050406030204" pitchFamily="18" charset="0"/>
                              </a:rPr>
                              <m:t>→∞ </m:t>
                            </m:r>
                          </m:sub>
                        </m:sSub>
                      </m:fName>
                      <m:e>
                        <m:r>
                          <a:rPr lang="es-AR" sz="32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s-AR" sz="32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AR" sz="3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s-AR" sz="32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s-AR" sz="3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sz="3200" b="1" i="1" smtClean="0"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endParaRPr lang="es-AR" sz="3200" b="1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6526" y="2888343"/>
                <a:ext cx="8915400" cy="3080936"/>
              </a:xfrm>
              <a:blipFill rotWithShape="0">
                <a:blip r:embed="rId2"/>
                <a:stretch>
                  <a:fillRect l="-1778" t="-257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8929" t="31737" r="9881" b="39254"/>
          <a:stretch/>
        </p:blipFill>
        <p:spPr>
          <a:xfrm>
            <a:off x="0" y="0"/>
            <a:ext cx="12354098" cy="283028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13809" t="33855" r="14047" b="36924"/>
          <a:stretch/>
        </p:blipFill>
        <p:spPr>
          <a:xfrm>
            <a:off x="0" y="3755572"/>
            <a:ext cx="12166350" cy="277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7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4047" t="25808" r="12857" b="50265"/>
          <a:stretch/>
        </p:blipFill>
        <p:spPr>
          <a:xfrm>
            <a:off x="0" y="0"/>
            <a:ext cx="12192000" cy="308900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2143" t="54605" r="14643" b="25491"/>
          <a:stretch/>
        </p:blipFill>
        <p:spPr>
          <a:xfrm>
            <a:off x="0" y="3356428"/>
            <a:ext cx="12148862" cy="255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5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8171" y="624109"/>
            <a:ext cx="10493829" cy="2975433"/>
          </a:xfrm>
        </p:spPr>
        <p:txBody>
          <a:bodyPr>
            <a:normAutofit/>
          </a:bodyPr>
          <a:lstStyle/>
          <a:p>
            <a:r>
              <a:rPr lang="es-AR" dirty="0" smtClean="0"/>
              <a:t>Asíntotas en funciones racionales. </a:t>
            </a:r>
            <a:br>
              <a:rPr lang="es-AR" dirty="0" smtClean="0"/>
            </a:br>
            <a:r>
              <a:rPr lang="es-AR" dirty="0" smtClean="0"/>
              <a:t>Limites de las funciones racionales cuando x tiende al infinito. 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3004456"/>
            <a:ext cx="8915400" cy="2906765"/>
          </a:xfrm>
        </p:spPr>
        <p:txBody>
          <a:bodyPr/>
          <a:lstStyle/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5833" t="23691" r="16428" b="11092"/>
          <a:stretch/>
        </p:blipFill>
        <p:spPr>
          <a:xfrm>
            <a:off x="0" y="-12563"/>
            <a:ext cx="12277083" cy="66455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327001" y="322156"/>
                <a:ext cx="4274028" cy="29261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AR" sz="4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s-AR" sz="4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s-AR" sz="40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s-AR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AR" sz="4000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es-AR" sz="4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es-AR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s-AR" sz="4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s-AR" sz="4000" dirty="0" smtClean="0"/>
              </a:p>
              <a:p>
                <a:endParaRPr lang="es-AR" sz="4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AR" sz="4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s-AR" sz="4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s-AR" sz="40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s-AR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AR" sz="4000" b="0" i="1" smtClean="0">
                                  <a:latin typeface="Cambria Math" panose="02040503050406030204" pitchFamily="18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r>
                            <a:rPr lang="es-AR" sz="4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es-AR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s-AR" sz="4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s-AR" sz="4000" dirty="0" smtClean="0"/>
              </a:p>
              <a:p>
                <a:endParaRPr lang="es-AR" sz="4000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001" y="322156"/>
                <a:ext cx="4274028" cy="292618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327001" y="351190"/>
                <a:ext cx="4274028" cy="29261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AR" sz="4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s-AR" sz="4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s-AR" sz="40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s-AR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AR" sz="4000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es-AR" sz="4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es-AR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s-AR" sz="4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r>
                        <a:rPr lang="es-AR" sz="4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s-AR" sz="4000" dirty="0" smtClean="0"/>
              </a:p>
              <a:p>
                <a:endParaRPr lang="es-AR" sz="4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AR" sz="4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s-AR" sz="4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s-AR" sz="40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s-AR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AR" sz="4000" b="0" i="1" smtClean="0">
                                  <a:latin typeface="Cambria Math" panose="02040503050406030204" pitchFamily="18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r>
                            <a:rPr lang="es-AR" sz="4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es-AR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s-AR" sz="4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r>
                        <a:rPr lang="es-AR" sz="4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s-AR" sz="4000" dirty="0" smtClean="0"/>
              </a:p>
              <a:p>
                <a:endParaRPr lang="es-AR" sz="4000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001" y="351190"/>
                <a:ext cx="4274028" cy="292618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7811742" y="246495"/>
                <a:ext cx="4274028" cy="300184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AR" sz="4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s-AR" sz="4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s-AR" sz="40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s-AR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AR" sz="40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s-AR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sz="4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s-AR" sz="4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s-AR" sz="4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es-AR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s-AR" sz="4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s-AR" sz="4000" dirty="0" smtClean="0"/>
              </a:p>
              <a:p>
                <a:endParaRPr lang="es-AR" sz="4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AR" sz="4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s-AR" sz="4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s-AR" sz="40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s-AR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AR" sz="40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s-AR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sz="4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s-AR" sz="40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s-AR" sz="4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es-AR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s-AR" sz="4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s-AR" sz="4000" dirty="0" smtClean="0"/>
              </a:p>
              <a:p>
                <a:endParaRPr lang="es-AR" sz="4000" dirty="0"/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742" y="246495"/>
                <a:ext cx="4274028" cy="300184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7811742" y="246495"/>
                <a:ext cx="4274028" cy="300184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AR" sz="4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s-AR" sz="4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s-AR" sz="40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s-AR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AR" sz="40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s-AR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sz="4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s-AR" sz="4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s-AR" sz="4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es-AR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s-AR" sz="4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r>
                        <a:rPr lang="es-AR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AR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s-AR" sz="4000" dirty="0" smtClean="0"/>
              </a:p>
              <a:p>
                <a:endParaRPr lang="es-AR" sz="4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AR" sz="4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s-AR" sz="4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s-AR" sz="40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s-AR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AR" sz="40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s-AR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sz="4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s-AR" sz="40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s-AR" sz="4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es-AR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s-AR" sz="4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r>
                        <a:rPr lang="es-AR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s-AR" sz="4000" dirty="0" smtClean="0"/>
              </a:p>
              <a:p>
                <a:endParaRPr lang="es-AR" sz="4000" dirty="0"/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742" y="246495"/>
                <a:ext cx="4274028" cy="300184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088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74</TotalTime>
  <Words>88</Words>
  <Application>Microsoft Office PowerPoint</Application>
  <PresentationFormat>Panorámica</PresentationFormat>
  <Paragraphs>41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Arial</vt:lpstr>
      <vt:lpstr>Cambria Math</vt:lpstr>
      <vt:lpstr>Century Gothic</vt:lpstr>
      <vt:lpstr>Wingdings 3</vt:lpstr>
      <vt:lpstr>Espiral</vt:lpstr>
      <vt:lpstr>TEMA 6: LÍMITES</vt:lpstr>
      <vt:lpstr>REPASO</vt:lpstr>
      <vt:lpstr>Presentación de PowerPoint</vt:lpstr>
      <vt:lpstr>Presentación de PowerPoint</vt:lpstr>
      <vt:lpstr>Límites infinitos</vt:lpstr>
      <vt:lpstr>Presentación de PowerPoint</vt:lpstr>
      <vt:lpstr>Presentación de PowerPoint</vt:lpstr>
      <vt:lpstr>Presentación de PowerPoint</vt:lpstr>
      <vt:lpstr>Asíntotas en funciones racionales.  Limites de las funciones racionales cuando x tiende al infinito. </vt:lpstr>
      <vt:lpstr>Presentación de PowerPoint</vt:lpstr>
      <vt:lpstr>Presentación de PowerPoint</vt:lpstr>
      <vt:lpstr>Analicemos el ejemplo 3 del libro, y en grupo traten de realizar una explicación breve de lo que se ha hecho. </vt:lpstr>
      <vt:lpstr>Actividades de las sección 2.6</vt:lpstr>
      <vt:lpstr>Regla que se suele cumplir para lim┬(x→∞)⁡〖(f(x))/(g(x))〗</vt:lpstr>
      <vt:lpstr>Continuidad</vt:lpstr>
      <vt:lpstr>Presentación de PowerPoint</vt:lpstr>
      <vt:lpstr>Tipos de discontinuidades</vt:lpstr>
      <vt:lpstr>Presentación de PowerPoint</vt:lpstr>
      <vt:lpstr>Presentación de PowerPoint</vt:lpstr>
      <vt:lpstr>Presentación de PowerPoint</vt:lpstr>
      <vt:lpstr>f(x)=√(〖25-x〗^2 )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6: LÍMITES</dc:title>
  <dc:creator>María Alejandra Saux</dc:creator>
  <cp:lastModifiedBy>María Alejandra Saux</cp:lastModifiedBy>
  <cp:revision>9</cp:revision>
  <dcterms:created xsi:type="dcterms:W3CDTF">2023-08-31T10:17:55Z</dcterms:created>
  <dcterms:modified xsi:type="dcterms:W3CDTF">2024-08-21T23:43:30Z</dcterms:modified>
</cp:coreProperties>
</file>